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25" d="100"/>
          <a:sy n="25" d="100"/>
        </p:scale>
        <p:origin x="1104" y="-3504"/>
      </p:cViewPr>
      <p:guideLst>
        <p:guide orient="horz" pos="13479"/>
        <p:guide pos="9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CCCB-51B3-43A4-8790-B098EA97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410" y="7003597"/>
            <a:ext cx="22700456" cy="14898735"/>
          </a:xfrm>
        </p:spPr>
        <p:txBody>
          <a:bodyPr anchor="b"/>
          <a:lstStyle>
            <a:lvl1pPr algn="ctr">
              <a:defRPr sz="148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4B0B-51D6-4B8A-B312-538A9B20A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5958"/>
            </a:lvl1pPr>
            <a:lvl2pPr marL="1135045" indent="0" algn="ctr">
              <a:buNone/>
              <a:defRPr sz="4965"/>
            </a:lvl2pPr>
            <a:lvl3pPr marL="2270089" indent="0" algn="ctr">
              <a:buNone/>
              <a:defRPr sz="4469"/>
            </a:lvl3pPr>
            <a:lvl4pPr marL="3405134" indent="0" algn="ctr">
              <a:buNone/>
              <a:defRPr sz="3972"/>
            </a:lvl4pPr>
            <a:lvl5pPr marL="4540179" indent="0" algn="ctr">
              <a:buNone/>
              <a:defRPr sz="3972"/>
            </a:lvl5pPr>
            <a:lvl6pPr marL="5675224" indent="0" algn="ctr">
              <a:buNone/>
              <a:defRPr sz="3972"/>
            </a:lvl6pPr>
            <a:lvl7pPr marL="6810268" indent="0" algn="ctr">
              <a:buNone/>
              <a:defRPr sz="3972"/>
            </a:lvl7pPr>
            <a:lvl8pPr marL="7945313" indent="0" algn="ctr">
              <a:buNone/>
              <a:defRPr sz="3972"/>
            </a:lvl8pPr>
            <a:lvl9pPr marL="9080358" indent="0" algn="ctr">
              <a:buNone/>
              <a:defRPr sz="3972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8A92-107A-43C7-8409-D3E3B24C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23F2-D1B6-4AFA-8E75-3C5551DE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1976-7436-4CAD-B0D9-9C224708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2233-DBF7-4652-9859-6D1231FF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116D-3F6D-417E-A804-0AB733AD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1E9A-3AE9-4A37-BE4C-D62E54C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325C-E992-4BF5-9E7A-7453EF31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DFE1-A1D5-4323-8710-CAF1E170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4DB81-769A-466B-AD47-3F74AE6C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0019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778DB-9EB2-4C5B-BA19-BF291D972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0875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DB09-063D-4BE8-BBB0-107656F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1BBF-A217-4645-B89C-8BEC86F5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9F49-5B70-494A-9A5F-10B72892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1132919"/>
            <a:ext cx="30267275" cy="1661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77EE-C3FF-4E1C-94DB-257D002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C02A-E964-4682-812C-5F0D404E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9239-2C9A-42C9-9D3D-23FCB219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BB00-ACFB-456F-B985-9669C7AF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4ED6-46A2-4BE7-9F21-8B03B88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C112-4CAA-4D18-AAF9-470F2464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11" y="10668848"/>
            <a:ext cx="26105525" cy="17801211"/>
          </a:xfrm>
        </p:spPr>
        <p:txBody>
          <a:bodyPr anchor="b"/>
          <a:lstStyle>
            <a:lvl1pPr>
              <a:defRPr sz="148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1B37-4EC7-43B9-B672-0A092282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111" y="28638465"/>
            <a:ext cx="26105525" cy="9361236"/>
          </a:xfrm>
        </p:spPr>
        <p:txBody>
          <a:bodyPr/>
          <a:lstStyle>
            <a:lvl1pPr marL="0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1pPr>
            <a:lvl2pPr marL="1135045" indent="0">
              <a:buNone/>
              <a:defRPr sz="4965">
                <a:solidFill>
                  <a:schemeClr val="tx1">
                    <a:tint val="75000"/>
                  </a:schemeClr>
                </a:solidFill>
              </a:defRPr>
            </a:lvl2pPr>
            <a:lvl3pPr marL="2270089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3pPr>
            <a:lvl4pPr marL="340513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4pPr>
            <a:lvl5pPr marL="4540179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5pPr>
            <a:lvl6pPr marL="5675224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6pPr>
            <a:lvl7pPr marL="681026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7pPr>
            <a:lvl8pPr marL="7945313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8pPr>
            <a:lvl9pPr marL="9080358" indent="0">
              <a:buNone/>
              <a:defRPr sz="39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C66-11D3-460B-97F4-6D0264C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6F3B-EC3A-4FB0-8341-85875A6B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26F2-1C9F-480A-8A0B-9CD8191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4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0DFC-E386-42E5-A24B-396BFC90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57FD-2033-4FAA-888D-6EF9F85C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EAAF-1A89-4817-B844-8F06B61C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AA33-555D-4E5A-ABA0-85A5FA4B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FAFFF-378A-4564-AA9C-2F5C15E0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838BB-AD11-4DF9-83A7-CCCA1C05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37B-2340-4EE8-96FB-29278E90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7" y="2278400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3863-9D22-4B20-9C3D-B42CA2E6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819" y="10490535"/>
            <a:ext cx="12804475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7548-B748-44BC-B03D-58EFBBF5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4819" y="15631784"/>
            <a:ext cx="12804475" cy="2299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5888-DE5F-45F0-8B68-BCA30292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2808" y="10490535"/>
            <a:ext cx="12867534" cy="5141249"/>
          </a:xfrm>
        </p:spPr>
        <p:txBody>
          <a:bodyPr anchor="b"/>
          <a:lstStyle>
            <a:lvl1pPr marL="0" indent="0">
              <a:buNone/>
              <a:defRPr sz="5958" b="1"/>
            </a:lvl1pPr>
            <a:lvl2pPr marL="1135045" indent="0">
              <a:buNone/>
              <a:defRPr sz="4965" b="1"/>
            </a:lvl2pPr>
            <a:lvl3pPr marL="2270089" indent="0">
              <a:buNone/>
              <a:defRPr sz="4469" b="1"/>
            </a:lvl3pPr>
            <a:lvl4pPr marL="3405134" indent="0">
              <a:buNone/>
              <a:defRPr sz="3972" b="1"/>
            </a:lvl4pPr>
            <a:lvl5pPr marL="4540179" indent="0">
              <a:buNone/>
              <a:defRPr sz="3972" b="1"/>
            </a:lvl5pPr>
            <a:lvl6pPr marL="5675224" indent="0">
              <a:buNone/>
              <a:defRPr sz="3972" b="1"/>
            </a:lvl6pPr>
            <a:lvl7pPr marL="6810268" indent="0">
              <a:buNone/>
              <a:defRPr sz="3972" b="1"/>
            </a:lvl7pPr>
            <a:lvl8pPr marL="7945313" indent="0">
              <a:buNone/>
              <a:defRPr sz="3972" b="1"/>
            </a:lvl8pPr>
            <a:lvl9pPr marL="9080358" indent="0">
              <a:buNone/>
              <a:defRPr sz="39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BAE93-AF57-4F4C-82E8-C69FB776F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2808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7BE79-A34A-4965-AF5C-E8F25318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701F3-AE95-448E-9056-694DF26A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9B19-9380-4316-8FD7-F363A1B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B83E-5A8B-4AEB-800E-2A01494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B76FB-669F-47A0-A4BA-FF595341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B5B92-E29E-4C94-B53E-AC5A74C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17867-2FA6-4B2D-9F3D-020E33FB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0EAE2-11D7-4805-B22F-8413FACF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E3B2-D2E4-4CD7-9CF1-CA38D3A0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CFEA-BA8C-4D89-83DA-696FB11F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F875-6651-4E5B-9DD8-E1A5C594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4AC1-BDC0-44AA-A494-1370E9FF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>
              <a:defRPr sz="7944"/>
            </a:lvl1pPr>
            <a:lvl2pPr>
              <a:defRPr sz="6951"/>
            </a:lvl2pPr>
            <a:lvl3pPr>
              <a:defRPr sz="5958"/>
            </a:lvl3pPr>
            <a:lvl4pPr>
              <a:defRPr sz="4965"/>
            </a:lvl4pPr>
            <a:lvl5pPr>
              <a:defRPr sz="4965"/>
            </a:lvl5pPr>
            <a:lvl6pPr>
              <a:defRPr sz="4965"/>
            </a:lvl6pPr>
            <a:lvl7pPr>
              <a:defRPr sz="4965"/>
            </a:lvl7pPr>
            <a:lvl8pPr>
              <a:defRPr sz="4965"/>
            </a:lvl8pPr>
            <a:lvl9pPr>
              <a:defRPr sz="49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161AE-0367-4753-ABEB-835C80F4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6176-32D9-4582-B7F3-C68931BD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6878E-28E8-4C63-BDB7-68E2EC0D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2253-67EB-4BD5-B8E2-FABA3C7F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4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468C-3E1D-49A3-991A-F91D6A9F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19" y="2852949"/>
            <a:ext cx="9761983" cy="9985322"/>
          </a:xfrm>
        </p:spPr>
        <p:txBody>
          <a:bodyPr anchor="b"/>
          <a:lstStyle>
            <a:lvl1pPr>
              <a:defRPr sz="794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BA820-158C-45F1-8ED8-15391B91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67534" y="6161581"/>
            <a:ext cx="15322808" cy="30411646"/>
          </a:xfrm>
        </p:spPr>
        <p:txBody>
          <a:bodyPr/>
          <a:lstStyle>
            <a:lvl1pPr marL="0" indent="0">
              <a:buNone/>
              <a:defRPr sz="7944"/>
            </a:lvl1pPr>
            <a:lvl2pPr marL="1135045" indent="0">
              <a:buNone/>
              <a:defRPr sz="6951"/>
            </a:lvl2pPr>
            <a:lvl3pPr marL="2270089" indent="0">
              <a:buNone/>
              <a:defRPr sz="5958"/>
            </a:lvl3pPr>
            <a:lvl4pPr marL="3405134" indent="0">
              <a:buNone/>
              <a:defRPr sz="4965"/>
            </a:lvl4pPr>
            <a:lvl5pPr marL="4540179" indent="0">
              <a:buNone/>
              <a:defRPr sz="4965"/>
            </a:lvl5pPr>
            <a:lvl6pPr marL="5675224" indent="0">
              <a:buNone/>
              <a:defRPr sz="4965"/>
            </a:lvl6pPr>
            <a:lvl7pPr marL="6810268" indent="0">
              <a:buNone/>
              <a:defRPr sz="4965"/>
            </a:lvl7pPr>
            <a:lvl8pPr marL="7945313" indent="0">
              <a:buNone/>
              <a:defRPr sz="4965"/>
            </a:lvl8pPr>
            <a:lvl9pPr marL="9080358" indent="0">
              <a:buNone/>
              <a:defRPr sz="496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D3EB-0438-44BD-B252-DAA7D605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819" y="12838271"/>
            <a:ext cx="9761983" cy="23784486"/>
          </a:xfrm>
        </p:spPr>
        <p:txBody>
          <a:bodyPr/>
          <a:lstStyle>
            <a:lvl1pPr marL="0" indent="0">
              <a:buNone/>
              <a:defRPr sz="3972"/>
            </a:lvl1pPr>
            <a:lvl2pPr marL="1135045" indent="0">
              <a:buNone/>
              <a:defRPr sz="3476"/>
            </a:lvl2pPr>
            <a:lvl3pPr marL="2270089" indent="0">
              <a:buNone/>
              <a:defRPr sz="2979"/>
            </a:lvl3pPr>
            <a:lvl4pPr marL="3405134" indent="0">
              <a:buNone/>
              <a:defRPr sz="2483"/>
            </a:lvl4pPr>
            <a:lvl5pPr marL="4540179" indent="0">
              <a:buNone/>
              <a:defRPr sz="2483"/>
            </a:lvl5pPr>
            <a:lvl6pPr marL="5675224" indent="0">
              <a:buNone/>
              <a:defRPr sz="2483"/>
            </a:lvl6pPr>
            <a:lvl7pPr marL="6810268" indent="0">
              <a:buNone/>
              <a:defRPr sz="2483"/>
            </a:lvl7pPr>
            <a:lvl8pPr marL="7945313" indent="0">
              <a:buNone/>
              <a:defRPr sz="2483"/>
            </a:lvl8pPr>
            <a:lvl9pPr marL="9080358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060F-704B-4F48-A0B4-D9C658B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FBEB-2E0D-459C-B4FA-6792C383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E5DA3-4EBB-4A1B-937D-3970C9D7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DAF6-BC87-4829-BF08-2390D9C5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75" y="2278400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F0DD-4AA9-4C95-95D6-14F24B0E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69FA-B4DA-4ECF-8254-A71F8E471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0875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85D1-9B3B-4654-86A2-A8F8A85DF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6035" y="39663922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0029-808E-457A-B4E9-A1544FF1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76263" y="39663922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2270089" rtl="0" eaLnBrk="1" latinLnBrk="0" hangingPunct="1">
        <a:lnSpc>
          <a:spcPct val="90000"/>
        </a:lnSpc>
        <a:spcBef>
          <a:spcPct val="0"/>
        </a:spcBef>
        <a:buNone/>
        <a:defRPr sz="10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522" indent="-567522" algn="l" defTabSz="2270089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1" kern="1200">
          <a:solidFill>
            <a:schemeClr val="tx1"/>
          </a:solidFill>
          <a:latin typeface="+mn-lt"/>
          <a:ea typeface="+mn-ea"/>
          <a:cs typeface="+mn-cs"/>
        </a:defRPr>
      </a:lvl1pPr>
      <a:lvl2pPr marL="1702567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2837612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965" kern="1200">
          <a:solidFill>
            <a:schemeClr val="tx1"/>
          </a:solidFill>
          <a:latin typeface="+mn-lt"/>
          <a:ea typeface="+mn-ea"/>
          <a:cs typeface="+mn-cs"/>
        </a:defRPr>
      </a:lvl3pPr>
      <a:lvl4pPr marL="3972657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7701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2746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7791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2835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7880" indent="-567522" algn="l" defTabSz="2270089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045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08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13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0179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5224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026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5313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0358" algn="l" defTabSz="2270089" rtl="0" eaLnBrk="1" latinLnBrk="0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375752" y="210166"/>
            <a:ext cx="19507200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>
                <a:solidFill>
                  <a:schemeClr val="bg2"/>
                </a:solidFill>
                <a:latin typeface="+mn-lt"/>
              </a:rPr>
              <a:t>Deep Learning for Ischaemic Stroke Lesion Segmentation on Acute Non-Contrast CT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b="1" dirty="0">
                <a:solidFill>
                  <a:schemeClr val="bg2"/>
                </a:solidFill>
                <a:latin typeface="+mn-lt"/>
              </a:rPr>
              <a:t>Danny Wray | MEng Computer Science with Study Abroad</a:t>
            </a:r>
            <a:endParaRPr lang="en-US" sz="4600" b="1" baseline="30000" dirty="0">
              <a:solidFill>
                <a:schemeClr val="bg2"/>
              </a:solidFill>
              <a:latin typeface="+mn-lt"/>
            </a:endParaRPr>
          </a:p>
          <a:p>
            <a:pPr algn="ctr" eaLnBrk="1" hangingPunct="1"/>
            <a:r>
              <a:rPr lang="en-US" sz="4600" dirty="0">
                <a:solidFill>
                  <a:schemeClr val="bg2"/>
                </a:solidFill>
                <a:latin typeface="+mn-lt"/>
              </a:rPr>
              <a:t>Supervised by Dr Majid Mirmehdi and Dr Philip Clatworthy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5383" y="41399087"/>
            <a:ext cx="3881718" cy="1011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b="1" dirty="0"/>
              <a:t>Danny Wray</a:t>
            </a:r>
          </a:p>
          <a:p>
            <a:r>
              <a:rPr lang="en-US" sz="3000" dirty="0"/>
              <a:t>dw14986@bristol.ac.uk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5091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u="sng" dirty="0">
                <a:latin typeface="Calibri" pitchFamily="34" charset="0"/>
              </a:rPr>
              <a:t>Stroke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GB" sz="3200" dirty="0">
                <a:latin typeface="Calibri" pitchFamily="34" charset="0"/>
              </a:rPr>
              <a:t>is a life-threatening condition in which blood supply to part of the brain is cut off, causing cells to become damaged and die.</a:t>
            </a:r>
          </a:p>
          <a:p>
            <a:pPr marL="571500" indent="-5715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In </a:t>
            </a:r>
            <a:r>
              <a:rPr lang="en-GB" sz="3200" u="sng" dirty="0">
                <a:latin typeface="Calibri" pitchFamily="34" charset="0"/>
              </a:rPr>
              <a:t>ischaemic stroke</a:t>
            </a:r>
            <a:r>
              <a:rPr lang="en-GB" sz="3200" dirty="0">
                <a:latin typeface="Calibri" pitchFamily="34" charset="0"/>
              </a:rPr>
              <a:t>, a clot forms or becomes lodged in a blood vessel in the brain, cutting off the flow of blood – and therefore oxygen – to the area that vessel usually supplies.</a:t>
            </a:r>
          </a:p>
          <a:p>
            <a:pPr marL="571500" indent="-5715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itchFamily="34" charset="0"/>
              </a:rPr>
              <a:t>The sooner a stroke patient is treated, the better their chances of recovery.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What is ischaemic stroke?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69485" y="28950607"/>
            <a:ext cx="8407576" cy="607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Acquire and annotate a </a:t>
            </a:r>
            <a:r>
              <a:rPr lang="en-US" sz="3200" u="sng" dirty="0">
                <a:latin typeface="Calibri" pitchFamily="34" charset="0"/>
              </a:rPr>
              <a:t>dataset</a:t>
            </a:r>
            <a:r>
              <a:rPr lang="en-US" sz="3200" dirty="0">
                <a:latin typeface="Calibri" pitchFamily="34" charset="0"/>
              </a:rPr>
              <a:t> of acute NCCT scans of ischaemic stroke patients, labeled voxel-wise into core and background.</a:t>
            </a:r>
          </a:p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u="sng" dirty="0">
                <a:latin typeface="Calibri" pitchFamily="34" charset="0"/>
              </a:rPr>
              <a:t>Evaluate</a:t>
            </a:r>
            <a:r>
              <a:rPr lang="en-US" sz="3200" dirty="0">
                <a:latin typeface="Calibri" pitchFamily="34" charset="0"/>
              </a:rPr>
              <a:t> the performance of various existing state-of-the-art CNN models on our dataset so as to better understand how a CNN learns the defining features of ischaemic core.</a:t>
            </a:r>
          </a:p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Design an </a:t>
            </a:r>
            <a:r>
              <a:rPr lang="en-US" sz="3200" u="sng" dirty="0">
                <a:latin typeface="Calibri" pitchFamily="34" charset="0"/>
              </a:rPr>
              <a:t>improved</a:t>
            </a:r>
            <a:r>
              <a:rPr lang="en-US" sz="3200" dirty="0">
                <a:latin typeface="Calibri" pitchFamily="34" charset="0"/>
              </a:rPr>
              <a:t> network model which optimises segmentation on our data, inspired by the strengths and weaknesses of existing models, and other background research.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21150" y="28059060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Challenges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7132373"/>
            <a:ext cx="8407576" cy="5091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u="sng" dirty="0">
                <a:latin typeface="Calibri" pitchFamily="34" charset="0"/>
              </a:rPr>
              <a:t>computed tomography</a:t>
            </a:r>
            <a:r>
              <a:rPr lang="en-US" sz="3200" dirty="0">
                <a:latin typeface="Calibri" pitchFamily="34" charset="0"/>
              </a:rPr>
              <a:t> (CT) scan </a:t>
            </a:r>
            <a:r>
              <a:rPr lang="en-GB" sz="3200" dirty="0">
                <a:latin typeface="Calibri" pitchFamily="34" charset="0"/>
              </a:rPr>
              <a:t>uses x-rays to take a series of pictures of the body from different angles, which are then combined together into a 3D volume by a computer.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In certain cases, a contrast material is injected or drunk which will stand out on the CT scan. In a </a:t>
            </a:r>
            <a:r>
              <a:rPr lang="en-GB" sz="3200" u="sng" dirty="0">
                <a:latin typeface="Calibri" pitchFamily="34" charset="0"/>
              </a:rPr>
              <a:t>non-contrast CT </a:t>
            </a:r>
            <a:r>
              <a:rPr lang="en-GB" sz="3200" dirty="0">
                <a:latin typeface="Calibri" pitchFamily="34" charset="0"/>
              </a:rPr>
              <a:t>(NCCT), this is not done.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An </a:t>
            </a:r>
            <a:r>
              <a:rPr lang="en-GB" sz="3200" u="sng" dirty="0">
                <a:latin typeface="Calibri" pitchFamily="34" charset="0"/>
              </a:rPr>
              <a:t>acute</a:t>
            </a:r>
            <a:r>
              <a:rPr lang="en-GB" sz="3200" dirty="0">
                <a:latin typeface="Calibri" pitchFamily="34" charset="0"/>
              </a:rPr>
              <a:t> scan is taken shortly after symptom onset, when the stroke is in its ‘acute’ phase.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929850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What is acute NCCT?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217819" y="28950607"/>
            <a:ext cx="8407576" cy="607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itchFamily="34" charset="0"/>
              </a:rPr>
              <a:t>Data Acquired:</a:t>
            </a:r>
            <a:r>
              <a:rPr lang="en-US" sz="3200" dirty="0">
                <a:latin typeface="Calibri" pitchFamily="34" charset="0"/>
              </a:rPr>
              <a:t> We have an unannotated dataset of NCCT scans with ethics approval for its use in this project. I am now working with Dr Clatworthy to label the scans.</a:t>
            </a:r>
          </a:p>
          <a:p>
            <a:pPr marL="514350" indent="-51435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itchFamily="34" charset="0"/>
              </a:rPr>
              <a:t>Framework Prepared:</a:t>
            </a:r>
            <a:r>
              <a:rPr lang="en-US" sz="3200" dirty="0">
                <a:latin typeface="Calibri" pitchFamily="34" charset="0"/>
              </a:rPr>
              <a:t> The NiftyNet deep learning framework for medical image analysis has been installed and configured on BC4, ready to train models on labeled data.</a:t>
            </a:r>
          </a:p>
          <a:p>
            <a:pPr marL="514350" indent="-51435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itchFamily="34" charset="0"/>
              </a:rPr>
              <a:t>Writing Dissertation: </a:t>
            </a:r>
            <a:r>
              <a:rPr lang="en-US" sz="3200" dirty="0">
                <a:latin typeface="Calibri" pitchFamily="34" charset="0"/>
              </a:rPr>
              <a:t>I have made significant progress on my dissertation, including drafts of introduction and background chapters.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217819" y="28059060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Progress so far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721150" y="28950607"/>
            <a:ext cx="8407576" cy="607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Lack of Labeled Data: </a:t>
            </a:r>
            <a:r>
              <a:rPr lang="en-US" sz="3200" dirty="0">
                <a:latin typeface="+mn-lt"/>
              </a:rPr>
              <a:t>Deep learning typically requires a significant amount of labeled data. With fewer than thirty labeled CT volumes, we must take steps to avoid overfitting.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Computational Demands of 3D Data:</a:t>
            </a:r>
            <a:r>
              <a:rPr lang="en-US" sz="3200" dirty="0">
                <a:latin typeface="+mn-lt"/>
              </a:rPr>
              <a:t> Moving from 2D kernels to 3D exponentially increases the number of trainable weight parameters. 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latin typeface="+mn-lt"/>
              </a:rPr>
              <a:t>Subtlety of Early Ischaemic Changes:</a:t>
            </a:r>
            <a:r>
              <a:rPr lang="en-US" sz="3200" dirty="0">
                <a:latin typeface="+mn-lt"/>
              </a:rPr>
              <a:t> This task has mostly been attempted on MRI images, which are more sensitive than CT to the changes in the brain caused by a stroke.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969485" y="28059060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54165-FA65-4F7B-BE4D-4F46E381F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3" y="2714074"/>
            <a:ext cx="6570060" cy="2228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A8B71-5A9D-485D-BFD9-65B12CE98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0" y="3000632"/>
            <a:ext cx="4436770" cy="1756961"/>
          </a:xfrm>
          <a:prstGeom prst="rect">
            <a:avLst/>
          </a:prstGeom>
        </p:spPr>
      </p:pic>
      <p:sp>
        <p:nvSpPr>
          <p:cNvPr id="38" name="Text Box 192">
            <a:extLst>
              <a:ext uri="{FF2B5EF4-FFF2-40B4-BE49-F238E27FC236}">
                <a16:creationId xmlns:a16="http://schemas.microsoft.com/office/drawing/2014/main" id="{F11BBF73-4BE1-4B7B-B5C3-731D4907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8184" y="7132373"/>
            <a:ext cx="8407576" cy="5091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A </a:t>
            </a:r>
            <a:r>
              <a:rPr lang="en-GB" sz="3200" u="sng" dirty="0">
                <a:latin typeface="Calibri" pitchFamily="34" charset="0"/>
              </a:rPr>
              <a:t>convolutional neural network</a:t>
            </a:r>
            <a:r>
              <a:rPr lang="en-GB" sz="3200" dirty="0">
                <a:latin typeface="Calibri" pitchFamily="34" charset="0"/>
              </a:rPr>
              <a:t> (CNN) is a biologically-inspired learning algorithm which works particularly well with image data.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The core building block of a CNN is the </a:t>
            </a:r>
            <a:r>
              <a:rPr lang="en-GB" sz="3200" u="sng" dirty="0">
                <a:latin typeface="Calibri" pitchFamily="34" charset="0"/>
              </a:rPr>
              <a:t>convolution</a:t>
            </a:r>
            <a:r>
              <a:rPr lang="en-GB" sz="3200" dirty="0">
                <a:latin typeface="Calibri" pitchFamily="34" charset="0"/>
              </a:rPr>
              <a:t> operation, in which a matrix called a kernel slides over the input image. </a:t>
            </a:r>
          </a:p>
          <a:p>
            <a:pPr marL="457200" indent="-457200" algn="just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GB" sz="3200" dirty="0">
                <a:latin typeface="Calibri" pitchFamily="34" charset="0"/>
              </a:rPr>
              <a:t>At each position, the sum is calculated of the dot products of each of the kernel values with the pixel value underneath it.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1D68-01AE-4F90-9E57-A9D06312D178}"/>
              </a:ext>
            </a:extLst>
          </p:cNvPr>
          <p:cNvSpPr/>
          <p:nvPr/>
        </p:nvSpPr>
        <p:spPr>
          <a:xfrm>
            <a:off x="20178184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What are CNNs?</a:t>
            </a:r>
          </a:p>
        </p:txBody>
      </p:sp>
      <p:sp>
        <p:nvSpPr>
          <p:cNvPr id="40" name="Text Box 122">
            <a:extLst>
              <a:ext uri="{FF2B5EF4-FFF2-40B4-BE49-F238E27FC236}">
                <a16:creationId xmlns:a16="http://schemas.microsoft.com/office/drawing/2014/main" id="{71AA931D-3835-439E-B112-252D95CB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3" y="12429119"/>
            <a:ext cx="26874645" cy="173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600" b="1" dirty="0">
                <a:latin typeface="+mn-lt"/>
              </a:rPr>
              <a:t>Can we train a classifier to detect the dead region of brain in CT scans of stroke patients? </a:t>
            </a:r>
          </a:p>
        </p:txBody>
      </p:sp>
      <p:sp>
        <p:nvSpPr>
          <p:cNvPr id="31" name="Text Box 122">
            <a:extLst>
              <a:ext uri="{FF2B5EF4-FFF2-40B4-BE49-F238E27FC236}">
                <a16:creationId xmlns:a16="http://schemas.microsoft.com/office/drawing/2014/main" id="{62B00972-979B-4865-846D-C0115C28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548" y="25011545"/>
            <a:ext cx="26874645" cy="260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600" b="1" u="sng" dirty="0">
                <a:latin typeface="+mn-lt"/>
              </a:rPr>
              <a:t>Hypothesis:</a:t>
            </a:r>
            <a:r>
              <a:rPr lang="en-US" sz="5600" b="1" dirty="0">
                <a:latin typeface="+mn-lt"/>
              </a:rPr>
              <a:t> These scans contains subtle biomarkers which can be used for segmentation </a:t>
            </a:r>
          </a:p>
          <a:p>
            <a:pPr algn="ctr" eaLnBrk="1" hangingPunct="1"/>
            <a:r>
              <a:rPr lang="en-US" sz="5600" b="1" dirty="0">
                <a:latin typeface="+mn-lt"/>
              </a:rPr>
              <a:t>– too subtle to segment by eye, but enough for a CNN?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C08014-C0C4-4EB4-A0AA-EDEEE0029F15}"/>
              </a:ext>
            </a:extLst>
          </p:cNvPr>
          <p:cNvGrpSpPr/>
          <p:nvPr/>
        </p:nvGrpSpPr>
        <p:grpSpPr>
          <a:xfrm>
            <a:off x="3802742" y="14767719"/>
            <a:ext cx="22661791" cy="9780226"/>
            <a:chOff x="3826578" y="14911967"/>
            <a:chExt cx="22661791" cy="97802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E62904-0582-4D87-A1BE-9191746AB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98" r="36163"/>
            <a:stretch/>
          </p:blipFill>
          <p:spPr>
            <a:xfrm>
              <a:off x="3826578" y="14936327"/>
              <a:ext cx="8572571" cy="97558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42B7A0-A481-4983-93BB-B67FB3435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5" t="245" r="36193" b="-245"/>
            <a:stretch/>
          </p:blipFill>
          <p:spPr>
            <a:xfrm>
              <a:off x="17953037" y="14911967"/>
              <a:ext cx="8535332" cy="9759922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28132C-AE1F-4C89-A5DF-E000E07D5D67}"/>
                </a:ext>
              </a:extLst>
            </p:cNvPr>
            <p:cNvSpPr/>
            <p:nvPr/>
          </p:nvSpPr>
          <p:spPr>
            <a:xfrm>
              <a:off x="13537793" y="15836136"/>
              <a:ext cx="3276600" cy="8992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03F01163-1FC5-43D3-8F70-A2EBF8353CA3}"/>
                </a:ext>
              </a:extLst>
            </p:cNvPr>
            <p:cNvSpPr/>
            <p:nvPr/>
          </p:nvSpPr>
          <p:spPr>
            <a:xfrm>
              <a:off x="13537793" y="19225915"/>
              <a:ext cx="3276600" cy="8992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AB4EF73-7AFB-49F1-AFDC-1C4290393E32}"/>
                </a:ext>
              </a:extLst>
            </p:cNvPr>
            <p:cNvSpPr/>
            <p:nvPr/>
          </p:nvSpPr>
          <p:spPr>
            <a:xfrm>
              <a:off x="13533030" y="22387315"/>
              <a:ext cx="3276600" cy="8992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D1E53-12A6-4398-BA3C-EA7008772DD3}"/>
              </a:ext>
            </a:extLst>
          </p:cNvPr>
          <p:cNvSpPr/>
          <p:nvPr/>
        </p:nvSpPr>
        <p:spPr>
          <a:xfrm>
            <a:off x="3802741" y="35798919"/>
            <a:ext cx="22661791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Next steps for this project</a:t>
            </a:r>
          </a:p>
        </p:txBody>
      </p:sp>
      <p:sp>
        <p:nvSpPr>
          <p:cNvPr id="30" name="Text Box 190">
            <a:extLst>
              <a:ext uri="{FF2B5EF4-FFF2-40B4-BE49-F238E27FC236}">
                <a16:creationId xmlns:a16="http://schemas.microsoft.com/office/drawing/2014/main" id="{9C251148-2D35-4ACA-8C8D-C8D86D07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741" y="36690466"/>
            <a:ext cx="22661791" cy="3613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latin typeface="+mn-lt"/>
              </a:rPr>
              <a:t>Continue to Annotate Data: </a:t>
            </a:r>
            <a:r>
              <a:rPr lang="en-US" sz="3200" dirty="0">
                <a:latin typeface="+mn-lt"/>
              </a:rPr>
              <a:t>With the help of Dr Clatworthy, a stroke neurologist at Southmead Hospital, I will continue the time-intensive task of labeling our dataset voxel-wise into core and background. I hope to label at least fifteen suitable NCCT volumes.</a:t>
            </a:r>
          </a:p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latin typeface="+mn-lt"/>
              </a:rPr>
              <a:t>Train Classifier with DeepMedic Model: </a:t>
            </a:r>
            <a:r>
              <a:rPr lang="en-US" sz="3200" dirty="0">
                <a:latin typeface="+mn-lt"/>
              </a:rPr>
              <a:t>Using the modular NiftyNet framework, I will first train a classifier which uses the DeepMedic model by Kamnitsas et al, aiming to achieve relatively accurate segmentation results resembling theirs.</a:t>
            </a:r>
          </a:p>
          <a:p>
            <a:pPr marL="514350" indent="-51435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latin typeface="+mn-lt"/>
              </a:rPr>
              <a:t>Train More Classifiers with Different Models:</a:t>
            </a:r>
            <a:r>
              <a:rPr lang="en-US" sz="3200" dirty="0">
                <a:latin typeface="+mn-lt"/>
              </a:rPr>
              <a:t> Once I have one trained classifier, I will train two or three more using alternative state-of-the-art network models. I will then evaluate how well each of these models performs on our data.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FFFFFF"/>
      </a:lt2>
      <a:accent1>
        <a:srgbClr val="AD84C6"/>
      </a:accent1>
      <a:accent2>
        <a:srgbClr val="FFFFFF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6975</TotalTime>
  <Words>713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Danny Wray</cp:lastModifiedBy>
  <cp:revision>99</cp:revision>
  <cp:lastPrinted>2013-02-12T02:21:55Z</cp:lastPrinted>
  <dcterms:created xsi:type="dcterms:W3CDTF">2013-02-10T21:14:48Z</dcterms:created>
  <dcterms:modified xsi:type="dcterms:W3CDTF">2018-03-05T15:30:43Z</dcterms:modified>
</cp:coreProperties>
</file>