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D20202"/>
    <a:srgbClr val="A90101"/>
    <a:srgbClr val="E50202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2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E9E99-0740-4EBC-8C66-28828258EC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39C0-BB6C-47CF-AEAC-762C41D4F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8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3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2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4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9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9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0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7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2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EFAB-6C95-4E25-90AF-6B4DEA85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A1E6-B5C2-4B2C-A9D7-62FEA10DC29C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73DB-757E-4E9E-8D09-C63D5C7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981-18E7-4232-B4AE-8D883B65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87632-5285-43D3-AC31-79CBA2315BC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294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12D8-619B-4D8D-A7A1-A5E30D9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6268A-FCDE-4339-8204-4D5701C023BA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F221-F839-45A7-BBC6-47D27A7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B5AB-ED61-4B8F-B851-036F247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AEC1-1F00-4BD3-92D1-C69F871DFB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01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89CA-77CF-409D-8B87-9B99136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ACE62-6F24-499E-A2CB-692877DB0E0A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51CB-44DB-4BD1-8A87-27DD2D8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078-1D1E-40EC-A593-2CC93FDA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53585-35AB-41D7-B111-E6A33B6055A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5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C44A-9C1E-4679-B0C3-3F42092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2840-D053-412E-B95F-CC118E77A6AB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41F8-DF1B-4998-A97B-BAA2F71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3CC4-9D92-44F4-853F-06B84D1A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74CD-6025-4C88-8B7E-9085B02186A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4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ABB4-5CFC-442B-8FFA-28D08C7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AC28-22A8-4AEE-B0E2-09B23A5E6E44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CC0-2890-48DE-B500-87E9D98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E4DE-49B1-432C-A561-D1E6DD2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FC7B7-C3CF-41FB-B492-C79AA8FBC3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718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5DC7C5-118F-47F0-8358-0935B4EC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B6630-F4BB-4BDB-9246-6D5E2B003E42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C2FC8C-BB61-48AE-AAED-126A8420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B10855-39F2-44D1-A524-51CC3E63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B0473-6B60-4F07-A848-257442C9047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33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E6AFAD-E51B-4097-B395-823BAB7D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9050-CF88-4667-8F13-F1E30EF711CC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6BF536-1A94-46A5-80A6-83232BF7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B985C-A1BC-4F00-BAFC-685DCE4E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10490-3591-47C2-8E04-9071F12E471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23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349D568-FC65-4D34-8F55-2D53E15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9465-5101-4EB7-B019-3BB15027CA8A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BC9E38-D782-4D6C-AB85-58ABC5BC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EC0E9-B28D-4E6E-A9B2-59590661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F76C9-3FF0-4438-8106-FCCF30E0AB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82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7A64B0-9DC8-44DA-B531-7CEA8A8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7014-F1AE-4F4A-9DEC-ADEA317B2AE4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101207-E7CA-4041-B765-85ADBE4E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CDF97A-8659-420D-907E-A1AACE9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EB5F1-960A-4E02-ABCB-C2B64F09F29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28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906335-2DAB-408C-B63D-0CB081BA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9B305-E9E6-4D64-9CF7-D402002EDC85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80FA0-7765-4EAA-A43F-B6F328C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8F7A06-1A3D-4EDE-86AE-157107E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CF564-F58E-44F9-8144-C5E554C95D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79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17AB5A-A025-42CA-AE0E-45F3D1DA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A2DCC-C2D7-4BD9-8496-6AB1601448C5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BD3E23-2C95-473D-98CD-EB3F754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621B3F-715D-468E-8E10-4DE8148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C859-96F5-4A25-B5AF-EBAA7AD74FC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221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7AA788-AA82-4370-B7A0-764852027B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DD6AC95-E79D-47A5-A55C-1C310571E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80FD-9848-43D0-BE91-97B682BE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F307E9-4B23-4EDE-A407-20A159BF8F3C}" type="datetimeFigureOut">
              <a:rPr lang="en-US" altLang="pt-BR"/>
              <a:pPr>
                <a:defRPr/>
              </a:pPr>
              <a:t>12/5/2017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64B0-32FD-4B4D-A520-F6FDE69A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AA92-6C8D-402D-9F07-FF6DAB7D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65572C-61FB-40A0-AA0B-5318A39D188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58021023455779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238A6E00-0745-4130-9C57-57476D07A889}"/>
              </a:ext>
            </a:extLst>
          </p:cNvPr>
          <p:cNvSpPr txBox="1">
            <a:spLocks/>
          </p:cNvSpPr>
          <p:nvPr/>
        </p:nvSpPr>
        <p:spPr bwMode="auto">
          <a:xfrm>
            <a:off x="4625975" y="-263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pt-BR" altLang="pt-BR" sz="3200">
              <a:solidFill>
                <a:srgbClr val="898989"/>
              </a:solidFill>
            </a:endParaRPr>
          </a:p>
        </p:txBody>
      </p:sp>
      <p:sp>
        <p:nvSpPr>
          <p:cNvPr id="2051" name="TextBox 4">
            <a:extLst>
              <a:ext uri="{FF2B5EF4-FFF2-40B4-BE49-F238E27FC236}">
                <a16:creationId xmlns:a16="http://schemas.microsoft.com/office/drawing/2014/main" id="{4E80E308-32AD-4237-B146-E2D80930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111125"/>
            <a:ext cx="527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pt-BR" sz="2800" b="1" i="1">
                <a:solidFill>
                  <a:srgbClr val="D20202"/>
                </a:solidFill>
                <a:latin typeface="Myriad Pro" pitchFamily="-84" charset="0"/>
              </a:rPr>
              <a:t>PÓS-GRADUAÇÃO UNIALFA</a:t>
            </a:r>
          </a:p>
        </p:txBody>
      </p:sp>
      <p:sp>
        <p:nvSpPr>
          <p:cNvPr id="2052" name="TextBox 5">
            <a:extLst>
              <a:ext uri="{FF2B5EF4-FFF2-40B4-BE49-F238E27FC236}">
                <a16:creationId xmlns:a16="http://schemas.microsoft.com/office/drawing/2014/main" id="{C95582D7-A008-4B7F-AE06-EA8EC1D2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6180085"/>
            <a:ext cx="286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i="1" dirty="0">
                <a:solidFill>
                  <a:srgbClr val="D20202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053" name="TextBox 7">
            <a:extLst>
              <a:ext uri="{FF2B5EF4-FFF2-40B4-BE49-F238E27FC236}">
                <a16:creationId xmlns:a16="http://schemas.microsoft.com/office/drawing/2014/main" id="{1E32316B-7E96-4B3F-8C60-1630EDD1B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397" y="6150114"/>
            <a:ext cx="4753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serviço?</a:t>
            </a:r>
          </a:p>
          <a:p>
            <a:endParaRPr lang="pt-BR" dirty="0"/>
          </a:p>
          <a:p>
            <a:r>
              <a:rPr lang="pt-BR" dirty="0"/>
              <a:t>Todo sistema distribuído é baseado em serviços?</a:t>
            </a:r>
          </a:p>
          <a:p>
            <a:endParaRPr lang="pt-BR" dirty="0"/>
          </a:p>
          <a:p>
            <a:r>
              <a:rPr lang="pt-BR" dirty="0"/>
              <a:t>O que define um serviço?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61787D-5619-4FB5-85FC-4A17B3F49CB4}"/>
              </a:ext>
            </a:extLst>
          </p:cNvPr>
          <p:cNvGrpSpPr/>
          <p:nvPr/>
        </p:nvGrpSpPr>
        <p:grpSpPr>
          <a:xfrm>
            <a:off x="5082466" y="3889813"/>
            <a:ext cx="1483434" cy="1569660"/>
            <a:chOff x="5082466" y="3889813"/>
            <a:chExt cx="1483434" cy="1569660"/>
          </a:xfrm>
        </p:grpSpPr>
        <p:pic>
          <p:nvPicPr>
            <p:cNvPr id="9" name="Gráfico 8" descr="Rosto Preocupado com Preenchimento Sólido">
              <a:extLst>
                <a:ext uri="{FF2B5EF4-FFF2-40B4-BE49-F238E27FC236}">
                  <a16:creationId xmlns:a16="http://schemas.microsoft.com/office/drawing/2014/main" id="{06F6868D-F532-4453-BE7B-9BA5BB3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82466" y="4343400"/>
              <a:ext cx="914400" cy="91440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55B3225-4060-4574-81C2-D3E63164F2A7}"/>
                </a:ext>
              </a:extLst>
            </p:cNvPr>
            <p:cNvSpPr/>
            <p:nvPr/>
          </p:nvSpPr>
          <p:spPr>
            <a:xfrm rot="20469628">
              <a:off x="5855686" y="3889813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C55F320-FED0-407A-90D0-F7147026BF09}"/>
              </a:ext>
            </a:extLst>
          </p:cNvPr>
          <p:cNvGrpSpPr/>
          <p:nvPr/>
        </p:nvGrpSpPr>
        <p:grpSpPr>
          <a:xfrm>
            <a:off x="4390007" y="944940"/>
            <a:ext cx="1381958" cy="1569660"/>
            <a:chOff x="4390007" y="944940"/>
            <a:chExt cx="1381958" cy="1569660"/>
          </a:xfrm>
        </p:grpSpPr>
        <p:pic>
          <p:nvPicPr>
            <p:cNvPr id="7" name="Gráfico 6" descr="Rosto Confuso sem Preenchimento">
              <a:extLst>
                <a:ext uri="{FF2B5EF4-FFF2-40B4-BE49-F238E27FC236}">
                  <a16:creationId xmlns:a16="http://schemas.microsoft.com/office/drawing/2014/main" id="{FFAEFCA7-C8FA-4328-847B-5D1562C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90007" y="1544715"/>
              <a:ext cx="914400" cy="914400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370AFA2-FB05-407E-AA8E-092275588624}"/>
                </a:ext>
              </a:extLst>
            </p:cNvPr>
            <p:cNvSpPr/>
            <p:nvPr/>
          </p:nvSpPr>
          <p:spPr>
            <a:xfrm rot="20169312">
              <a:off x="5061751" y="944940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95D4B75-2256-4D4A-AEA3-76ADB10370A3}"/>
              </a:ext>
            </a:extLst>
          </p:cNvPr>
          <p:cNvGrpSpPr/>
          <p:nvPr/>
        </p:nvGrpSpPr>
        <p:grpSpPr>
          <a:xfrm>
            <a:off x="2400871" y="2773740"/>
            <a:ext cx="1413929" cy="1569660"/>
            <a:chOff x="2900400" y="2718442"/>
            <a:chExt cx="1413929" cy="1569660"/>
          </a:xfrm>
        </p:grpSpPr>
        <p:pic>
          <p:nvPicPr>
            <p:cNvPr id="5" name="Gráfico 4" descr="Rosto Confuso com Preenchimento Sólido">
              <a:extLst>
                <a:ext uri="{FF2B5EF4-FFF2-40B4-BE49-F238E27FC236}">
                  <a16:creationId xmlns:a16="http://schemas.microsoft.com/office/drawing/2014/main" id="{E44D8AC4-76DA-4273-A136-52E481462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0400" y="3140476"/>
              <a:ext cx="914400" cy="9144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E941A7D-C590-49FF-A630-0AA2704DDC02}"/>
                </a:ext>
              </a:extLst>
            </p:cNvPr>
            <p:cNvSpPr/>
            <p:nvPr/>
          </p:nvSpPr>
          <p:spPr>
            <a:xfrm rot="21001055">
              <a:off x="3604115" y="2718442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EF527BD9-3B98-4D50-9F2D-247DDDEA0689}"/>
              </a:ext>
            </a:extLst>
          </p:cNvPr>
          <p:cNvSpPr/>
          <p:nvPr/>
        </p:nvSpPr>
        <p:spPr>
          <a:xfrm>
            <a:off x="5082466" y="993615"/>
            <a:ext cx="4027165" cy="1595574"/>
          </a:xfrm>
          <a:prstGeom prst="wedgeEllipseCallout">
            <a:avLst>
              <a:gd name="adj1" fmla="val -70596"/>
              <a:gd name="adj2" fmla="val 10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função bem definida, </a:t>
            </a:r>
            <a:r>
              <a:rPr lang="pt-BR" dirty="0" err="1"/>
              <a:t>auto-contida</a:t>
            </a:r>
            <a:r>
              <a:rPr lang="pt-BR" dirty="0"/>
              <a:t>, independente do contexto ou estado de outros serviços</a:t>
            </a:r>
          </a:p>
        </p:txBody>
      </p:sp>
      <p:sp>
        <p:nvSpPr>
          <p:cNvPr id="19" name="Balão de Fala: Oval 18">
            <a:extLst>
              <a:ext uri="{FF2B5EF4-FFF2-40B4-BE49-F238E27FC236}">
                <a16:creationId xmlns:a16="http://schemas.microsoft.com/office/drawing/2014/main" id="{D79A87E2-25D3-4745-A5D5-9E646FEF982C}"/>
              </a:ext>
            </a:extLst>
          </p:cNvPr>
          <p:cNvSpPr/>
          <p:nvPr/>
        </p:nvSpPr>
        <p:spPr>
          <a:xfrm>
            <a:off x="5080021" y="3254164"/>
            <a:ext cx="4027165" cy="914400"/>
          </a:xfrm>
          <a:prstGeom prst="wedgeEllipseCallout">
            <a:avLst>
              <a:gd name="adj1" fmla="val -112411"/>
              <a:gd name="adj2" fmla="val -162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 serviço faz parte de um sistema distribuído</a:t>
            </a:r>
          </a:p>
        </p:txBody>
      </p:sp>
      <p:sp>
        <p:nvSpPr>
          <p:cNvPr id="20" name="Balão de Fala: Oval 19">
            <a:extLst>
              <a:ext uri="{FF2B5EF4-FFF2-40B4-BE49-F238E27FC236}">
                <a16:creationId xmlns:a16="http://schemas.microsoft.com/office/drawing/2014/main" id="{E3B7C2FB-F7EA-447A-A971-AA7AE6B3EABB}"/>
              </a:ext>
            </a:extLst>
          </p:cNvPr>
          <p:cNvSpPr/>
          <p:nvPr/>
        </p:nvSpPr>
        <p:spPr>
          <a:xfrm>
            <a:off x="3066438" y="5348912"/>
            <a:ext cx="4027165" cy="914400"/>
          </a:xfrm>
          <a:prstGeom prst="wedgeEllipseCallout">
            <a:avLst>
              <a:gd name="adj1" fmla="val -33952"/>
              <a:gd name="adj2" fmla="val -98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está atrelado a um fim específico. Pode servir a vários fins.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12979F-F7CB-4C26-A0F5-C7894CDD8821}"/>
              </a:ext>
            </a:extLst>
          </p:cNvPr>
          <p:cNvSpPr/>
          <p:nvPr/>
        </p:nvSpPr>
        <p:spPr>
          <a:xfrm rot="18865399">
            <a:off x="1343496" y="2967335"/>
            <a:ext cx="6457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PROJETO CUIDADOSO</a:t>
            </a:r>
          </a:p>
        </p:txBody>
      </p:sp>
    </p:spTree>
    <p:extLst>
      <p:ext uri="{BB962C8B-B14F-4D97-AF65-F5344CB8AC3E}">
        <p14:creationId xmlns:p14="http://schemas.microsoft.com/office/powerpoint/2010/main" val="18369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endParaRPr lang="pt-BR" dirty="0"/>
          </a:p>
          <a:p>
            <a:pPr lvl="1"/>
            <a:r>
              <a:rPr lang="pt-BR" dirty="0"/>
              <a:t>Envelope</a:t>
            </a:r>
          </a:p>
          <a:p>
            <a:pPr lvl="1"/>
            <a:r>
              <a:rPr lang="pt-BR" dirty="0"/>
              <a:t>Regras de codificação para expressar tipos</a:t>
            </a:r>
          </a:p>
          <a:p>
            <a:pPr lvl="1"/>
            <a:r>
              <a:rPr lang="pt-BR" dirty="0"/>
              <a:t>Convenção para representar as chamadas a procedimentos e as respostas</a:t>
            </a:r>
          </a:p>
          <a:p>
            <a:pPr lvl="1"/>
            <a:r>
              <a:rPr lang="pt-BR" dirty="0"/>
              <a:t>Versões 1.1 e 1.2</a:t>
            </a:r>
          </a:p>
          <a:p>
            <a:pPr lvl="1"/>
            <a:r>
              <a:rPr lang="pt-BR" dirty="0"/>
              <a:t>Baseado em WSDL, XML </a:t>
            </a:r>
            <a:r>
              <a:rPr lang="pt-BR" dirty="0" err="1"/>
              <a:t>Schema</a:t>
            </a:r>
            <a:r>
              <a:rPr lang="pt-BR" dirty="0"/>
              <a:t> e UDDI</a:t>
            </a:r>
          </a:p>
          <a:p>
            <a:pPr lvl="1"/>
            <a:r>
              <a:rPr lang="pt-BR" dirty="0"/>
              <a:t>Sistemas legados</a:t>
            </a:r>
          </a:p>
          <a:p>
            <a:pPr lvl="1"/>
            <a:r>
              <a:rPr lang="pt-BR" dirty="0"/>
              <a:t>Vamos ver um exemplo?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2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WSDL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&lt;definitions&gt;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&lt;types&gt;&lt;/types&gt;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&lt;message&gt;&lt;/message&gt;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portType</a:t>
            </a:r>
            <a:r>
              <a:rPr lang="en-US" dirty="0"/>
              <a:t>&gt;&lt;/</a:t>
            </a:r>
            <a:r>
              <a:rPr lang="en-US" dirty="0" err="1"/>
              <a:t>portType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&lt;binding&gt;&lt;/binding&gt;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&lt;/definitions&gt;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9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REQUISIÇÃO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			</a:t>
            </a:r>
          </a:p>
          <a:p>
            <a:pPr marL="0" indent="0">
              <a:buNone/>
            </a:pPr>
            <a:r>
              <a:rPr lang="pt-BR" dirty="0"/>
              <a:t>		&lt;ns2:getUsuarioByIdRequest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&lt;ns2:id&gt;2&lt;/ns2:id&gt; </a:t>
            </a:r>
          </a:p>
          <a:p>
            <a:pPr marL="0" indent="0">
              <a:buNone/>
            </a:pPr>
            <a:r>
              <a:rPr lang="pt-BR" dirty="0"/>
              <a:t>		&lt;/ns2:getUsuarioByIdRequest&gt;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2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RESPOSTA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		&lt;ns2:getUsuarioByIdResponse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&lt;ns2:usuario&gt; </a:t>
            </a:r>
          </a:p>
          <a:p>
            <a:pPr marL="0" indent="0">
              <a:buNone/>
            </a:pPr>
            <a:r>
              <a:rPr lang="pt-BR" dirty="0"/>
              <a:t>				&lt;ns2:id&gt;2&lt;/ns2:id&gt;</a:t>
            </a:r>
          </a:p>
          <a:p>
            <a:pPr marL="0" indent="0">
              <a:buNone/>
            </a:pPr>
            <a:r>
              <a:rPr lang="pt-BR" dirty="0"/>
              <a:t>				&lt;ns2:nome&gt;p&lt;/ns2:nome&gt; </a:t>
            </a:r>
          </a:p>
          <a:p>
            <a:pPr marL="0" indent="0">
              <a:buNone/>
            </a:pPr>
            <a:r>
              <a:rPr lang="pt-BR" dirty="0"/>
              <a:t>				&lt;ns2:email&gt;p@email.com&lt;/ns2:email&gt; </a:t>
            </a:r>
          </a:p>
          <a:p>
            <a:pPr marL="0" indent="0">
              <a:buNone/>
            </a:pPr>
            <a:r>
              <a:rPr lang="pt-BR" dirty="0"/>
              <a:t>			&lt;/ns2:usuario&gt; </a:t>
            </a:r>
          </a:p>
          <a:p>
            <a:pPr marL="0" indent="0">
              <a:buNone/>
            </a:pPr>
            <a:r>
              <a:rPr lang="pt-BR" dirty="0"/>
              <a:t>		&lt;/ns2:getUsuarioByIdResponse&gt; 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12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SOLICITAÇÃO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endParaRPr lang="pt-BR" dirty="0"/>
          </a:p>
          <a:p>
            <a:r>
              <a:rPr lang="pt-BR" dirty="0"/>
              <a:t>Verbos</a:t>
            </a:r>
          </a:p>
          <a:p>
            <a:pPr lvl="1"/>
            <a:r>
              <a:rPr lang="pt-BR" dirty="0"/>
              <a:t>GET</a:t>
            </a:r>
          </a:p>
          <a:p>
            <a:pPr lvl="1"/>
            <a:r>
              <a:rPr lang="pt-BR" dirty="0"/>
              <a:t>PUT</a:t>
            </a:r>
          </a:p>
          <a:p>
            <a:pPr lvl="1"/>
            <a:r>
              <a:rPr lang="pt-BR" dirty="0"/>
              <a:t>POST</a:t>
            </a:r>
          </a:p>
          <a:p>
            <a:pPr lvl="1"/>
            <a:r>
              <a:rPr lang="pt-BR" dirty="0"/>
              <a:t>DELETE</a:t>
            </a:r>
          </a:p>
          <a:p>
            <a:pPr lvl="1"/>
            <a:r>
              <a:rPr lang="pt-BR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9081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RESPOSTA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JSON</a:t>
            </a:r>
          </a:p>
          <a:p>
            <a:pPr lvl="1"/>
            <a:r>
              <a:rPr lang="pt-BR" b="1" dirty="0" err="1"/>
              <a:t>J</a:t>
            </a:r>
            <a:r>
              <a:rPr lang="pt-BR" dirty="0" err="1"/>
              <a:t>ava</a:t>
            </a:r>
            <a:r>
              <a:rPr lang="pt-BR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</a:p>
          <a:p>
            <a:pPr marL="0" indent="0">
              <a:buNone/>
            </a:pPr>
            <a:r>
              <a:rPr lang="pt-BR" dirty="0"/>
              <a:t>	chave1: valor,</a:t>
            </a:r>
          </a:p>
          <a:p>
            <a:pPr marL="0" indent="0">
              <a:buNone/>
            </a:pPr>
            <a:r>
              <a:rPr lang="pt-BR" dirty="0"/>
              <a:t>     chave2: valor, </a:t>
            </a:r>
          </a:p>
          <a:p>
            <a:pPr marL="0" indent="0">
              <a:buNone/>
            </a:pPr>
            <a:r>
              <a:rPr lang="pt-BR" dirty="0"/>
              <a:t>     ...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chaveN</a:t>
            </a:r>
            <a:r>
              <a:rPr lang="pt-BR" dirty="0"/>
              <a:t>: valor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r>
              <a:rPr lang="pt-BR" dirty="0" err="1"/>
              <a:t>Aninhável</a:t>
            </a:r>
            <a:endParaRPr lang="pt-BR" dirty="0"/>
          </a:p>
        </p:txBody>
      </p:sp>
      <p:pic>
        <p:nvPicPr>
          <p:cNvPr id="1026" name="Picture 2" descr="Resultado de imagem para jason">
            <a:extLst>
              <a:ext uri="{FF2B5EF4-FFF2-40B4-BE49-F238E27FC236}">
                <a16:creationId xmlns:a16="http://schemas.microsoft.com/office/drawing/2014/main" id="{B11F5BB0-10E6-4C91-A756-C6F4348F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94" y="2077512"/>
            <a:ext cx="5906120" cy="33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MODELO DE MATURIDADE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Modelo de Maturidade REST (Richardson)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317E-3E3B-4455-AB1F-EA9707CE270F}"/>
              </a:ext>
            </a:extLst>
          </p:cNvPr>
          <p:cNvSpPr txBox="1"/>
          <p:nvPr/>
        </p:nvSpPr>
        <p:spPr>
          <a:xfrm>
            <a:off x="612559" y="5308847"/>
            <a:ext cx="62676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0 - LAMAÇAL DO POX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6D5EF-8C49-4428-9231-087B88375FF9}"/>
              </a:ext>
            </a:extLst>
          </p:cNvPr>
          <p:cNvSpPr txBox="1"/>
          <p:nvPr/>
        </p:nvSpPr>
        <p:spPr>
          <a:xfrm>
            <a:off x="1402672" y="4342039"/>
            <a:ext cx="54775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1 - RECURSOS IDENTIFICADOS PELA URI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A02F5F-3140-4A63-B041-1B54D2B6264E}"/>
              </a:ext>
            </a:extLst>
          </p:cNvPr>
          <p:cNvSpPr txBox="1"/>
          <p:nvPr/>
        </p:nvSpPr>
        <p:spPr>
          <a:xfrm>
            <a:off x="2325950" y="3375230"/>
            <a:ext cx="45542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2 - VERBOS HTTP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425513-43D9-403A-BFC8-DAD3DE37079A}"/>
              </a:ext>
            </a:extLst>
          </p:cNvPr>
          <p:cNvSpPr txBox="1"/>
          <p:nvPr/>
        </p:nvSpPr>
        <p:spPr>
          <a:xfrm>
            <a:off x="3240350" y="2408421"/>
            <a:ext cx="36398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3 – HIMERMÍDIA (HATEOAS)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44C7F9-D4A7-4CC1-A2B1-EB08C636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7753"/>
            <a:ext cx="7396680" cy="2989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defTabSz="914400" eaLnBrk="0" hangingPunct="0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:10,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:"juliano@email.com",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"links"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:[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:"PUT"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:"DELETE"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]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CARACTERÍSTICAS BÁSICAS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TRANSPARÊNCIA</a:t>
            </a:r>
          </a:p>
          <a:p>
            <a:endParaRPr lang="pt-BR" dirty="0"/>
          </a:p>
          <a:p>
            <a:r>
              <a:rPr lang="pt-BR" dirty="0"/>
              <a:t>ESCALABILIDADE</a:t>
            </a:r>
          </a:p>
          <a:p>
            <a:endParaRPr lang="pt-BR" dirty="0"/>
          </a:p>
          <a:p>
            <a:r>
              <a:rPr lang="pt-BR" dirty="0"/>
              <a:t>CONFIABILIDADE</a:t>
            </a:r>
          </a:p>
          <a:p>
            <a:pPr lvl="1"/>
            <a:r>
              <a:rPr lang="pt-BR" dirty="0"/>
              <a:t>RESILIÊNCIA</a:t>
            </a:r>
          </a:p>
          <a:p>
            <a:pPr lvl="1"/>
            <a:r>
              <a:rPr lang="pt-BR" dirty="0"/>
              <a:t>SEGURANÇA</a:t>
            </a:r>
          </a:p>
        </p:txBody>
      </p:sp>
      <p:pic>
        <p:nvPicPr>
          <p:cNvPr id="3" name="Picture 2" descr="Resultado de imagem para TRANSLUCID HULK">
            <a:extLst>
              <a:ext uri="{FF2B5EF4-FFF2-40B4-BE49-F238E27FC236}">
                <a16:creationId xmlns:a16="http://schemas.microsoft.com/office/drawing/2014/main" id="{F83650F4-9131-44AC-825E-83FD1433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549954"/>
              </a:clrFrom>
              <a:clrTo>
                <a:srgbClr val="5499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94" y="473777"/>
            <a:ext cx="5037006" cy="6046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9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E6E116AD-5E1A-40A0-AD39-7D304560DC44}"/>
              </a:ext>
            </a:extLst>
          </p:cNvPr>
          <p:cNvCxnSpPr>
            <a:cxnSpLocks/>
          </p:cNvCxnSpPr>
          <p:nvPr/>
        </p:nvCxnSpPr>
        <p:spPr>
          <a:xfrm flipH="1" flipV="1">
            <a:off x="5442279" y="2339139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79F852F-52AA-4534-8AA7-1D4486F8AED7}"/>
              </a:ext>
            </a:extLst>
          </p:cNvPr>
          <p:cNvCxnSpPr>
            <a:cxnSpLocks/>
          </p:cNvCxnSpPr>
          <p:nvPr/>
        </p:nvCxnSpPr>
        <p:spPr>
          <a:xfrm flipH="1" flipV="1">
            <a:off x="5521383" y="2273426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A8DECEB-980D-4AB5-92D0-A1BDD6936108}"/>
              </a:ext>
            </a:extLst>
          </p:cNvPr>
          <p:cNvCxnSpPr>
            <a:cxnSpLocks/>
          </p:cNvCxnSpPr>
          <p:nvPr/>
        </p:nvCxnSpPr>
        <p:spPr>
          <a:xfrm flipH="1">
            <a:off x="1098063" y="3410036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40F7FA0D-00D6-42C9-8F7B-0901111B0F71}"/>
              </a:ext>
            </a:extLst>
          </p:cNvPr>
          <p:cNvCxnSpPr>
            <a:cxnSpLocks/>
          </p:cNvCxnSpPr>
          <p:nvPr/>
        </p:nvCxnSpPr>
        <p:spPr>
          <a:xfrm flipH="1">
            <a:off x="1177167" y="3344323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40F8DD19-47DD-4AB3-B02E-A4E45C8964C1}"/>
              </a:ext>
            </a:extLst>
          </p:cNvPr>
          <p:cNvCxnSpPr>
            <a:cxnSpLocks/>
          </p:cNvCxnSpPr>
          <p:nvPr/>
        </p:nvCxnSpPr>
        <p:spPr>
          <a:xfrm flipH="1">
            <a:off x="6470078" y="3871276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93E8CCDA-B12D-4C47-88D5-C1EA505ABDE6}"/>
              </a:ext>
            </a:extLst>
          </p:cNvPr>
          <p:cNvCxnSpPr>
            <a:cxnSpLocks/>
          </p:cNvCxnSpPr>
          <p:nvPr/>
        </p:nvCxnSpPr>
        <p:spPr>
          <a:xfrm flipH="1">
            <a:off x="6549182" y="3805563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ORIENTADA A SERVIÇOS</a:t>
            </a:r>
          </a:p>
        </p:txBody>
      </p:sp>
      <p:sp>
        <p:nvSpPr>
          <p:cNvPr id="3077" name="Content Placeholder 2">
            <a:extLst>
              <a:ext uri="{FF2B5EF4-FFF2-40B4-BE49-F238E27FC236}">
                <a16:creationId xmlns:a16="http://schemas.microsoft.com/office/drawing/2014/main" id="{F76267C9-ED22-4531-92B3-F94D5BA0A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8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556770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NETWORKING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Experiência profissional Atual</a:t>
            </a:r>
          </a:p>
          <a:p>
            <a:r>
              <a:rPr lang="pt-BR" dirty="0"/>
              <a:t>Contato com a Desenvolvimento</a:t>
            </a:r>
          </a:p>
          <a:p>
            <a:r>
              <a:rPr lang="pt-BR" dirty="0"/>
              <a:t>Expectativa com o Módulo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1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Currículo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Resumido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Formado em Engenharia Elétrica pelo Instituto Nacional de Telecomunicações (1995). Mestre em Comunicações Ópticas pela UNICAMP (1997). Atuou como engenheiro de desenvolvimento de hardware e software de sistemas </a:t>
            </a:r>
            <a:r>
              <a:rPr lang="pt-BR" dirty="0" err="1"/>
              <a:t>microprocessados</a:t>
            </a:r>
            <a:r>
              <a:rPr lang="pt-BR" dirty="0"/>
              <a:t> no </a:t>
            </a:r>
            <a:r>
              <a:rPr lang="pt-BR" dirty="0" err="1"/>
              <a:t>CPqD</a:t>
            </a:r>
            <a:r>
              <a:rPr lang="pt-BR" dirty="0"/>
              <a:t> da </a:t>
            </a:r>
            <a:r>
              <a:rPr lang="pt-BR" dirty="0" err="1"/>
              <a:t>Telebras</a:t>
            </a:r>
            <a:r>
              <a:rPr lang="pt-BR" dirty="0"/>
              <a:t>-Alcatel Telecomunicações (Campinas/SP) de 1997 a 2003. Trabalha com educação coordenando e atuando em cursos de tecnologia (Análise de Sistemas, Redes de Computadores, Engenharia de Computação e Engenharia Elétrica) desde 2000. Contribui para o projeto @angular/material2 de Google LLC. Atualmente, também é responsável pelo desenvolvimento de sistemas seguindo o padrão SOA com API </a:t>
            </a:r>
            <a:r>
              <a:rPr lang="pt-BR" dirty="0" err="1"/>
              <a:t>RESTful</a:t>
            </a:r>
            <a:r>
              <a:rPr lang="pt-BR" dirty="0"/>
              <a:t> no UNIALFA</a:t>
            </a:r>
          </a:p>
          <a:p>
            <a:endParaRPr lang="pt-BR" dirty="0"/>
          </a:p>
          <a:p>
            <a:r>
              <a:rPr lang="pt-BR" dirty="0"/>
              <a:t>Currículo completo pode ser acessado em: </a:t>
            </a:r>
            <a:r>
              <a:rPr lang="pt-BR" dirty="0">
                <a:hlinkClick r:id="rId3"/>
              </a:rPr>
              <a:t>http://lattes.cnpq.br/2580210234557798</a:t>
            </a:r>
            <a:endParaRPr lang="pt-BR" dirty="0"/>
          </a:p>
          <a:p>
            <a:endParaRPr lang="pt-BR" dirty="0"/>
          </a:p>
          <a:p>
            <a:r>
              <a:rPr lang="pt-BR" dirty="0"/>
              <a:t>E-mail: juliano.custodio@unialfa.com.br</a:t>
            </a:r>
          </a:p>
        </p:txBody>
      </p:sp>
    </p:spTree>
    <p:extLst>
      <p:ext uri="{BB962C8B-B14F-4D97-AF65-F5344CB8AC3E}">
        <p14:creationId xmlns:p14="http://schemas.microsoft.com/office/powerpoint/2010/main" val="1678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Visão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Geral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Conceitos de SOA. </a:t>
            </a:r>
          </a:p>
          <a:p>
            <a:r>
              <a:rPr lang="pt-BR" dirty="0"/>
              <a:t>Barramento de serviços corporativos. </a:t>
            </a:r>
          </a:p>
          <a:p>
            <a:r>
              <a:rPr lang="pt-BR" dirty="0"/>
              <a:t>Padrões de Mensageria. </a:t>
            </a:r>
          </a:p>
          <a:p>
            <a:r>
              <a:rPr lang="pt-BR" dirty="0"/>
              <a:t>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29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Conceitos de SOA. </a:t>
            </a:r>
          </a:p>
          <a:p>
            <a:pPr lvl="1"/>
            <a:r>
              <a:rPr lang="pt-BR" dirty="0"/>
              <a:t>Introdução à arquiteturas baseadas em de serviços</a:t>
            </a:r>
          </a:p>
          <a:p>
            <a:pPr lvl="1"/>
            <a:r>
              <a:rPr lang="pt-BR" dirty="0"/>
              <a:t>Estruturas de dados: </a:t>
            </a:r>
            <a:r>
              <a:rPr lang="pt-BR" dirty="0" err="1"/>
              <a:t>xml</a:t>
            </a:r>
            <a:r>
              <a:rPr lang="pt-BR" dirty="0"/>
              <a:t> e JSON </a:t>
            </a:r>
          </a:p>
          <a:p>
            <a:pPr lvl="1"/>
            <a:r>
              <a:rPr lang="pt-BR" dirty="0"/>
              <a:t>SOAP </a:t>
            </a:r>
          </a:p>
          <a:p>
            <a:pPr lvl="1"/>
            <a:r>
              <a:rPr lang="pt-BR" dirty="0"/>
              <a:t>REST </a:t>
            </a:r>
          </a:p>
          <a:p>
            <a:pPr lvl="2"/>
            <a:r>
              <a:rPr lang="pt-BR" dirty="0"/>
              <a:t>Modelo de Maturidade</a:t>
            </a:r>
          </a:p>
          <a:p>
            <a:pPr lvl="1"/>
            <a:r>
              <a:rPr lang="pt-BR" dirty="0"/>
              <a:t>Apresentação do projeto exemplo que será feito na parte da tarde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                                                                         o</a:t>
            </a:r>
          </a:p>
          <a:p>
            <a:pPr lvl="1"/>
            <a:r>
              <a:rPr lang="pt-BR" dirty="0"/>
              <a:t>Exemplo de serviço simples </a:t>
            </a:r>
          </a:p>
          <a:p>
            <a:pPr lvl="2"/>
            <a:r>
              <a:rPr lang="pt-BR" dirty="0"/>
              <a:t>SOAP em Java com consumidor Java (J2EE)</a:t>
            </a:r>
          </a:p>
          <a:p>
            <a:pPr lvl="2"/>
            <a:r>
              <a:rPr lang="pt-BR" dirty="0"/>
              <a:t>REST em Java com consumidor Java (</a:t>
            </a:r>
            <a:r>
              <a:rPr lang="pt-BR" dirty="0" err="1"/>
              <a:t>Springboot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Adicionando um consumidor Angular ao serviço</a:t>
            </a:r>
          </a:p>
          <a:p>
            <a:r>
              <a:rPr lang="pt-BR"/>
              <a:t>Infraestrutura </a:t>
            </a:r>
            <a:r>
              <a:rPr lang="pt-BR" dirty="0"/>
              <a:t>de Serviços</a:t>
            </a:r>
          </a:p>
          <a:p>
            <a:pPr lvl="1"/>
            <a:r>
              <a:rPr lang="pt-BR" dirty="0"/>
              <a:t>Introdução ao Spring </a:t>
            </a:r>
            <a:r>
              <a:rPr lang="pt-BR" dirty="0" err="1"/>
              <a:t>Cloud</a:t>
            </a:r>
            <a:endParaRPr lang="pt-BR" dirty="0"/>
          </a:p>
          <a:p>
            <a:pPr lvl="2"/>
            <a:r>
              <a:rPr lang="pt-BR" dirty="0"/>
              <a:t>Serviço de Registro (</a:t>
            </a:r>
            <a:r>
              <a:rPr lang="pt-BR" dirty="0" err="1"/>
              <a:t>Eureka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redirecionamento (</a:t>
            </a:r>
            <a:r>
              <a:rPr lang="pt-BR" dirty="0" err="1"/>
              <a:t>Zuul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comunicação (</a:t>
            </a:r>
            <a:r>
              <a:rPr lang="pt-BR" dirty="0" err="1"/>
              <a:t>Feign</a:t>
            </a:r>
            <a:r>
              <a:rPr lang="pt-BR" dirty="0"/>
              <a:t>)</a:t>
            </a:r>
          </a:p>
          <a:p>
            <a:r>
              <a:rPr lang="pt-BR" dirty="0"/>
              <a:t>Sugestão de temas para os projetos que deverão ser entregues e </a:t>
            </a:r>
          </a:p>
          <a:p>
            <a:pPr marL="0" indent="0">
              <a:buNone/>
            </a:pPr>
            <a:r>
              <a:rPr lang="pt-BR" dirty="0"/>
              <a:t>apresentados no final da aula de sábado dia 16/12</a:t>
            </a:r>
          </a:p>
        </p:txBody>
      </p:sp>
    </p:spTree>
    <p:extLst>
      <p:ext uri="{BB962C8B-B14F-4D97-AF65-F5344CB8AC3E}">
        <p14:creationId xmlns:p14="http://schemas.microsoft.com/office/powerpoint/2010/main" val="325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16/12/2107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Barramento de Serviços</a:t>
            </a:r>
          </a:p>
          <a:p>
            <a:pPr lvl="1"/>
            <a:r>
              <a:rPr lang="pt-BR" dirty="0"/>
              <a:t>Implementando Serviços com o Spring </a:t>
            </a:r>
            <a:r>
              <a:rPr lang="pt-BR" dirty="0" err="1"/>
              <a:t>Cloud</a:t>
            </a:r>
            <a:endParaRPr lang="pt-BR" dirty="0"/>
          </a:p>
          <a:p>
            <a:pPr lvl="1"/>
            <a:r>
              <a:rPr lang="pt-BR" dirty="0"/>
              <a:t>Atividade Laboratorial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o</a:t>
            </a:r>
          </a:p>
          <a:p>
            <a:r>
              <a:rPr lang="pt-BR" dirty="0"/>
              <a:t>Padrões de Mensageria: Introdução ao JMS</a:t>
            </a:r>
          </a:p>
          <a:p>
            <a:r>
              <a:rPr lang="pt-BR" dirty="0"/>
              <a:t>Arquitetura Orientada a Componentes: </a:t>
            </a:r>
            <a:r>
              <a:rPr lang="pt-BR" dirty="0" err="1"/>
              <a:t>Microsserviços</a:t>
            </a:r>
            <a:endParaRPr lang="pt-BR" dirty="0"/>
          </a:p>
          <a:p>
            <a:r>
              <a:rPr lang="pt-BR" dirty="0"/>
              <a:t>Apresentação dos trabalhos (1h30)</a:t>
            </a:r>
          </a:p>
        </p:txBody>
      </p:sp>
    </p:spTree>
    <p:extLst>
      <p:ext uri="{BB962C8B-B14F-4D97-AF65-F5344CB8AC3E}">
        <p14:creationId xmlns:p14="http://schemas.microsoft.com/office/powerpoint/2010/main" val="15022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  <a:p>
            <a:pPr lvl="1"/>
            <a:r>
              <a:rPr lang="pt-BR" dirty="0"/>
              <a:t>Onde tudo começa...</a:t>
            </a:r>
          </a:p>
        </p:txBody>
      </p:sp>
      <p:sp>
        <p:nvSpPr>
          <p:cNvPr id="3" name="Retângulo: Biselado 2">
            <a:extLst>
              <a:ext uri="{FF2B5EF4-FFF2-40B4-BE49-F238E27FC236}">
                <a16:creationId xmlns:a16="http://schemas.microsoft.com/office/drawing/2014/main" id="{F63010ED-CB07-4EE9-9939-92F16FB98838}"/>
              </a:ext>
            </a:extLst>
          </p:cNvPr>
          <p:cNvSpPr/>
          <p:nvPr/>
        </p:nvSpPr>
        <p:spPr>
          <a:xfrm>
            <a:off x="3364637" y="3429000"/>
            <a:ext cx="1695635" cy="13560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Monolítico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2388093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071"/>
              <a:gd name="adj6" fmla="val -440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26326" y="3165721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789"/>
              <a:gd name="adj6" fmla="val -432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26327" y="3876748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70012"/>
              <a:gd name="adj6" fmla="val -437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559647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42779"/>
              <a:gd name="adj6" fmla="val -43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48426"/>
              <a:gd name="adj4" fmla="val 9274"/>
              <a:gd name="adj5" fmla="val -102465"/>
              <a:gd name="adj6" fmla="val -2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26293"/>
              <a:gd name="adj6" fmla="val 122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complicadas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53671"/>
              <a:gd name="adj6" fmla="val 119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 Única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44593"/>
              <a:gd name="adj6" fmla="val 118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multidisciplinares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55262"/>
              <a:gd name="adj6" fmla="val 120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202321"/>
              <a:gd name="adj6" fmla="val 1323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moderado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42263"/>
              <a:gd name="adj6" fmla="val 190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26118"/>
              <a:gd name="adj6" fmla="val 1199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4705164" y="997676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496666"/>
              <a:gd name="adj6" fmla="val -174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Escalabilidade</a:t>
            </a: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01865993-1D61-49FD-A703-46CE4437BEC5}"/>
              </a:ext>
            </a:extLst>
          </p:cNvPr>
          <p:cNvSpPr/>
          <p:nvPr/>
        </p:nvSpPr>
        <p:spPr>
          <a:xfrm>
            <a:off x="5458409" y="1608903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367762"/>
              <a:gd name="adj6" fmla="val -30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Resiliência/Confiabilidade</a:t>
            </a:r>
          </a:p>
        </p:txBody>
      </p:sp>
    </p:spTree>
    <p:extLst>
      <p:ext uri="{BB962C8B-B14F-4D97-AF65-F5344CB8AC3E}">
        <p14:creationId xmlns:p14="http://schemas.microsoft.com/office/powerpoint/2010/main" val="18843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3"/>
            <a:ext cx="3728621" cy="92125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Arquitetura baseada em serviços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1899112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246"/>
              <a:gd name="adj6" fmla="val -60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14368" y="2550850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527"/>
              <a:gd name="adj6" fmla="val -46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14369" y="3361646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59119"/>
              <a:gd name="adj6" fmla="val -391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264101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64565"/>
              <a:gd name="adj6" fmla="val -387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32086"/>
              <a:gd name="adj4" fmla="val 15586"/>
              <a:gd name="adj5" fmla="val -64338"/>
              <a:gd name="adj6" fmla="val 5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31740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geralmente mais simples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70011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Tecnologias diversas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55486"/>
              <a:gd name="adj6" fmla="val 1233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especialistas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60709"/>
              <a:gd name="adj6" fmla="val 122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Ilimitada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158748"/>
              <a:gd name="adj6" fmla="val 127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intenso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02321"/>
              <a:gd name="adj6" fmla="val 193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 Limitados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04312"/>
              <a:gd name="adj6" fmla="val 1190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6214367" y="1302251"/>
            <a:ext cx="2672179" cy="488981"/>
          </a:xfrm>
          <a:prstGeom prst="borderCallout2">
            <a:avLst>
              <a:gd name="adj1" fmla="val 42352"/>
              <a:gd name="adj2" fmla="val -26"/>
              <a:gd name="adj3" fmla="val 87740"/>
              <a:gd name="adj4" fmla="val -16667"/>
              <a:gd name="adj5" fmla="val 407704"/>
              <a:gd name="adj6" fmla="val -662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Resiliência/Confiabilidade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7BC3822-E38B-491A-ACFD-14D6131EB50C}"/>
              </a:ext>
            </a:extLst>
          </p:cNvPr>
          <p:cNvGrpSpPr/>
          <p:nvPr/>
        </p:nvGrpSpPr>
        <p:grpSpPr>
          <a:xfrm>
            <a:off x="3488924" y="3296018"/>
            <a:ext cx="1682318" cy="1674485"/>
            <a:chOff x="3488924" y="3296018"/>
            <a:chExt cx="1682318" cy="167448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1FFC952-F916-439A-BA57-4F2E90740167}"/>
                </a:ext>
              </a:extLst>
            </p:cNvPr>
            <p:cNvGrpSpPr/>
            <p:nvPr/>
          </p:nvGrpSpPr>
          <p:grpSpPr>
            <a:xfrm>
              <a:off x="3608771" y="3429000"/>
              <a:ext cx="1451501" cy="320644"/>
              <a:chOff x="3608771" y="3429000"/>
              <a:chExt cx="1451501" cy="320644"/>
            </a:xfrm>
          </p:grpSpPr>
          <p:sp>
            <p:nvSpPr>
              <p:cNvPr id="3" name="Retângulo: Biselado 2">
                <a:extLst>
                  <a:ext uri="{FF2B5EF4-FFF2-40B4-BE49-F238E27FC236}">
                    <a16:creationId xmlns:a16="http://schemas.microsoft.com/office/drawing/2014/main" id="{F63010ED-CB07-4EE9-9939-92F16FB98838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Biselado 19">
                <a:extLst>
                  <a:ext uri="{FF2B5EF4-FFF2-40B4-BE49-F238E27FC236}">
                    <a16:creationId xmlns:a16="http://schemas.microsoft.com/office/drawing/2014/main" id="{584D0974-ED8C-42BD-ABFD-AECE8ADF8C6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Biselado 21">
                <a:extLst>
                  <a:ext uri="{FF2B5EF4-FFF2-40B4-BE49-F238E27FC236}">
                    <a16:creationId xmlns:a16="http://schemas.microsoft.com/office/drawing/2014/main" id="{D9A21D17-1688-487A-822F-C9A203ECAED8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Biselado 22">
                <a:extLst>
                  <a:ext uri="{FF2B5EF4-FFF2-40B4-BE49-F238E27FC236}">
                    <a16:creationId xmlns:a16="http://schemas.microsoft.com/office/drawing/2014/main" id="{E7507170-3902-4C18-B219-8EAA3962A677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8671FEB-2870-4D95-9770-A5B302C8333D}"/>
                </a:ext>
              </a:extLst>
            </p:cNvPr>
            <p:cNvGrpSpPr/>
            <p:nvPr/>
          </p:nvGrpSpPr>
          <p:grpSpPr>
            <a:xfrm>
              <a:off x="3608771" y="3812617"/>
              <a:ext cx="1451501" cy="320644"/>
              <a:chOff x="3608771" y="3429000"/>
              <a:chExt cx="1451501" cy="320644"/>
            </a:xfrm>
          </p:grpSpPr>
          <p:sp>
            <p:nvSpPr>
              <p:cNvPr id="26" name="Retângulo: Biselado 25">
                <a:extLst>
                  <a:ext uri="{FF2B5EF4-FFF2-40B4-BE49-F238E27FC236}">
                    <a16:creationId xmlns:a16="http://schemas.microsoft.com/office/drawing/2014/main" id="{466DBE6B-927C-4784-87BA-347C9D80FB64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Biselado 26">
                <a:extLst>
                  <a:ext uri="{FF2B5EF4-FFF2-40B4-BE49-F238E27FC236}">
                    <a16:creationId xmlns:a16="http://schemas.microsoft.com/office/drawing/2014/main" id="{7C1C4C2C-DA79-4B8C-9F0B-FEC0BAFEFC0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: Biselado 27">
                <a:extLst>
                  <a:ext uri="{FF2B5EF4-FFF2-40B4-BE49-F238E27FC236}">
                    <a16:creationId xmlns:a16="http://schemas.microsoft.com/office/drawing/2014/main" id="{EB9D3BB4-B5D1-413C-A7DE-6CC008A8C306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: Biselado 28">
                <a:extLst>
                  <a:ext uri="{FF2B5EF4-FFF2-40B4-BE49-F238E27FC236}">
                    <a16:creationId xmlns:a16="http://schemas.microsoft.com/office/drawing/2014/main" id="{C63A33A0-C027-4D79-8BCC-B1DFB445965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4F52791-0473-46D3-A102-3773FD5DB8A1}"/>
                </a:ext>
              </a:extLst>
            </p:cNvPr>
            <p:cNvGrpSpPr/>
            <p:nvPr/>
          </p:nvGrpSpPr>
          <p:grpSpPr>
            <a:xfrm>
              <a:off x="3608771" y="4192044"/>
              <a:ext cx="1451501" cy="320644"/>
              <a:chOff x="3608771" y="3429000"/>
              <a:chExt cx="1451501" cy="320644"/>
            </a:xfrm>
          </p:grpSpPr>
          <p:sp>
            <p:nvSpPr>
              <p:cNvPr id="31" name="Retângulo: Biselado 30">
                <a:extLst>
                  <a:ext uri="{FF2B5EF4-FFF2-40B4-BE49-F238E27FC236}">
                    <a16:creationId xmlns:a16="http://schemas.microsoft.com/office/drawing/2014/main" id="{45012BF8-42E7-4533-9FD7-F66F0D4E36C7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Biselado 31">
                <a:extLst>
                  <a:ext uri="{FF2B5EF4-FFF2-40B4-BE49-F238E27FC236}">
                    <a16:creationId xmlns:a16="http://schemas.microsoft.com/office/drawing/2014/main" id="{D07E35D1-2257-41F3-A984-EB0218AB9958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: Biselado 32">
                <a:extLst>
                  <a:ext uri="{FF2B5EF4-FFF2-40B4-BE49-F238E27FC236}">
                    <a16:creationId xmlns:a16="http://schemas.microsoft.com/office/drawing/2014/main" id="{7A005057-BE11-4E8B-83BD-B6560299D72C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Biselado 33">
                <a:extLst>
                  <a:ext uri="{FF2B5EF4-FFF2-40B4-BE49-F238E27FC236}">
                    <a16:creationId xmlns:a16="http://schemas.microsoft.com/office/drawing/2014/main" id="{3CE661D2-56B0-4C91-96EC-3983BB6B07D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57E8432-C9CF-4E7F-9231-514F8A03245A}"/>
                </a:ext>
              </a:extLst>
            </p:cNvPr>
            <p:cNvGrpSpPr/>
            <p:nvPr/>
          </p:nvGrpSpPr>
          <p:grpSpPr>
            <a:xfrm>
              <a:off x="3599894" y="4559316"/>
              <a:ext cx="1451501" cy="320644"/>
              <a:chOff x="3608771" y="3429000"/>
              <a:chExt cx="1451501" cy="320644"/>
            </a:xfrm>
          </p:grpSpPr>
          <p:sp>
            <p:nvSpPr>
              <p:cNvPr id="36" name="Retângulo: Biselado 35">
                <a:extLst>
                  <a:ext uri="{FF2B5EF4-FFF2-40B4-BE49-F238E27FC236}">
                    <a16:creationId xmlns:a16="http://schemas.microsoft.com/office/drawing/2014/main" id="{1BAAF21A-D6F4-41A0-9F7E-DDF7D0B142D9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Biselado 36">
                <a:extLst>
                  <a:ext uri="{FF2B5EF4-FFF2-40B4-BE49-F238E27FC236}">
                    <a16:creationId xmlns:a16="http://schemas.microsoft.com/office/drawing/2014/main" id="{B5E7A712-6D70-4B26-9A09-3B0695CCF69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: Biselado 37">
                <a:extLst>
                  <a:ext uri="{FF2B5EF4-FFF2-40B4-BE49-F238E27FC236}">
                    <a16:creationId xmlns:a16="http://schemas.microsoft.com/office/drawing/2014/main" id="{378F6F5E-14BC-4D65-B6BE-2C21A0D3588A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Biselado 38">
                <a:extLst>
                  <a:ext uri="{FF2B5EF4-FFF2-40B4-BE49-F238E27FC236}">
                    <a16:creationId xmlns:a16="http://schemas.microsoft.com/office/drawing/2014/main" id="{45CAC439-2D07-4AB1-BF01-6F7C35CF0E48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5459B5-38D8-4193-AF9A-53C7478BD7E4}"/>
                </a:ext>
              </a:extLst>
            </p:cNvPr>
            <p:cNvSpPr/>
            <p:nvPr/>
          </p:nvSpPr>
          <p:spPr>
            <a:xfrm>
              <a:off x="3488924" y="3296018"/>
              <a:ext cx="1682318" cy="1674485"/>
            </a:xfrm>
            <a:prstGeom prst="rect">
              <a:avLst/>
            </a:prstGeom>
            <a:solidFill>
              <a:srgbClr val="FF9933">
                <a:alpha val="16078"/>
              </a:srgbClr>
            </a:solidFill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Texto Explicativo: Linha Dobrada 42">
            <a:extLst>
              <a:ext uri="{FF2B5EF4-FFF2-40B4-BE49-F238E27FC236}">
                <a16:creationId xmlns:a16="http://schemas.microsoft.com/office/drawing/2014/main" id="{800699F2-5E66-4530-864D-BE226DDA0B8B}"/>
              </a:ext>
            </a:extLst>
          </p:cNvPr>
          <p:cNvSpPr/>
          <p:nvPr/>
        </p:nvSpPr>
        <p:spPr>
          <a:xfrm>
            <a:off x="2658860" y="1518259"/>
            <a:ext cx="2672179" cy="488981"/>
          </a:xfrm>
          <a:prstGeom prst="borderCallout2">
            <a:avLst>
              <a:gd name="adj1" fmla="val 116790"/>
              <a:gd name="adj2" fmla="val 50472"/>
              <a:gd name="adj3" fmla="val 169440"/>
              <a:gd name="adj4" fmla="val 53100"/>
              <a:gd name="adj5" fmla="val 358684"/>
              <a:gd name="adj6" fmla="val 556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Escalabilidade</a:t>
            </a:r>
          </a:p>
        </p:txBody>
      </p:sp>
    </p:spTree>
    <p:extLst>
      <p:ext uri="{BB962C8B-B14F-4D97-AF65-F5344CB8AC3E}">
        <p14:creationId xmlns:p14="http://schemas.microsoft.com/office/powerpoint/2010/main" val="26706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755</Words>
  <Application>Microsoft Office PowerPoint</Application>
  <PresentationFormat>Apresentação na tela (4:3)</PresentationFormat>
  <Paragraphs>217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MS PGothic</vt:lpstr>
      <vt:lpstr>Arial</vt:lpstr>
      <vt:lpstr>Calibri</vt:lpstr>
      <vt:lpstr>Courier New</vt:lpstr>
      <vt:lpstr>Myriad Pro</vt:lpstr>
      <vt:lpstr>Times New Roman</vt:lpstr>
      <vt:lpstr>Office Theme</vt:lpstr>
      <vt:lpstr>Apresentação do PowerPoint</vt:lpstr>
      <vt:lpstr>ARQUITETURA ORIENTADA A SERVIÇOS</vt:lpstr>
      <vt:lpstr>NETWORKING</vt:lpstr>
      <vt:lpstr>Currículo Resumido</vt:lpstr>
      <vt:lpstr>Visão Geral</vt:lpstr>
      <vt:lpstr>2/12/2107</vt:lpstr>
      <vt:lpstr>16/12/2107</vt:lpstr>
      <vt:lpstr>Sistemas distribuídos: Arquiteturas</vt:lpstr>
      <vt:lpstr>Sistemas distribuídos: Arquiteturas</vt:lpstr>
      <vt:lpstr>Definições</vt:lpstr>
      <vt:lpstr>Definição</vt:lpstr>
      <vt:lpstr>WSDL</vt:lpstr>
      <vt:lpstr>REQUISIÇÃO SOAP</vt:lpstr>
      <vt:lpstr>RESPOSTA SOAP</vt:lpstr>
      <vt:lpstr>SOLICITAÇÃO HTTP COMUM</vt:lpstr>
      <vt:lpstr>RESPOSTA HTTP COMUM</vt:lpstr>
      <vt:lpstr>MODELO DE MATURIDADE</vt:lpstr>
      <vt:lpstr>CARACTERÍSTICAS BÁSICAS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miniMac</dc:creator>
  <cp:lastModifiedBy>Juliano Pável Brasil Custódio</cp:lastModifiedBy>
  <cp:revision>61</cp:revision>
  <dcterms:created xsi:type="dcterms:W3CDTF">2014-02-12T13:55:38Z</dcterms:created>
  <dcterms:modified xsi:type="dcterms:W3CDTF">2017-12-05T14:55:18Z</dcterms:modified>
</cp:coreProperties>
</file>