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5649346-37DE-4C43-BF84-B6593DEBA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4D63FD-F938-4CC4-8759-E031696F81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7248-EBE0-4890-8A31-222676B6D2E1}" type="datetimeFigureOut">
              <a:rPr lang="pt-BR" smtClean="0"/>
              <a:t>15/11/2017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787175-D1FA-4FAF-A41B-5BFC1CB7F1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158683-E7FF-4958-A633-057DA51AA2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8768-06D9-49A4-A35E-8C6649C31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74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2C15F-0CCE-4276-80D5-008735CF9F24}" type="datetimeFigureOut">
              <a:rPr lang="pt-BR" smtClean="0"/>
              <a:t>15/11/2017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5EFD-4349-45C8-B6A4-820EF1E38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B800-1E00-4865-8860-C2234F3088ED}" type="datetime1">
              <a:rPr lang="pt-BR" smtClean="0"/>
              <a:t>15/11/2017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r>
              <a:rPr lang="pt-BR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74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FF35-0531-4F42-92DD-160D035BFECA}" type="datetime1">
              <a:rPr lang="pt-BR" smtClean="0"/>
              <a:t>15/11/2017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r>
              <a:rPr lang="pt-BR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25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5FB-2B70-46F4-B31B-C74A936489E7}" type="datetime1">
              <a:rPr lang="pt-BR" smtClean="0"/>
              <a:t>15/11/2017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r>
              <a:rPr lang="pt-BR"/>
              <a:t>1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08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13EF-D9A8-4AD4-B4F8-793F17CECD56}" type="datetime1">
              <a:rPr lang="pt-BR" smtClean="0"/>
              <a:t>15/11/2017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pt-BR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38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44A4-10F7-4315-9404-3FE20233042B}" type="datetime1">
              <a:rPr lang="pt-BR" smtClean="0"/>
              <a:t>15/11/2017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pt-BR"/>
              <a:t>1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95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81D-9935-40E9-9975-5F7D06FB387F}" type="datetime1">
              <a:rPr lang="pt-BR" smtClean="0"/>
              <a:t>15/11/2017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pt-BR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99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85C9-4A77-4D19-B2D3-40ADE4D3EE58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52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0BDE-BC03-4DDF-A1AB-FF0A30DE75CD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86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414" y="274638"/>
            <a:ext cx="6744385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8FA61-40C4-496C-9EEF-4D8A1043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0025A-A85D-4377-B015-16B57413D903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CD79D9-9DB3-4695-9540-F2AC9228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428453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6C43B-2A41-40B9-98B5-852C24AA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63790-A2A7-48DA-8F28-080B3C0E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5FB66-7440-401F-A5BA-550D363E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CC9D0-6BC3-4653-9BE1-590589FB6D40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34460-4AB4-4703-A917-A7C9CF46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Prof. Me. Juliano Pável Brasil Custódio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7E7D2-B1EE-4563-8D7F-654A25C7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1</a:t>
            </a:r>
          </a:p>
        </p:txBody>
      </p:sp>
      <p:pic>
        <p:nvPicPr>
          <p:cNvPr id="9" name="Picture 2" descr="https://ci5.googleusercontent.com/proxy/1jrtQUapvK6lSdStPFQiwUbru2dypmF1KrUkdB4wyr6gCUYXmcqbUPcMKPZErxWtbkaFnS1o7FiVo-pX3JYjmCJVveaZIyFqde8xgxlquUefsutsMo7fOxLNf6BvfF2_EUbKM2A6TLA8UnOWNh9VNTwf9OK_qf22nekA0j9m3lYbJShjxY_RIfcBfVdhULWJMF1SHN_d0lSLv1Q=s0-d-e1-ft#https://docs.google.com/uc?export=download&amp;id=0B-zJzPV2bo35UjBOeFdWWFo1enM&amp;revid=0B-zJzPV2bo35K0RtdWlvMFZrZmZ6b3d6Q2VtWkN4SDNvS2tnPQ">
            <a:extLst>
              <a:ext uri="{FF2B5EF4-FFF2-40B4-BE49-F238E27FC236}">
                <a16:creationId xmlns:a16="http://schemas.microsoft.com/office/drawing/2014/main" id="{34671344-ECD4-4ED4-A18B-5F629DADFA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364" y="193547"/>
            <a:ext cx="1472514" cy="882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0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9897-511A-4C0A-AF97-02C727D21948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3678-BE9A-4BEC-A3B5-E878B090F92F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E242-504C-4CBA-96D4-6791D5B981B2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1F98-F14E-46D3-8A42-0E526DDC04C8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03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48CA-436B-453C-A1E7-F1AF904D3915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4F60-9480-466F-AF33-C0ADC571889A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49D4-1699-40AF-84CF-7EC701123E79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E753-20BC-4CF9-AD7C-5096A5AFDF9C}" type="datetime1">
              <a:rPr lang="pt-BR" smtClean="0"/>
              <a:t>15/11/2017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1474657-A909-4B93-80FB-664DFE146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1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2EE1-0740-402C-B3D6-2BAA30408BFC}" type="datetime1">
              <a:rPr lang="pt-BR" smtClean="0"/>
              <a:t>15/11/2017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Me. Juliano Pável Brasil Custódio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pt-BR"/>
              <a:t>1</a:t>
            </a:r>
            <a:endParaRPr lang="pt-BR" dirty="0"/>
          </a:p>
        </p:txBody>
      </p:sp>
      <p:pic>
        <p:nvPicPr>
          <p:cNvPr id="34" name="Picture 2" descr="https://ci5.googleusercontent.com/proxy/1jrtQUapvK6lSdStPFQiwUbru2dypmF1KrUkdB4wyr6gCUYXmcqbUPcMKPZErxWtbkaFnS1o7FiVo-pX3JYjmCJVveaZIyFqde8xgxlquUefsutsMo7fOxLNf6BvfF2_EUbKM2A6TLA8UnOWNh9VNTwf9OK_qf22nekA0j9m3lYbJShjxY_RIfcBfVdhULWJMF1SHN_d0lSLv1Q=s0-d-e1-ft#https://docs.google.com/uc?export=download&amp;id=0B-zJzPV2bo35UjBOeFdWWFo1enM&amp;revid=0B-zJzPV2bo35K0RtdWlvMFZrZmZ6b3d6Q2VtWkN4SDNvS2tnPQ">
            <a:extLst>
              <a:ext uri="{FF2B5EF4-FFF2-40B4-BE49-F238E27FC236}">
                <a16:creationId xmlns:a16="http://schemas.microsoft.com/office/drawing/2014/main" id="{B8F64AE8-D060-44A8-B0D3-E32FADCC2A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70363" y="193547"/>
            <a:ext cx="1584813" cy="882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50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649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uliano.custodio@unialfa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25802102345577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22AFF8E-8583-4ABF-B802-CAFFFF14D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FEC595D-AC19-4D89-A025-C00578393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Especialização em...</a:t>
            </a:r>
          </a:p>
        </p:txBody>
      </p:sp>
    </p:spTree>
    <p:extLst>
      <p:ext uri="{BB962C8B-B14F-4D97-AF65-F5344CB8AC3E}">
        <p14:creationId xmlns:p14="http://schemas.microsoft.com/office/powerpoint/2010/main" val="232591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A94-2B34-4E55-963F-3B87F1C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Estrutura do arquivo WDSL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29F7C5-8DD4-458C-9172-B09D787D5B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6229" y="2159386"/>
            <a:ext cx="2319191" cy="376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  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latin typeface="Source Code Pro"/>
              </a:rPr>
              <a:t>&lt;</a:t>
            </a:r>
            <a:r>
              <a:rPr lang="pt-BR" altLang="pt-BR" sz="1400" b="1" dirty="0" err="1">
                <a:latin typeface="Source Code Pro"/>
              </a:rPr>
              <a:t>message</a:t>
            </a:r>
            <a:r>
              <a:rPr lang="pt-BR" altLang="pt-BR" sz="1400" b="1" dirty="0">
                <a:latin typeface="Source Code Pro"/>
              </a:rPr>
              <a:t>&gt;&lt;/</a:t>
            </a:r>
            <a:r>
              <a:rPr lang="pt-BR" altLang="pt-BR" sz="1400" b="1" dirty="0" err="1">
                <a:latin typeface="Source Code Pro"/>
              </a:rPr>
              <a:t>message</a:t>
            </a:r>
            <a:r>
              <a:rPr lang="pt-BR" altLang="pt-BR" sz="1400" b="1" dirty="0"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C3557-4374-4B3C-BAFC-DE0ADE5D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9310" y="2136706"/>
            <a:ext cx="6484689" cy="376739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Definição abstrata dos dados (entrada, saída e falhas)</a:t>
            </a:r>
          </a:p>
          <a:p>
            <a:r>
              <a:rPr lang="pt-BR" dirty="0"/>
              <a:t>Contém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part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&lt;message name="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getUsuario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&lt;part name="parameters“ element="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tns:getUsuario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&lt;/message&gt;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&lt;message name="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getUsuarioResponse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&lt;part name="parameters" element="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tns:getUsuarioResponse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&lt;/message&gt;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&lt;message name=“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UsuarioNotFound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&lt;part name="fault" element="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tns:UsuarioNotFound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&lt;/message&gt;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9F83C-B109-4E67-B097-8D0EAE4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73BC2-377B-43F2-A6DC-0EBB09382ABB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10D9C-4CAC-424E-84F1-41AF7FE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235650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A94-2B34-4E55-963F-3B87F1C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Estrutura do arquivo WDSL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29F7C5-8DD4-458C-9172-B09D787D5B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6229" y="2159386"/>
            <a:ext cx="2319191" cy="376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  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latin typeface="Source Code Pro"/>
              </a:rPr>
              <a:t>&lt;</a:t>
            </a:r>
            <a:r>
              <a:rPr lang="pt-BR" altLang="pt-BR" sz="1400" b="1" dirty="0" err="1">
                <a:latin typeface="Source Code Pro"/>
              </a:rPr>
              <a:t>portType</a:t>
            </a:r>
            <a:r>
              <a:rPr lang="pt-BR" altLang="pt-BR" sz="1400" b="1" dirty="0">
                <a:latin typeface="Source Code Pro"/>
              </a:rPr>
              <a:t>&gt;&lt;/</a:t>
            </a:r>
            <a:r>
              <a:rPr lang="pt-BR" altLang="pt-BR" sz="1400" b="1" dirty="0" err="1">
                <a:latin typeface="Source Code Pro"/>
              </a:rPr>
              <a:t>portType</a:t>
            </a:r>
            <a:r>
              <a:rPr lang="pt-BR" altLang="pt-BR" sz="1400" b="1" dirty="0"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C3557-4374-4B3C-BAFC-DE0ADE5D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2416" y="1694576"/>
            <a:ext cx="7201584" cy="420952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Descreve cada operação possível (</a:t>
            </a:r>
            <a:r>
              <a:rPr lang="pt-BR" dirty="0" err="1"/>
              <a:t>metadata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Mensagens envolvidas na operação</a:t>
            </a:r>
          </a:p>
          <a:p>
            <a:pPr lvl="1"/>
            <a:r>
              <a:rPr lang="pt-BR" dirty="0"/>
              <a:t>Especifica entrada, saída e falha de cada operação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name=“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UsuarioService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&lt;operation name="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getUsuario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message="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tns:getUsuario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wsam:Action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=http://exemplo.com/usuario-service/getUsuarioRequest/&gt;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&lt;output message="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tns:getUsuarioResponse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wsam:Action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="http://exemplo.com/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-service/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getUsuarioResponse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&lt;fault message="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tns:UsuarioNotFound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UsuarioNotFound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wsam:Action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="http://exemplo.com/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-service/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getUsuario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/Fault/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UsuarioNotFound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&lt;/operation&gt;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9F83C-B109-4E67-B097-8D0EAE4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73BC2-377B-43F2-A6DC-0EBB09382ABB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10D9C-4CAC-424E-84F1-41AF7FE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423035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A94-2B34-4E55-963F-3B87F1C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Estrutura do arquivo WDSL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29F7C5-8DD4-458C-9172-B09D787D5B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6229" y="2159386"/>
            <a:ext cx="2319191" cy="376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  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latin typeface="Source Code Pro"/>
              </a:rPr>
              <a:t>&lt;</a:t>
            </a:r>
            <a:r>
              <a:rPr lang="pt-BR" altLang="pt-BR" sz="1400" b="1" dirty="0" err="1">
                <a:latin typeface="Source Code Pro"/>
              </a:rPr>
              <a:t>binding</a:t>
            </a:r>
            <a:r>
              <a:rPr lang="pt-BR" altLang="pt-BR" sz="1400" b="1" dirty="0">
                <a:latin typeface="Source Code Pro"/>
              </a:rPr>
              <a:t>&gt;&lt;/&lt;</a:t>
            </a:r>
            <a:r>
              <a:rPr lang="pt-BR" altLang="pt-BR" sz="1400" b="1" dirty="0" err="1">
                <a:latin typeface="Source Code Pro"/>
              </a:rPr>
              <a:t>binding</a:t>
            </a:r>
            <a:r>
              <a:rPr lang="pt-BR" altLang="pt-BR" sz="1400" b="1" dirty="0"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C3557-4374-4B3C-BAFC-DE0ADE5D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2416" y="1694576"/>
            <a:ext cx="7201584" cy="420952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Protocolo e formato de dados para cada </a:t>
            </a:r>
            <a:r>
              <a:rPr lang="pt-BR" dirty="0" err="1"/>
              <a:t>operation</a:t>
            </a:r>
            <a:endParaRPr lang="pt-BR" dirty="0"/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UsuarioServiceImplPortBinding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tns:UsuarioService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soap:binding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="http://schemas.xmlsoap.org/soap/http"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getUsuario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soap:operation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soapAction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 /&gt;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 &lt;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use="literal" /&gt; &lt;/input&gt;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&lt;output&gt; &lt;</a:t>
            </a:r>
            <a:r>
              <a:rPr lang="pt-BR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use="literal" /&gt; &lt;/output&gt;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fault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1400" b="1" u="sng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UsuarioNotFound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soap:fault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UsuarioNotFound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use="literal" /&gt;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fault</a:t>
            </a: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9F83C-B109-4E67-B097-8D0EAE4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73BC2-377B-43F2-A6DC-0EBB09382ABB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10D9C-4CAC-424E-84F1-41AF7FE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253270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A94-2B34-4E55-963F-3B87F1C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Estrutura do arquivo WDSL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29F7C5-8DD4-458C-9172-B09D787D5B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6229" y="2159386"/>
            <a:ext cx="2319191" cy="376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  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&gt;&lt;/&lt;</a:t>
            </a:r>
            <a:r>
              <a:rPr lang="pt-BR" altLang="pt-BR" sz="1400" b="1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b="1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</a:t>
            </a:r>
            <a:r>
              <a:rPr lang="pt-BR" altLang="pt-BR" sz="1400" b="1" dirty="0">
                <a:latin typeface="Source Code Pro"/>
              </a:rPr>
              <a:t>&lt;</a:t>
            </a:r>
            <a:r>
              <a:rPr lang="pt-BR" altLang="pt-BR" sz="1400" b="1" dirty="0" err="1">
                <a:latin typeface="Source Code Pro"/>
              </a:rPr>
              <a:t>service</a:t>
            </a:r>
            <a:r>
              <a:rPr lang="pt-BR" altLang="pt-BR" sz="1400" b="1" dirty="0">
                <a:latin typeface="Source Code Pro"/>
              </a:rPr>
              <a:t>&gt;&lt;/</a:t>
            </a:r>
            <a:r>
              <a:rPr lang="pt-BR" altLang="pt-BR" sz="1400" b="1" dirty="0" err="1">
                <a:latin typeface="Source Code Pro"/>
              </a:rPr>
              <a:t>service</a:t>
            </a:r>
            <a:r>
              <a:rPr lang="pt-BR" altLang="pt-BR" sz="1400" b="1" dirty="0"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C3557-4374-4B3C-BAFC-DE0ADE5D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9584" y="1694576"/>
            <a:ext cx="6694415" cy="4209527"/>
          </a:xfrm>
        </p:spPr>
        <p:txBody>
          <a:bodyPr>
            <a:normAutofit/>
          </a:bodyPr>
          <a:lstStyle/>
          <a:p>
            <a:r>
              <a:rPr lang="pt-BR" dirty="0"/>
              <a:t>Contem elementos &lt;</a:t>
            </a:r>
            <a:r>
              <a:rPr lang="pt-BR" dirty="0" err="1"/>
              <a:t>port</a:t>
            </a:r>
            <a:r>
              <a:rPr lang="pt-BR" dirty="0"/>
              <a:t>&gt;</a:t>
            </a:r>
          </a:p>
          <a:p>
            <a:r>
              <a:rPr lang="pt-BR" dirty="0"/>
              <a:t>Elo de ligação entre o elemento &lt;</a:t>
            </a:r>
            <a:r>
              <a:rPr lang="pt-BR" dirty="0" err="1"/>
              <a:t>binding</a:t>
            </a:r>
            <a:r>
              <a:rPr lang="pt-BR" dirty="0"/>
              <a:t>&gt; e o endereço/porta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&lt;service name=“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&lt;port name=“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UsuarioServiceImplPort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binding="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UsuarioServiceImplPortBinding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soap:address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location="http://localhost:8080/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-service" /&gt;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&lt;/port&gt;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&lt;/service&gt;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9F83C-B109-4E67-B097-8D0EAE4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73BC2-377B-43F2-A6DC-0EBB09382ABB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10D9C-4CAC-424E-84F1-41AF7FE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298359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173644B8-7B87-4EC0-B6A6-D982C113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15" y="1612100"/>
            <a:ext cx="8642350" cy="467995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pt-BR" altLang="pt-BR" dirty="0"/>
              <a:t>Obrigado!!!</a:t>
            </a:r>
          </a:p>
          <a:p>
            <a:pPr eaLnBrk="1" hangingPunct="1"/>
            <a:endParaRPr lang="pt-BR" altLang="pt-BR" dirty="0"/>
          </a:p>
          <a:p>
            <a:pPr marL="0" indent="0" algn="ctr" eaLnBrk="1" hangingPunct="1">
              <a:buNone/>
            </a:pPr>
            <a:r>
              <a:rPr lang="pt-BR" altLang="pt-BR" dirty="0"/>
              <a:t>Contatos:</a:t>
            </a:r>
          </a:p>
          <a:p>
            <a:pPr marL="0" indent="0" algn="ctr" eaLnBrk="1" hangingPunct="1">
              <a:buNone/>
            </a:pPr>
            <a:r>
              <a:rPr lang="pt-BR" altLang="pt-BR" dirty="0">
                <a:hlinkClick r:id="rId2"/>
              </a:rPr>
              <a:t>Juliano.custodio@unialfa.com.br</a:t>
            </a:r>
            <a:endParaRPr lang="pt-BR" altLang="pt-BR" dirty="0"/>
          </a:p>
          <a:p>
            <a:pPr marL="0" indent="0" algn="ctr" eaLnBrk="1" hangingPunct="1">
              <a:buNone/>
            </a:pPr>
            <a:r>
              <a:rPr lang="pt-BR" altLang="pt-BR" sz="1800" b="1" dirty="0">
                <a:solidFill>
                  <a:srgbClr val="002060"/>
                </a:solidFill>
              </a:rPr>
              <a:t>WhatsApp: 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B10D18-9F1E-4A8A-8050-80F732A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6A09-B265-4A02-9257-669F25DF835D}" type="datetime1">
              <a:rPr lang="pt-BR" smtClean="0"/>
              <a:t>15/11/2017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6C63EC-F87C-4764-8B7D-A2AF43BC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2115" y="6292050"/>
            <a:ext cx="3086100" cy="365125"/>
          </a:xfrm>
        </p:spPr>
        <p:txBody>
          <a:bodyPr/>
          <a:lstStyle/>
          <a:p>
            <a:r>
              <a:rPr lang="pt-BR" dirty="0"/>
              <a:t>Prof. Me. Juliano Pável Brasil Custódio</a:t>
            </a:r>
          </a:p>
        </p:txBody>
      </p:sp>
      <p:sp>
        <p:nvSpPr>
          <p:cNvPr id="9220" name="Espaço Reservado para Número de Slide 1">
            <a:extLst>
              <a:ext uri="{FF2B5EF4-FFF2-40B4-BE49-F238E27FC236}">
                <a16:creationId xmlns:a16="http://schemas.microsoft.com/office/drawing/2014/main" id="{C9403AC5-CCF1-4166-A9AE-40159FC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47BAF8-EAEC-4C9C-95B3-6F72DA6A6C31}" type="slidenum">
              <a:rPr lang="pt-BR" altLang="pt-B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momento networking">
            <a:extLst>
              <a:ext uri="{FF2B5EF4-FFF2-40B4-BE49-F238E27FC236}">
                <a16:creationId xmlns:a16="http://schemas.microsoft.com/office/drawing/2014/main" id="{0A3A4708-6BFA-4740-9D9B-8E31F1AE5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9522" y="45283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momento networking">
            <a:extLst>
              <a:ext uri="{FF2B5EF4-FFF2-40B4-BE49-F238E27FC236}">
                <a16:creationId xmlns:a16="http://schemas.microsoft.com/office/drawing/2014/main" id="{9352D253-3855-4E02-B64D-11F83EBB3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1922" y="4680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48464F-0821-40B2-8CFA-49AD2E65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7213" y="6130437"/>
            <a:ext cx="85971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698EFD-A92D-4996-9631-0E28CB952712}" type="datetime1">
              <a:rPr lang="pt-BR" kern="1200" smtClean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15/11/2017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4FC52F-80DB-401F-802D-39F84FD3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797" y="6135808"/>
            <a:ext cx="4894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Prof. Me. Juliano Pável Brasil Custódio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36F8482A-19E6-459E-8DC3-0232CE86D5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02125" y="941388"/>
            <a:ext cx="4841875" cy="4970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/>
            <a:r>
              <a:rPr lang="en-US" altLang="pt-BR">
                <a:solidFill>
                  <a:schemeClr val="tx2">
                    <a:lumMod val="75000"/>
                  </a:schemeClr>
                </a:solidFill>
              </a:rPr>
              <a:t>Nome</a:t>
            </a:r>
          </a:p>
          <a:p>
            <a:pPr marL="457200" lvl="1" indent="0"/>
            <a:r>
              <a:rPr lang="en-US" altLang="pt-BR">
                <a:solidFill>
                  <a:schemeClr val="tx2">
                    <a:lumMod val="75000"/>
                  </a:schemeClr>
                </a:solidFill>
              </a:rPr>
              <a:t>Experiência profissional Atual</a:t>
            </a:r>
          </a:p>
          <a:p>
            <a:pPr marL="457200" lvl="1" indent="0"/>
            <a:r>
              <a:rPr lang="en-US" altLang="pt-BR">
                <a:solidFill>
                  <a:schemeClr val="tx2">
                    <a:lumMod val="75000"/>
                  </a:schemeClr>
                </a:solidFill>
              </a:rPr>
              <a:t>Contato com a Desenvolvimento</a:t>
            </a:r>
          </a:p>
          <a:p>
            <a:pPr marL="457200" lvl="1" indent="0"/>
            <a:r>
              <a:rPr lang="en-US" altLang="pt-BR">
                <a:solidFill>
                  <a:schemeClr val="tx2">
                    <a:lumMod val="75000"/>
                  </a:schemeClr>
                </a:solidFill>
              </a:rPr>
              <a:t>Expectativa com o Módulo</a:t>
            </a:r>
          </a:p>
          <a:p>
            <a:pPr lvl="1"/>
            <a:endParaRPr lang="en-US" alt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EDB295-C00D-4B1F-BC9D-F272D0B37B35}"/>
              </a:ext>
            </a:extLst>
          </p:cNvPr>
          <p:cNvSpPr txBox="1"/>
          <p:nvPr/>
        </p:nvSpPr>
        <p:spPr>
          <a:xfrm>
            <a:off x="784514" y="942108"/>
            <a:ext cx="2442412" cy="496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MOMENTO NETWORKING</a:t>
            </a:r>
          </a:p>
        </p:txBody>
      </p:sp>
    </p:spTree>
    <p:extLst>
      <p:ext uri="{BB962C8B-B14F-4D97-AF65-F5344CB8AC3E}">
        <p14:creationId xmlns:p14="http://schemas.microsoft.com/office/powerpoint/2010/main" val="635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D306B45-25EE-434D-ABA9-A27B7932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2B17EF-74EB-4C33-B2E2-8E727B2E7D6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819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9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04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7EBB3F9-D6F7-4F6A-8843-9FEBA15E49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A42F85E-4939-431E-8B4A-EC07C8E0AB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4" name="Título 1">
            <a:extLst>
              <a:ext uri="{FF2B5EF4-FFF2-40B4-BE49-F238E27FC236}">
                <a16:creationId xmlns:a16="http://schemas.microsoft.com/office/drawing/2014/main" id="{DE04014A-3B47-4DE0-A7ED-5F38458C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Currículo Resumido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C02568D8-46E7-483D-94C6-33E1A583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endParaRPr lang="pt-BR" altLang="pt-BR" sz="140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1400">
                <a:solidFill>
                  <a:schemeClr val="tx2">
                    <a:lumMod val="75000"/>
                  </a:schemeClr>
                </a:solidFill>
              </a:rPr>
              <a:t>Formado em Engenharia Elétrica pelo Instituto Nacional de Telecomunicações (1995). Mestre em Comunicações Ópticas pela UNICAMP (1997). Atuou como engenheiro de desenvolvimento de hardware e software de sistemas microprocessados no CPqD da Telebras-Alcatel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RESTful no UNIALFA. </a:t>
            </a:r>
          </a:p>
          <a:p>
            <a:pPr lvl="1">
              <a:lnSpc>
                <a:spcPct val="90000"/>
              </a:lnSpc>
            </a:pPr>
            <a:r>
              <a:rPr lang="pt-BR" altLang="pt-BR" sz="1400">
                <a:solidFill>
                  <a:schemeClr val="tx2">
                    <a:lumMod val="75000"/>
                  </a:schemeClr>
                </a:solidFill>
              </a:rPr>
              <a:t>Currículo completo pode ser acessado em: </a:t>
            </a:r>
            <a:r>
              <a:rPr lang="pt-BR" sz="1400">
                <a:solidFill>
                  <a:schemeClr val="tx2">
                    <a:lumMod val="75000"/>
                  </a:schemeClr>
                </a:solidFill>
                <a:hlinkClick r:id="rId2"/>
              </a:rPr>
              <a:t>http://lattes.cnpq.br/2580210234557798</a:t>
            </a:r>
            <a:endParaRPr lang="pt-BR" sz="140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altLang="pt-BR" sz="1400">
                <a:solidFill>
                  <a:schemeClr val="tx2">
                    <a:lumMod val="75000"/>
                  </a:schemeClr>
                </a:solidFill>
              </a:rPr>
              <a:t>E-mail: juliano.custodio@unialfa.com.br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017EF2-7C8A-4B9F-8219-D4F9F2C8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7213" y="6130437"/>
            <a:ext cx="85971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0BE697-DF74-4B49-BD87-81917EBA65BD}" type="datetime1">
              <a:rPr lang="pt-BR" smtClean="0">
                <a:solidFill>
                  <a:schemeClr val="tx1">
                    <a:alpha val="70000"/>
                  </a:schemeClr>
                </a:solidFill>
              </a:r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1CCB8E-B178-47E7-9330-2E4EAADB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797" y="6135808"/>
            <a:ext cx="48946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335355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1" name="Rectangle 71">
            <a:extLst>
              <a:ext uri="{FF2B5EF4-FFF2-40B4-BE49-F238E27FC236}">
                <a16:creationId xmlns:a16="http://schemas.microsoft.com/office/drawing/2014/main" id="{CD306B45-25EE-434D-ABA9-A27B7932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2" name="Group 73">
            <a:extLst>
              <a:ext uri="{FF2B5EF4-FFF2-40B4-BE49-F238E27FC236}">
                <a16:creationId xmlns:a16="http://schemas.microsoft.com/office/drawing/2014/main" id="{5D2B17EF-74EB-4C33-B2E2-8E727B2E7D6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9223" name="Straight Connector 87">
            <a:extLst>
              <a:ext uri="{FF2B5EF4-FFF2-40B4-BE49-F238E27FC236}">
                <a16:creationId xmlns:a16="http://schemas.microsoft.com/office/drawing/2014/main" id="{27EBB3F9-D6F7-4F6A-8843-9FEBA15E49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Rectangle 89">
            <a:extLst>
              <a:ext uri="{FF2B5EF4-FFF2-40B4-BE49-F238E27FC236}">
                <a16:creationId xmlns:a16="http://schemas.microsoft.com/office/drawing/2014/main" id="{0A42F85E-4939-431E-8B4A-EC07C8E0AB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Título 1">
            <a:extLst>
              <a:ext uri="{FF2B5EF4-FFF2-40B4-BE49-F238E27FC236}">
                <a16:creationId xmlns:a16="http://schemas.microsoft.com/office/drawing/2014/main" id="{6319CC20-7125-4EC6-A0D4-174179E7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pt-BR" altLang="pt-BR" b="1" i="1">
                <a:solidFill>
                  <a:schemeClr val="tx2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rPr>
              <a:t>Ementa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173644B8-7B87-4EC0-B6A6-D982C113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Função da Controladoria.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O papel do Controller.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Modelos de estruturas organizacionais de Controladoria.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Responsabilidade e autoridade da controladoria e seu papel no processo de gestão empresarial.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Etapas para a implantação da Controladoria: do processo de planejamento ao controle.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 Análise de Relatórios de Desempenho Financeiro. 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Balanced Scorecard: conceitos, Mapas Estratégicos e dashboards para a gestão dos indicadores.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solidFill>
                  <a:schemeClr val="tx2">
                    <a:lumMod val="75000"/>
                  </a:schemeClr>
                </a:solidFill>
              </a:rPr>
              <a:t>A Controladoria e os Sistemas de Informações Gerenciais.</a:t>
            </a:r>
            <a:endParaRPr lang="pt-BR" altLang="pt-BR" sz="17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D585A2-8A29-4151-A071-BE9FF5D9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7213" y="6130437"/>
            <a:ext cx="85971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5A592C-91AF-4C8A-BB03-E28B35525C0E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039EF-2884-4105-A5AC-C4A1D3E6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797" y="6135808"/>
            <a:ext cx="48946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3071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306B45-25EE-434D-ABA9-A27B7932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2B17EF-74EB-4C33-B2E2-8E727B2E7D6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229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EBB3F9-D6F7-4F6A-8843-9FEBA15E49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A42F85E-4939-431E-8B4A-EC07C8E0AB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64882C38-6F1A-4406-B2FB-63BBDBBE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pt-BR" altLang="pt-BR" b="1" i="1" dirty="0">
                <a:solidFill>
                  <a:schemeClr val="tx2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rPr>
              <a:t>Programa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8DE37E7D-8B81-409A-89D1-1D5D003B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pt-BR" sz="1000" b="1">
                <a:solidFill>
                  <a:schemeClr val="tx2">
                    <a:lumMod val="75000"/>
                  </a:schemeClr>
                </a:solidFill>
              </a:rPr>
              <a:t>Conceitos, objetivos e estrutura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sz="100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1.1 O papel da Controladoria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1.2 O surgimento da Controladoria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1.3 Objetivos da Controladoria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1.4 Contabilidade Financeira x Contabilidade Gerencial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1.5 Competências exigidas e funções do Controller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1.6 Estrutura da Controladoria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pt-BR" sz="100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pt-BR" sz="1000" b="1">
                <a:solidFill>
                  <a:schemeClr val="tx2">
                    <a:lumMod val="75000"/>
                  </a:schemeClr>
                </a:solidFill>
              </a:rPr>
              <a:t>2. A Controladoria na Estratégia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pt-BR" sz="100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2.1 A Controladoria e o Planejamento Estratégico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2.2 Elaboração de Cenários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2.3 Sistema de Informação de Acompanhamento do Negócio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pt-BR" sz="100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pt-BR" sz="1000" b="1">
                <a:solidFill>
                  <a:schemeClr val="tx2">
                    <a:lumMod val="75000"/>
                  </a:schemeClr>
                </a:solidFill>
              </a:rPr>
              <a:t>3. A Controladoria no Controle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endParaRPr lang="pt-BR" sz="1000" b="1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3.1 Indicadores Chaves de Desempenho (KPI) e Balanced Scorecard (BSC). 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3.2 Gestão por indicadores - BSC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pt-BR" sz="100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pt-BR" sz="1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476BCD-14E3-4EBA-83DD-38E2936C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7213" y="6130437"/>
            <a:ext cx="85971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F595DAA-5291-4FE7-A0EC-C83ABFCCDFBE}" type="datetime1">
              <a:rPr lang="pt-BR" smtClean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8AFFB4-771B-44B0-A678-99A35106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797" y="6135808"/>
            <a:ext cx="48946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353072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0" name="Rectangle 72">
            <a:extLst>
              <a:ext uri="{FF2B5EF4-FFF2-40B4-BE49-F238E27FC236}">
                <a16:creationId xmlns:a16="http://schemas.microsoft.com/office/drawing/2014/main" id="{CD306B45-25EE-434D-ABA9-A27B7932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71" name="Group 74">
            <a:extLst>
              <a:ext uri="{FF2B5EF4-FFF2-40B4-BE49-F238E27FC236}">
                <a16:creationId xmlns:a16="http://schemas.microsoft.com/office/drawing/2014/main" id="{5D2B17EF-74EB-4C33-B2E2-8E727B2E7D6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11272" name="Straight Connector 88">
            <a:extLst>
              <a:ext uri="{FF2B5EF4-FFF2-40B4-BE49-F238E27FC236}">
                <a16:creationId xmlns:a16="http://schemas.microsoft.com/office/drawing/2014/main" id="{27EBB3F9-D6F7-4F6A-8843-9FEBA15E49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Rectangle 90">
            <a:extLst>
              <a:ext uri="{FF2B5EF4-FFF2-40B4-BE49-F238E27FC236}">
                <a16:creationId xmlns:a16="http://schemas.microsoft.com/office/drawing/2014/main" id="{0A42F85E-4939-431E-8B4A-EC07C8E0AB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C31AEEAB-6514-4E98-AC5B-F1441E03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pt-BR" altLang="pt-BR" sz="2800" b="1" i="1">
                <a:solidFill>
                  <a:schemeClr val="tx2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rPr>
              <a:t>Metodologia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05FF0E9F-3424-47A8-91FD-5A9701AF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>
                <a:solidFill>
                  <a:schemeClr val="tx2">
                    <a:lumMod val="75000"/>
                  </a:schemeClr>
                </a:solidFill>
              </a:rPr>
              <a:t>Aulas expositivas</a:t>
            </a:r>
          </a:p>
          <a:p>
            <a:pPr eaLnBrk="1" hangingPunct="1"/>
            <a:r>
              <a:rPr lang="pt-BR" altLang="pt-BR">
                <a:solidFill>
                  <a:schemeClr val="tx2">
                    <a:lumMod val="75000"/>
                  </a:schemeClr>
                </a:solidFill>
              </a:rPr>
              <a:t>Exemplos</a:t>
            </a:r>
          </a:p>
          <a:p>
            <a:pPr eaLnBrk="1" hangingPunct="1"/>
            <a:r>
              <a:rPr lang="pt-BR" altLang="pt-BR">
                <a:solidFill>
                  <a:schemeClr val="tx2">
                    <a:lumMod val="75000"/>
                  </a:schemeClr>
                </a:solidFill>
              </a:rPr>
              <a:t>Projeto em grupo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8B60C1-3C48-4E1B-B973-478169E9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7213" y="6130437"/>
            <a:ext cx="85971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0BCA5-C15A-4CDB-A6BA-C820B9857519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FCC171-306E-4B54-AA6C-D3A7FD5B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797" y="6135808"/>
            <a:ext cx="48946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14261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4" name="Rectangle 72">
            <a:extLst>
              <a:ext uri="{FF2B5EF4-FFF2-40B4-BE49-F238E27FC236}">
                <a16:creationId xmlns:a16="http://schemas.microsoft.com/office/drawing/2014/main" id="{CD306B45-25EE-434D-ABA9-A27B7932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95" name="Group 74">
            <a:extLst>
              <a:ext uri="{FF2B5EF4-FFF2-40B4-BE49-F238E27FC236}">
                <a16:creationId xmlns:a16="http://schemas.microsoft.com/office/drawing/2014/main" id="{5D2B17EF-74EB-4C33-B2E2-8E727B2E7D6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12296" name="Straight Connector 88">
            <a:extLst>
              <a:ext uri="{FF2B5EF4-FFF2-40B4-BE49-F238E27FC236}">
                <a16:creationId xmlns:a16="http://schemas.microsoft.com/office/drawing/2014/main" id="{27EBB3F9-D6F7-4F6A-8843-9FEBA15E49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Rectangle 90">
            <a:extLst>
              <a:ext uri="{FF2B5EF4-FFF2-40B4-BE49-F238E27FC236}">
                <a16:creationId xmlns:a16="http://schemas.microsoft.com/office/drawing/2014/main" id="{0A42F85E-4939-431E-8B4A-EC07C8E0AB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0CDA44B4-D708-4AFB-AE14-D62F0FD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b="1" i="1">
                <a:solidFill>
                  <a:schemeClr val="tx2">
                    <a:lumMod val="75000"/>
                  </a:schemeClr>
                </a:solidFill>
                <a:latin typeface="Myriad Pro" pitchFamily="34" charset="0"/>
                <a:ea typeface="+mn-ea"/>
                <a:cs typeface="+mn-cs"/>
              </a:rPr>
              <a:t>Avaliação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0BA5C418-AA94-46C8-80FD-E87C8182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Continuada</a:t>
            </a:r>
          </a:p>
          <a:p>
            <a:pPr marL="0" indent="0" eaLnBrk="1" hangingPunct="1">
              <a:buNone/>
            </a:pPr>
            <a:endParaRPr lang="pt-BR" altLang="pt-BR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/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Participação</a:t>
            </a:r>
          </a:p>
          <a:p>
            <a:pPr marL="457200" lvl="1" indent="0" eaLnBrk="1" hangingPunct="1">
              <a:buNone/>
            </a:pPr>
            <a:endParaRPr lang="pt-BR" altLang="pt-BR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/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Entrega do projeto de conclusão da disciplina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053581-0EF5-47C0-AD3D-91607E84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7213" y="6130437"/>
            <a:ext cx="85971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B4252A-CB8A-420D-BE9D-F66D08FBE9FF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7ECE3C-B50E-4B37-9089-2D8D5FAA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797" y="6135808"/>
            <a:ext cx="48946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332116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A94-2B34-4E55-963F-3B87F1C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</a:rPr>
              <a:t>Estrutura do arquivo WDSL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29F7C5-8DD4-458C-9172-B09D787D5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0059" y="2150378"/>
            <a:ext cx="8022672" cy="3777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 ...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  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&lt;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types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types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message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message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&gt;&lt;/&lt;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9F83C-B109-4E67-B097-8D0EAE4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73BC2-377B-43F2-A6DC-0EBB09382ABB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10D9C-4CAC-424E-84F1-41AF7FE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370034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A94-2B34-4E55-963F-3B87F1C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</a:rPr>
              <a:t>Estrutura do arquivo WDSL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29F7C5-8DD4-458C-9172-B09D787D5B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6229" y="2159386"/>
            <a:ext cx="2319191" cy="376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Source Code Pro"/>
              </a:rPr>
              <a:t>  </a:t>
            </a:r>
            <a:r>
              <a:rPr lang="pt-BR" altLang="pt-BR" sz="1400" b="1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&lt;</a:t>
            </a:r>
            <a:r>
              <a:rPr lang="pt-BR" altLang="pt-BR" sz="1400" b="1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b="1" dirty="0" err="1">
                <a:solidFill>
                  <a:schemeClr val="tx2">
                    <a:lumMod val="75000"/>
                  </a:schemeClr>
                </a:solidFill>
                <a:latin typeface="Source Code Pro"/>
              </a:rPr>
              <a:t>types</a:t>
            </a:r>
            <a:r>
              <a:rPr lang="pt-BR" altLang="pt-BR" sz="1400" b="1" dirty="0">
                <a:solidFill>
                  <a:schemeClr val="tx2">
                    <a:lumMod val="7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tx2">
                  <a:lumMod val="7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message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portType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binding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lang="pt-BR" altLang="pt-BR" sz="1400" dirty="0">
              <a:solidFill>
                <a:schemeClr val="bg1">
                  <a:lumMod val="85000"/>
                </a:schemeClr>
              </a:solidFill>
              <a:latin typeface="Source Code Pro"/>
            </a:endParaRP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  &lt;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&gt;&lt;/</a:t>
            </a:r>
            <a:r>
              <a:rPr lang="pt-BR" altLang="pt-BR" sz="1400" dirty="0" err="1">
                <a:solidFill>
                  <a:schemeClr val="bg1">
                    <a:lumMod val="85000"/>
                  </a:schemeClr>
                </a:solidFill>
                <a:latin typeface="Source Code Pro"/>
              </a:rPr>
              <a:t>service</a:t>
            </a: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latin typeface="Source Code Pro"/>
              </a:rPr>
              <a:t>&gt;</a:t>
            </a:r>
          </a:p>
          <a:p>
            <a:pPr marL="0" lvl="0" indent="0" defTabSz="914400">
              <a:lnSpc>
                <a:spcPct val="90000"/>
              </a:lnSpc>
              <a:spcAft>
                <a:spcPts val="600"/>
              </a:spcAft>
              <a:buClrTx/>
              <a:buNone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definitions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Source Code Pr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C3557-4374-4B3C-BAFC-DE0ADE5D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4800" y="2136706"/>
            <a:ext cx="6589200" cy="3767397"/>
          </a:xfrm>
        </p:spPr>
        <p:txBody>
          <a:bodyPr>
            <a:normAutofit/>
          </a:bodyPr>
          <a:lstStyle/>
          <a:p>
            <a:r>
              <a:rPr lang="pt-BR" dirty="0"/>
              <a:t>Define os tipos de dados</a:t>
            </a:r>
          </a:p>
          <a:p>
            <a:r>
              <a:rPr lang="pt-BR" dirty="0"/>
              <a:t>Contém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xsd:schema</a:t>
            </a:r>
            <a:r>
              <a:rPr lang="pt-BR" dirty="0"/>
              <a:t>&gt; e &lt;</a:t>
            </a:r>
            <a:r>
              <a:rPr lang="pt-BR" dirty="0" err="1"/>
              <a:t>xsd:import</a:t>
            </a:r>
            <a:r>
              <a:rPr lang="pt-BR" dirty="0"/>
              <a:t>&gt;</a:t>
            </a:r>
          </a:p>
          <a:p>
            <a:endParaRPr lang="pt-BR" dirty="0"/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&lt;xsd:schema&gt;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&lt;xsd:import </a:t>
            </a:r>
            <a:r>
              <a:rPr lang="de-DE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="http://exemplo.com/"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schemaLocation</a:t>
            </a:r>
            <a:r>
              <a:rPr 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="http://localhost:8080/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usuario-service</a:t>
            </a:r>
            <a:r>
              <a:rPr 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xsd=1</a:t>
            </a:r>
            <a:r>
              <a:rPr 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&lt;/xsd:schema&gt;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9F83C-B109-4E67-B097-8D0EAE4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73BC2-377B-43F2-A6DC-0EBB09382ABB}" type="datetime1">
              <a:rPr lang="pt-BR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15/11/2017</a:t>
            </a:fld>
            <a:endParaRPr lang="pt-BR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10D9C-4CAC-424E-84F1-41AF7FE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alpha val="70000"/>
                  </a:schemeClr>
                </a:solidFill>
              </a:rPr>
              <a:t>Prof. Me. Juliano Pável Brasil Custódio</a:t>
            </a:r>
          </a:p>
        </p:txBody>
      </p:sp>
    </p:spTree>
    <p:extLst>
      <p:ext uri="{BB962C8B-B14F-4D97-AF65-F5344CB8AC3E}">
        <p14:creationId xmlns:p14="http://schemas.microsoft.com/office/powerpoint/2010/main" val="217139363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2450</TotalTime>
  <Words>850</Words>
  <Application>Microsoft Office PowerPoint</Application>
  <PresentationFormat>Apresentação na tela 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Myriad Pro</vt:lpstr>
      <vt:lpstr>Source Code Pro</vt:lpstr>
      <vt:lpstr>Wingdings 3</vt:lpstr>
      <vt:lpstr>Cacho</vt:lpstr>
      <vt:lpstr>ARQUITETURA ORIENTADA A SERVIÇOS</vt:lpstr>
      <vt:lpstr>Apresentação do PowerPoint</vt:lpstr>
      <vt:lpstr>Currículo Resumido</vt:lpstr>
      <vt:lpstr>Ementa</vt:lpstr>
      <vt:lpstr>Programa</vt:lpstr>
      <vt:lpstr>Metodologia</vt:lpstr>
      <vt:lpstr>Avaliação</vt:lpstr>
      <vt:lpstr>Estrutura do arquivo WDSL</vt:lpstr>
      <vt:lpstr>Estrutura do arquivo WDSL</vt:lpstr>
      <vt:lpstr>Estrutura do arquivo WDSL</vt:lpstr>
      <vt:lpstr>Estrutura do arquivo WDSL</vt:lpstr>
      <vt:lpstr>Estrutura do arquivo WDSL</vt:lpstr>
      <vt:lpstr>Estrutura do arquivo WDSL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Andreia de Souza</dc:creator>
  <cp:lastModifiedBy>Juliano Pável Brasil Custódio</cp:lastModifiedBy>
  <cp:revision>67</cp:revision>
  <dcterms:created xsi:type="dcterms:W3CDTF">2017-10-12T13:05:43Z</dcterms:created>
  <dcterms:modified xsi:type="dcterms:W3CDTF">2017-11-15T22:26:29Z</dcterms:modified>
</cp:coreProperties>
</file>