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2" r:id="rId9"/>
    <p:sldId id="265" r:id="rId10"/>
    <p:sldId id="266" r:id="rId11"/>
    <p:sldId id="267" r:id="rId12"/>
    <p:sldId id="273" r:id="rId13"/>
    <p:sldId id="268" r:id="rId14"/>
    <p:sldId id="269" r:id="rId15"/>
    <p:sldId id="270" r:id="rId16"/>
    <p:sldId id="271" r:id="rId17"/>
    <p:sldId id="272" r:id="rId18"/>
    <p:sldId id="275" r:id="rId19"/>
    <p:sldId id="274" r:id="rId20"/>
    <p:sldId id="276" r:id="rId21"/>
    <p:sldId id="277" r:id="rId22"/>
    <p:sldId id="278" r:id="rId23"/>
    <p:sldId id="280" r:id="rId2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33"/>
    <a:srgbClr val="D20202"/>
    <a:srgbClr val="A90101"/>
    <a:srgbClr val="E50202"/>
    <a:srgbClr val="8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2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E9E99-0740-4EBC-8C66-28828258ECF4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F39C0-BB6C-47CF-AEAC-762C41D4F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86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130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511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214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279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957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827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248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393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494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103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879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024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639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5EFAB-6C95-4E25-90AF-6B4DEA852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5A1E6-B5C2-4B2C-A9D7-62FEA10DC29C}" type="datetimeFigureOut">
              <a:rPr lang="en-US" altLang="pt-BR"/>
              <a:pPr>
                <a:defRPr/>
              </a:pPr>
              <a:t>12/8/2017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F73DB-757E-4E9E-8D09-C63D5C74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D6981-18E7-4232-B4AE-8D883B65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C87632-5285-43D3-AC31-79CBA2315BC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22946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A12D8-619B-4D8D-A7A1-A5E30D9B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6268A-FCDE-4339-8204-4D5701C023BA}" type="datetimeFigureOut">
              <a:rPr lang="en-US" altLang="pt-BR"/>
              <a:pPr>
                <a:defRPr/>
              </a:pPr>
              <a:t>12/8/2017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4F221-F839-45A7-BBC6-47D27A7B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FB5AB-ED61-4B8F-B851-036F2478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80AEC1-1F00-4BD3-92D1-C69F871DFBFB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01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989CA-77CF-409D-8B87-9B99136E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ACE62-6F24-499E-A2CB-692877DB0E0A}" type="datetimeFigureOut">
              <a:rPr lang="en-US" altLang="pt-BR"/>
              <a:pPr>
                <a:defRPr/>
              </a:pPr>
              <a:t>12/8/2017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451CB-44DB-4BD1-8A87-27DD2D8D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E3078-1D1E-40EC-A593-2CC93FDA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53585-35AB-41D7-B111-E6A33B6055A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9857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1C44A-9C1E-4679-B0C3-3F420927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12840-D053-412E-B95F-CC118E77A6AB}" type="datetimeFigureOut">
              <a:rPr lang="en-US" altLang="pt-BR"/>
              <a:pPr>
                <a:defRPr/>
              </a:pPr>
              <a:t>12/8/2017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A41F8-DF1B-4998-A97B-BAA2F71E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43CC4-9D92-44F4-853F-06B84D1A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A74CD-6025-4C88-8B7E-9085B02186A7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4400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DABB4-5CFC-442B-8FFA-28D08C7E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6AC28-22A8-4AEE-B0E2-09B23A5E6E44}" type="datetimeFigureOut">
              <a:rPr lang="en-US" altLang="pt-BR"/>
              <a:pPr>
                <a:defRPr/>
              </a:pPr>
              <a:t>12/8/2017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56CC0-2890-48DE-B500-87E9D98E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E4DE-49B1-432C-A561-D1E6DD27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5FC7B7-C3CF-41FB-B492-C79AA8FBC38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27183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75DC7C5-118F-47F0-8358-0935B4EC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B6630-F4BB-4BDB-9246-6D5E2B003E42}" type="datetimeFigureOut">
              <a:rPr lang="en-US" altLang="pt-BR"/>
              <a:pPr>
                <a:defRPr/>
              </a:pPr>
              <a:t>12/8/2017</a:t>
            </a:fld>
            <a:endParaRPr lang="en-US" alt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6C2FC8C-BB61-48AE-AAED-126A8420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5B10855-39F2-44D1-A524-51CC3E63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0B0473-6B60-4F07-A848-257442C9047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73332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7E6AFAD-E51B-4097-B395-823BAB7D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B9050-CF88-4667-8F13-F1E30EF711CC}" type="datetimeFigureOut">
              <a:rPr lang="en-US" altLang="pt-BR"/>
              <a:pPr>
                <a:defRPr/>
              </a:pPr>
              <a:t>12/8/2017</a:t>
            </a:fld>
            <a:endParaRPr lang="en-US" alt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6BF536-1A94-46A5-80A6-83232BF7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3B985C-A1BC-4F00-BAFC-685DCE4E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A10490-3591-47C2-8E04-9071F12E471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26239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349D568-FC65-4D34-8F55-2D53E157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D9465-5101-4EB7-B019-3BB15027CA8A}" type="datetimeFigureOut">
              <a:rPr lang="en-US" altLang="pt-BR"/>
              <a:pPr>
                <a:defRPr/>
              </a:pPr>
              <a:t>12/8/2017</a:t>
            </a:fld>
            <a:endParaRPr lang="en-US" altLang="pt-B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2BC9E38-D782-4D6C-AB85-58ABC5BC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D3EC0E9-B28D-4E6E-A9B2-59590661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EF76C9-3FF0-4438-8106-FCCF30E0ABB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1824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97A64B0-9DC8-44DA-B531-7CEA8A8B8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37014-F1AE-4F4A-9DEC-ADEA317B2AE4}" type="datetimeFigureOut">
              <a:rPr lang="en-US" altLang="pt-BR"/>
              <a:pPr>
                <a:defRPr/>
              </a:pPr>
              <a:t>12/8/2017</a:t>
            </a:fld>
            <a:endParaRPr lang="en-US" altLang="pt-B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101207-E7CA-4041-B765-85ADBE4EE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ECDF97A-8659-420D-907E-A1AACE9F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AEB5F1-960A-4E02-ABCB-C2B64F09F293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7283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8906335-2DAB-408C-B63D-0CB081BA9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9B305-E9E6-4D64-9CF7-D402002EDC85}" type="datetimeFigureOut">
              <a:rPr lang="en-US" altLang="pt-BR"/>
              <a:pPr>
                <a:defRPr/>
              </a:pPr>
              <a:t>12/8/2017</a:t>
            </a:fld>
            <a:endParaRPr lang="en-US" alt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980FA0-7765-4EAA-A43F-B6F328CB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98F7A06-1A3D-4EDE-86AE-157107EA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CF564-F58E-44F9-8144-C5E554C95DB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2795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717AB5A-A025-42CA-AE0E-45F3D1DA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A2DCC-C2D7-4BD9-8496-6AB1601448C5}" type="datetimeFigureOut">
              <a:rPr lang="en-US" altLang="pt-BR"/>
              <a:pPr>
                <a:defRPr/>
              </a:pPr>
              <a:t>12/8/2017</a:t>
            </a:fld>
            <a:endParaRPr lang="en-US" alt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7BD3E23-2C95-473D-98CD-EB3F754B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8621B3F-715D-468E-8E10-4DE81484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1C859-96F5-4A25-B5AF-EBAA7AD74FC1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2210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B7AA788-AA82-4370-B7A0-764852027B8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Click to edit Master title style</a:t>
            </a:r>
            <a:endParaRPr lang="en-US" altLang="pt-BR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9DD6AC95-E79D-47A5-A55C-1C310571E6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Click to edit Master text styles</a:t>
            </a:r>
          </a:p>
          <a:p>
            <a:pPr lvl="1"/>
            <a:r>
              <a:rPr lang="pt-BR" altLang="pt-BR"/>
              <a:t>Second level</a:t>
            </a:r>
          </a:p>
          <a:p>
            <a:pPr lvl="2"/>
            <a:r>
              <a:rPr lang="pt-BR" altLang="pt-BR"/>
              <a:t>Third level</a:t>
            </a:r>
          </a:p>
          <a:p>
            <a:pPr lvl="3"/>
            <a:r>
              <a:rPr lang="pt-BR" altLang="pt-BR"/>
              <a:t>Fourth level</a:t>
            </a:r>
          </a:p>
          <a:p>
            <a:pPr lvl="4"/>
            <a:r>
              <a:rPr lang="pt-BR" altLang="pt-BR"/>
              <a:t>Fifth level</a:t>
            </a:r>
            <a:endParaRPr lang="en-US" alt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D80FD-9848-43D0-BE91-97B682BE8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AF307E9-4B23-4EDE-A407-20A159BF8F3C}" type="datetimeFigureOut">
              <a:rPr lang="en-US" altLang="pt-BR"/>
              <a:pPr>
                <a:defRPr/>
              </a:pPr>
              <a:t>12/8/2017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D64B0-32FD-4B4D-A520-F6FDE69AE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5AA92-6C8D-402D-9F07-FF6DAB7D3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365572C-61FB-40A0-AA0B-5318A39D1886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2.jpe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2.jpe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2.jpeg"/><Relationship Id="rId7" Type="http://schemas.openxmlformats.org/officeDocument/2006/relationships/image" Target="../media/image12.sv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4.svg"/><Relationship Id="rId5" Type="http://schemas.openxmlformats.org/officeDocument/2006/relationships/image" Target="../media/image14.svg"/><Relationship Id="rId10" Type="http://schemas.openxmlformats.org/officeDocument/2006/relationships/image" Target="../media/image23.png"/><Relationship Id="rId4" Type="http://schemas.openxmlformats.org/officeDocument/2006/relationships/image" Target="../media/image13.png"/><Relationship Id="rId9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attes.cnpq.br/2580210234557798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ontent Placeholder 2">
            <a:extLst>
              <a:ext uri="{FF2B5EF4-FFF2-40B4-BE49-F238E27FC236}">
                <a16:creationId xmlns:a16="http://schemas.microsoft.com/office/drawing/2014/main" id="{238A6E00-0745-4130-9C57-57476D07A889}"/>
              </a:ext>
            </a:extLst>
          </p:cNvPr>
          <p:cNvSpPr txBox="1">
            <a:spLocks/>
          </p:cNvSpPr>
          <p:nvPr/>
        </p:nvSpPr>
        <p:spPr bwMode="auto">
          <a:xfrm>
            <a:off x="4625975" y="-2635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pt-BR" altLang="pt-BR" sz="3200">
              <a:solidFill>
                <a:srgbClr val="898989"/>
              </a:solidFill>
            </a:endParaRPr>
          </a:p>
        </p:txBody>
      </p:sp>
      <p:sp>
        <p:nvSpPr>
          <p:cNvPr id="2051" name="TextBox 4">
            <a:extLst>
              <a:ext uri="{FF2B5EF4-FFF2-40B4-BE49-F238E27FC236}">
                <a16:creationId xmlns:a16="http://schemas.microsoft.com/office/drawing/2014/main" id="{4E80E308-32AD-4237-B146-E2D80930E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0" y="111125"/>
            <a:ext cx="5270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pt-BR" sz="2800" b="1" i="1">
                <a:solidFill>
                  <a:srgbClr val="D20202"/>
                </a:solidFill>
                <a:latin typeface="Myriad Pro" pitchFamily="-84" charset="0"/>
              </a:rPr>
              <a:t>PÓS-GRADUAÇÃO UNIALFA</a:t>
            </a:r>
          </a:p>
        </p:txBody>
      </p:sp>
      <p:sp>
        <p:nvSpPr>
          <p:cNvPr id="2052" name="TextBox 5">
            <a:extLst>
              <a:ext uri="{FF2B5EF4-FFF2-40B4-BE49-F238E27FC236}">
                <a16:creationId xmlns:a16="http://schemas.microsoft.com/office/drawing/2014/main" id="{C95582D7-A008-4B7F-AE06-EA8EC1D24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6180085"/>
            <a:ext cx="28654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2000" i="1" dirty="0">
                <a:solidFill>
                  <a:srgbClr val="D20202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053" name="TextBox 7">
            <a:extLst>
              <a:ext uri="{FF2B5EF4-FFF2-40B4-BE49-F238E27FC236}">
                <a16:creationId xmlns:a16="http://schemas.microsoft.com/office/drawing/2014/main" id="{1E32316B-7E96-4B3F-8C60-1630EDD1B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397" y="6150114"/>
            <a:ext cx="47530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pt-BR" altLang="pt-BR" sz="2000" dirty="0">
                <a:latin typeface="Myriad Pro" pitchFamily="-84" charset="0"/>
              </a:rPr>
              <a:t>ESPECIALIZAÇÃO EM ENGENHARIA E ARQUITETURA DE SOFTWARE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 err="1">
                <a:solidFill>
                  <a:schemeClr val="bg1"/>
                </a:solidFill>
                <a:latin typeface="Myriad Pro" pitchFamily="-84" charset="0"/>
              </a:rPr>
              <a:t>Conceitos</a:t>
            </a:r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 de SOA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pt-BR" sz="2400" dirty="0"/>
              <a:t>Definições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um serviço?</a:t>
            </a:r>
          </a:p>
          <a:p>
            <a:endParaRPr lang="pt-BR" dirty="0"/>
          </a:p>
          <a:p>
            <a:r>
              <a:rPr lang="pt-BR" dirty="0"/>
              <a:t>Todo sistema distribuído é baseado em serviços?</a:t>
            </a:r>
          </a:p>
          <a:p>
            <a:endParaRPr lang="pt-BR" dirty="0"/>
          </a:p>
          <a:p>
            <a:r>
              <a:rPr lang="pt-BR" dirty="0"/>
              <a:t>O que define um serviço?</a:t>
            </a:r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161787D-5619-4FB5-85FC-4A17B3F49CB4}"/>
              </a:ext>
            </a:extLst>
          </p:cNvPr>
          <p:cNvGrpSpPr/>
          <p:nvPr/>
        </p:nvGrpSpPr>
        <p:grpSpPr>
          <a:xfrm>
            <a:off x="5082466" y="3889813"/>
            <a:ext cx="1483434" cy="1569660"/>
            <a:chOff x="5082466" y="3889813"/>
            <a:chExt cx="1483434" cy="1569660"/>
          </a:xfrm>
        </p:grpSpPr>
        <p:pic>
          <p:nvPicPr>
            <p:cNvPr id="9" name="Gráfico 8" descr="Rosto Preocupado com Preenchimento Sólido">
              <a:extLst>
                <a:ext uri="{FF2B5EF4-FFF2-40B4-BE49-F238E27FC236}">
                  <a16:creationId xmlns:a16="http://schemas.microsoft.com/office/drawing/2014/main" id="{06F6868D-F532-4453-BE7B-9BA5BB382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82466" y="4343400"/>
              <a:ext cx="914400" cy="914400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755B3225-4060-4574-81C2-D3E63164F2A7}"/>
                </a:ext>
              </a:extLst>
            </p:cNvPr>
            <p:cNvSpPr/>
            <p:nvPr/>
          </p:nvSpPr>
          <p:spPr>
            <a:xfrm rot="20469628">
              <a:off x="5855686" y="3889813"/>
              <a:ext cx="710214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96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?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C55F320-FED0-407A-90D0-F7147026BF09}"/>
              </a:ext>
            </a:extLst>
          </p:cNvPr>
          <p:cNvGrpSpPr/>
          <p:nvPr/>
        </p:nvGrpSpPr>
        <p:grpSpPr>
          <a:xfrm>
            <a:off x="4390007" y="944940"/>
            <a:ext cx="1381958" cy="1569660"/>
            <a:chOff x="4390007" y="944940"/>
            <a:chExt cx="1381958" cy="1569660"/>
          </a:xfrm>
        </p:grpSpPr>
        <p:pic>
          <p:nvPicPr>
            <p:cNvPr id="7" name="Gráfico 6" descr="Rosto Confuso sem Preenchimento">
              <a:extLst>
                <a:ext uri="{FF2B5EF4-FFF2-40B4-BE49-F238E27FC236}">
                  <a16:creationId xmlns:a16="http://schemas.microsoft.com/office/drawing/2014/main" id="{FFAEFCA7-C8FA-4328-847B-5D1562CAD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90007" y="1544715"/>
              <a:ext cx="914400" cy="914400"/>
            </a:xfrm>
            <a:prstGeom prst="rect">
              <a:avLst/>
            </a:prstGeom>
          </p:spPr>
        </p:pic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1370AFA2-FB05-407E-AA8E-092275588624}"/>
                </a:ext>
              </a:extLst>
            </p:cNvPr>
            <p:cNvSpPr/>
            <p:nvPr/>
          </p:nvSpPr>
          <p:spPr>
            <a:xfrm rot="20169312">
              <a:off x="5061751" y="944940"/>
              <a:ext cx="710214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96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?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95D4B75-2256-4D4A-AEA3-76ADB10370A3}"/>
              </a:ext>
            </a:extLst>
          </p:cNvPr>
          <p:cNvGrpSpPr/>
          <p:nvPr/>
        </p:nvGrpSpPr>
        <p:grpSpPr>
          <a:xfrm>
            <a:off x="2400871" y="2773740"/>
            <a:ext cx="1413929" cy="1569660"/>
            <a:chOff x="2900400" y="2718442"/>
            <a:chExt cx="1413929" cy="1569660"/>
          </a:xfrm>
        </p:grpSpPr>
        <p:pic>
          <p:nvPicPr>
            <p:cNvPr id="5" name="Gráfico 4" descr="Rosto Confuso com Preenchimento Sólido">
              <a:extLst>
                <a:ext uri="{FF2B5EF4-FFF2-40B4-BE49-F238E27FC236}">
                  <a16:creationId xmlns:a16="http://schemas.microsoft.com/office/drawing/2014/main" id="{E44D8AC4-76DA-4273-A136-52E481462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00400" y="3140476"/>
              <a:ext cx="914400" cy="914400"/>
            </a:xfrm>
            <a:prstGeom prst="rect">
              <a:avLst/>
            </a:prstGeom>
          </p:spPr>
        </p:pic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BE941A7D-C590-49FF-A630-0AA2704DDC02}"/>
                </a:ext>
              </a:extLst>
            </p:cNvPr>
            <p:cNvSpPr/>
            <p:nvPr/>
          </p:nvSpPr>
          <p:spPr>
            <a:xfrm rot="21001055">
              <a:off x="3604115" y="2718442"/>
              <a:ext cx="710214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96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?</a:t>
              </a:r>
            </a:p>
          </p:txBody>
        </p:sp>
      </p:grpSp>
      <p:sp>
        <p:nvSpPr>
          <p:cNvPr id="8" name="Balão de Fala: Oval 7">
            <a:extLst>
              <a:ext uri="{FF2B5EF4-FFF2-40B4-BE49-F238E27FC236}">
                <a16:creationId xmlns:a16="http://schemas.microsoft.com/office/drawing/2014/main" id="{EF527BD9-3B98-4D50-9F2D-247DDDEA0689}"/>
              </a:ext>
            </a:extLst>
          </p:cNvPr>
          <p:cNvSpPr/>
          <p:nvPr/>
        </p:nvSpPr>
        <p:spPr>
          <a:xfrm>
            <a:off x="5082466" y="993615"/>
            <a:ext cx="4027165" cy="1595574"/>
          </a:xfrm>
          <a:prstGeom prst="wedgeEllipseCallout">
            <a:avLst>
              <a:gd name="adj1" fmla="val -70596"/>
              <a:gd name="adj2" fmla="val 102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Uma função bem definida, </a:t>
            </a:r>
            <a:r>
              <a:rPr lang="pt-BR" dirty="0" err="1"/>
              <a:t>auto-contida</a:t>
            </a:r>
            <a:r>
              <a:rPr lang="pt-BR" dirty="0"/>
              <a:t>, independente do contexto ou estado de outros serviços</a:t>
            </a:r>
          </a:p>
        </p:txBody>
      </p:sp>
      <p:sp>
        <p:nvSpPr>
          <p:cNvPr id="19" name="Balão de Fala: Oval 18">
            <a:extLst>
              <a:ext uri="{FF2B5EF4-FFF2-40B4-BE49-F238E27FC236}">
                <a16:creationId xmlns:a16="http://schemas.microsoft.com/office/drawing/2014/main" id="{D79A87E2-25D3-4745-A5D5-9E646FEF982C}"/>
              </a:ext>
            </a:extLst>
          </p:cNvPr>
          <p:cNvSpPr/>
          <p:nvPr/>
        </p:nvSpPr>
        <p:spPr>
          <a:xfrm>
            <a:off x="5080021" y="3254164"/>
            <a:ext cx="4027165" cy="914400"/>
          </a:xfrm>
          <a:prstGeom prst="wedgeEllipseCallout">
            <a:avLst>
              <a:gd name="adj1" fmla="val -112411"/>
              <a:gd name="adj2" fmla="val -1629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Todo serviço faz parte de um sistema distribuído</a:t>
            </a:r>
          </a:p>
        </p:txBody>
      </p:sp>
      <p:sp>
        <p:nvSpPr>
          <p:cNvPr id="20" name="Balão de Fala: Oval 19">
            <a:extLst>
              <a:ext uri="{FF2B5EF4-FFF2-40B4-BE49-F238E27FC236}">
                <a16:creationId xmlns:a16="http://schemas.microsoft.com/office/drawing/2014/main" id="{E3B7C2FB-F7EA-447A-A971-AA7AE6B3EABB}"/>
              </a:ext>
            </a:extLst>
          </p:cNvPr>
          <p:cNvSpPr/>
          <p:nvPr/>
        </p:nvSpPr>
        <p:spPr>
          <a:xfrm>
            <a:off x="3066438" y="5348912"/>
            <a:ext cx="4027165" cy="914400"/>
          </a:xfrm>
          <a:prstGeom prst="wedgeEllipseCallout">
            <a:avLst>
              <a:gd name="adj1" fmla="val -33952"/>
              <a:gd name="adj2" fmla="val -984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 está atrelado a um fim específico. Pode servir a vários fins.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B12979F-F7CB-4C26-A0F5-C7894CDD8821}"/>
              </a:ext>
            </a:extLst>
          </p:cNvPr>
          <p:cNvSpPr/>
          <p:nvPr/>
        </p:nvSpPr>
        <p:spPr>
          <a:xfrm rot="18865399">
            <a:off x="1343496" y="2967335"/>
            <a:ext cx="64570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PROJETO CUIDADOSO</a:t>
            </a:r>
          </a:p>
        </p:txBody>
      </p:sp>
    </p:spTree>
    <p:extLst>
      <p:ext uri="{BB962C8B-B14F-4D97-AF65-F5344CB8AC3E}">
        <p14:creationId xmlns:p14="http://schemas.microsoft.com/office/powerpoint/2010/main" val="183695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53" presetClass="entr" presetSubtype="16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26" presetClass="emph" presetSubtype="0" repeatCount="indefinit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6" dur="2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10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0" grpId="0" animBg="1"/>
      <p:bldP spid="16" grpId="0"/>
      <p:bldP spid="1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SOAP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pt-BR" sz="2400" dirty="0"/>
              <a:t>Definição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Simple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Access </a:t>
            </a:r>
            <a:r>
              <a:rPr lang="pt-BR" dirty="0" err="1"/>
              <a:t>Protocol</a:t>
            </a:r>
            <a:endParaRPr lang="pt-BR" dirty="0"/>
          </a:p>
          <a:p>
            <a:pPr lvl="1"/>
            <a:r>
              <a:rPr lang="pt-BR" dirty="0"/>
              <a:t>Envelope</a:t>
            </a:r>
          </a:p>
          <a:p>
            <a:pPr lvl="1"/>
            <a:r>
              <a:rPr lang="pt-BR" dirty="0"/>
              <a:t>Regras de codificação para expressar tipos</a:t>
            </a:r>
          </a:p>
          <a:p>
            <a:pPr lvl="1"/>
            <a:r>
              <a:rPr lang="pt-BR" dirty="0"/>
              <a:t>Convenção para representar as chamadas a procedimentos e as respostas</a:t>
            </a:r>
          </a:p>
          <a:p>
            <a:pPr lvl="1"/>
            <a:r>
              <a:rPr lang="pt-BR" dirty="0"/>
              <a:t>Versões 1.1 e 1.2</a:t>
            </a:r>
          </a:p>
          <a:p>
            <a:pPr lvl="1"/>
            <a:r>
              <a:rPr lang="pt-BR" dirty="0"/>
              <a:t>Baseado em WSDL, XML </a:t>
            </a:r>
            <a:r>
              <a:rPr lang="pt-BR" dirty="0" err="1"/>
              <a:t>Schema</a:t>
            </a:r>
            <a:r>
              <a:rPr lang="pt-BR" dirty="0"/>
              <a:t> e UDDI</a:t>
            </a:r>
          </a:p>
          <a:p>
            <a:pPr lvl="1"/>
            <a:r>
              <a:rPr lang="pt-BR" dirty="0"/>
              <a:t>Sistemas legados</a:t>
            </a:r>
          </a:p>
          <a:p>
            <a:pPr lvl="1"/>
            <a:r>
              <a:rPr lang="pt-BR" dirty="0"/>
              <a:t>Vamos ver um exemplo?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820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SOAP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pt-BR" sz="2400" dirty="0"/>
              <a:t>WSDL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&lt;definitions&gt;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&lt;types&gt;&lt;/types&gt;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&lt;message&gt;&lt;/message&gt;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&lt;</a:t>
            </a:r>
            <a:r>
              <a:rPr lang="en-US" dirty="0" err="1"/>
              <a:t>portType</a:t>
            </a:r>
            <a:r>
              <a:rPr lang="en-US" dirty="0"/>
              <a:t>&gt;&lt;/</a:t>
            </a:r>
            <a:r>
              <a:rPr lang="en-US" dirty="0" err="1"/>
              <a:t>portType</a:t>
            </a:r>
            <a:r>
              <a:rPr lang="en-US" dirty="0"/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&lt;binding&gt;&lt;/binding&gt;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&lt;/definitions&gt;</a:t>
            </a:r>
            <a:endParaRPr lang="pt-BR" dirty="0">
              <a:solidFill>
                <a:srgbClr val="FF000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96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SOAP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pt-BR" sz="2400" dirty="0"/>
              <a:t>REQUISIÇÃO SOAP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/>
              <a:t>&lt;?</a:t>
            </a:r>
            <a:r>
              <a:rPr lang="pt-BR" dirty="0" err="1"/>
              <a:t>xml</a:t>
            </a:r>
            <a:r>
              <a:rPr lang="pt-BR" dirty="0"/>
              <a:t> </a:t>
            </a:r>
            <a:r>
              <a:rPr lang="pt-BR" dirty="0" err="1"/>
              <a:t>version</a:t>
            </a:r>
            <a:r>
              <a:rPr lang="pt-BR" dirty="0"/>
              <a:t>="1.0" </a:t>
            </a:r>
            <a:r>
              <a:rPr lang="pt-BR" dirty="0" err="1"/>
              <a:t>encoding</a:t>
            </a:r>
            <a:r>
              <a:rPr lang="pt-BR" dirty="0"/>
              <a:t>="UTF-8"?&gt; 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SOAP-ENV:Envelope</a:t>
            </a:r>
            <a:r>
              <a:rPr lang="pt-BR" dirty="0"/>
              <a:t> </a:t>
            </a:r>
            <a:r>
              <a:rPr lang="pt-BR" dirty="0" err="1"/>
              <a:t>xmlns:SOAP-ENV</a:t>
            </a:r>
            <a:r>
              <a:rPr lang="pt-BR" dirty="0"/>
              <a:t>="http://schemas.xmlsoap.org/soap/envelope/"&gt; 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SOAP-ENV:Header</a:t>
            </a:r>
            <a:r>
              <a:rPr lang="pt-BR" dirty="0"/>
              <a:t> /&gt; 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SOAP-ENV:Body</a:t>
            </a:r>
            <a:r>
              <a:rPr lang="pt-BR" dirty="0"/>
              <a:t>&gt; 			</a:t>
            </a:r>
          </a:p>
          <a:p>
            <a:pPr marL="0" indent="0">
              <a:buNone/>
            </a:pPr>
            <a:r>
              <a:rPr lang="pt-BR" dirty="0"/>
              <a:t>		&lt;ns2:getUsuarioByIdRequest xmlns:ns2="http://soa.pos.unialfa.com.br/soap/web-service"&gt; </a:t>
            </a:r>
          </a:p>
          <a:p>
            <a:pPr marL="0" indent="0">
              <a:buNone/>
            </a:pPr>
            <a:r>
              <a:rPr lang="pt-BR" dirty="0"/>
              <a:t>			&lt;ns2:id&gt;2&lt;/ns2:id&gt; </a:t>
            </a:r>
          </a:p>
          <a:p>
            <a:pPr marL="0" indent="0">
              <a:buNone/>
            </a:pPr>
            <a:r>
              <a:rPr lang="pt-BR" dirty="0"/>
              <a:t>		&lt;/ns2:getUsuarioByIdRequest&gt;</a:t>
            </a:r>
          </a:p>
          <a:p>
            <a:pPr marL="0" indent="0">
              <a:buNone/>
            </a:pPr>
            <a:r>
              <a:rPr lang="pt-BR" dirty="0"/>
              <a:t>	&lt;/</a:t>
            </a:r>
            <a:r>
              <a:rPr lang="pt-BR" dirty="0" err="1"/>
              <a:t>SOAP-ENV:Body</a:t>
            </a:r>
            <a:r>
              <a:rPr lang="pt-BR" dirty="0"/>
              <a:t>&gt; 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SOAP-ENV:Envelope</a:t>
            </a:r>
            <a:r>
              <a:rPr lang="pt-BR" dirty="0"/>
              <a:t>&gt;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022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SOAP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pt-BR" sz="2400" dirty="0"/>
              <a:t>RESPOSTA SOAP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&lt;?</a:t>
            </a:r>
            <a:r>
              <a:rPr lang="pt-BR" dirty="0" err="1"/>
              <a:t>xml</a:t>
            </a:r>
            <a:r>
              <a:rPr lang="pt-BR" dirty="0"/>
              <a:t> </a:t>
            </a:r>
            <a:r>
              <a:rPr lang="pt-BR" dirty="0" err="1"/>
              <a:t>version</a:t>
            </a:r>
            <a:r>
              <a:rPr lang="pt-BR" dirty="0"/>
              <a:t>="1.0" </a:t>
            </a:r>
            <a:r>
              <a:rPr lang="pt-BR" dirty="0" err="1"/>
              <a:t>encoding</a:t>
            </a:r>
            <a:r>
              <a:rPr lang="pt-BR" dirty="0"/>
              <a:t>="UTF-8"?&gt; 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SOAP-ENV:Envelope</a:t>
            </a:r>
            <a:r>
              <a:rPr lang="pt-BR" dirty="0"/>
              <a:t> </a:t>
            </a:r>
            <a:r>
              <a:rPr lang="pt-BR" dirty="0" err="1"/>
              <a:t>xmlns:SOAP-ENV</a:t>
            </a:r>
            <a:r>
              <a:rPr lang="pt-BR" dirty="0"/>
              <a:t>="http://schemas.xmlsoap.org/soap/envelope/"&gt; 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SOAP-ENV:Header</a:t>
            </a:r>
            <a:r>
              <a:rPr lang="pt-BR" dirty="0"/>
              <a:t> /&gt; 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SOAP-ENV:Body</a:t>
            </a:r>
            <a:r>
              <a:rPr lang="pt-BR" dirty="0"/>
              <a:t>&gt; </a:t>
            </a:r>
          </a:p>
          <a:p>
            <a:pPr marL="0" indent="0">
              <a:buNone/>
            </a:pPr>
            <a:r>
              <a:rPr lang="pt-BR" dirty="0"/>
              <a:t>		&lt;ns2:getUsuarioByIdResponse xmlns:ns2="http://soa.pos.unialfa.com.br/soap/web-service"&gt; </a:t>
            </a:r>
          </a:p>
          <a:p>
            <a:pPr marL="0" indent="0">
              <a:buNone/>
            </a:pPr>
            <a:r>
              <a:rPr lang="pt-BR" dirty="0"/>
              <a:t>			&lt;ns2:usuario&gt; </a:t>
            </a:r>
          </a:p>
          <a:p>
            <a:pPr marL="0" indent="0">
              <a:buNone/>
            </a:pPr>
            <a:r>
              <a:rPr lang="pt-BR" dirty="0"/>
              <a:t>				&lt;ns2:id&gt;2&lt;/ns2:id&gt;</a:t>
            </a:r>
          </a:p>
          <a:p>
            <a:pPr marL="0" indent="0">
              <a:buNone/>
            </a:pPr>
            <a:r>
              <a:rPr lang="pt-BR" dirty="0"/>
              <a:t>				&lt;ns2:nome&gt;p&lt;/ns2:nome&gt; </a:t>
            </a:r>
          </a:p>
          <a:p>
            <a:pPr marL="0" indent="0">
              <a:buNone/>
            </a:pPr>
            <a:r>
              <a:rPr lang="pt-BR" dirty="0"/>
              <a:t>				&lt;ns2:email&gt;p@email.com&lt;/ns2:email&gt; </a:t>
            </a:r>
          </a:p>
          <a:p>
            <a:pPr marL="0" indent="0">
              <a:buNone/>
            </a:pPr>
            <a:r>
              <a:rPr lang="pt-BR" dirty="0"/>
              <a:t>			&lt;/ns2:usuario&gt; </a:t>
            </a:r>
          </a:p>
          <a:p>
            <a:pPr marL="0" indent="0">
              <a:buNone/>
            </a:pPr>
            <a:r>
              <a:rPr lang="pt-BR" dirty="0"/>
              <a:t>		&lt;/ns2:getUsuarioByIdResponse&gt; </a:t>
            </a:r>
          </a:p>
          <a:p>
            <a:pPr marL="0" indent="0">
              <a:buNone/>
            </a:pPr>
            <a:r>
              <a:rPr lang="pt-BR" dirty="0"/>
              <a:t>	&lt;/</a:t>
            </a:r>
            <a:r>
              <a:rPr lang="pt-BR" dirty="0" err="1"/>
              <a:t>SOAP-ENV:Body</a:t>
            </a:r>
            <a:r>
              <a:rPr lang="pt-BR" dirty="0"/>
              <a:t>&gt; 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SOAP-ENV:Envelope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7125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REST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SOLICITAÇÃO HTTP COMUM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/>
          </a:bodyPr>
          <a:lstStyle/>
          <a:p>
            <a:r>
              <a:rPr lang="pt-BR" b="1" dirty="0" err="1"/>
              <a:t>RE</a:t>
            </a:r>
            <a:r>
              <a:rPr lang="pt-BR" dirty="0" err="1"/>
              <a:t>presentational</a:t>
            </a:r>
            <a:r>
              <a:rPr lang="pt-BR" dirty="0"/>
              <a:t> </a:t>
            </a:r>
            <a:r>
              <a:rPr lang="pt-BR" b="1" dirty="0" err="1"/>
              <a:t>S</a:t>
            </a:r>
            <a:r>
              <a:rPr lang="pt-BR" dirty="0" err="1"/>
              <a:t>tate</a:t>
            </a:r>
            <a:r>
              <a:rPr lang="pt-BR" dirty="0"/>
              <a:t> </a:t>
            </a:r>
            <a:r>
              <a:rPr lang="pt-BR" b="1" dirty="0" err="1"/>
              <a:t>T</a:t>
            </a:r>
            <a:r>
              <a:rPr lang="pt-BR" dirty="0" err="1"/>
              <a:t>ransfer</a:t>
            </a:r>
            <a:endParaRPr lang="pt-BR" dirty="0"/>
          </a:p>
          <a:p>
            <a:r>
              <a:rPr lang="pt-BR" dirty="0"/>
              <a:t>Verbos</a:t>
            </a:r>
          </a:p>
          <a:p>
            <a:pPr lvl="1"/>
            <a:r>
              <a:rPr lang="pt-BR" dirty="0"/>
              <a:t>GET</a:t>
            </a:r>
          </a:p>
          <a:p>
            <a:pPr lvl="1"/>
            <a:r>
              <a:rPr lang="pt-BR" dirty="0"/>
              <a:t>PUT</a:t>
            </a:r>
          </a:p>
          <a:p>
            <a:pPr lvl="1"/>
            <a:r>
              <a:rPr lang="pt-BR" dirty="0"/>
              <a:t>POST</a:t>
            </a:r>
          </a:p>
          <a:p>
            <a:pPr lvl="1"/>
            <a:r>
              <a:rPr lang="pt-BR" dirty="0"/>
              <a:t>DELETE</a:t>
            </a:r>
          </a:p>
          <a:p>
            <a:pPr lvl="1"/>
            <a:r>
              <a:rPr lang="pt-BR" dirty="0"/>
              <a:t>OPTION</a:t>
            </a:r>
          </a:p>
        </p:txBody>
      </p:sp>
    </p:spTree>
    <p:extLst>
      <p:ext uri="{BB962C8B-B14F-4D97-AF65-F5344CB8AC3E}">
        <p14:creationId xmlns:p14="http://schemas.microsoft.com/office/powerpoint/2010/main" val="290814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REST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RESPOSTA HTTP COMUM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JSON</a:t>
            </a:r>
          </a:p>
          <a:p>
            <a:pPr lvl="1"/>
            <a:r>
              <a:rPr lang="pt-BR" b="1" dirty="0" err="1"/>
              <a:t>J</a:t>
            </a:r>
            <a:r>
              <a:rPr lang="pt-BR" dirty="0" err="1"/>
              <a:t>ava</a:t>
            </a:r>
            <a:r>
              <a:rPr lang="pt-BR" b="1" dirty="0" err="1"/>
              <a:t>S</a:t>
            </a:r>
            <a:r>
              <a:rPr lang="pt-BR" dirty="0" err="1"/>
              <a:t>cript</a:t>
            </a:r>
            <a:r>
              <a:rPr lang="pt-BR" dirty="0"/>
              <a:t> </a:t>
            </a:r>
            <a:r>
              <a:rPr lang="pt-BR" b="1" dirty="0" err="1"/>
              <a:t>O</a:t>
            </a:r>
            <a:r>
              <a:rPr lang="pt-BR" dirty="0" err="1"/>
              <a:t>bject</a:t>
            </a:r>
            <a:r>
              <a:rPr lang="pt-BR" dirty="0"/>
              <a:t> </a:t>
            </a:r>
            <a:r>
              <a:rPr lang="pt-BR" b="1" dirty="0" err="1"/>
              <a:t>N</a:t>
            </a:r>
            <a:r>
              <a:rPr lang="pt-BR" dirty="0" err="1"/>
              <a:t>otation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{ </a:t>
            </a:r>
          </a:p>
          <a:p>
            <a:pPr marL="0" indent="0">
              <a:buNone/>
            </a:pPr>
            <a:r>
              <a:rPr lang="pt-BR" dirty="0"/>
              <a:t>	chave1: valor,</a:t>
            </a:r>
          </a:p>
          <a:p>
            <a:pPr marL="0" indent="0">
              <a:buNone/>
            </a:pPr>
            <a:r>
              <a:rPr lang="pt-BR" dirty="0"/>
              <a:t>     chave2: valor, </a:t>
            </a:r>
          </a:p>
          <a:p>
            <a:pPr marL="0" indent="0">
              <a:buNone/>
            </a:pPr>
            <a:r>
              <a:rPr lang="pt-BR" dirty="0"/>
              <a:t>     ...</a:t>
            </a:r>
          </a:p>
          <a:p>
            <a:pPr marL="0" indent="0">
              <a:buNone/>
            </a:pPr>
            <a:r>
              <a:rPr lang="pt-BR" dirty="0"/>
              <a:t>     </a:t>
            </a:r>
            <a:r>
              <a:rPr lang="pt-BR" dirty="0" err="1"/>
              <a:t>chaveN</a:t>
            </a:r>
            <a:r>
              <a:rPr lang="pt-BR" dirty="0"/>
              <a:t>: valor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r>
              <a:rPr lang="pt-BR" dirty="0" err="1"/>
              <a:t>Aninhável</a:t>
            </a:r>
            <a:endParaRPr lang="pt-BR" dirty="0"/>
          </a:p>
        </p:txBody>
      </p:sp>
      <p:pic>
        <p:nvPicPr>
          <p:cNvPr id="1026" name="Picture 2" descr="Resultado de imagem para jason">
            <a:extLst>
              <a:ext uri="{FF2B5EF4-FFF2-40B4-BE49-F238E27FC236}">
                <a16:creationId xmlns:a16="http://schemas.microsoft.com/office/drawing/2014/main" id="{B11F5BB0-10E6-4C91-A756-C6F4348F5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194" y="2077512"/>
            <a:ext cx="5906120" cy="332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95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REST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MODELO DE MATURIDADE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/>
          </a:bodyPr>
          <a:lstStyle/>
          <a:p>
            <a:r>
              <a:rPr lang="pt-BR" dirty="0"/>
              <a:t>Modelo de Maturidade REST (Richardson)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EC2317E-3E3B-4455-AB1F-EA9707CE270F}"/>
              </a:ext>
            </a:extLst>
          </p:cNvPr>
          <p:cNvSpPr txBox="1"/>
          <p:nvPr/>
        </p:nvSpPr>
        <p:spPr>
          <a:xfrm>
            <a:off x="612559" y="5308847"/>
            <a:ext cx="626763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NÍVEL 0 - LAMAÇAL DO POX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376D5EF-8C49-4428-9231-087B88375FF9}"/>
              </a:ext>
            </a:extLst>
          </p:cNvPr>
          <p:cNvSpPr txBox="1"/>
          <p:nvPr/>
        </p:nvSpPr>
        <p:spPr>
          <a:xfrm>
            <a:off x="1402672" y="4342039"/>
            <a:ext cx="547752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NÍVEL 1 - RECURSOS IDENTIFICADOS PELA URI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BA02F5F-3140-4A63-B041-1B54D2B6264E}"/>
              </a:ext>
            </a:extLst>
          </p:cNvPr>
          <p:cNvSpPr txBox="1"/>
          <p:nvPr/>
        </p:nvSpPr>
        <p:spPr>
          <a:xfrm>
            <a:off x="2325950" y="3375230"/>
            <a:ext cx="455424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NÍVEL 2 - VERBOS HTTP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F425513-43D9-403A-BFC8-DAD3DE37079A}"/>
              </a:ext>
            </a:extLst>
          </p:cNvPr>
          <p:cNvSpPr txBox="1"/>
          <p:nvPr/>
        </p:nvSpPr>
        <p:spPr>
          <a:xfrm>
            <a:off x="3240350" y="2408421"/>
            <a:ext cx="363984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NÍVEL 3 – HIMERMÍDIA (HATEOAS)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744C7F9-D4A7-4CC1-A2B1-EB08C636A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777753"/>
            <a:ext cx="7396680" cy="29893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defTabSz="914400" eaLnBrk="0" hangingPunct="0"/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{  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:10,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"nome"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:"Juliano",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"email"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:"juliano@email.com",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"links"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:[  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{  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"href"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:"10",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"type"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:"PUT"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},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{  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"href"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:"10",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"type"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:"DELETE"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}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]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14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INFRAESTRUTURA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CARACTERÍSTICAS BÁSICAS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/>
          </a:bodyPr>
          <a:lstStyle/>
          <a:p>
            <a:r>
              <a:rPr lang="pt-BR" dirty="0"/>
              <a:t>TRANSPARÊNCIA</a:t>
            </a:r>
          </a:p>
          <a:p>
            <a:endParaRPr lang="pt-BR" dirty="0"/>
          </a:p>
          <a:p>
            <a:r>
              <a:rPr lang="pt-BR" dirty="0"/>
              <a:t>ESCALABILIDADE</a:t>
            </a:r>
          </a:p>
          <a:p>
            <a:endParaRPr lang="pt-BR" dirty="0"/>
          </a:p>
          <a:p>
            <a:r>
              <a:rPr lang="pt-BR" dirty="0"/>
              <a:t>CONFIABILIDADE</a:t>
            </a:r>
          </a:p>
          <a:p>
            <a:pPr lvl="1"/>
            <a:r>
              <a:rPr lang="pt-BR" dirty="0"/>
              <a:t>RESILIÊNCIA</a:t>
            </a:r>
          </a:p>
          <a:p>
            <a:pPr lvl="1"/>
            <a:r>
              <a:rPr lang="pt-BR" dirty="0"/>
              <a:t>SEGURANÇA</a:t>
            </a:r>
          </a:p>
        </p:txBody>
      </p:sp>
      <p:pic>
        <p:nvPicPr>
          <p:cNvPr id="3" name="Picture 2" descr="Resultado de imagem para TRANSLUCID HULK">
            <a:extLst>
              <a:ext uri="{FF2B5EF4-FFF2-40B4-BE49-F238E27FC236}">
                <a16:creationId xmlns:a16="http://schemas.microsoft.com/office/drawing/2014/main" id="{F83650F4-9131-44AC-825E-83FD14334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549954"/>
              </a:clrFrom>
              <a:clrTo>
                <a:srgbClr val="54995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794" y="473777"/>
            <a:ext cx="5037006" cy="6046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192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INFRAESTRUTURA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362A8FC-35BD-42AA-8617-D9E45C8F997B}"/>
              </a:ext>
            </a:extLst>
          </p:cNvPr>
          <p:cNvGrpSpPr/>
          <p:nvPr/>
        </p:nvGrpSpPr>
        <p:grpSpPr>
          <a:xfrm>
            <a:off x="5769997" y="159200"/>
            <a:ext cx="1466850" cy="1742032"/>
            <a:chOff x="0" y="124868"/>
            <a:chExt cx="1466850" cy="1742032"/>
          </a:xfrm>
        </p:grpSpPr>
        <p:pic>
          <p:nvPicPr>
            <p:cNvPr id="16" name="Gráfico 4" descr="Laptop">
              <a:extLst>
                <a:ext uri="{FF2B5EF4-FFF2-40B4-BE49-F238E27FC236}">
                  <a16:creationId xmlns:a16="http://schemas.microsoft.com/office/drawing/2014/main" id="{CAEBB632-34B8-4646-A473-2D77162D2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0050"/>
              <a:ext cx="1466850" cy="1466850"/>
            </a:xfrm>
            <a:prstGeom prst="rect">
              <a:avLst/>
            </a:prstGeom>
          </p:spPr>
        </p:pic>
        <p:sp>
          <p:nvSpPr>
            <p:cNvPr id="17" name="Caixa de Texto 5">
              <a:extLst>
                <a:ext uri="{FF2B5EF4-FFF2-40B4-BE49-F238E27FC236}">
                  <a16:creationId xmlns:a16="http://schemas.microsoft.com/office/drawing/2014/main" id="{49FB8837-5421-4B5F-9366-C411BC4ED719}"/>
                </a:ext>
              </a:extLst>
            </p:cNvPr>
            <p:cNvSpPr txBox="1"/>
            <p:nvPr/>
          </p:nvSpPr>
          <p:spPr>
            <a:xfrm>
              <a:off x="88454" y="124868"/>
              <a:ext cx="1333500" cy="7334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USUÁRIO FINAL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6BD720D3-C82F-48DE-A492-E1A5CB08C03B}"/>
              </a:ext>
            </a:extLst>
          </p:cNvPr>
          <p:cNvGrpSpPr/>
          <p:nvPr/>
        </p:nvGrpSpPr>
        <p:grpSpPr>
          <a:xfrm>
            <a:off x="-41852" y="2772620"/>
            <a:ext cx="1447800" cy="1865769"/>
            <a:chOff x="-68641" y="-284620"/>
            <a:chExt cx="1447800" cy="1865770"/>
          </a:xfrm>
        </p:grpSpPr>
        <p:pic>
          <p:nvPicPr>
            <p:cNvPr id="25" name="Gráfico 15" descr="Smartphone">
              <a:extLst>
                <a:ext uri="{FF2B5EF4-FFF2-40B4-BE49-F238E27FC236}">
                  <a16:creationId xmlns:a16="http://schemas.microsoft.com/office/drawing/2014/main" id="{282159FD-AABD-4C58-988E-0BE2BF77F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6" name="Caixa de Texto 16">
              <a:extLst>
                <a:ext uri="{FF2B5EF4-FFF2-40B4-BE49-F238E27FC236}">
                  <a16:creationId xmlns:a16="http://schemas.microsoft.com/office/drawing/2014/main" id="{4BB0E585-7F27-42C1-B16E-B57E265FCC99}"/>
                </a:ext>
              </a:extLst>
            </p:cNvPr>
            <p:cNvSpPr txBox="1"/>
            <p:nvPr/>
          </p:nvSpPr>
          <p:spPr>
            <a:xfrm>
              <a:off x="-68641" y="-284620"/>
              <a:ext cx="1447800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USUÁRIOS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495DC18-45B6-4202-A76D-B2BB6E26C9BC}"/>
              </a:ext>
            </a:extLst>
          </p:cNvPr>
          <p:cNvGrpSpPr/>
          <p:nvPr/>
        </p:nvGrpSpPr>
        <p:grpSpPr>
          <a:xfrm>
            <a:off x="4335883" y="1145280"/>
            <a:ext cx="1447800" cy="1866317"/>
            <a:chOff x="-64927" y="-285168"/>
            <a:chExt cx="1447800" cy="1866318"/>
          </a:xfrm>
        </p:grpSpPr>
        <p:pic>
          <p:nvPicPr>
            <p:cNvPr id="31" name="Gráfico 21" descr="Smartphone">
              <a:extLst>
                <a:ext uri="{FF2B5EF4-FFF2-40B4-BE49-F238E27FC236}">
                  <a16:creationId xmlns:a16="http://schemas.microsoft.com/office/drawing/2014/main" id="{7F12CA8F-56C2-4558-B957-B087BF539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Caixa de Texto 22">
              <a:extLst>
                <a:ext uri="{FF2B5EF4-FFF2-40B4-BE49-F238E27FC236}">
                  <a16:creationId xmlns:a16="http://schemas.microsoft.com/office/drawing/2014/main" id="{A4E62CBD-7ACD-4D2E-BF04-AB9AC03283B1}"/>
                </a:ext>
              </a:extLst>
            </p:cNvPr>
            <p:cNvSpPr txBox="1"/>
            <p:nvPr/>
          </p:nvSpPr>
          <p:spPr>
            <a:xfrm>
              <a:off x="-64927" y="-285168"/>
              <a:ext cx="1447800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TAREFAS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82" name="Agrupar 3081">
            <a:extLst>
              <a:ext uri="{FF2B5EF4-FFF2-40B4-BE49-F238E27FC236}">
                <a16:creationId xmlns:a16="http://schemas.microsoft.com/office/drawing/2014/main" id="{F58034CA-671E-4D8C-8820-E277042A5B96}"/>
              </a:ext>
            </a:extLst>
          </p:cNvPr>
          <p:cNvGrpSpPr/>
          <p:nvPr/>
        </p:nvGrpSpPr>
        <p:grpSpPr>
          <a:xfrm>
            <a:off x="1116227" y="1018713"/>
            <a:ext cx="8178787" cy="4942040"/>
            <a:chOff x="1116227" y="1018713"/>
            <a:chExt cx="8178787" cy="4942040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DA270F83-4FE4-4496-A58D-FD0DB530B0D5}"/>
                </a:ext>
              </a:extLst>
            </p:cNvPr>
            <p:cNvGrpSpPr/>
            <p:nvPr/>
          </p:nvGrpSpPr>
          <p:grpSpPr>
            <a:xfrm>
              <a:off x="1282340" y="1018713"/>
              <a:ext cx="1619250" cy="1661618"/>
              <a:chOff x="-756010" y="847263"/>
              <a:chExt cx="1619250" cy="1661619"/>
            </a:xfrm>
          </p:grpSpPr>
          <p:pic>
            <p:nvPicPr>
              <p:cNvPr id="34" name="Gráfico 24" descr="Smartphone">
                <a:extLst>
                  <a:ext uri="{FF2B5EF4-FFF2-40B4-BE49-F238E27FC236}">
                    <a16:creationId xmlns:a16="http://schemas.microsoft.com/office/drawing/2014/main" id="{38AC80ED-01E0-4D42-BAD5-0BD365FC5F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676275" y="1156332"/>
                <a:ext cx="1352550" cy="1352550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5" name="Caixa de Texto 25">
                <a:extLst>
                  <a:ext uri="{FF2B5EF4-FFF2-40B4-BE49-F238E27FC236}">
                    <a16:creationId xmlns:a16="http://schemas.microsoft.com/office/drawing/2014/main" id="{630F2A17-DEE5-4FAF-8DE9-44603DBCAD94}"/>
                  </a:ext>
                </a:extLst>
              </p:cNvPr>
              <p:cNvSpPr txBox="1"/>
              <p:nvPr/>
            </p:nvSpPr>
            <p:spPr>
              <a:xfrm>
                <a:off x="-756010" y="847263"/>
                <a:ext cx="1619250" cy="8096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pt-BR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DESCOBERTA</a:t>
                </a:r>
                <a:endParaRPr lang="pt-BR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81" name="Agrupar 3080">
              <a:extLst>
                <a:ext uri="{FF2B5EF4-FFF2-40B4-BE49-F238E27FC236}">
                  <a16:creationId xmlns:a16="http://schemas.microsoft.com/office/drawing/2014/main" id="{B38FFED5-52BA-45BC-9E5A-056A89383B3F}"/>
                </a:ext>
              </a:extLst>
            </p:cNvPr>
            <p:cNvGrpSpPr/>
            <p:nvPr/>
          </p:nvGrpSpPr>
          <p:grpSpPr>
            <a:xfrm>
              <a:off x="1116227" y="2484419"/>
              <a:ext cx="8178787" cy="3476334"/>
              <a:chOff x="1116227" y="2484419"/>
              <a:chExt cx="8178787" cy="3476334"/>
            </a:xfrm>
          </p:grpSpPr>
          <p:sp>
            <p:nvSpPr>
              <p:cNvPr id="5" name="Nuvem 1">
                <a:extLst>
                  <a:ext uri="{FF2B5EF4-FFF2-40B4-BE49-F238E27FC236}">
                    <a16:creationId xmlns:a16="http://schemas.microsoft.com/office/drawing/2014/main" id="{9719F74C-73F5-4BBB-8AF8-D2CE6CC47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9999" y="3296944"/>
                <a:ext cx="4499478" cy="1582101"/>
              </a:xfrm>
              <a:custGeom>
                <a:avLst/>
                <a:gdLst>
                  <a:gd name="T0" fmla="*/ 712937 w 43200"/>
                  <a:gd name="T1" fmla="*/ 1731499 h 43200"/>
                  <a:gd name="T2" fmla="*/ 328136 w 43200"/>
                  <a:gd name="T3" fmla="*/ 1678781 h 43200"/>
                  <a:gd name="T4" fmla="*/ 1052467 w 43200"/>
                  <a:gd name="T5" fmla="*/ 2308423 h 43200"/>
                  <a:gd name="T6" fmla="*/ 884145 w 43200"/>
                  <a:gd name="T7" fmla="*/ 2333625 h 43200"/>
                  <a:gd name="T8" fmla="*/ 2503254 w 43200"/>
                  <a:gd name="T9" fmla="*/ 2585641 h 43200"/>
                  <a:gd name="T10" fmla="*/ 2401775 w 43200"/>
                  <a:gd name="T11" fmla="*/ 2470547 h 43200"/>
                  <a:gd name="T12" fmla="*/ 4379252 w 43200"/>
                  <a:gd name="T13" fmla="*/ 2298634 h 43200"/>
                  <a:gd name="T14" fmla="*/ 4338690 w 43200"/>
                  <a:gd name="T15" fmla="*/ 2424906 h 43200"/>
                  <a:gd name="T16" fmla="*/ 5184705 w 43200"/>
                  <a:gd name="T17" fmla="*/ 1518311 h 43200"/>
                  <a:gd name="T18" fmla="*/ 5678580 w 43200"/>
                  <a:gd name="T19" fmla="*/ 1990328 h 43200"/>
                  <a:gd name="T20" fmla="*/ 6349740 w 43200"/>
                  <a:gd name="T21" fmla="*/ 1015603 h 43200"/>
                  <a:gd name="T22" fmla="*/ 6129767 w 43200"/>
                  <a:gd name="T23" fmla="*/ 1192609 h 43200"/>
                  <a:gd name="T24" fmla="*/ 5821988 w 43200"/>
                  <a:gd name="T25" fmla="*/ 358907 h 43200"/>
                  <a:gd name="T26" fmla="*/ 5833533 w 43200"/>
                  <a:gd name="T27" fmla="*/ 442516 h 43200"/>
                  <a:gd name="T28" fmla="*/ 4417382 w 43200"/>
                  <a:gd name="T29" fmla="*/ 261408 h 43200"/>
                  <a:gd name="T30" fmla="*/ 4530103 w 43200"/>
                  <a:gd name="T31" fmla="*/ 154781 h 43200"/>
                  <a:gd name="T32" fmla="*/ 3363548 w 43200"/>
                  <a:gd name="T33" fmla="*/ 312208 h 43200"/>
                  <a:gd name="T34" fmla="*/ 3418086 w 43200"/>
                  <a:gd name="T35" fmla="*/ 220266 h 43200"/>
                  <a:gd name="T36" fmla="*/ 2126809 w 43200"/>
                  <a:gd name="T37" fmla="*/ 343429 h 43200"/>
                  <a:gd name="T38" fmla="*/ 2324298 w 43200"/>
                  <a:gd name="T39" fmla="*/ 432594 h 43200"/>
                  <a:gd name="T40" fmla="*/ 626953 w 43200"/>
                  <a:gd name="T41" fmla="*/ 1044377 h 43200"/>
                  <a:gd name="T42" fmla="*/ 592468 w 43200"/>
                  <a:gd name="T43" fmla="*/ 950516 h 4320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3200"/>
                  <a:gd name="T67" fmla="*/ 0 h 43200"/>
                  <a:gd name="T68" fmla="*/ 43200 w 43200"/>
                  <a:gd name="T69" fmla="*/ 43200 h 4320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3200" h="43200">
                    <a:moveTo>
                      <a:pt x="3900" y="14370"/>
                    </a:moveTo>
                    <a:cubicBezTo>
                      <a:pt x="3629" y="11657"/>
                      <a:pt x="4261" y="8921"/>
                      <a:pt x="5623" y="6907"/>
                    </a:cubicBezTo>
                    <a:cubicBezTo>
                      <a:pt x="7775" y="3726"/>
                      <a:pt x="11264" y="3017"/>
                      <a:pt x="14005" y="5202"/>
                    </a:cubicBezTo>
                    <a:cubicBezTo>
                      <a:pt x="15678" y="909"/>
                      <a:pt x="19914" y="22"/>
                      <a:pt x="22456" y="3432"/>
                    </a:cubicBezTo>
                    <a:cubicBezTo>
                      <a:pt x="23097" y="1683"/>
                      <a:pt x="24328" y="474"/>
                      <a:pt x="25749" y="200"/>
                    </a:cubicBezTo>
                    <a:cubicBezTo>
                      <a:pt x="27313" y="-102"/>
                      <a:pt x="28875" y="770"/>
                      <a:pt x="29833" y="2481"/>
                    </a:cubicBezTo>
                    <a:cubicBezTo>
                      <a:pt x="31215" y="267"/>
                      <a:pt x="33501" y="-460"/>
                      <a:pt x="35463" y="690"/>
                    </a:cubicBezTo>
                    <a:cubicBezTo>
                      <a:pt x="36958" y="1566"/>
                      <a:pt x="38030" y="3400"/>
                      <a:pt x="38318" y="5576"/>
                    </a:cubicBezTo>
                    <a:cubicBezTo>
                      <a:pt x="40046" y="6218"/>
                      <a:pt x="41422" y="7998"/>
                      <a:pt x="41982" y="10318"/>
                    </a:cubicBezTo>
                    <a:cubicBezTo>
                      <a:pt x="42389" y="12002"/>
                      <a:pt x="42331" y="13831"/>
                      <a:pt x="41818" y="15460"/>
                    </a:cubicBezTo>
                    <a:cubicBezTo>
                      <a:pt x="43079" y="17694"/>
                      <a:pt x="43520" y="20590"/>
                      <a:pt x="43016" y="23322"/>
                    </a:cubicBezTo>
                    <a:cubicBezTo>
                      <a:pt x="42346" y="26954"/>
                      <a:pt x="40128" y="29674"/>
                      <a:pt x="37404" y="30204"/>
                    </a:cubicBezTo>
                    <a:cubicBezTo>
                      <a:pt x="37391" y="32471"/>
                      <a:pt x="36658" y="34621"/>
                      <a:pt x="35395" y="36101"/>
                    </a:cubicBezTo>
                    <a:cubicBezTo>
                      <a:pt x="33476" y="38350"/>
                      <a:pt x="30704" y="38639"/>
                      <a:pt x="28555" y="36815"/>
                    </a:cubicBezTo>
                    <a:cubicBezTo>
                      <a:pt x="27860" y="39948"/>
                      <a:pt x="25999" y="42343"/>
                      <a:pt x="23667" y="43106"/>
                    </a:cubicBezTo>
                    <a:cubicBezTo>
                      <a:pt x="20919" y="44005"/>
                      <a:pt x="18051" y="42473"/>
                      <a:pt x="16480" y="39266"/>
                    </a:cubicBezTo>
                    <a:cubicBezTo>
                      <a:pt x="12772" y="42310"/>
                      <a:pt x="7956" y="40599"/>
                      <a:pt x="5804" y="35472"/>
                    </a:cubicBezTo>
                    <a:cubicBezTo>
                      <a:pt x="3690" y="35809"/>
                      <a:pt x="1705" y="34024"/>
                      <a:pt x="1110" y="31250"/>
                    </a:cubicBezTo>
                    <a:cubicBezTo>
                      <a:pt x="679" y="29243"/>
                      <a:pt x="1060" y="27077"/>
                      <a:pt x="2113" y="25551"/>
                    </a:cubicBezTo>
                    <a:cubicBezTo>
                      <a:pt x="619" y="24354"/>
                      <a:pt x="-213" y="22057"/>
                      <a:pt x="-5" y="19704"/>
                    </a:cubicBezTo>
                    <a:cubicBezTo>
                      <a:pt x="239" y="16949"/>
                      <a:pt x="1845" y="14791"/>
                      <a:pt x="3863" y="14507"/>
                    </a:cubicBezTo>
                    <a:cubicBezTo>
                      <a:pt x="3875" y="14461"/>
                      <a:pt x="3888" y="14416"/>
                      <a:pt x="3900" y="14370"/>
                    </a:cubicBezTo>
                    <a:close/>
                  </a:path>
                  <a:path w="43200" h="43200" fill="none">
                    <a:moveTo>
                      <a:pt x="4693" y="26177"/>
                    </a:moveTo>
                    <a:cubicBezTo>
                      <a:pt x="3809" y="26271"/>
                      <a:pt x="2925" y="25993"/>
                      <a:pt x="2160" y="25380"/>
                    </a:cubicBezTo>
                    <a:moveTo>
                      <a:pt x="6928" y="34899"/>
                    </a:moveTo>
                    <a:cubicBezTo>
                      <a:pt x="6573" y="35092"/>
                      <a:pt x="6200" y="35220"/>
                      <a:pt x="5820" y="35280"/>
                    </a:cubicBezTo>
                    <a:moveTo>
                      <a:pt x="16478" y="39090"/>
                    </a:moveTo>
                    <a:cubicBezTo>
                      <a:pt x="16211" y="38544"/>
                      <a:pt x="15987" y="37961"/>
                      <a:pt x="15810" y="37350"/>
                    </a:cubicBezTo>
                    <a:moveTo>
                      <a:pt x="28827" y="34751"/>
                    </a:moveTo>
                    <a:cubicBezTo>
                      <a:pt x="28788" y="35398"/>
                      <a:pt x="28698" y="36038"/>
                      <a:pt x="28560" y="36660"/>
                    </a:cubicBezTo>
                    <a:moveTo>
                      <a:pt x="34129" y="22954"/>
                    </a:moveTo>
                    <a:cubicBezTo>
                      <a:pt x="36133" y="24282"/>
                      <a:pt x="37398" y="27058"/>
                      <a:pt x="37380" y="30090"/>
                    </a:cubicBezTo>
                    <a:moveTo>
                      <a:pt x="41798" y="15354"/>
                    </a:moveTo>
                    <a:cubicBezTo>
                      <a:pt x="41473" y="16386"/>
                      <a:pt x="40978" y="17302"/>
                      <a:pt x="40350" y="18030"/>
                    </a:cubicBezTo>
                    <a:moveTo>
                      <a:pt x="38324" y="5426"/>
                    </a:moveTo>
                    <a:cubicBezTo>
                      <a:pt x="38379" y="5843"/>
                      <a:pt x="38405" y="6266"/>
                      <a:pt x="38400" y="6690"/>
                    </a:cubicBezTo>
                    <a:moveTo>
                      <a:pt x="29078" y="3952"/>
                    </a:moveTo>
                    <a:cubicBezTo>
                      <a:pt x="29267" y="3369"/>
                      <a:pt x="29516" y="2826"/>
                      <a:pt x="29820" y="2340"/>
                    </a:cubicBezTo>
                    <a:moveTo>
                      <a:pt x="22141" y="4720"/>
                    </a:moveTo>
                    <a:cubicBezTo>
                      <a:pt x="22218" y="4238"/>
                      <a:pt x="22339" y="3771"/>
                      <a:pt x="22500" y="3330"/>
                    </a:cubicBezTo>
                    <a:moveTo>
                      <a:pt x="14000" y="5192"/>
                    </a:moveTo>
                    <a:cubicBezTo>
                      <a:pt x="14472" y="5568"/>
                      <a:pt x="14908" y="6021"/>
                      <a:pt x="15300" y="6540"/>
                    </a:cubicBezTo>
                    <a:moveTo>
                      <a:pt x="4127" y="15789"/>
                    </a:moveTo>
                    <a:cubicBezTo>
                      <a:pt x="4024" y="15325"/>
                      <a:pt x="3948" y="14851"/>
                      <a:pt x="3900" y="14370"/>
                    </a:cubicBezTo>
                  </a:path>
                </a:pathLst>
              </a:custGeom>
              <a:solidFill>
                <a:srgbClr val="4472C4"/>
              </a:solidFill>
              <a:ln w="12700">
                <a:solidFill>
                  <a:srgbClr val="1F3763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altLang="pt-BR" sz="2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INFRAESTRUTURA DE SERVIÇOS (HTTP)</a:t>
                </a:r>
                <a:endParaRPr kumimoji="0" lang="pt-BR" altLang="pt-B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12" name="Agrupar 11">
                <a:extLst>
                  <a:ext uri="{FF2B5EF4-FFF2-40B4-BE49-F238E27FC236}">
                    <a16:creationId xmlns:a16="http://schemas.microsoft.com/office/drawing/2014/main" id="{DB81FFE3-D8A8-421C-B123-DD549B4EDD1D}"/>
                  </a:ext>
                </a:extLst>
              </p:cNvPr>
              <p:cNvGrpSpPr/>
              <p:nvPr/>
            </p:nvGrpSpPr>
            <p:grpSpPr>
              <a:xfrm>
                <a:off x="7934279" y="3395451"/>
                <a:ext cx="1360735" cy="1661144"/>
                <a:chOff x="0" y="-79994"/>
                <a:chExt cx="1360735" cy="1661144"/>
              </a:xfrm>
            </p:grpSpPr>
            <p:pic>
              <p:nvPicPr>
                <p:cNvPr id="13" name="Gráfico 2" descr="Smartphone">
                  <a:extLst>
                    <a:ext uri="{FF2B5EF4-FFF2-40B4-BE49-F238E27FC236}">
                      <a16:creationId xmlns:a16="http://schemas.microsoft.com/office/drawing/2014/main" id="{D1A869DD-A774-4AAD-AFA9-6A175A707C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228600"/>
                  <a:ext cx="1352550" cy="1352550"/>
                </a:xfrm>
                <a:prstGeom prst="rect">
                  <a:avLst/>
                </a:prstGeo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4" name="Caixa de Texto 3">
                  <a:extLst>
                    <a:ext uri="{FF2B5EF4-FFF2-40B4-BE49-F238E27FC236}">
                      <a16:creationId xmlns:a16="http://schemas.microsoft.com/office/drawing/2014/main" id="{0ABDFB7D-37A8-44E5-9121-31B432A4E4AD}"/>
                    </a:ext>
                  </a:extLst>
                </p:cNvPr>
                <p:cNvSpPr txBox="1"/>
                <p:nvPr/>
              </p:nvSpPr>
              <p:spPr>
                <a:xfrm>
                  <a:off x="46285" y="-79994"/>
                  <a:ext cx="1314450" cy="38100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1200"/>
                    </a:spcAft>
                  </a:pPr>
                  <a:r>
                    <a:rPr lang="pt-BR" sz="16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GATEWAY</a:t>
                  </a:r>
                  <a:endParaRPr lang="pt-BR" sz="1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" name="Agrupar 20">
                <a:extLst>
                  <a:ext uri="{FF2B5EF4-FFF2-40B4-BE49-F238E27FC236}">
                    <a16:creationId xmlns:a16="http://schemas.microsoft.com/office/drawing/2014/main" id="{06A65E60-87AF-4EE2-8A77-31D5FFE52FF8}"/>
                  </a:ext>
                </a:extLst>
              </p:cNvPr>
              <p:cNvGrpSpPr/>
              <p:nvPr/>
            </p:nvGrpSpPr>
            <p:grpSpPr>
              <a:xfrm rot="1675838">
                <a:off x="6197759" y="4158447"/>
                <a:ext cx="2078176" cy="619619"/>
                <a:chOff x="0" y="0"/>
                <a:chExt cx="981075" cy="876300"/>
              </a:xfrm>
            </p:grpSpPr>
            <p:cxnSp>
              <p:nvCxnSpPr>
                <p:cNvPr id="22" name="Conector de Seta Reta 21">
                  <a:extLst>
                    <a:ext uri="{FF2B5EF4-FFF2-40B4-BE49-F238E27FC236}">
                      <a16:creationId xmlns:a16="http://schemas.microsoft.com/office/drawing/2014/main" id="{8D3EE088-7CB5-4F66-8B4C-BDC8FBAF3DA1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ector de Seta Reta 22">
                  <a:extLst>
                    <a:ext uri="{FF2B5EF4-FFF2-40B4-BE49-F238E27FC236}">
                      <a16:creationId xmlns:a16="http://schemas.microsoft.com/office/drawing/2014/main" id="{FBCE65D2-7136-4EBE-9C6B-40B123A6E970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Agrupar 35">
                <a:extLst>
                  <a:ext uri="{FF2B5EF4-FFF2-40B4-BE49-F238E27FC236}">
                    <a16:creationId xmlns:a16="http://schemas.microsoft.com/office/drawing/2014/main" id="{D146744F-FE20-400D-91C6-32790FD90C21}"/>
                  </a:ext>
                </a:extLst>
              </p:cNvPr>
              <p:cNvGrpSpPr/>
              <p:nvPr/>
            </p:nvGrpSpPr>
            <p:grpSpPr>
              <a:xfrm rot="16200000">
                <a:off x="2275054" y="2750907"/>
                <a:ext cx="648576" cy="454987"/>
                <a:chOff x="0" y="0"/>
                <a:chExt cx="981075" cy="876300"/>
              </a:xfrm>
            </p:grpSpPr>
            <p:cxnSp>
              <p:nvCxnSpPr>
                <p:cNvPr id="37" name="Conector de Seta Reta 36">
                  <a:extLst>
                    <a:ext uri="{FF2B5EF4-FFF2-40B4-BE49-F238E27FC236}">
                      <a16:creationId xmlns:a16="http://schemas.microsoft.com/office/drawing/2014/main" id="{52685DA9-1CB3-4A14-9827-88DB867EF654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de Seta Reta 37">
                  <a:extLst>
                    <a:ext uri="{FF2B5EF4-FFF2-40B4-BE49-F238E27FC236}">
                      <a16:creationId xmlns:a16="http://schemas.microsoft.com/office/drawing/2014/main" id="{7F8531E6-05EF-479C-BDDF-979A6E7C478F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Agrupar 38">
                <a:extLst>
                  <a:ext uri="{FF2B5EF4-FFF2-40B4-BE49-F238E27FC236}">
                    <a16:creationId xmlns:a16="http://schemas.microsoft.com/office/drawing/2014/main" id="{B965588A-B020-4C52-869E-3B30F7CD07BA}"/>
                  </a:ext>
                </a:extLst>
              </p:cNvPr>
              <p:cNvGrpSpPr/>
              <p:nvPr/>
            </p:nvGrpSpPr>
            <p:grpSpPr>
              <a:xfrm rot="13069662">
                <a:off x="1116227" y="3813770"/>
                <a:ext cx="505952" cy="454707"/>
                <a:chOff x="0" y="0"/>
                <a:chExt cx="981075" cy="876300"/>
              </a:xfrm>
            </p:grpSpPr>
            <p:cxnSp>
              <p:nvCxnSpPr>
                <p:cNvPr id="40" name="Conector de Seta Reta 39">
                  <a:extLst>
                    <a:ext uri="{FF2B5EF4-FFF2-40B4-BE49-F238E27FC236}">
                      <a16:creationId xmlns:a16="http://schemas.microsoft.com/office/drawing/2014/main" id="{40C30B21-8394-449B-ADAD-6A307CCE0D2D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de Seta Reta 40">
                  <a:extLst>
                    <a:ext uri="{FF2B5EF4-FFF2-40B4-BE49-F238E27FC236}">
                      <a16:creationId xmlns:a16="http://schemas.microsoft.com/office/drawing/2014/main" id="{E66A6AD2-8EF1-4B57-9027-DEDDF31DF8F3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Agrupar 41">
                <a:extLst>
                  <a:ext uri="{FF2B5EF4-FFF2-40B4-BE49-F238E27FC236}">
                    <a16:creationId xmlns:a16="http://schemas.microsoft.com/office/drawing/2014/main" id="{884E93B4-89A7-4B40-80C2-B6236AB212B7}"/>
                  </a:ext>
                </a:extLst>
              </p:cNvPr>
              <p:cNvGrpSpPr/>
              <p:nvPr/>
            </p:nvGrpSpPr>
            <p:grpSpPr>
              <a:xfrm rot="20568945">
                <a:off x="3996910" y="2484419"/>
                <a:ext cx="742950" cy="718820"/>
                <a:chOff x="0" y="0"/>
                <a:chExt cx="981075" cy="876300"/>
              </a:xfrm>
            </p:grpSpPr>
            <p:cxnSp>
              <p:nvCxnSpPr>
                <p:cNvPr id="43" name="Conector de Seta Reta 42">
                  <a:extLst>
                    <a:ext uri="{FF2B5EF4-FFF2-40B4-BE49-F238E27FC236}">
                      <a16:creationId xmlns:a16="http://schemas.microsoft.com/office/drawing/2014/main" id="{62FEF075-05A1-4B27-88EB-3A275AE076C7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ector de Seta Reta 43">
                  <a:extLst>
                    <a:ext uri="{FF2B5EF4-FFF2-40B4-BE49-F238E27FC236}">
                      <a16:creationId xmlns:a16="http://schemas.microsoft.com/office/drawing/2014/main" id="{9B3016B5-4C42-43FB-9CBF-D608EA128688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Agrupar 44">
                <a:extLst>
                  <a:ext uri="{FF2B5EF4-FFF2-40B4-BE49-F238E27FC236}">
                    <a16:creationId xmlns:a16="http://schemas.microsoft.com/office/drawing/2014/main" id="{936D3F34-5D6C-47AA-AD5B-2D5848CF0568}"/>
                  </a:ext>
                </a:extLst>
              </p:cNvPr>
              <p:cNvGrpSpPr/>
              <p:nvPr/>
            </p:nvGrpSpPr>
            <p:grpSpPr>
              <a:xfrm rot="15482249">
                <a:off x="4501114" y="5042646"/>
                <a:ext cx="1148565" cy="687649"/>
                <a:chOff x="0" y="0"/>
                <a:chExt cx="981075" cy="876300"/>
              </a:xfrm>
            </p:grpSpPr>
            <p:cxnSp>
              <p:nvCxnSpPr>
                <p:cNvPr id="46" name="Conector de Seta Reta 45">
                  <a:extLst>
                    <a:ext uri="{FF2B5EF4-FFF2-40B4-BE49-F238E27FC236}">
                      <a16:creationId xmlns:a16="http://schemas.microsoft.com/office/drawing/2014/main" id="{F9CB42CD-B389-4C26-8862-31D1EAD65459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ector de Seta Reta 46">
                  <a:extLst>
                    <a:ext uri="{FF2B5EF4-FFF2-40B4-BE49-F238E27FC236}">
                      <a16:creationId xmlns:a16="http://schemas.microsoft.com/office/drawing/2014/main" id="{3BED41AA-C6F5-4D3D-A088-CE419CB1E00F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Agrupar 48">
                <a:extLst>
                  <a:ext uri="{FF2B5EF4-FFF2-40B4-BE49-F238E27FC236}">
                    <a16:creationId xmlns:a16="http://schemas.microsoft.com/office/drawing/2014/main" id="{07391FBC-F985-4EA1-A487-2A4CE3A2060B}"/>
                  </a:ext>
                </a:extLst>
              </p:cNvPr>
              <p:cNvGrpSpPr/>
              <p:nvPr/>
            </p:nvGrpSpPr>
            <p:grpSpPr>
              <a:xfrm rot="16614481">
                <a:off x="7654915" y="3515222"/>
                <a:ext cx="455295" cy="685165"/>
                <a:chOff x="0" y="0"/>
                <a:chExt cx="981075" cy="876300"/>
              </a:xfrm>
              <a:solidFill>
                <a:srgbClr val="00B050"/>
              </a:solidFill>
            </p:grpSpPr>
            <p:cxnSp>
              <p:nvCxnSpPr>
                <p:cNvPr id="50" name="Conector de Seta Reta 49">
                  <a:extLst>
                    <a:ext uri="{FF2B5EF4-FFF2-40B4-BE49-F238E27FC236}">
                      <a16:creationId xmlns:a16="http://schemas.microsoft.com/office/drawing/2014/main" id="{6E1CA3AD-E998-4C97-BCA9-C42B91F029EB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de Seta Reta 50">
                  <a:extLst>
                    <a:ext uri="{FF2B5EF4-FFF2-40B4-BE49-F238E27FC236}">
                      <a16:creationId xmlns:a16="http://schemas.microsoft.com/office/drawing/2014/main" id="{5FB69463-21E3-4848-9CA2-179CFE86E90A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83" name="Agrupar 3082">
            <a:extLst>
              <a:ext uri="{FF2B5EF4-FFF2-40B4-BE49-F238E27FC236}">
                <a16:creationId xmlns:a16="http://schemas.microsoft.com/office/drawing/2014/main" id="{F6796BE3-1780-42DE-A39E-9C3C9240441F}"/>
              </a:ext>
            </a:extLst>
          </p:cNvPr>
          <p:cNvGrpSpPr/>
          <p:nvPr/>
        </p:nvGrpSpPr>
        <p:grpSpPr>
          <a:xfrm>
            <a:off x="6362202" y="634448"/>
            <a:ext cx="2835025" cy="3056339"/>
            <a:chOff x="6362202" y="634448"/>
            <a:chExt cx="2835025" cy="3056339"/>
          </a:xfrm>
        </p:grpSpPr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67A04B91-AD63-409B-BECB-C4AC13A0195B}"/>
                </a:ext>
              </a:extLst>
            </p:cNvPr>
            <p:cNvGrpSpPr/>
            <p:nvPr/>
          </p:nvGrpSpPr>
          <p:grpSpPr>
            <a:xfrm>
              <a:off x="7378587" y="634448"/>
              <a:ext cx="1818640" cy="1884468"/>
              <a:chOff x="-285678" y="-303319"/>
              <a:chExt cx="1819117" cy="1884469"/>
            </a:xfrm>
          </p:grpSpPr>
          <p:pic>
            <p:nvPicPr>
              <p:cNvPr id="53" name="Gráfico 46" descr="Smartphone">
                <a:extLst>
                  <a:ext uri="{FF2B5EF4-FFF2-40B4-BE49-F238E27FC236}">
                    <a16:creationId xmlns:a16="http://schemas.microsoft.com/office/drawing/2014/main" id="{011FAC19-C68E-45D5-B466-D6E528DD1E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0" y="228600"/>
                <a:ext cx="1352550" cy="1352550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4" name="Caixa de Texto 47">
                <a:extLst>
                  <a:ext uri="{FF2B5EF4-FFF2-40B4-BE49-F238E27FC236}">
                    <a16:creationId xmlns:a16="http://schemas.microsoft.com/office/drawing/2014/main" id="{DB93E3E1-B6B6-4ED2-BA8E-F9E7BE71BA9A}"/>
                  </a:ext>
                </a:extLst>
              </p:cNvPr>
              <p:cNvSpPr txBox="1"/>
              <p:nvPr/>
            </p:nvSpPr>
            <p:spPr>
              <a:xfrm>
                <a:off x="-285678" y="-303319"/>
                <a:ext cx="1819117" cy="8096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pt-BR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SERVIDOR DE APLICAÇÃO</a:t>
                </a:r>
                <a:endParaRPr lang="pt-BR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80" name="Agrupar 3079">
              <a:extLst>
                <a:ext uri="{FF2B5EF4-FFF2-40B4-BE49-F238E27FC236}">
                  <a16:creationId xmlns:a16="http://schemas.microsoft.com/office/drawing/2014/main" id="{5C71D177-5B6E-41B6-92A0-3197D1105D79}"/>
                </a:ext>
              </a:extLst>
            </p:cNvPr>
            <p:cNvGrpSpPr/>
            <p:nvPr/>
          </p:nvGrpSpPr>
          <p:grpSpPr>
            <a:xfrm>
              <a:off x="6362202" y="1775713"/>
              <a:ext cx="1893665" cy="1915074"/>
              <a:chOff x="6362202" y="1775713"/>
              <a:chExt cx="1893665" cy="1915074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id="{C2E4F860-DDFE-4E86-AC67-425196103FA6}"/>
                  </a:ext>
                </a:extLst>
              </p:cNvPr>
              <p:cNvGrpSpPr/>
              <p:nvPr/>
            </p:nvGrpSpPr>
            <p:grpSpPr>
              <a:xfrm rot="16419094">
                <a:off x="6176000" y="2123311"/>
                <a:ext cx="1039086" cy="343889"/>
                <a:chOff x="0" y="0"/>
                <a:chExt cx="981075" cy="876300"/>
              </a:xfrm>
              <a:solidFill>
                <a:srgbClr val="00B050"/>
              </a:solidFill>
            </p:grpSpPr>
            <p:cxnSp>
              <p:nvCxnSpPr>
                <p:cNvPr id="19" name="Conector de Seta Reta 18">
                  <a:extLst>
                    <a:ext uri="{FF2B5EF4-FFF2-40B4-BE49-F238E27FC236}">
                      <a16:creationId xmlns:a16="http://schemas.microsoft.com/office/drawing/2014/main" id="{F3C59E08-1A0E-4A27-99C2-CEC24174D0E5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de Seta Reta 19">
                  <a:extLst>
                    <a:ext uri="{FF2B5EF4-FFF2-40B4-BE49-F238E27FC236}">
                      <a16:creationId xmlns:a16="http://schemas.microsoft.com/office/drawing/2014/main" id="{E6F088BD-510D-4F84-8020-EFA8168D2623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Nuvem 47">
                <a:extLst>
                  <a:ext uri="{FF2B5EF4-FFF2-40B4-BE49-F238E27FC236}">
                    <a16:creationId xmlns:a16="http://schemas.microsoft.com/office/drawing/2014/main" id="{6ECF8BB9-DDFF-4356-9710-5AC3D21DDBA0}"/>
                  </a:ext>
                </a:extLst>
              </p:cNvPr>
              <p:cNvSpPr/>
              <p:nvPr/>
            </p:nvSpPr>
            <p:spPr>
              <a:xfrm>
                <a:off x="6362202" y="2785277"/>
                <a:ext cx="1543050" cy="905510"/>
              </a:xfrm>
              <a:prstGeom prst="cloud">
                <a:avLst/>
              </a:prstGeom>
              <a:solidFill>
                <a:srgbClr val="00B05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450215" algn="ctr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pt-BR" sz="2200" b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pt-BR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" name="Agrupar 54">
                <a:extLst>
                  <a:ext uri="{FF2B5EF4-FFF2-40B4-BE49-F238E27FC236}">
                    <a16:creationId xmlns:a16="http://schemas.microsoft.com/office/drawing/2014/main" id="{2D027C43-54B8-4513-A937-F1892E1819F8}"/>
                  </a:ext>
                </a:extLst>
              </p:cNvPr>
              <p:cNvGrpSpPr/>
              <p:nvPr/>
            </p:nvGrpSpPr>
            <p:grpSpPr>
              <a:xfrm rot="594466">
                <a:off x="7989167" y="2486312"/>
                <a:ext cx="266700" cy="699770"/>
                <a:chOff x="0" y="0"/>
                <a:chExt cx="981075" cy="876300"/>
              </a:xfrm>
              <a:solidFill>
                <a:srgbClr val="00B050"/>
              </a:solidFill>
            </p:grpSpPr>
            <p:cxnSp>
              <p:nvCxnSpPr>
                <p:cNvPr id="56" name="Conector de Seta Reta 55">
                  <a:extLst>
                    <a:ext uri="{FF2B5EF4-FFF2-40B4-BE49-F238E27FC236}">
                      <a16:creationId xmlns:a16="http://schemas.microsoft.com/office/drawing/2014/main" id="{C91530DD-AABF-4A7F-AC1B-28A06A19B4FA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de Seta Reta 56">
                  <a:extLst>
                    <a:ext uri="{FF2B5EF4-FFF2-40B4-BE49-F238E27FC236}">
                      <a16:creationId xmlns:a16="http://schemas.microsoft.com/office/drawing/2014/main" id="{9BD37BCC-05CF-47C4-B8B1-74939FC5D2D0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0" name="Rectangle 48">
            <a:extLst>
              <a:ext uri="{FF2B5EF4-FFF2-40B4-BE49-F238E27FC236}">
                <a16:creationId xmlns:a16="http://schemas.microsoft.com/office/drawing/2014/main" id="{D54A395D-74EF-43FD-9A8B-6C2691B87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4004F817-69B7-4FF3-8CB2-46E7DD384FF9}"/>
              </a:ext>
            </a:extLst>
          </p:cNvPr>
          <p:cNvGrpSpPr/>
          <p:nvPr/>
        </p:nvGrpSpPr>
        <p:grpSpPr>
          <a:xfrm>
            <a:off x="5244980" y="4708341"/>
            <a:ext cx="1447800" cy="1876011"/>
            <a:chOff x="-78771" y="-294862"/>
            <a:chExt cx="1447800" cy="1876012"/>
          </a:xfrm>
        </p:grpSpPr>
        <p:pic>
          <p:nvPicPr>
            <p:cNvPr id="60" name="Gráfico 15" descr="Smartphone">
              <a:extLst>
                <a:ext uri="{FF2B5EF4-FFF2-40B4-BE49-F238E27FC236}">
                  <a16:creationId xmlns:a16="http://schemas.microsoft.com/office/drawing/2014/main" id="{124E494B-7CB9-4C9B-8580-569AA7A86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1" name="Caixa de Texto 16">
              <a:extLst>
                <a:ext uri="{FF2B5EF4-FFF2-40B4-BE49-F238E27FC236}">
                  <a16:creationId xmlns:a16="http://schemas.microsoft.com/office/drawing/2014/main" id="{8C40B77D-2E8F-46F8-933A-88672CEE7457}"/>
                </a:ext>
              </a:extLst>
            </p:cNvPr>
            <p:cNvSpPr txBox="1"/>
            <p:nvPr/>
          </p:nvSpPr>
          <p:spPr>
            <a:xfrm>
              <a:off x="-78771" y="-294862"/>
              <a:ext cx="1447800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USUÁRIOS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085" name="Gráfico 3084" descr="Usuário">
            <a:extLst>
              <a:ext uri="{FF2B5EF4-FFF2-40B4-BE49-F238E27FC236}">
                <a16:creationId xmlns:a16="http://schemas.microsoft.com/office/drawing/2014/main" id="{D3FCD65E-983F-44B7-99B2-1BC8CF7C31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10364" y="274852"/>
            <a:ext cx="914400" cy="914400"/>
          </a:xfrm>
          <a:prstGeom prst="rect">
            <a:avLst/>
          </a:prstGeom>
        </p:spPr>
      </p:pic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E6E116AD-5E1A-40A0-AD39-7D304560DC44}"/>
              </a:ext>
            </a:extLst>
          </p:cNvPr>
          <p:cNvCxnSpPr>
            <a:cxnSpLocks/>
          </p:cNvCxnSpPr>
          <p:nvPr/>
        </p:nvCxnSpPr>
        <p:spPr>
          <a:xfrm flipH="1" flipV="1">
            <a:off x="5442279" y="2339139"/>
            <a:ext cx="994266" cy="565524"/>
          </a:xfrm>
          <a:prstGeom prst="straightConnector1">
            <a:avLst/>
          </a:prstGeom>
          <a:solidFill>
            <a:srgbClr val="00B050"/>
          </a:solidFill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379F852F-52AA-4534-8AA7-1D4486F8AED7}"/>
              </a:ext>
            </a:extLst>
          </p:cNvPr>
          <p:cNvCxnSpPr>
            <a:cxnSpLocks/>
          </p:cNvCxnSpPr>
          <p:nvPr/>
        </p:nvCxnSpPr>
        <p:spPr>
          <a:xfrm flipH="1" flipV="1">
            <a:off x="5521383" y="2273426"/>
            <a:ext cx="994266" cy="565524"/>
          </a:xfrm>
          <a:prstGeom prst="straightConnector1">
            <a:avLst/>
          </a:prstGeom>
          <a:solidFill>
            <a:srgbClr val="00B050"/>
          </a:solidFill>
          <a:ln w="19050">
            <a:solidFill>
              <a:schemeClr val="accent3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90">
            <a:extLst>
              <a:ext uri="{FF2B5EF4-FFF2-40B4-BE49-F238E27FC236}">
                <a16:creationId xmlns:a16="http://schemas.microsoft.com/office/drawing/2014/main" id="{0A8DECEB-980D-4AB5-92D0-A1BDD6936108}"/>
              </a:ext>
            </a:extLst>
          </p:cNvPr>
          <p:cNvCxnSpPr>
            <a:cxnSpLocks/>
          </p:cNvCxnSpPr>
          <p:nvPr/>
        </p:nvCxnSpPr>
        <p:spPr>
          <a:xfrm flipH="1">
            <a:off x="1098063" y="3410036"/>
            <a:ext cx="5138712" cy="923597"/>
          </a:xfrm>
          <a:prstGeom prst="straightConnector1">
            <a:avLst/>
          </a:prstGeom>
          <a:solidFill>
            <a:srgbClr val="00B050"/>
          </a:solidFill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40F7FA0D-00D6-42C9-8F7B-0901111B0F71}"/>
              </a:ext>
            </a:extLst>
          </p:cNvPr>
          <p:cNvCxnSpPr>
            <a:cxnSpLocks/>
          </p:cNvCxnSpPr>
          <p:nvPr/>
        </p:nvCxnSpPr>
        <p:spPr>
          <a:xfrm flipH="1">
            <a:off x="1177167" y="3344323"/>
            <a:ext cx="5138712" cy="923597"/>
          </a:xfrm>
          <a:prstGeom prst="straightConnector1">
            <a:avLst/>
          </a:prstGeom>
          <a:solidFill>
            <a:srgbClr val="00B050"/>
          </a:solidFill>
          <a:ln w="19050">
            <a:solidFill>
              <a:schemeClr val="accent3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40F8DD19-47DD-4AB3-B02E-A4E45C8964C1}"/>
              </a:ext>
            </a:extLst>
          </p:cNvPr>
          <p:cNvCxnSpPr>
            <a:cxnSpLocks/>
          </p:cNvCxnSpPr>
          <p:nvPr/>
        </p:nvCxnSpPr>
        <p:spPr>
          <a:xfrm flipH="1">
            <a:off x="6470078" y="3871276"/>
            <a:ext cx="687665" cy="1732121"/>
          </a:xfrm>
          <a:prstGeom prst="straightConnector1">
            <a:avLst/>
          </a:prstGeom>
          <a:solidFill>
            <a:srgbClr val="00B050"/>
          </a:solidFill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93E8CCDA-B12D-4C47-88D5-C1EA505ABDE6}"/>
              </a:ext>
            </a:extLst>
          </p:cNvPr>
          <p:cNvCxnSpPr>
            <a:cxnSpLocks/>
          </p:cNvCxnSpPr>
          <p:nvPr/>
        </p:nvCxnSpPr>
        <p:spPr>
          <a:xfrm flipH="1">
            <a:off x="6549182" y="3805563"/>
            <a:ext cx="687665" cy="1732121"/>
          </a:xfrm>
          <a:prstGeom prst="straightConnector1">
            <a:avLst/>
          </a:prstGeom>
          <a:solidFill>
            <a:srgbClr val="00B050"/>
          </a:solidFill>
          <a:ln w="19050">
            <a:solidFill>
              <a:schemeClr val="accent3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áfico 63" descr="Quebra-cabeças">
            <a:extLst>
              <a:ext uri="{FF2B5EF4-FFF2-40B4-BE49-F238E27FC236}">
                <a16:creationId xmlns:a16="http://schemas.microsoft.com/office/drawing/2014/main" id="{D119A7D7-E469-4A90-BA79-912B7CE848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69107" y="857337"/>
            <a:ext cx="490600" cy="490600"/>
          </a:xfrm>
          <a:prstGeom prst="rect">
            <a:avLst/>
          </a:prstGeom>
        </p:spPr>
      </p:pic>
      <p:pic>
        <p:nvPicPr>
          <p:cNvPr id="66" name="Gráfico 65" descr="Bloqueio">
            <a:extLst>
              <a:ext uri="{FF2B5EF4-FFF2-40B4-BE49-F238E27FC236}">
                <a16:creationId xmlns:a16="http://schemas.microsoft.com/office/drawing/2014/main" id="{B034FE64-AD19-4B87-9E9D-1727145919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66421" y="3978145"/>
            <a:ext cx="686321" cy="68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78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1" dur="5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6000"/>
                            </p:stCondLst>
                            <p:childTnLst>
                              <p:par>
                                <p:cTn id="143" presetID="53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8000"/>
                            </p:stCondLst>
                            <p:childTnLst>
                              <p:par>
                                <p:cTn id="149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ORIENTADA A SERVIÇOS</a:t>
            </a:r>
          </a:p>
        </p:txBody>
      </p:sp>
      <p:sp>
        <p:nvSpPr>
          <p:cNvPr id="3077" name="Content Placeholder 2">
            <a:extLst>
              <a:ext uri="{FF2B5EF4-FFF2-40B4-BE49-F238E27FC236}">
                <a16:creationId xmlns:a16="http://schemas.microsoft.com/office/drawing/2014/main" id="{F76267C9-ED22-4531-92B3-F94D5BA0AA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1800" dirty="0">
                <a:latin typeface="Myriad Pro" pitchFamily="-84" charset="0"/>
              </a:rPr>
              <a:t>ESPECIALIZAÇÃO EM ENGENHARIA E ARQUITETURA DE SOFTWARE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INFRAESTRUTURA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MENSAGERIA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dirty="0"/>
              <a:t>Uma forma de comunicação entre os componentes de um sistema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Por quê?</a:t>
            </a:r>
          </a:p>
          <a:p>
            <a:pPr lvl="1" algn="just"/>
            <a:r>
              <a:rPr lang="pt-BR" dirty="0"/>
              <a:t>Produtores e Consumidores podem estar</a:t>
            </a:r>
            <a:r>
              <a:rPr lang="pt-BR" b="1" dirty="0"/>
              <a:t> momentaneamente off-line</a:t>
            </a:r>
          </a:p>
          <a:p>
            <a:pPr lvl="1" algn="just"/>
            <a:r>
              <a:rPr lang="pt-BR" dirty="0"/>
              <a:t>Consumidores podem estar </a:t>
            </a:r>
            <a:r>
              <a:rPr lang="pt-BR" b="1" dirty="0"/>
              <a:t>momentaneamente sobrecarregados</a:t>
            </a:r>
          </a:p>
          <a:p>
            <a:pPr lvl="1" algn="just"/>
            <a:endParaRPr lang="pt-BR" dirty="0"/>
          </a:p>
          <a:p>
            <a:pPr algn="just"/>
            <a:r>
              <a:rPr lang="pt-BR" dirty="0"/>
              <a:t>Produtores</a:t>
            </a:r>
          </a:p>
          <a:p>
            <a:pPr lvl="1" algn="just"/>
            <a:r>
              <a:rPr lang="pt-BR" dirty="0"/>
              <a:t>Geram informações</a:t>
            </a:r>
          </a:p>
          <a:p>
            <a:pPr lvl="1" algn="just"/>
            <a:r>
              <a:rPr lang="pt-BR" dirty="0"/>
              <a:t>Colocam as informações em filas de divulgação</a:t>
            </a:r>
          </a:p>
          <a:p>
            <a:pPr algn="just"/>
            <a:r>
              <a:rPr lang="pt-BR" dirty="0"/>
              <a:t>Consumidores</a:t>
            </a:r>
          </a:p>
          <a:p>
            <a:pPr lvl="1" algn="just"/>
            <a:r>
              <a:rPr lang="pt-BR" dirty="0"/>
              <a:t>Monitoram as filas</a:t>
            </a:r>
          </a:p>
          <a:p>
            <a:pPr lvl="1" algn="just"/>
            <a:r>
              <a:rPr lang="pt-BR" dirty="0"/>
              <a:t>Consomem as mensagens</a:t>
            </a:r>
          </a:p>
        </p:txBody>
      </p:sp>
    </p:spTree>
    <p:extLst>
      <p:ext uri="{BB962C8B-B14F-4D97-AF65-F5344CB8AC3E}">
        <p14:creationId xmlns:p14="http://schemas.microsoft.com/office/powerpoint/2010/main" val="220413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INFRAESTRUTURA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362A8FC-35BD-42AA-8617-D9E45C8F997B}"/>
              </a:ext>
            </a:extLst>
          </p:cNvPr>
          <p:cNvGrpSpPr/>
          <p:nvPr/>
        </p:nvGrpSpPr>
        <p:grpSpPr>
          <a:xfrm>
            <a:off x="5769997" y="159200"/>
            <a:ext cx="1466850" cy="1742032"/>
            <a:chOff x="0" y="124868"/>
            <a:chExt cx="1466850" cy="1742032"/>
          </a:xfrm>
        </p:grpSpPr>
        <p:pic>
          <p:nvPicPr>
            <p:cNvPr id="16" name="Gráfico 4" descr="Laptop">
              <a:extLst>
                <a:ext uri="{FF2B5EF4-FFF2-40B4-BE49-F238E27FC236}">
                  <a16:creationId xmlns:a16="http://schemas.microsoft.com/office/drawing/2014/main" id="{CAEBB632-34B8-4646-A473-2D77162D2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0050"/>
              <a:ext cx="1466850" cy="1466850"/>
            </a:xfrm>
            <a:prstGeom prst="rect">
              <a:avLst/>
            </a:prstGeom>
          </p:spPr>
        </p:pic>
        <p:sp>
          <p:nvSpPr>
            <p:cNvPr id="17" name="Caixa de Texto 5">
              <a:extLst>
                <a:ext uri="{FF2B5EF4-FFF2-40B4-BE49-F238E27FC236}">
                  <a16:creationId xmlns:a16="http://schemas.microsoft.com/office/drawing/2014/main" id="{49FB8837-5421-4B5F-9366-C411BC4ED719}"/>
                </a:ext>
              </a:extLst>
            </p:cNvPr>
            <p:cNvSpPr txBox="1"/>
            <p:nvPr/>
          </p:nvSpPr>
          <p:spPr>
            <a:xfrm>
              <a:off x="88454" y="124868"/>
              <a:ext cx="1333500" cy="7334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USUÁRIO FINAL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6BD720D3-C82F-48DE-A492-E1A5CB08C03B}"/>
              </a:ext>
            </a:extLst>
          </p:cNvPr>
          <p:cNvGrpSpPr/>
          <p:nvPr/>
        </p:nvGrpSpPr>
        <p:grpSpPr>
          <a:xfrm>
            <a:off x="-41852" y="2772620"/>
            <a:ext cx="1447800" cy="1865769"/>
            <a:chOff x="-68641" y="-284620"/>
            <a:chExt cx="1447800" cy="1865770"/>
          </a:xfrm>
        </p:grpSpPr>
        <p:pic>
          <p:nvPicPr>
            <p:cNvPr id="25" name="Gráfico 15" descr="Smartphone">
              <a:extLst>
                <a:ext uri="{FF2B5EF4-FFF2-40B4-BE49-F238E27FC236}">
                  <a16:creationId xmlns:a16="http://schemas.microsoft.com/office/drawing/2014/main" id="{282159FD-AABD-4C58-988E-0BE2BF77F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6" name="Caixa de Texto 16">
              <a:extLst>
                <a:ext uri="{FF2B5EF4-FFF2-40B4-BE49-F238E27FC236}">
                  <a16:creationId xmlns:a16="http://schemas.microsoft.com/office/drawing/2014/main" id="{4BB0E585-7F27-42C1-B16E-B57E265FCC99}"/>
                </a:ext>
              </a:extLst>
            </p:cNvPr>
            <p:cNvSpPr txBox="1"/>
            <p:nvPr/>
          </p:nvSpPr>
          <p:spPr>
            <a:xfrm>
              <a:off x="-68641" y="-284620"/>
              <a:ext cx="1447800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USUÁRIOS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495DC18-45B6-4202-A76D-B2BB6E26C9BC}"/>
              </a:ext>
            </a:extLst>
          </p:cNvPr>
          <p:cNvGrpSpPr/>
          <p:nvPr/>
        </p:nvGrpSpPr>
        <p:grpSpPr>
          <a:xfrm>
            <a:off x="4335883" y="1145280"/>
            <a:ext cx="1447800" cy="1866317"/>
            <a:chOff x="-64927" y="-285168"/>
            <a:chExt cx="1447800" cy="1866318"/>
          </a:xfrm>
        </p:grpSpPr>
        <p:pic>
          <p:nvPicPr>
            <p:cNvPr id="31" name="Gráfico 21" descr="Smartphone">
              <a:extLst>
                <a:ext uri="{FF2B5EF4-FFF2-40B4-BE49-F238E27FC236}">
                  <a16:creationId xmlns:a16="http://schemas.microsoft.com/office/drawing/2014/main" id="{7F12CA8F-56C2-4558-B957-B087BF539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Caixa de Texto 22">
              <a:extLst>
                <a:ext uri="{FF2B5EF4-FFF2-40B4-BE49-F238E27FC236}">
                  <a16:creationId xmlns:a16="http://schemas.microsoft.com/office/drawing/2014/main" id="{A4E62CBD-7ACD-4D2E-BF04-AB9AC03283B1}"/>
                </a:ext>
              </a:extLst>
            </p:cNvPr>
            <p:cNvSpPr txBox="1"/>
            <p:nvPr/>
          </p:nvSpPr>
          <p:spPr>
            <a:xfrm>
              <a:off x="-64927" y="-285168"/>
              <a:ext cx="1447800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TAREFAS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82" name="Agrupar 3081">
            <a:extLst>
              <a:ext uri="{FF2B5EF4-FFF2-40B4-BE49-F238E27FC236}">
                <a16:creationId xmlns:a16="http://schemas.microsoft.com/office/drawing/2014/main" id="{F58034CA-671E-4D8C-8820-E277042A5B96}"/>
              </a:ext>
            </a:extLst>
          </p:cNvPr>
          <p:cNvGrpSpPr/>
          <p:nvPr/>
        </p:nvGrpSpPr>
        <p:grpSpPr>
          <a:xfrm>
            <a:off x="1116227" y="1018713"/>
            <a:ext cx="8178787" cy="4942040"/>
            <a:chOff x="1116227" y="1018713"/>
            <a:chExt cx="8178787" cy="4942040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DA270F83-4FE4-4496-A58D-FD0DB530B0D5}"/>
                </a:ext>
              </a:extLst>
            </p:cNvPr>
            <p:cNvGrpSpPr/>
            <p:nvPr/>
          </p:nvGrpSpPr>
          <p:grpSpPr>
            <a:xfrm>
              <a:off x="1282340" y="1018713"/>
              <a:ext cx="1619250" cy="1661618"/>
              <a:chOff x="-756010" y="847263"/>
              <a:chExt cx="1619250" cy="1661619"/>
            </a:xfrm>
          </p:grpSpPr>
          <p:pic>
            <p:nvPicPr>
              <p:cNvPr id="34" name="Gráfico 24" descr="Smartphone">
                <a:extLst>
                  <a:ext uri="{FF2B5EF4-FFF2-40B4-BE49-F238E27FC236}">
                    <a16:creationId xmlns:a16="http://schemas.microsoft.com/office/drawing/2014/main" id="{38AC80ED-01E0-4D42-BAD5-0BD365FC5F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676275" y="1156332"/>
                <a:ext cx="1352550" cy="1352550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5" name="Caixa de Texto 25">
                <a:extLst>
                  <a:ext uri="{FF2B5EF4-FFF2-40B4-BE49-F238E27FC236}">
                    <a16:creationId xmlns:a16="http://schemas.microsoft.com/office/drawing/2014/main" id="{630F2A17-DEE5-4FAF-8DE9-44603DBCAD94}"/>
                  </a:ext>
                </a:extLst>
              </p:cNvPr>
              <p:cNvSpPr txBox="1"/>
              <p:nvPr/>
            </p:nvSpPr>
            <p:spPr>
              <a:xfrm>
                <a:off x="-756010" y="847263"/>
                <a:ext cx="1619250" cy="8096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pt-BR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DESCOBERTA</a:t>
                </a:r>
                <a:endParaRPr lang="pt-BR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81" name="Agrupar 3080">
              <a:extLst>
                <a:ext uri="{FF2B5EF4-FFF2-40B4-BE49-F238E27FC236}">
                  <a16:creationId xmlns:a16="http://schemas.microsoft.com/office/drawing/2014/main" id="{B38FFED5-52BA-45BC-9E5A-056A89383B3F}"/>
                </a:ext>
              </a:extLst>
            </p:cNvPr>
            <p:cNvGrpSpPr/>
            <p:nvPr/>
          </p:nvGrpSpPr>
          <p:grpSpPr>
            <a:xfrm>
              <a:off x="1116227" y="2484419"/>
              <a:ext cx="8178787" cy="3476334"/>
              <a:chOff x="1116227" y="2484419"/>
              <a:chExt cx="8178787" cy="3476334"/>
            </a:xfrm>
          </p:grpSpPr>
          <p:sp>
            <p:nvSpPr>
              <p:cNvPr id="5" name="Nuvem 1">
                <a:extLst>
                  <a:ext uri="{FF2B5EF4-FFF2-40B4-BE49-F238E27FC236}">
                    <a16:creationId xmlns:a16="http://schemas.microsoft.com/office/drawing/2014/main" id="{9719F74C-73F5-4BBB-8AF8-D2CE6CC47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9999" y="3296944"/>
                <a:ext cx="4499478" cy="1582101"/>
              </a:xfrm>
              <a:custGeom>
                <a:avLst/>
                <a:gdLst>
                  <a:gd name="T0" fmla="*/ 712937 w 43200"/>
                  <a:gd name="T1" fmla="*/ 1731499 h 43200"/>
                  <a:gd name="T2" fmla="*/ 328136 w 43200"/>
                  <a:gd name="T3" fmla="*/ 1678781 h 43200"/>
                  <a:gd name="T4" fmla="*/ 1052467 w 43200"/>
                  <a:gd name="T5" fmla="*/ 2308423 h 43200"/>
                  <a:gd name="T6" fmla="*/ 884145 w 43200"/>
                  <a:gd name="T7" fmla="*/ 2333625 h 43200"/>
                  <a:gd name="T8" fmla="*/ 2503254 w 43200"/>
                  <a:gd name="T9" fmla="*/ 2585641 h 43200"/>
                  <a:gd name="T10" fmla="*/ 2401775 w 43200"/>
                  <a:gd name="T11" fmla="*/ 2470547 h 43200"/>
                  <a:gd name="T12" fmla="*/ 4379252 w 43200"/>
                  <a:gd name="T13" fmla="*/ 2298634 h 43200"/>
                  <a:gd name="T14" fmla="*/ 4338690 w 43200"/>
                  <a:gd name="T15" fmla="*/ 2424906 h 43200"/>
                  <a:gd name="T16" fmla="*/ 5184705 w 43200"/>
                  <a:gd name="T17" fmla="*/ 1518311 h 43200"/>
                  <a:gd name="T18" fmla="*/ 5678580 w 43200"/>
                  <a:gd name="T19" fmla="*/ 1990328 h 43200"/>
                  <a:gd name="T20" fmla="*/ 6349740 w 43200"/>
                  <a:gd name="T21" fmla="*/ 1015603 h 43200"/>
                  <a:gd name="T22" fmla="*/ 6129767 w 43200"/>
                  <a:gd name="T23" fmla="*/ 1192609 h 43200"/>
                  <a:gd name="T24" fmla="*/ 5821988 w 43200"/>
                  <a:gd name="T25" fmla="*/ 358907 h 43200"/>
                  <a:gd name="T26" fmla="*/ 5833533 w 43200"/>
                  <a:gd name="T27" fmla="*/ 442516 h 43200"/>
                  <a:gd name="T28" fmla="*/ 4417382 w 43200"/>
                  <a:gd name="T29" fmla="*/ 261408 h 43200"/>
                  <a:gd name="T30" fmla="*/ 4530103 w 43200"/>
                  <a:gd name="T31" fmla="*/ 154781 h 43200"/>
                  <a:gd name="T32" fmla="*/ 3363548 w 43200"/>
                  <a:gd name="T33" fmla="*/ 312208 h 43200"/>
                  <a:gd name="T34" fmla="*/ 3418086 w 43200"/>
                  <a:gd name="T35" fmla="*/ 220266 h 43200"/>
                  <a:gd name="T36" fmla="*/ 2126809 w 43200"/>
                  <a:gd name="T37" fmla="*/ 343429 h 43200"/>
                  <a:gd name="T38" fmla="*/ 2324298 w 43200"/>
                  <a:gd name="T39" fmla="*/ 432594 h 43200"/>
                  <a:gd name="T40" fmla="*/ 626953 w 43200"/>
                  <a:gd name="T41" fmla="*/ 1044377 h 43200"/>
                  <a:gd name="T42" fmla="*/ 592468 w 43200"/>
                  <a:gd name="T43" fmla="*/ 950516 h 4320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3200"/>
                  <a:gd name="T67" fmla="*/ 0 h 43200"/>
                  <a:gd name="T68" fmla="*/ 43200 w 43200"/>
                  <a:gd name="T69" fmla="*/ 43200 h 4320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3200" h="43200">
                    <a:moveTo>
                      <a:pt x="3900" y="14370"/>
                    </a:moveTo>
                    <a:cubicBezTo>
                      <a:pt x="3629" y="11657"/>
                      <a:pt x="4261" y="8921"/>
                      <a:pt x="5623" y="6907"/>
                    </a:cubicBezTo>
                    <a:cubicBezTo>
                      <a:pt x="7775" y="3726"/>
                      <a:pt x="11264" y="3017"/>
                      <a:pt x="14005" y="5202"/>
                    </a:cubicBezTo>
                    <a:cubicBezTo>
                      <a:pt x="15678" y="909"/>
                      <a:pt x="19914" y="22"/>
                      <a:pt x="22456" y="3432"/>
                    </a:cubicBezTo>
                    <a:cubicBezTo>
                      <a:pt x="23097" y="1683"/>
                      <a:pt x="24328" y="474"/>
                      <a:pt x="25749" y="200"/>
                    </a:cubicBezTo>
                    <a:cubicBezTo>
                      <a:pt x="27313" y="-102"/>
                      <a:pt x="28875" y="770"/>
                      <a:pt x="29833" y="2481"/>
                    </a:cubicBezTo>
                    <a:cubicBezTo>
                      <a:pt x="31215" y="267"/>
                      <a:pt x="33501" y="-460"/>
                      <a:pt x="35463" y="690"/>
                    </a:cubicBezTo>
                    <a:cubicBezTo>
                      <a:pt x="36958" y="1566"/>
                      <a:pt x="38030" y="3400"/>
                      <a:pt x="38318" y="5576"/>
                    </a:cubicBezTo>
                    <a:cubicBezTo>
                      <a:pt x="40046" y="6218"/>
                      <a:pt x="41422" y="7998"/>
                      <a:pt x="41982" y="10318"/>
                    </a:cubicBezTo>
                    <a:cubicBezTo>
                      <a:pt x="42389" y="12002"/>
                      <a:pt x="42331" y="13831"/>
                      <a:pt x="41818" y="15460"/>
                    </a:cubicBezTo>
                    <a:cubicBezTo>
                      <a:pt x="43079" y="17694"/>
                      <a:pt x="43520" y="20590"/>
                      <a:pt x="43016" y="23322"/>
                    </a:cubicBezTo>
                    <a:cubicBezTo>
                      <a:pt x="42346" y="26954"/>
                      <a:pt x="40128" y="29674"/>
                      <a:pt x="37404" y="30204"/>
                    </a:cubicBezTo>
                    <a:cubicBezTo>
                      <a:pt x="37391" y="32471"/>
                      <a:pt x="36658" y="34621"/>
                      <a:pt x="35395" y="36101"/>
                    </a:cubicBezTo>
                    <a:cubicBezTo>
                      <a:pt x="33476" y="38350"/>
                      <a:pt x="30704" y="38639"/>
                      <a:pt x="28555" y="36815"/>
                    </a:cubicBezTo>
                    <a:cubicBezTo>
                      <a:pt x="27860" y="39948"/>
                      <a:pt x="25999" y="42343"/>
                      <a:pt x="23667" y="43106"/>
                    </a:cubicBezTo>
                    <a:cubicBezTo>
                      <a:pt x="20919" y="44005"/>
                      <a:pt x="18051" y="42473"/>
                      <a:pt x="16480" y="39266"/>
                    </a:cubicBezTo>
                    <a:cubicBezTo>
                      <a:pt x="12772" y="42310"/>
                      <a:pt x="7956" y="40599"/>
                      <a:pt x="5804" y="35472"/>
                    </a:cubicBezTo>
                    <a:cubicBezTo>
                      <a:pt x="3690" y="35809"/>
                      <a:pt x="1705" y="34024"/>
                      <a:pt x="1110" y="31250"/>
                    </a:cubicBezTo>
                    <a:cubicBezTo>
                      <a:pt x="679" y="29243"/>
                      <a:pt x="1060" y="27077"/>
                      <a:pt x="2113" y="25551"/>
                    </a:cubicBezTo>
                    <a:cubicBezTo>
                      <a:pt x="619" y="24354"/>
                      <a:pt x="-213" y="22057"/>
                      <a:pt x="-5" y="19704"/>
                    </a:cubicBezTo>
                    <a:cubicBezTo>
                      <a:pt x="239" y="16949"/>
                      <a:pt x="1845" y="14791"/>
                      <a:pt x="3863" y="14507"/>
                    </a:cubicBezTo>
                    <a:cubicBezTo>
                      <a:pt x="3875" y="14461"/>
                      <a:pt x="3888" y="14416"/>
                      <a:pt x="3900" y="14370"/>
                    </a:cubicBezTo>
                    <a:close/>
                  </a:path>
                  <a:path w="43200" h="43200" fill="none">
                    <a:moveTo>
                      <a:pt x="4693" y="26177"/>
                    </a:moveTo>
                    <a:cubicBezTo>
                      <a:pt x="3809" y="26271"/>
                      <a:pt x="2925" y="25993"/>
                      <a:pt x="2160" y="25380"/>
                    </a:cubicBezTo>
                    <a:moveTo>
                      <a:pt x="6928" y="34899"/>
                    </a:moveTo>
                    <a:cubicBezTo>
                      <a:pt x="6573" y="35092"/>
                      <a:pt x="6200" y="35220"/>
                      <a:pt x="5820" y="35280"/>
                    </a:cubicBezTo>
                    <a:moveTo>
                      <a:pt x="16478" y="39090"/>
                    </a:moveTo>
                    <a:cubicBezTo>
                      <a:pt x="16211" y="38544"/>
                      <a:pt x="15987" y="37961"/>
                      <a:pt x="15810" y="37350"/>
                    </a:cubicBezTo>
                    <a:moveTo>
                      <a:pt x="28827" y="34751"/>
                    </a:moveTo>
                    <a:cubicBezTo>
                      <a:pt x="28788" y="35398"/>
                      <a:pt x="28698" y="36038"/>
                      <a:pt x="28560" y="36660"/>
                    </a:cubicBezTo>
                    <a:moveTo>
                      <a:pt x="34129" y="22954"/>
                    </a:moveTo>
                    <a:cubicBezTo>
                      <a:pt x="36133" y="24282"/>
                      <a:pt x="37398" y="27058"/>
                      <a:pt x="37380" y="30090"/>
                    </a:cubicBezTo>
                    <a:moveTo>
                      <a:pt x="41798" y="15354"/>
                    </a:moveTo>
                    <a:cubicBezTo>
                      <a:pt x="41473" y="16386"/>
                      <a:pt x="40978" y="17302"/>
                      <a:pt x="40350" y="18030"/>
                    </a:cubicBezTo>
                    <a:moveTo>
                      <a:pt x="38324" y="5426"/>
                    </a:moveTo>
                    <a:cubicBezTo>
                      <a:pt x="38379" y="5843"/>
                      <a:pt x="38405" y="6266"/>
                      <a:pt x="38400" y="6690"/>
                    </a:cubicBezTo>
                    <a:moveTo>
                      <a:pt x="29078" y="3952"/>
                    </a:moveTo>
                    <a:cubicBezTo>
                      <a:pt x="29267" y="3369"/>
                      <a:pt x="29516" y="2826"/>
                      <a:pt x="29820" y="2340"/>
                    </a:cubicBezTo>
                    <a:moveTo>
                      <a:pt x="22141" y="4720"/>
                    </a:moveTo>
                    <a:cubicBezTo>
                      <a:pt x="22218" y="4238"/>
                      <a:pt x="22339" y="3771"/>
                      <a:pt x="22500" y="3330"/>
                    </a:cubicBezTo>
                    <a:moveTo>
                      <a:pt x="14000" y="5192"/>
                    </a:moveTo>
                    <a:cubicBezTo>
                      <a:pt x="14472" y="5568"/>
                      <a:pt x="14908" y="6021"/>
                      <a:pt x="15300" y="6540"/>
                    </a:cubicBezTo>
                    <a:moveTo>
                      <a:pt x="4127" y="15789"/>
                    </a:moveTo>
                    <a:cubicBezTo>
                      <a:pt x="4024" y="15325"/>
                      <a:pt x="3948" y="14851"/>
                      <a:pt x="3900" y="14370"/>
                    </a:cubicBezTo>
                  </a:path>
                </a:pathLst>
              </a:custGeom>
              <a:solidFill>
                <a:srgbClr val="4472C4"/>
              </a:solidFill>
              <a:ln w="12700">
                <a:solidFill>
                  <a:srgbClr val="1F3763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altLang="pt-BR" sz="2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INFRAESTRUTURA DE SERVIÇOS (HTTP)</a:t>
                </a:r>
                <a:endParaRPr kumimoji="0" lang="pt-BR" altLang="pt-B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12" name="Agrupar 11">
                <a:extLst>
                  <a:ext uri="{FF2B5EF4-FFF2-40B4-BE49-F238E27FC236}">
                    <a16:creationId xmlns:a16="http://schemas.microsoft.com/office/drawing/2014/main" id="{DB81FFE3-D8A8-421C-B123-DD549B4EDD1D}"/>
                  </a:ext>
                </a:extLst>
              </p:cNvPr>
              <p:cNvGrpSpPr/>
              <p:nvPr/>
            </p:nvGrpSpPr>
            <p:grpSpPr>
              <a:xfrm>
                <a:off x="7934279" y="3395451"/>
                <a:ext cx="1360735" cy="1661144"/>
                <a:chOff x="0" y="-79994"/>
                <a:chExt cx="1360735" cy="1661144"/>
              </a:xfrm>
            </p:grpSpPr>
            <p:pic>
              <p:nvPicPr>
                <p:cNvPr id="13" name="Gráfico 2" descr="Smartphone">
                  <a:extLst>
                    <a:ext uri="{FF2B5EF4-FFF2-40B4-BE49-F238E27FC236}">
                      <a16:creationId xmlns:a16="http://schemas.microsoft.com/office/drawing/2014/main" id="{D1A869DD-A774-4AAD-AFA9-6A175A707C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228600"/>
                  <a:ext cx="1352550" cy="1352550"/>
                </a:xfrm>
                <a:prstGeom prst="rect">
                  <a:avLst/>
                </a:prstGeo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4" name="Caixa de Texto 3">
                  <a:extLst>
                    <a:ext uri="{FF2B5EF4-FFF2-40B4-BE49-F238E27FC236}">
                      <a16:creationId xmlns:a16="http://schemas.microsoft.com/office/drawing/2014/main" id="{0ABDFB7D-37A8-44E5-9121-31B432A4E4AD}"/>
                    </a:ext>
                  </a:extLst>
                </p:cNvPr>
                <p:cNvSpPr txBox="1"/>
                <p:nvPr/>
              </p:nvSpPr>
              <p:spPr>
                <a:xfrm>
                  <a:off x="46285" y="-79994"/>
                  <a:ext cx="1314450" cy="38100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1200"/>
                    </a:spcAft>
                  </a:pPr>
                  <a:r>
                    <a:rPr lang="pt-BR" sz="16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GATEWAY</a:t>
                  </a:r>
                  <a:endParaRPr lang="pt-BR" sz="1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" name="Agrupar 20">
                <a:extLst>
                  <a:ext uri="{FF2B5EF4-FFF2-40B4-BE49-F238E27FC236}">
                    <a16:creationId xmlns:a16="http://schemas.microsoft.com/office/drawing/2014/main" id="{06A65E60-87AF-4EE2-8A77-31D5FFE52FF8}"/>
                  </a:ext>
                </a:extLst>
              </p:cNvPr>
              <p:cNvGrpSpPr/>
              <p:nvPr/>
            </p:nvGrpSpPr>
            <p:grpSpPr>
              <a:xfrm rot="1675838">
                <a:off x="6197759" y="4158447"/>
                <a:ext cx="2078176" cy="619619"/>
                <a:chOff x="0" y="0"/>
                <a:chExt cx="981075" cy="876300"/>
              </a:xfrm>
            </p:grpSpPr>
            <p:cxnSp>
              <p:nvCxnSpPr>
                <p:cNvPr id="22" name="Conector de Seta Reta 21">
                  <a:extLst>
                    <a:ext uri="{FF2B5EF4-FFF2-40B4-BE49-F238E27FC236}">
                      <a16:creationId xmlns:a16="http://schemas.microsoft.com/office/drawing/2014/main" id="{8D3EE088-7CB5-4F66-8B4C-BDC8FBAF3DA1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ector de Seta Reta 22">
                  <a:extLst>
                    <a:ext uri="{FF2B5EF4-FFF2-40B4-BE49-F238E27FC236}">
                      <a16:creationId xmlns:a16="http://schemas.microsoft.com/office/drawing/2014/main" id="{FBCE65D2-7136-4EBE-9C6B-40B123A6E970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Agrupar 35">
                <a:extLst>
                  <a:ext uri="{FF2B5EF4-FFF2-40B4-BE49-F238E27FC236}">
                    <a16:creationId xmlns:a16="http://schemas.microsoft.com/office/drawing/2014/main" id="{D146744F-FE20-400D-91C6-32790FD90C21}"/>
                  </a:ext>
                </a:extLst>
              </p:cNvPr>
              <p:cNvGrpSpPr/>
              <p:nvPr/>
            </p:nvGrpSpPr>
            <p:grpSpPr>
              <a:xfrm rot="16200000">
                <a:off x="2275054" y="2750907"/>
                <a:ext cx="648576" cy="454987"/>
                <a:chOff x="0" y="0"/>
                <a:chExt cx="981075" cy="876300"/>
              </a:xfrm>
            </p:grpSpPr>
            <p:cxnSp>
              <p:nvCxnSpPr>
                <p:cNvPr id="37" name="Conector de Seta Reta 36">
                  <a:extLst>
                    <a:ext uri="{FF2B5EF4-FFF2-40B4-BE49-F238E27FC236}">
                      <a16:creationId xmlns:a16="http://schemas.microsoft.com/office/drawing/2014/main" id="{52685DA9-1CB3-4A14-9827-88DB867EF654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de Seta Reta 37">
                  <a:extLst>
                    <a:ext uri="{FF2B5EF4-FFF2-40B4-BE49-F238E27FC236}">
                      <a16:creationId xmlns:a16="http://schemas.microsoft.com/office/drawing/2014/main" id="{7F8531E6-05EF-479C-BDDF-979A6E7C478F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Agrupar 38">
                <a:extLst>
                  <a:ext uri="{FF2B5EF4-FFF2-40B4-BE49-F238E27FC236}">
                    <a16:creationId xmlns:a16="http://schemas.microsoft.com/office/drawing/2014/main" id="{B965588A-B020-4C52-869E-3B30F7CD07BA}"/>
                  </a:ext>
                </a:extLst>
              </p:cNvPr>
              <p:cNvGrpSpPr/>
              <p:nvPr/>
            </p:nvGrpSpPr>
            <p:grpSpPr>
              <a:xfrm rot="13069662">
                <a:off x="1116227" y="3813770"/>
                <a:ext cx="505952" cy="454707"/>
                <a:chOff x="0" y="0"/>
                <a:chExt cx="981075" cy="876300"/>
              </a:xfrm>
            </p:grpSpPr>
            <p:cxnSp>
              <p:nvCxnSpPr>
                <p:cNvPr id="40" name="Conector de Seta Reta 39">
                  <a:extLst>
                    <a:ext uri="{FF2B5EF4-FFF2-40B4-BE49-F238E27FC236}">
                      <a16:creationId xmlns:a16="http://schemas.microsoft.com/office/drawing/2014/main" id="{40C30B21-8394-449B-ADAD-6A307CCE0D2D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de Seta Reta 40">
                  <a:extLst>
                    <a:ext uri="{FF2B5EF4-FFF2-40B4-BE49-F238E27FC236}">
                      <a16:creationId xmlns:a16="http://schemas.microsoft.com/office/drawing/2014/main" id="{E66A6AD2-8EF1-4B57-9027-DEDDF31DF8F3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Agrupar 41">
                <a:extLst>
                  <a:ext uri="{FF2B5EF4-FFF2-40B4-BE49-F238E27FC236}">
                    <a16:creationId xmlns:a16="http://schemas.microsoft.com/office/drawing/2014/main" id="{884E93B4-89A7-4B40-80C2-B6236AB212B7}"/>
                  </a:ext>
                </a:extLst>
              </p:cNvPr>
              <p:cNvGrpSpPr/>
              <p:nvPr/>
            </p:nvGrpSpPr>
            <p:grpSpPr>
              <a:xfrm rot="20568945">
                <a:off x="3996910" y="2484419"/>
                <a:ext cx="742950" cy="718820"/>
                <a:chOff x="0" y="0"/>
                <a:chExt cx="981075" cy="876300"/>
              </a:xfrm>
            </p:grpSpPr>
            <p:cxnSp>
              <p:nvCxnSpPr>
                <p:cNvPr id="43" name="Conector de Seta Reta 42">
                  <a:extLst>
                    <a:ext uri="{FF2B5EF4-FFF2-40B4-BE49-F238E27FC236}">
                      <a16:creationId xmlns:a16="http://schemas.microsoft.com/office/drawing/2014/main" id="{62FEF075-05A1-4B27-88EB-3A275AE076C7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ector de Seta Reta 43">
                  <a:extLst>
                    <a:ext uri="{FF2B5EF4-FFF2-40B4-BE49-F238E27FC236}">
                      <a16:creationId xmlns:a16="http://schemas.microsoft.com/office/drawing/2014/main" id="{9B3016B5-4C42-43FB-9CBF-D608EA128688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Agrupar 44">
                <a:extLst>
                  <a:ext uri="{FF2B5EF4-FFF2-40B4-BE49-F238E27FC236}">
                    <a16:creationId xmlns:a16="http://schemas.microsoft.com/office/drawing/2014/main" id="{936D3F34-5D6C-47AA-AD5B-2D5848CF0568}"/>
                  </a:ext>
                </a:extLst>
              </p:cNvPr>
              <p:cNvGrpSpPr/>
              <p:nvPr/>
            </p:nvGrpSpPr>
            <p:grpSpPr>
              <a:xfrm rot="15482249">
                <a:off x="4501114" y="5042646"/>
                <a:ext cx="1148565" cy="687649"/>
                <a:chOff x="0" y="0"/>
                <a:chExt cx="981075" cy="876300"/>
              </a:xfrm>
            </p:grpSpPr>
            <p:cxnSp>
              <p:nvCxnSpPr>
                <p:cNvPr id="46" name="Conector de Seta Reta 45">
                  <a:extLst>
                    <a:ext uri="{FF2B5EF4-FFF2-40B4-BE49-F238E27FC236}">
                      <a16:creationId xmlns:a16="http://schemas.microsoft.com/office/drawing/2014/main" id="{F9CB42CD-B389-4C26-8862-31D1EAD65459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ector de Seta Reta 46">
                  <a:extLst>
                    <a:ext uri="{FF2B5EF4-FFF2-40B4-BE49-F238E27FC236}">
                      <a16:creationId xmlns:a16="http://schemas.microsoft.com/office/drawing/2014/main" id="{3BED41AA-C6F5-4D3D-A088-CE419CB1E00F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Agrupar 48">
                <a:extLst>
                  <a:ext uri="{FF2B5EF4-FFF2-40B4-BE49-F238E27FC236}">
                    <a16:creationId xmlns:a16="http://schemas.microsoft.com/office/drawing/2014/main" id="{07391FBC-F985-4EA1-A487-2A4CE3A2060B}"/>
                  </a:ext>
                </a:extLst>
              </p:cNvPr>
              <p:cNvGrpSpPr/>
              <p:nvPr/>
            </p:nvGrpSpPr>
            <p:grpSpPr>
              <a:xfrm rot="16614481">
                <a:off x="7654915" y="3515222"/>
                <a:ext cx="455295" cy="685165"/>
                <a:chOff x="0" y="0"/>
                <a:chExt cx="981075" cy="876300"/>
              </a:xfrm>
              <a:solidFill>
                <a:srgbClr val="00B050"/>
              </a:solidFill>
            </p:grpSpPr>
            <p:cxnSp>
              <p:nvCxnSpPr>
                <p:cNvPr id="50" name="Conector de Seta Reta 49">
                  <a:extLst>
                    <a:ext uri="{FF2B5EF4-FFF2-40B4-BE49-F238E27FC236}">
                      <a16:creationId xmlns:a16="http://schemas.microsoft.com/office/drawing/2014/main" id="{6E1CA3AD-E998-4C97-BCA9-C42B91F029EB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de Seta Reta 50">
                  <a:extLst>
                    <a:ext uri="{FF2B5EF4-FFF2-40B4-BE49-F238E27FC236}">
                      <a16:creationId xmlns:a16="http://schemas.microsoft.com/office/drawing/2014/main" id="{5FB69463-21E3-4848-9CA2-179CFE86E90A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83" name="Agrupar 3082">
            <a:extLst>
              <a:ext uri="{FF2B5EF4-FFF2-40B4-BE49-F238E27FC236}">
                <a16:creationId xmlns:a16="http://schemas.microsoft.com/office/drawing/2014/main" id="{F6796BE3-1780-42DE-A39E-9C3C9240441F}"/>
              </a:ext>
            </a:extLst>
          </p:cNvPr>
          <p:cNvGrpSpPr/>
          <p:nvPr/>
        </p:nvGrpSpPr>
        <p:grpSpPr>
          <a:xfrm>
            <a:off x="6362202" y="634448"/>
            <a:ext cx="2835025" cy="3056339"/>
            <a:chOff x="6362202" y="634448"/>
            <a:chExt cx="2835025" cy="3056339"/>
          </a:xfrm>
        </p:grpSpPr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67A04B91-AD63-409B-BECB-C4AC13A0195B}"/>
                </a:ext>
              </a:extLst>
            </p:cNvPr>
            <p:cNvGrpSpPr/>
            <p:nvPr/>
          </p:nvGrpSpPr>
          <p:grpSpPr>
            <a:xfrm>
              <a:off x="7378587" y="634448"/>
              <a:ext cx="1818640" cy="1884468"/>
              <a:chOff x="-285678" y="-303319"/>
              <a:chExt cx="1819117" cy="1884469"/>
            </a:xfrm>
          </p:grpSpPr>
          <p:pic>
            <p:nvPicPr>
              <p:cNvPr id="53" name="Gráfico 46" descr="Smartphone">
                <a:extLst>
                  <a:ext uri="{FF2B5EF4-FFF2-40B4-BE49-F238E27FC236}">
                    <a16:creationId xmlns:a16="http://schemas.microsoft.com/office/drawing/2014/main" id="{011FAC19-C68E-45D5-B466-D6E528DD1E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0" y="228600"/>
                <a:ext cx="1352550" cy="1352550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4" name="Caixa de Texto 47">
                <a:extLst>
                  <a:ext uri="{FF2B5EF4-FFF2-40B4-BE49-F238E27FC236}">
                    <a16:creationId xmlns:a16="http://schemas.microsoft.com/office/drawing/2014/main" id="{DB93E3E1-B6B6-4ED2-BA8E-F9E7BE71BA9A}"/>
                  </a:ext>
                </a:extLst>
              </p:cNvPr>
              <p:cNvSpPr txBox="1"/>
              <p:nvPr/>
            </p:nvSpPr>
            <p:spPr>
              <a:xfrm>
                <a:off x="-285678" y="-303319"/>
                <a:ext cx="1819117" cy="8096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pt-BR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SERVIDOR DE APLICAÇÃO</a:t>
                </a:r>
                <a:endParaRPr lang="pt-BR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80" name="Agrupar 3079">
              <a:extLst>
                <a:ext uri="{FF2B5EF4-FFF2-40B4-BE49-F238E27FC236}">
                  <a16:creationId xmlns:a16="http://schemas.microsoft.com/office/drawing/2014/main" id="{5C71D177-5B6E-41B6-92A0-3197D1105D79}"/>
                </a:ext>
              </a:extLst>
            </p:cNvPr>
            <p:cNvGrpSpPr/>
            <p:nvPr/>
          </p:nvGrpSpPr>
          <p:grpSpPr>
            <a:xfrm>
              <a:off x="6362202" y="1775713"/>
              <a:ext cx="1893665" cy="1915074"/>
              <a:chOff x="6362202" y="1775713"/>
              <a:chExt cx="1893665" cy="1915074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id="{C2E4F860-DDFE-4E86-AC67-425196103FA6}"/>
                  </a:ext>
                </a:extLst>
              </p:cNvPr>
              <p:cNvGrpSpPr/>
              <p:nvPr/>
            </p:nvGrpSpPr>
            <p:grpSpPr>
              <a:xfrm rot="16419094">
                <a:off x="6176000" y="2123311"/>
                <a:ext cx="1039086" cy="343889"/>
                <a:chOff x="0" y="0"/>
                <a:chExt cx="981075" cy="876300"/>
              </a:xfrm>
              <a:solidFill>
                <a:srgbClr val="00B050"/>
              </a:solidFill>
            </p:grpSpPr>
            <p:cxnSp>
              <p:nvCxnSpPr>
                <p:cNvPr id="19" name="Conector de Seta Reta 18">
                  <a:extLst>
                    <a:ext uri="{FF2B5EF4-FFF2-40B4-BE49-F238E27FC236}">
                      <a16:creationId xmlns:a16="http://schemas.microsoft.com/office/drawing/2014/main" id="{F3C59E08-1A0E-4A27-99C2-CEC24174D0E5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de Seta Reta 19">
                  <a:extLst>
                    <a:ext uri="{FF2B5EF4-FFF2-40B4-BE49-F238E27FC236}">
                      <a16:creationId xmlns:a16="http://schemas.microsoft.com/office/drawing/2014/main" id="{E6F088BD-510D-4F84-8020-EFA8168D2623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Nuvem 47">
                <a:extLst>
                  <a:ext uri="{FF2B5EF4-FFF2-40B4-BE49-F238E27FC236}">
                    <a16:creationId xmlns:a16="http://schemas.microsoft.com/office/drawing/2014/main" id="{6ECF8BB9-DDFF-4356-9710-5AC3D21DDBA0}"/>
                  </a:ext>
                </a:extLst>
              </p:cNvPr>
              <p:cNvSpPr/>
              <p:nvPr/>
            </p:nvSpPr>
            <p:spPr>
              <a:xfrm>
                <a:off x="6362202" y="2785277"/>
                <a:ext cx="1543050" cy="905510"/>
              </a:xfrm>
              <a:prstGeom prst="cloud">
                <a:avLst/>
              </a:prstGeom>
              <a:solidFill>
                <a:srgbClr val="00B05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450215" algn="ctr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pt-BR" sz="2200" b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pt-BR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" name="Agrupar 54">
                <a:extLst>
                  <a:ext uri="{FF2B5EF4-FFF2-40B4-BE49-F238E27FC236}">
                    <a16:creationId xmlns:a16="http://schemas.microsoft.com/office/drawing/2014/main" id="{2D027C43-54B8-4513-A937-F1892E1819F8}"/>
                  </a:ext>
                </a:extLst>
              </p:cNvPr>
              <p:cNvGrpSpPr/>
              <p:nvPr/>
            </p:nvGrpSpPr>
            <p:grpSpPr>
              <a:xfrm rot="594466">
                <a:off x="7989167" y="2486312"/>
                <a:ext cx="266700" cy="699770"/>
                <a:chOff x="0" y="0"/>
                <a:chExt cx="981075" cy="876300"/>
              </a:xfrm>
              <a:solidFill>
                <a:srgbClr val="00B050"/>
              </a:solidFill>
            </p:grpSpPr>
            <p:cxnSp>
              <p:nvCxnSpPr>
                <p:cNvPr id="56" name="Conector de Seta Reta 55">
                  <a:extLst>
                    <a:ext uri="{FF2B5EF4-FFF2-40B4-BE49-F238E27FC236}">
                      <a16:creationId xmlns:a16="http://schemas.microsoft.com/office/drawing/2014/main" id="{C91530DD-AABF-4A7F-AC1B-28A06A19B4FA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de Seta Reta 56">
                  <a:extLst>
                    <a:ext uri="{FF2B5EF4-FFF2-40B4-BE49-F238E27FC236}">
                      <a16:creationId xmlns:a16="http://schemas.microsoft.com/office/drawing/2014/main" id="{9BD37BCC-05CF-47C4-B8B1-74939FC5D2D0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0" name="Rectangle 48">
            <a:extLst>
              <a:ext uri="{FF2B5EF4-FFF2-40B4-BE49-F238E27FC236}">
                <a16:creationId xmlns:a16="http://schemas.microsoft.com/office/drawing/2014/main" id="{D54A395D-74EF-43FD-9A8B-6C2691B87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4004F817-69B7-4FF3-8CB2-46E7DD384FF9}"/>
              </a:ext>
            </a:extLst>
          </p:cNvPr>
          <p:cNvGrpSpPr/>
          <p:nvPr/>
        </p:nvGrpSpPr>
        <p:grpSpPr>
          <a:xfrm>
            <a:off x="5244980" y="4708341"/>
            <a:ext cx="1447800" cy="1876011"/>
            <a:chOff x="-78771" y="-294862"/>
            <a:chExt cx="1447800" cy="1876012"/>
          </a:xfrm>
        </p:grpSpPr>
        <p:pic>
          <p:nvPicPr>
            <p:cNvPr id="60" name="Gráfico 15" descr="Smartphone">
              <a:extLst>
                <a:ext uri="{FF2B5EF4-FFF2-40B4-BE49-F238E27FC236}">
                  <a16:creationId xmlns:a16="http://schemas.microsoft.com/office/drawing/2014/main" id="{124E494B-7CB9-4C9B-8580-569AA7A86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1" name="Caixa de Texto 16">
              <a:extLst>
                <a:ext uri="{FF2B5EF4-FFF2-40B4-BE49-F238E27FC236}">
                  <a16:creationId xmlns:a16="http://schemas.microsoft.com/office/drawing/2014/main" id="{8C40B77D-2E8F-46F8-933A-88672CEE7457}"/>
                </a:ext>
              </a:extLst>
            </p:cNvPr>
            <p:cNvSpPr txBox="1"/>
            <p:nvPr/>
          </p:nvSpPr>
          <p:spPr>
            <a:xfrm>
              <a:off x="-78771" y="-294862"/>
              <a:ext cx="1447800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USUÁRIOS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085" name="Gráfico 3084" descr="Usuário">
            <a:extLst>
              <a:ext uri="{FF2B5EF4-FFF2-40B4-BE49-F238E27FC236}">
                <a16:creationId xmlns:a16="http://schemas.microsoft.com/office/drawing/2014/main" id="{D3FCD65E-983F-44B7-99B2-1BC8CF7C31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10364" y="274852"/>
            <a:ext cx="914400" cy="914400"/>
          </a:xfrm>
          <a:prstGeom prst="rect">
            <a:avLst/>
          </a:prstGeom>
        </p:spPr>
      </p:pic>
      <p:pic>
        <p:nvPicPr>
          <p:cNvPr id="64" name="Gráfico 63" descr="Quebra-cabeças">
            <a:extLst>
              <a:ext uri="{FF2B5EF4-FFF2-40B4-BE49-F238E27FC236}">
                <a16:creationId xmlns:a16="http://schemas.microsoft.com/office/drawing/2014/main" id="{D119A7D7-E469-4A90-BA79-912B7CE848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69107" y="857337"/>
            <a:ext cx="490600" cy="490600"/>
          </a:xfrm>
          <a:prstGeom prst="rect">
            <a:avLst/>
          </a:prstGeom>
        </p:spPr>
      </p:pic>
      <p:pic>
        <p:nvPicPr>
          <p:cNvPr id="66" name="Gráfico 65" descr="Bloqueio">
            <a:extLst>
              <a:ext uri="{FF2B5EF4-FFF2-40B4-BE49-F238E27FC236}">
                <a16:creationId xmlns:a16="http://schemas.microsoft.com/office/drawing/2014/main" id="{B034FE64-AD19-4B87-9E9D-1727145919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66421" y="3978145"/>
            <a:ext cx="686321" cy="686321"/>
          </a:xfrm>
          <a:prstGeom prst="rect">
            <a:avLst/>
          </a:prstGeom>
        </p:spPr>
      </p:pic>
      <p:grpSp>
        <p:nvGrpSpPr>
          <p:cNvPr id="67" name="Agrupar 66">
            <a:extLst>
              <a:ext uri="{FF2B5EF4-FFF2-40B4-BE49-F238E27FC236}">
                <a16:creationId xmlns:a16="http://schemas.microsoft.com/office/drawing/2014/main" id="{7E8A648E-3DC6-4E8C-A0AE-B2A462673C0A}"/>
              </a:ext>
            </a:extLst>
          </p:cNvPr>
          <p:cNvGrpSpPr/>
          <p:nvPr/>
        </p:nvGrpSpPr>
        <p:grpSpPr>
          <a:xfrm>
            <a:off x="1102086" y="4691624"/>
            <a:ext cx="1523599" cy="1876011"/>
            <a:chOff x="-78772" y="-294862"/>
            <a:chExt cx="1523599" cy="1876012"/>
          </a:xfrm>
        </p:grpSpPr>
        <p:pic>
          <p:nvPicPr>
            <p:cNvPr id="68" name="Gráfico 15" descr="Smartphone">
              <a:extLst>
                <a:ext uri="{FF2B5EF4-FFF2-40B4-BE49-F238E27FC236}">
                  <a16:creationId xmlns:a16="http://schemas.microsoft.com/office/drawing/2014/main" id="{49354A79-D59C-4BFE-85FE-A8CAE0560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9" name="Caixa de Texto 16">
              <a:extLst>
                <a:ext uri="{FF2B5EF4-FFF2-40B4-BE49-F238E27FC236}">
                  <a16:creationId xmlns:a16="http://schemas.microsoft.com/office/drawing/2014/main" id="{6AEC6508-1DE1-4809-843C-5B595857A827}"/>
                </a:ext>
              </a:extLst>
            </p:cNvPr>
            <p:cNvSpPr txBox="1"/>
            <p:nvPr/>
          </p:nvSpPr>
          <p:spPr>
            <a:xfrm>
              <a:off x="-78772" y="-294862"/>
              <a:ext cx="1523599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</a:t>
              </a:r>
              <a:r>
                <a:rPr lang="pt-BR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 MENSAGERIA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B563307F-95D0-4C59-8ECE-22E02F111035}"/>
              </a:ext>
            </a:extLst>
          </p:cNvPr>
          <p:cNvGrpSpPr/>
          <p:nvPr/>
        </p:nvGrpSpPr>
        <p:grpSpPr>
          <a:xfrm>
            <a:off x="2325594" y="4879045"/>
            <a:ext cx="627006" cy="894622"/>
            <a:chOff x="2325594" y="4879045"/>
            <a:chExt cx="627006" cy="894622"/>
          </a:xfrm>
        </p:grpSpPr>
        <p:cxnSp>
          <p:nvCxnSpPr>
            <p:cNvPr id="70" name="Conector de Seta Reta 69">
              <a:extLst>
                <a:ext uri="{FF2B5EF4-FFF2-40B4-BE49-F238E27FC236}">
                  <a16:creationId xmlns:a16="http://schemas.microsoft.com/office/drawing/2014/main" id="{8F4280F6-84E2-4E0D-A210-BDAEB59ABA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94" y="4879045"/>
              <a:ext cx="486624" cy="72435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>
              <a:extLst>
                <a:ext uri="{FF2B5EF4-FFF2-40B4-BE49-F238E27FC236}">
                  <a16:creationId xmlns:a16="http://schemas.microsoft.com/office/drawing/2014/main" id="{966BD050-B9B3-4B5E-A89E-E4CC81470E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6343" y="4902281"/>
              <a:ext cx="566257" cy="871386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1370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MENSAGERIA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pt-BR" dirty="0"/>
              <a:t>Características</a:t>
            </a:r>
          </a:p>
          <a:p>
            <a:pPr lvl="1" algn="just"/>
            <a:r>
              <a:rPr lang="pt-BR" dirty="0"/>
              <a:t>Filas Múltiplas</a:t>
            </a:r>
          </a:p>
          <a:p>
            <a:pPr lvl="1" algn="just"/>
            <a:r>
              <a:rPr lang="pt-BR" dirty="0"/>
              <a:t>Duração das mensagens nas filas</a:t>
            </a:r>
          </a:p>
          <a:p>
            <a:pPr lvl="1" algn="just"/>
            <a:r>
              <a:rPr lang="pt-BR" dirty="0"/>
              <a:t>Roteamento de Mensagens</a:t>
            </a:r>
          </a:p>
          <a:p>
            <a:pPr lvl="1" algn="just"/>
            <a:r>
              <a:rPr lang="pt-BR" dirty="0"/>
              <a:t>Priorização de mensagens</a:t>
            </a:r>
          </a:p>
          <a:p>
            <a:pPr lvl="1" algn="just"/>
            <a:r>
              <a:rPr lang="pt-BR" dirty="0"/>
              <a:t>Entrega garantida (é possível saber quem recebeu a mensagem)</a:t>
            </a:r>
          </a:p>
          <a:p>
            <a:pPr lvl="1" algn="just"/>
            <a:r>
              <a:rPr lang="pt-BR" dirty="0"/>
              <a:t>Segurança da mensagens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Soluções</a:t>
            </a:r>
          </a:p>
          <a:p>
            <a:pPr lvl="1" algn="just"/>
            <a:r>
              <a:rPr lang="pt-BR" dirty="0"/>
              <a:t>Construir seu próprio serviço</a:t>
            </a:r>
          </a:p>
          <a:p>
            <a:pPr lvl="1" algn="just"/>
            <a:r>
              <a:rPr lang="pt-BR" dirty="0"/>
              <a:t>JMS</a:t>
            </a:r>
          </a:p>
          <a:p>
            <a:pPr lvl="1" algn="just"/>
            <a:r>
              <a:rPr lang="pt-BR" dirty="0" err="1"/>
              <a:t>RabbitMQ</a:t>
            </a:r>
            <a:endParaRPr lang="pt-BR" dirty="0"/>
          </a:p>
          <a:p>
            <a:pPr lvl="1" algn="just"/>
            <a:r>
              <a:rPr lang="pt-BR" dirty="0"/>
              <a:t>MSMQ </a:t>
            </a:r>
          </a:p>
          <a:p>
            <a:pPr lvl="1" algn="just"/>
            <a:r>
              <a:rPr lang="pt-BR" dirty="0"/>
              <a:t>Outros</a:t>
            </a:r>
          </a:p>
        </p:txBody>
      </p:sp>
    </p:spTree>
    <p:extLst>
      <p:ext uri="{BB962C8B-B14F-4D97-AF65-F5344CB8AC3E}">
        <p14:creationId xmlns:p14="http://schemas.microsoft.com/office/powerpoint/2010/main" val="423905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3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3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3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0"/>
                            </p:stCondLst>
                            <p:childTnLst>
                              <p:par>
                                <p:cTn id="6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3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3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0"/>
                            </p:stCondLst>
                            <p:childTnLst>
                              <p:par>
                                <p:cTn id="6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3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3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MENSAGERIA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Exemplo: </a:t>
            </a:r>
            <a:r>
              <a:rPr lang="pt-BR" dirty="0" err="1"/>
              <a:t>Websockets</a:t>
            </a:r>
            <a:endParaRPr lang="pt-BR" dirty="0"/>
          </a:p>
          <a:p>
            <a:pPr lvl="1" algn="just"/>
            <a:r>
              <a:rPr lang="pt-BR" dirty="0"/>
              <a:t>Exemplo clássico: </a:t>
            </a:r>
            <a:r>
              <a:rPr lang="pt-BR" dirty="0" err="1"/>
              <a:t>webchat</a:t>
            </a:r>
            <a:endParaRPr lang="pt-BR" dirty="0"/>
          </a:p>
          <a:p>
            <a:pPr lvl="1" algn="just"/>
            <a:r>
              <a:rPr lang="pt-BR" dirty="0"/>
              <a:t>O que podemos fazer para testar</a:t>
            </a:r>
          </a:p>
          <a:p>
            <a:pPr lvl="1" algn="just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BCFD8660-9CB0-4E1C-A917-62C1CB9C84F7}"/>
              </a:ext>
            </a:extLst>
          </p:cNvPr>
          <p:cNvGrpSpPr/>
          <p:nvPr/>
        </p:nvGrpSpPr>
        <p:grpSpPr>
          <a:xfrm>
            <a:off x="2830254" y="4009883"/>
            <a:ext cx="1447800" cy="1876011"/>
            <a:chOff x="-78771" y="-294862"/>
            <a:chExt cx="1447800" cy="1876012"/>
          </a:xfrm>
        </p:grpSpPr>
        <p:pic>
          <p:nvPicPr>
            <p:cNvPr id="7" name="Gráfico 15" descr="Smartphone">
              <a:extLst>
                <a:ext uri="{FF2B5EF4-FFF2-40B4-BE49-F238E27FC236}">
                  <a16:creationId xmlns:a16="http://schemas.microsoft.com/office/drawing/2014/main" id="{62CADFA4-925A-4334-8716-9F5334286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Caixa de Texto 16">
              <a:extLst>
                <a:ext uri="{FF2B5EF4-FFF2-40B4-BE49-F238E27FC236}">
                  <a16:creationId xmlns:a16="http://schemas.microsoft.com/office/drawing/2014/main" id="{AE7A094F-4625-488C-A16C-855356332610}"/>
                </a:ext>
              </a:extLst>
            </p:cNvPr>
            <p:cNvSpPr txBox="1"/>
            <p:nvPr/>
          </p:nvSpPr>
          <p:spPr>
            <a:xfrm>
              <a:off x="-78771" y="-294862"/>
              <a:ext cx="1447800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USUÁRIOS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52E7D02-453A-49EA-93F0-34F14938F32A}"/>
              </a:ext>
            </a:extLst>
          </p:cNvPr>
          <p:cNvGrpSpPr/>
          <p:nvPr/>
        </p:nvGrpSpPr>
        <p:grpSpPr>
          <a:xfrm>
            <a:off x="176877" y="3364038"/>
            <a:ext cx="1466850" cy="1742032"/>
            <a:chOff x="0" y="124868"/>
            <a:chExt cx="1466850" cy="1742032"/>
          </a:xfrm>
        </p:grpSpPr>
        <p:pic>
          <p:nvPicPr>
            <p:cNvPr id="10" name="Gráfico 4" descr="Laptop">
              <a:extLst>
                <a:ext uri="{FF2B5EF4-FFF2-40B4-BE49-F238E27FC236}">
                  <a16:creationId xmlns:a16="http://schemas.microsoft.com/office/drawing/2014/main" id="{A48E26FC-24B4-4EB8-96DC-D8D34B591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400050"/>
              <a:ext cx="1466850" cy="1466850"/>
            </a:xfrm>
            <a:prstGeom prst="rect">
              <a:avLst/>
            </a:prstGeom>
          </p:spPr>
        </p:pic>
        <p:sp>
          <p:nvSpPr>
            <p:cNvPr id="11" name="Caixa de Texto 5">
              <a:extLst>
                <a:ext uri="{FF2B5EF4-FFF2-40B4-BE49-F238E27FC236}">
                  <a16:creationId xmlns:a16="http://schemas.microsoft.com/office/drawing/2014/main" id="{79891A2C-D5C0-49FC-B9EF-7FA54E9F5B3D}"/>
                </a:ext>
              </a:extLst>
            </p:cNvPr>
            <p:cNvSpPr txBox="1"/>
            <p:nvPr/>
          </p:nvSpPr>
          <p:spPr>
            <a:xfrm>
              <a:off x="88454" y="124868"/>
              <a:ext cx="1333500" cy="7334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USUÁRIO FINAL 1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04B426E-AB2A-48A5-AB7E-6DA6A9F963CE}"/>
              </a:ext>
            </a:extLst>
          </p:cNvPr>
          <p:cNvGrpSpPr/>
          <p:nvPr/>
        </p:nvGrpSpPr>
        <p:grpSpPr>
          <a:xfrm>
            <a:off x="4967067" y="4009883"/>
            <a:ext cx="1523599" cy="1876011"/>
            <a:chOff x="-78772" y="-294862"/>
            <a:chExt cx="1523599" cy="1876012"/>
          </a:xfrm>
        </p:grpSpPr>
        <p:pic>
          <p:nvPicPr>
            <p:cNvPr id="13" name="Gráfico 15" descr="Smartphone">
              <a:extLst>
                <a:ext uri="{FF2B5EF4-FFF2-40B4-BE49-F238E27FC236}">
                  <a16:creationId xmlns:a16="http://schemas.microsoft.com/office/drawing/2014/main" id="{D86DFEF9-2F62-4BC2-AE44-134DC8798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Caixa de Texto 16">
              <a:extLst>
                <a:ext uri="{FF2B5EF4-FFF2-40B4-BE49-F238E27FC236}">
                  <a16:creationId xmlns:a16="http://schemas.microsoft.com/office/drawing/2014/main" id="{85D18828-8148-4DF3-B717-404155E53518}"/>
                </a:ext>
              </a:extLst>
            </p:cNvPr>
            <p:cNvSpPr txBox="1"/>
            <p:nvPr/>
          </p:nvSpPr>
          <p:spPr>
            <a:xfrm>
              <a:off x="-78772" y="-294862"/>
              <a:ext cx="1523599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</a:t>
              </a:r>
              <a:r>
                <a:rPr lang="pt-BR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 MENSAGERIA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565A6EB-6429-4860-89EC-55E47DC3D171}"/>
              </a:ext>
            </a:extLst>
          </p:cNvPr>
          <p:cNvGrpSpPr/>
          <p:nvPr/>
        </p:nvGrpSpPr>
        <p:grpSpPr>
          <a:xfrm>
            <a:off x="7094061" y="2267851"/>
            <a:ext cx="1466850" cy="1742032"/>
            <a:chOff x="0" y="124868"/>
            <a:chExt cx="1466850" cy="1742032"/>
          </a:xfrm>
        </p:grpSpPr>
        <p:pic>
          <p:nvPicPr>
            <p:cNvPr id="16" name="Gráfico 4" descr="Laptop">
              <a:extLst>
                <a:ext uri="{FF2B5EF4-FFF2-40B4-BE49-F238E27FC236}">
                  <a16:creationId xmlns:a16="http://schemas.microsoft.com/office/drawing/2014/main" id="{9C87166B-C2C9-49E0-939B-E28154A8E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400050"/>
              <a:ext cx="1466850" cy="1466850"/>
            </a:xfrm>
            <a:prstGeom prst="rect">
              <a:avLst/>
            </a:prstGeom>
          </p:spPr>
        </p:pic>
        <p:sp>
          <p:nvSpPr>
            <p:cNvPr id="17" name="Caixa de Texto 5">
              <a:extLst>
                <a:ext uri="{FF2B5EF4-FFF2-40B4-BE49-F238E27FC236}">
                  <a16:creationId xmlns:a16="http://schemas.microsoft.com/office/drawing/2014/main" id="{29EB8562-2B5E-4E54-9EC7-2980AFD6E175}"/>
                </a:ext>
              </a:extLst>
            </p:cNvPr>
            <p:cNvSpPr txBox="1"/>
            <p:nvPr/>
          </p:nvSpPr>
          <p:spPr>
            <a:xfrm>
              <a:off x="88454" y="124868"/>
              <a:ext cx="1333500" cy="7334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USUÁRIO FINAL 1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5E70A234-B12E-41B9-BF34-3CFB742708AF}"/>
              </a:ext>
            </a:extLst>
          </p:cNvPr>
          <p:cNvSpPr/>
          <p:nvPr/>
        </p:nvSpPr>
        <p:spPr>
          <a:xfrm rot="772248">
            <a:off x="1779956" y="4748060"/>
            <a:ext cx="1352550" cy="2861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14C83431-77B1-4623-99D5-C09C64EA4B97}"/>
              </a:ext>
            </a:extLst>
          </p:cNvPr>
          <p:cNvSpPr/>
          <p:nvPr/>
        </p:nvSpPr>
        <p:spPr>
          <a:xfrm>
            <a:off x="3961210" y="5038189"/>
            <a:ext cx="1352550" cy="2861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Gráfico 19" descr="Envelope">
            <a:extLst>
              <a:ext uri="{FF2B5EF4-FFF2-40B4-BE49-F238E27FC236}">
                <a16:creationId xmlns:a16="http://schemas.microsoft.com/office/drawing/2014/main" id="{E3297353-B066-49F1-A00A-EAF64651A5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21161" y="4979115"/>
            <a:ext cx="401906" cy="401906"/>
          </a:xfrm>
          <a:prstGeom prst="rect">
            <a:avLst/>
          </a:prstGeom>
        </p:spPr>
      </p:pic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1DFE857F-6E8D-418D-B884-2A9B16041929}"/>
              </a:ext>
            </a:extLst>
          </p:cNvPr>
          <p:cNvSpPr/>
          <p:nvPr/>
        </p:nvSpPr>
        <p:spPr>
          <a:xfrm rot="8316733">
            <a:off x="6139860" y="4265568"/>
            <a:ext cx="1352550" cy="2861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C261786A-3E64-4D1B-B03E-6669DB2E0348}"/>
              </a:ext>
            </a:extLst>
          </p:cNvPr>
          <p:cNvSpPr/>
          <p:nvPr/>
        </p:nvSpPr>
        <p:spPr>
          <a:xfrm rot="19039330">
            <a:off x="6007104" y="4435290"/>
            <a:ext cx="2118131" cy="2861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49C2D87D-9BAB-4549-8A0F-82B3D22D2309}"/>
              </a:ext>
            </a:extLst>
          </p:cNvPr>
          <p:cNvSpPr/>
          <p:nvPr/>
        </p:nvSpPr>
        <p:spPr>
          <a:xfrm rot="9351669">
            <a:off x="4022156" y="3724265"/>
            <a:ext cx="3273761" cy="286163"/>
          </a:xfrm>
          <a:prstGeom prst="rightArrow">
            <a:avLst/>
          </a:prstGeom>
          <a:solidFill>
            <a:srgbClr val="00B050">
              <a:alpha val="2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CE353A7B-E563-4D3F-9009-34B5119D50A3}"/>
              </a:ext>
            </a:extLst>
          </p:cNvPr>
          <p:cNvSpPr/>
          <p:nvPr/>
        </p:nvSpPr>
        <p:spPr>
          <a:xfrm rot="20156159">
            <a:off x="4174556" y="3876665"/>
            <a:ext cx="3273761" cy="286163"/>
          </a:xfrm>
          <a:prstGeom prst="rightArrow">
            <a:avLst/>
          </a:prstGeom>
          <a:solidFill>
            <a:srgbClr val="00B050">
              <a:alpha val="2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B581923-1D55-4C29-900C-CD6470AF3883}"/>
              </a:ext>
            </a:extLst>
          </p:cNvPr>
          <p:cNvSpPr/>
          <p:nvPr/>
        </p:nvSpPr>
        <p:spPr>
          <a:xfrm>
            <a:off x="20947" y="4943926"/>
            <a:ext cx="1778709" cy="531385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AÇÃO: CRIA NOVO USUÁRIO</a:t>
            </a:r>
          </a:p>
        </p:txBody>
      </p:sp>
      <p:pic>
        <p:nvPicPr>
          <p:cNvPr id="30" name="Gráfico 29" descr="Usuários">
            <a:extLst>
              <a:ext uri="{FF2B5EF4-FFF2-40B4-BE49-F238E27FC236}">
                <a16:creationId xmlns:a16="http://schemas.microsoft.com/office/drawing/2014/main" id="{46EDBF98-122D-47E5-9A24-54CDC787D3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00652" y="2920048"/>
            <a:ext cx="428982" cy="428982"/>
          </a:xfrm>
          <a:prstGeom prst="rect">
            <a:avLst/>
          </a:prstGeom>
        </p:spPr>
      </p:pic>
      <p:pic>
        <p:nvPicPr>
          <p:cNvPr id="3073" name="Gráfico 3072" descr="Aviso">
            <a:extLst>
              <a:ext uri="{FF2B5EF4-FFF2-40B4-BE49-F238E27FC236}">
                <a16:creationId xmlns:a16="http://schemas.microsoft.com/office/drawing/2014/main" id="{8B0C2B55-EF6D-48DF-9EAF-17DAB6FDBD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73350" y="3013135"/>
            <a:ext cx="324035" cy="32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2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6 0.00024 L 0.22744 -0.28564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15" y="-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 tmFilter="0, 0; .2, .5; .8, .5; 1, 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500" autoRev="1" fill="hold"/>
                                        <p:tgtEl>
                                          <p:spTgt spid="30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1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12" dur="10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50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556770" cy="435005"/>
          </a:xfrm>
        </p:spPr>
        <p:txBody>
          <a:bodyPr/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NETWORKING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Nome</a:t>
            </a:r>
          </a:p>
          <a:p>
            <a:r>
              <a:rPr lang="pt-BR" dirty="0"/>
              <a:t>Experiência profissional Atual</a:t>
            </a:r>
          </a:p>
          <a:p>
            <a:r>
              <a:rPr lang="pt-BR" dirty="0"/>
              <a:t>Contato com a Desenvolvimento</a:t>
            </a:r>
          </a:p>
          <a:p>
            <a:r>
              <a:rPr lang="pt-BR" dirty="0"/>
              <a:t>Expectativa com o Módulo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515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Currículo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Resumido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Formado em Engenharia Elétrica pelo Instituto Nacional de Telecomunicações (1995). Mestre em Comunicações Ópticas pela UNICAMP (1997). Atuou como engenheiro de desenvolvimento de hardware e software de sistemas </a:t>
            </a:r>
            <a:r>
              <a:rPr lang="pt-BR" dirty="0" err="1"/>
              <a:t>microprocessados</a:t>
            </a:r>
            <a:r>
              <a:rPr lang="pt-BR" dirty="0"/>
              <a:t> no </a:t>
            </a:r>
            <a:r>
              <a:rPr lang="pt-BR" dirty="0" err="1"/>
              <a:t>CPqD</a:t>
            </a:r>
            <a:r>
              <a:rPr lang="pt-BR" dirty="0"/>
              <a:t> da </a:t>
            </a:r>
            <a:r>
              <a:rPr lang="pt-BR" dirty="0" err="1"/>
              <a:t>Telebras</a:t>
            </a:r>
            <a:r>
              <a:rPr lang="pt-BR" dirty="0"/>
              <a:t>-Alcatel Telecomunicações (Campinas/SP) de 1997 a 2003. Trabalha com educação coordenando e atuando em cursos de tecnologia (Análise de Sistemas, Redes de Computadores, Engenharia de Computação e Engenharia Elétrica) desde 2000. Contribui para o projeto @angular/material2 de Google LLC. Atualmente, também é responsável pelo desenvolvimento de sistemas seguindo o padrão SOA com API </a:t>
            </a:r>
            <a:r>
              <a:rPr lang="pt-BR" dirty="0" err="1"/>
              <a:t>RESTful</a:t>
            </a:r>
            <a:r>
              <a:rPr lang="pt-BR" dirty="0"/>
              <a:t> no UNIALFA</a:t>
            </a:r>
          </a:p>
          <a:p>
            <a:endParaRPr lang="pt-BR" dirty="0"/>
          </a:p>
          <a:p>
            <a:r>
              <a:rPr lang="pt-BR" dirty="0"/>
              <a:t>Currículo completo pode ser acessado em: </a:t>
            </a:r>
            <a:r>
              <a:rPr lang="pt-BR" dirty="0">
                <a:hlinkClick r:id="rId3"/>
              </a:rPr>
              <a:t>http://lattes.cnpq.br/2580210234557798</a:t>
            </a:r>
            <a:endParaRPr lang="pt-BR" dirty="0"/>
          </a:p>
          <a:p>
            <a:endParaRPr lang="pt-BR" dirty="0"/>
          </a:p>
          <a:p>
            <a:r>
              <a:rPr lang="pt-BR" dirty="0"/>
              <a:t>E-mail: juliano.custodio@unialfa.com.br</a:t>
            </a:r>
          </a:p>
        </p:txBody>
      </p:sp>
    </p:spTree>
    <p:extLst>
      <p:ext uri="{BB962C8B-B14F-4D97-AF65-F5344CB8AC3E}">
        <p14:creationId xmlns:p14="http://schemas.microsoft.com/office/powerpoint/2010/main" val="16783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 err="1">
                <a:solidFill>
                  <a:schemeClr val="bg1"/>
                </a:solidFill>
                <a:latin typeface="Myriad Pro" pitchFamily="-84" charset="0"/>
              </a:rPr>
              <a:t>Ementa</a:t>
            </a:r>
            <a:endParaRPr lang="en-US" altLang="pt-BR" sz="3200" b="1" i="1" dirty="0">
              <a:solidFill>
                <a:schemeClr val="bg1"/>
              </a:solidFill>
              <a:latin typeface="Myriad Pro" pitchFamily="-84" charset="0"/>
            </a:endParaRP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Visão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Geral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Conceitos de SOA. </a:t>
            </a:r>
          </a:p>
          <a:p>
            <a:r>
              <a:rPr lang="pt-BR" dirty="0"/>
              <a:t>Barramento de serviços corporativos. </a:t>
            </a:r>
          </a:p>
          <a:p>
            <a:r>
              <a:rPr lang="pt-BR" dirty="0"/>
              <a:t>Padrões de Mensageria. </a:t>
            </a:r>
          </a:p>
          <a:p>
            <a:r>
              <a:rPr lang="pt-BR" dirty="0"/>
              <a:t>Service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Architecture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729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 err="1">
                <a:solidFill>
                  <a:schemeClr val="bg1"/>
                </a:solidFill>
                <a:latin typeface="Myriad Pro" pitchFamily="-84" charset="0"/>
              </a:rPr>
              <a:t>Ementa</a:t>
            </a:r>
            <a:endParaRPr lang="en-US" altLang="pt-BR" sz="3200" b="1" i="1" dirty="0">
              <a:solidFill>
                <a:schemeClr val="bg1"/>
              </a:solidFill>
              <a:latin typeface="Myriad Pro" pitchFamily="-84" charset="0"/>
            </a:endParaRP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2/12/2107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Conceitos de SOA. </a:t>
            </a:r>
          </a:p>
          <a:p>
            <a:pPr lvl="1"/>
            <a:r>
              <a:rPr lang="pt-BR" dirty="0"/>
              <a:t>Introdução à arquiteturas baseadas em de serviços</a:t>
            </a:r>
          </a:p>
          <a:p>
            <a:pPr lvl="1"/>
            <a:r>
              <a:rPr lang="pt-BR" dirty="0"/>
              <a:t>Estruturas de dados: </a:t>
            </a:r>
            <a:r>
              <a:rPr lang="pt-BR" dirty="0" err="1"/>
              <a:t>xml</a:t>
            </a:r>
            <a:r>
              <a:rPr lang="pt-BR" dirty="0"/>
              <a:t> e JSON </a:t>
            </a:r>
          </a:p>
          <a:p>
            <a:pPr lvl="1"/>
            <a:r>
              <a:rPr lang="pt-BR" dirty="0"/>
              <a:t>SOAP </a:t>
            </a:r>
          </a:p>
          <a:p>
            <a:pPr lvl="1"/>
            <a:r>
              <a:rPr lang="pt-BR" dirty="0"/>
              <a:t>REST </a:t>
            </a:r>
          </a:p>
          <a:p>
            <a:pPr lvl="2"/>
            <a:r>
              <a:rPr lang="pt-BR" dirty="0"/>
              <a:t>Modelo de Maturidade</a:t>
            </a:r>
          </a:p>
          <a:p>
            <a:pPr lvl="1"/>
            <a:r>
              <a:rPr lang="pt-BR" dirty="0"/>
              <a:t>Apresentação do projeto exemplo que será feito na parte da tarde</a:t>
            </a:r>
          </a:p>
          <a:p>
            <a:pPr marL="457200" lvl="1" indent="0">
              <a:buNone/>
            </a:pPr>
            <a:r>
              <a:rPr lang="pt-BR" dirty="0">
                <a:highlight>
                  <a:srgbClr val="000000"/>
                </a:highlight>
              </a:rPr>
              <a:t>                                                                                                                                                                   o</a:t>
            </a:r>
          </a:p>
          <a:p>
            <a:pPr lvl="1"/>
            <a:r>
              <a:rPr lang="pt-BR" dirty="0"/>
              <a:t>Exemplo de serviço simples </a:t>
            </a:r>
          </a:p>
          <a:p>
            <a:pPr lvl="2"/>
            <a:r>
              <a:rPr lang="pt-BR" dirty="0"/>
              <a:t>SOAP em Java com consumidor Java (J2EE)</a:t>
            </a:r>
          </a:p>
          <a:p>
            <a:pPr lvl="2"/>
            <a:r>
              <a:rPr lang="pt-BR" dirty="0"/>
              <a:t>REST em Java com consumidor Java (</a:t>
            </a:r>
            <a:r>
              <a:rPr lang="pt-BR" dirty="0" err="1"/>
              <a:t>Springboot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Adicionando um consumidor Angular ao serviço</a:t>
            </a:r>
          </a:p>
          <a:p>
            <a:r>
              <a:rPr lang="pt-BR"/>
              <a:t>Infraestrutura </a:t>
            </a:r>
            <a:r>
              <a:rPr lang="pt-BR" dirty="0"/>
              <a:t>de Serviços</a:t>
            </a:r>
          </a:p>
          <a:p>
            <a:pPr lvl="1"/>
            <a:r>
              <a:rPr lang="pt-BR" dirty="0"/>
              <a:t>Introdução ao Spring </a:t>
            </a:r>
            <a:r>
              <a:rPr lang="pt-BR" dirty="0" err="1"/>
              <a:t>Cloud</a:t>
            </a:r>
            <a:endParaRPr lang="pt-BR" dirty="0"/>
          </a:p>
          <a:p>
            <a:pPr lvl="2"/>
            <a:r>
              <a:rPr lang="pt-BR" dirty="0"/>
              <a:t>Serviço de Registro (</a:t>
            </a:r>
            <a:r>
              <a:rPr lang="pt-BR" dirty="0" err="1"/>
              <a:t>Eureka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Serviço de redirecionamento (</a:t>
            </a:r>
            <a:r>
              <a:rPr lang="pt-BR" dirty="0" err="1"/>
              <a:t>Zuul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Serviço de comunicação (</a:t>
            </a:r>
            <a:r>
              <a:rPr lang="pt-BR" dirty="0" err="1"/>
              <a:t>Feign</a:t>
            </a:r>
            <a:r>
              <a:rPr lang="pt-BR" dirty="0"/>
              <a:t>)</a:t>
            </a:r>
          </a:p>
          <a:p>
            <a:r>
              <a:rPr lang="pt-BR" dirty="0"/>
              <a:t>Sugestão de temas para os projetos que deverão ser entregues e </a:t>
            </a:r>
          </a:p>
          <a:p>
            <a:pPr marL="0" indent="0">
              <a:buNone/>
            </a:pPr>
            <a:r>
              <a:rPr lang="pt-BR" dirty="0"/>
              <a:t>apresentados no final da aula de sábado dia 16/12</a:t>
            </a:r>
          </a:p>
        </p:txBody>
      </p:sp>
    </p:spTree>
    <p:extLst>
      <p:ext uri="{BB962C8B-B14F-4D97-AF65-F5344CB8AC3E}">
        <p14:creationId xmlns:p14="http://schemas.microsoft.com/office/powerpoint/2010/main" val="3253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 err="1">
                <a:solidFill>
                  <a:schemeClr val="bg1"/>
                </a:solidFill>
                <a:latin typeface="Myriad Pro" pitchFamily="-84" charset="0"/>
              </a:rPr>
              <a:t>Ementa</a:t>
            </a:r>
            <a:endParaRPr lang="en-US" altLang="pt-BR" sz="3200" b="1" i="1" dirty="0">
              <a:solidFill>
                <a:schemeClr val="bg1"/>
              </a:solidFill>
              <a:latin typeface="Myriad Pro" pitchFamily="-84" charset="0"/>
            </a:endParaRP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16/12/2107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Barramento de Serviços</a:t>
            </a:r>
          </a:p>
          <a:p>
            <a:pPr lvl="1"/>
            <a:r>
              <a:rPr lang="pt-BR" dirty="0"/>
              <a:t>Implementando Serviços com o Spring </a:t>
            </a:r>
            <a:r>
              <a:rPr lang="pt-BR" dirty="0" err="1"/>
              <a:t>Cloud</a:t>
            </a:r>
            <a:endParaRPr lang="pt-BR" dirty="0"/>
          </a:p>
          <a:p>
            <a:pPr lvl="1"/>
            <a:r>
              <a:rPr lang="pt-BR" dirty="0"/>
              <a:t>Atividade Laboratorial</a:t>
            </a:r>
          </a:p>
          <a:p>
            <a:pPr marL="457200" lvl="1" indent="0">
              <a:buNone/>
            </a:pPr>
            <a:r>
              <a:rPr lang="pt-BR" dirty="0">
                <a:highlight>
                  <a:srgbClr val="000000"/>
                </a:highlight>
              </a:rPr>
              <a:t>                                                                                          o</a:t>
            </a:r>
          </a:p>
          <a:p>
            <a:r>
              <a:rPr lang="pt-BR" dirty="0"/>
              <a:t>Padrões de Mensageria: Introdução ao JMS</a:t>
            </a:r>
          </a:p>
          <a:p>
            <a:r>
              <a:rPr lang="pt-BR" dirty="0"/>
              <a:t>Arquitetura Orientada a Componentes: </a:t>
            </a:r>
            <a:r>
              <a:rPr lang="pt-BR" dirty="0" err="1"/>
              <a:t>Microsserviços</a:t>
            </a:r>
            <a:endParaRPr lang="pt-BR" dirty="0"/>
          </a:p>
          <a:p>
            <a:r>
              <a:rPr lang="pt-BR" dirty="0"/>
              <a:t>Apresentação dos trabalhos (1h30)</a:t>
            </a:r>
          </a:p>
        </p:txBody>
      </p:sp>
    </p:spTree>
    <p:extLst>
      <p:ext uri="{BB962C8B-B14F-4D97-AF65-F5344CB8AC3E}">
        <p14:creationId xmlns:p14="http://schemas.microsoft.com/office/powerpoint/2010/main" val="150221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 err="1">
                <a:solidFill>
                  <a:schemeClr val="bg1"/>
                </a:solidFill>
                <a:latin typeface="Myriad Pro" pitchFamily="-84" charset="0"/>
              </a:rPr>
              <a:t>Conceitos</a:t>
            </a:r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 de SOA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0" y="603682"/>
            <a:ext cx="4698999" cy="435005"/>
          </a:xfrm>
        </p:spPr>
        <p:txBody>
          <a:bodyPr/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Sistemas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distribuídos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Arquiteturas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52" y="1068792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Arquitetura monolítica</a:t>
            </a:r>
          </a:p>
          <a:p>
            <a:pPr lvl="1"/>
            <a:r>
              <a:rPr lang="pt-BR" dirty="0"/>
              <a:t>Onde tudo começa...</a:t>
            </a:r>
          </a:p>
        </p:txBody>
      </p:sp>
      <p:sp>
        <p:nvSpPr>
          <p:cNvPr id="3" name="Retângulo: Biselado 2">
            <a:extLst>
              <a:ext uri="{FF2B5EF4-FFF2-40B4-BE49-F238E27FC236}">
                <a16:creationId xmlns:a16="http://schemas.microsoft.com/office/drawing/2014/main" id="{F63010ED-CB07-4EE9-9939-92F16FB98838}"/>
              </a:ext>
            </a:extLst>
          </p:cNvPr>
          <p:cNvSpPr/>
          <p:nvPr/>
        </p:nvSpPr>
        <p:spPr>
          <a:xfrm>
            <a:off x="3364637" y="3429000"/>
            <a:ext cx="1695635" cy="1356064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Sistema Monolítico</a:t>
            </a:r>
          </a:p>
        </p:txBody>
      </p:sp>
      <p:sp>
        <p:nvSpPr>
          <p:cNvPr id="5" name="Texto Explicativo: Linha Dobrada 4">
            <a:extLst>
              <a:ext uri="{FF2B5EF4-FFF2-40B4-BE49-F238E27FC236}">
                <a16:creationId xmlns:a16="http://schemas.microsoft.com/office/drawing/2014/main" id="{4E18825C-EE73-47E6-B6AF-3F5D92EDA63B}"/>
              </a:ext>
            </a:extLst>
          </p:cNvPr>
          <p:cNvSpPr/>
          <p:nvPr/>
        </p:nvSpPr>
        <p:spPr>
          <a:xfrm>
            <a:off x="6214369" y="2388093"/>
            <a:ext cx="2672179" cy="48898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7071"/>
              <a:gd name="adj6" fmla="val -440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Autenticação de Usuários</a:t>
            </a:r>
          </a:p>
        </p:txBody>
      </p:sp>
      <p:sp>
        <p:nvSpPr>
          <p:cNvPr id="8" name="Texto Explicativo: Linha Dobrada 7">
            <a:extLst>
              <a:ext uri="{FF2B5EF4-FFF2-40B4-BE49-F238E27FC236}">
                <a16:creationId xmlns:a16="http://schemas.microsoft.com/office/drawing/2014/main" id="{4C7B6BC8-8D50-4A12-8395-36BDE2460201}"/>
              </a:ext>
            </a:extLst>
          </p:cNvPr>
          <p:cNvSpPr/>
          <p:nvPr/>
        </p:nvSpPr>
        <p:spPr>
          <a:xfrm>
            <a:off x="6226326" y="3165721"/>
            <a:ext cx="2672180" cy="48898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0789"/>
              <a:gd name="adj6" fmla="val -4326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Segurança da Informação</a:t>
            </a:r>
          </a:p>
        </p:txBody>
      </p:sp>
      <p:sp>
        <p:nvSpPr>
          <p:cNvPr id="9" name="Texto Explicativo: Linha Dobrada 8">
            <a:extLst>
              <a:ext uri="{FF2B5EF4-FFF2-40B4-BE49-F238E27FC236}">
                <a16:creationId xmlns:a16="http://schemas.microsoft.com/office/drawing/2014/main" id="{32790FC1-AE2C-445D-852B-9CA27511C716}"/>
              </a:ext>
            </a:extLst>
          </p:cNvPr>
          <p:cNvSpPr/>
          <p:nvPr/>
        </p:nvSpPr>
        <p:spPr>
          <a:xfrm>
            <a:off x="6226327" y="3876748"/>
            <a:ext cx="2672179" cy="488981"/>
          </a:xfrm>
          <a:prstGeom prst="borderCallout2">
            <a:avLst>
              <a:gd name="adj1" fmla="val 40537"/>
              <a:gd name="adj2" fmla="val -4346"/>
              <a:gd name="adj3" fmla="val 47799"/>
              <a:gd name="adj4" fmla="val -15006"/>
              <a:gd name="adj5" fmla="val 70012"/>
              <a:gd name="adj6" fmla="val -4377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Gestão de Dados</a:t>
            </a:r>
          </a:p>
        </p:txBody>
      </p:sp>
      <p:sp>
        <p:nvSpPr>
          <p:cNvPr id="10" name="Texto Explicativo: Linha Dobrada 9">
            <a:extLst>
              <a:ext uri="{FF2B5EF4-FFF2-40B4-BE49-F238E27FC236}">
                <a16:creationId xmlns:a16="http://schemas.microsoft.com/office/drawing/2014/main" id="{F09EF729-2BDA-4422-97AD-FAC3EC74C4E6}"/>
              </a:ext>
            </a:extLst>
          </p:cNvPr>
          <p:cNvSpPr/>
          <p:nvPr/>
        </p:nvSpPr>
        <p:spPr>
          <a:xfrm>
            <a:off x="6214368" y="4559647"/>
            <a:ext cx="2672179" cy="488981"/>
          </a:xfrm>
          <a:prstGeom prst="borderCallout2">
            <a:avLst>
              <a:gd name="adj1" fmla="val 80478"/>
              <a:gd name="adj2" fmla="val -3861"/>
              <a:gd name="adj3" fmla="val 76847"/>
              <a:gd name="adj4" fmla="val -25610"/>
              <a:gd name="adj5" fmla="val 42779"/>
              <a:gd name="adj6" fmla="val -4343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Regras de Negócio</a:t>
            </a:r>
          </a:p>
        </p:txBody>
      </p:sp>
      <p:sp>
        <p:nvSpPr>
          <p:cNvPr id="11" name="Texto Explicativo: Linha Dobrada 10">
            <a:extLst>
              <a:ext uri="{FF2B5EF4-FFF2-40B4-BE49-F238E27FC236}">
                <a16:creationId xmlns:a16="http://schemas.microsoft.com/office/drawing/2014/main" id="{D47AEB4D-F735-4E58-ADA8-A2EF4D79814B}"/>
              </a:ext>
            </a:extLst>
          </p:cNvPr>
          <p:cNvSpPr/>
          <p:nvPr/>
        </p:nvSpPr>
        <p:spPr>
          <a:xfrm>
            <a:off x="4572000" y="5293119"/>
            <a:ext cx="2672179" cy="488981"/>
          </a:xfrm>
          <a:prstGeom prst="borderCallout2">
            <a:avLst>
              <a:gd name="adj1" fmla="val 594"/>
              <a:gd name="adj2" fmla="val 29694"/>
              <a:gd name="adj3" fmla="val -48426"/>
              <a:gd name="adj4" fmla="val 9274"/>
              <a:gd name="adj5" fmla="val -102465"/>
              <a:gd name="adj6" fmla="val -22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Gestão de Usuários</a:t>
            </a:r>
          </a:p>
        </p:txBody>
      </p:sp>
      <p:sp>
        <p:nvSpPr>
          <p:cNvPr id="12" name="Texto Explicativo: Linha Dobrada 11">
            <a:extLst>
              <a:ext uri="{FF2B5EF4-FFF2-40B4-BE49-F238E27FC236}">
                <a16:creationId xmlns:a16="http://schemas.microsoft.com/office/drawing/2014/main" id="{582C3F20-C077-4B1C-9620-4C8135C4ECF8}"/>
              </a:ext>
            </a:extLst>
          </p:cNvPr>
          <p:cNvSpPr/>
          <p:nvPr/>
        </p:nvSpPr>
        <p:spPr>
          <a:xfrm>
            <a:off x="168675" y="2784982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9642"/>
              <a:gd name="adj4" fmla="val 111931"/>
              <a:gd name="adj5" fmla="val 126293"/>
              <a:gd name="adj6" fmla="val 1223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Atualizações complicadas</a:t>
            </a:r>
          </a:p>
        </p:txBody>
      </p:sp>
      <p:sp>
        <p:nvSpPr>
          <p:cNvPr id="13" name="Texto Explicativo: Linha Dobrada 12">
            <a:extLst>
              <a:ext uri="{FF2B5EF4-FFF2-40B4-BE49-F238E27FC236}">
                <a16:creationId xmlns:a16="http://schemas.microsoft.com/office/drawing/2014/main" id="{3FF662EC-EE9D-450B-846B-37EC74BC62E8}"/>
              </a:ext>
            </a:extLst>
          </p:cNvPr>
          <p:cNvSpPr/>
          <p:nvPr/>
        </p:nvSpPr>
        <p:spPr>
          <a:xfrm>
            <a:off x="168674" y="3505154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9642"/>
              <a:gd name="adj4" fmla="val 111931"/>
              <a:gd name="adj5" fmla="val 53671"/>
              <a:gd name="adj6" fmla="val 11968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Tecnologia Única</a:t>
            </a:r>
          </a:p>
        </p:txBody>
      </p:sp>
      <p:sp>
        <p:nvSpPr>
          <p:cNvPr id="15" name="Texto Explicativo: Linha Dobrada 14">
            <a:extLst>
              <a:ext uri="{FF2B5EF4-FFF2-40B4-BE49-F238E27FC236}">
                <a16:creationId xmlns:a16="http://schemas.microsoft.com/office/drawing/2014/main" id="{BA048088-94F4-4072-B01D-FD3D10E3EC01}"/>
              </a:ext>
            </a:extLst>
          </p:cNvPr>
          <p:cNvSpPr/>
          <p:nvPr/>
        </p:nvSpPr>
        <p:spPr>
          <a:xfrm>
            <a:off x="186429" y="4225326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6011"/>
              <a:gd name="adj4" fmla="val 111599"/>
              <a:gd name="adj5" fmla="val 44593"/>
              <a:gd name="adj6" fmla="val 1186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Equipes multidisciplinares</a:t>
            </a:r>
          </a:p>
        </p:txBody>
      </p:sp>
      <p:sp>
        <p:nvSpPr>
          <p:cNvPr id="16" name="Texto Explicativo: Linha Dobrada 15">
            <a:extLst>
              <a:ext uri="{FF2B5EF4-FFF2-40B4-BE49-F238E27FC236}">
                <a16:creationId xmlns:a16="http://schemas.microsoft.com/office/drawing/2014/main" id="{0E2C5D6A-E6A6-43C3-A8FB-A8D317BFAEA7}"/>
              </a:ext>
            </a:extLst>
          </p:cNvPr>
          <p:cNvSpPr/>
          <p:nvPr/>
        </p:nvSpPr>
        <p:spPr>
          <a:xfrm>
            <a:off x="213064" y="5048628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409"/>
              <a:gd name="adj4" fmla="val 110602"/>
              <a:gd name="adj5" fmla="val -55262"/>
              <a:gd name="adj6" fmla="val 1203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Disponibilidade Limitada</a:t>
            </a:r>
          </a:p>
        </p:txBody>
      </p:sp>
      <p:sp>
        <p:nvSpPr>
          <p:cNvPr id="17" name="Texto Explicativo: Linha Dobrada 16">
            <a:extLst>
              <a:ext uri="{FF2B5EF4-FFF2-40B4-BE49-F238E27FC236}">
                <a16:creationId xmlns:a16="http://schemas.microsoft.com/office/drawing/2014/main" id="{D893FAE9-B31F-4368-8615-6977E6E37020}"/>
              </a:ext>
            </a:extLst>
          </p:cNvPr>
          <p:cNvSpPr/>
          <p:nvPr/>
        </p:nvSpPr>
        <p:spPr>
          <a:xfrm>
            <a:off x="213064" y="5740222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-13931"/>
              <a:gd name="adj4" fmla="val 111931"/>
              <a:gd name="adj5" fmla="val -202321"/>
              <a:gd name="adj6" fmla="val 13231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Uso moderado de Recursos</a:t>
            </a:r>
          </a:p>
        </p:txBody>
      </p:sp>
      <p:sp>
        <p:nvSpPr>
          <p:cNvPr id="18" name="Texto Explicativo: Linha Dobrada 17">
            <a:extLst>
              <a:ext uri="{FF2B5EF4-FFF2-40B4-BE49-F238E27FC236}">
                <a16:creationId xmlns:a16="http://schemas.microsoft.com/office/drawing/2014/main" id="{18893EA5-17F8-4E10-AD36-63D0312EA14A}"/>
              </a:ext>
            </a:extLst>
          </p:cNvPr>
          <p:cNvSpPr/>
          <p:nvPr/>
        </p:nvSpPr>
        <p:spPr>
          <a:xfrm>
            <a:off x="3364637" y="5943864"/>
            <a:ext cx="2672179" cy="488981"/>
          </a:xfrm>
          <a:prstGeom prst="borderCallout2">
            <a:avLst>
              <a:gd name="adj1" fmla="val -1221"/>
              <a:gd name="adj2" fmla="val 19727"/>
              <a:gd name="adj3" fmla="val -133757"/>
              <a:gd name="adj4" fmla="val 19240"/>
              <a:gd name="adj5" fmla="val -242263"/>
              <a:gd name="adj6" fmla="val 190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Manutenção com custo e Risco</a:t>
            </a:r>
          </a:p>
        </p:txBody>
      </p:sp>
      <p:sp>
        <p:nvSpPr>
          <p:cNvPr id="19" name="Texto Explicativo: Linha Dobrada 18">
            <a:extLst>
              <a:ext uri="{FF2B5EF4-FFF2-40B4-BE49-F238E27FC236}">
                <a16:creationId xmlns:a16="http://schemas.microsoft.com/office/drawing/2014/main" id="{4751CC99-38D2-4160-9E7D-6AF38BB2173A}"/>
              </a:ext>
            </a:extLst>
          </p:cNvPr>
          <p:cNvSpPr/>
          <p:nvPr/>
        </p:nvSpPr>
        <p:spPr>
          <a:xfrm>
            <a:off x="257452" y="2128840"/>
            <a:ext cx="3071675" cy="569972"/>
          </a:xfrm>
          <a:prstGeom prst="borderCallout2">
            <a:avLst>
              <a:gd name="adj1" fmla="val 22858"/>
              <a:gd name="adj2" fmla="val 101411"/>
              <a:gd name="adj3" fmla="val 61757"/>
              <a:gd name="adj4" fmla="val 110286"/>
              <a:gd name="adj5" fmla="val 226118"/>
              <a:gd name="adj6" fmla="val 11994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incidência de “remendos” e “gambiarras”</a:t>
            </a:r>
          </a:p>
        </p:txBody>
      </p:sp>
      <p:sp>
        <p:nvSpPr>
          <p:cNvPr id="21" name="Texto Explicativo: Linha Dobrada 20">
            <a:extLst>
              <a:ext uri="{FF2B5EF4-FFF2-40B4-BE49-F238E27FC236}">
                <a16:creationId xmlns:a16="http://schemas.microsoft.com/office/drawing/2014/main" id="{9EC53F8A-6C8F-4953-99A0-E3803A14F7C2}"/>
              </a:ext>
            </a:extLst>
          </p:cNvPr>
          <p:cNvSpPr/>
          <p:nvPr/>
        </p:nvSpPr>
        <p:spPr>
          <a:xfrm>
            <a:off x="4705164" y="997676"/>
            <a:ext cx="2672179" cy="488981"/>
          </a:xfrm>
          <a:prstGeom prst="borderCallout2">
            <a:avLst>
              <a:gd name="adj1" fmla="val 114974"/>
              <a:gd name="adj2" fmla="val 4957"/>
              <a:gd name="adj3" fmla="val 163993"/>
              <a:gd name="adj4" fmla="val -7365"/>
              <a:gd name="adj5" fmla="val 496666"/>
              <a:gd name="adj6" fmla="val -1742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Baixa Escalabilidade</a:t>
            </a:r>
          </a:p>
        </p:txBody>
      </p:sp>
      <p:sp>
        <p:nvSpPr>
          <p:cNvPr id="22" name="Texto Explicativo: Linha Dobrada 21">
            <a:extLst>
              <a:ext uri="{FF2B5EF4-FFF2-40B4-BE49-F238E27FC236}">
                <a16:creationId xmlns:a16="http://schemas.microsoft.com/office/drawing/2014/main" id="{01865993-1D61-49FD-A703-46CE4437BEC5}"/>
              </a:ext>
            </a:extLst>
          </p:cNvPr>
          <p:cNvSpPr/>
          <p:nvPr/>
        </p:nvSpPr>
        <p:spPr>
          <a:xfrm>
            <a:off x="5458409" y="1608903"/>
            <a:ext cx="2672179" cy="488981"/>
          </a:xfrm>
          <a:prstGeom prst="borderCallout2">
            <a:avLst>
              <a:gd name="adj1" fmla="val 114974"/>
              <a:gd name="adj2" fmla="val 4957"/>
              <a:gd name="adj3" fmla="val 163993"/>
              <a:gd name="adj4" fmla="val -7365"/>
              <a:gd name="adj5" fmla="val 367762"/>
              <a:gd name="adj6" fmla="val -3004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Baixa Resiliência/Confiabilidade</a:t>
            </a:r>
          </a:p>
        </p:txBody>
      </p:sp>
    </p:spTree>
    <p:extLst>
      <p:ext uri="{BB962C8B-B14F-4D97-AF65-F5344CB8AC3E}">
        <p14:creationId xmlns:p14="http://schemas.microsoft.com/office/powerpoint/2010/main" val="188439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 err="1">
                <a:solidFill>
                  <a:schemeClr val="bg1"/>
                </a:solidFill>
                <a:latin typeface="Myriad Pro" pitchFamily="-84" charset="0"/>
              </a:rPr>
              <a:t>Conceitos</a:t>
            </a:r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 de SOA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0" y="603682"/>
            <a:ext cx="4698999" cy="435005"/>
          </a:xfrm>
        </p:spPr>
        <p:txBody>
          <a:bodyPr/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Sistemas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distribuídos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Arquiteturas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52" y="1068793"/>
            <a:ext cx="3728621" cy="92125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Arquitetura baseada em serviços</a:t>
            </a:r>
          </a:p>
        </p:txBody>
      </p:sp>
      <p:sp>
        <p:nvSpPr>
          <p:cNvPr id="5" name="Texto Explicativo: Linha Dobrada 4">
            <a:extLst>
              <a:ext uri="{FF2B5EF4-FFF2-40B4-BE49-F238E27FC236}">
                <a16:creationId xmlns:a16="http://schemas.microsoft.com/office/drawing/2014/main" id="{4E18825C-EE73-47E6-B6AF-3F5D92EDA63B}"/>
              </a:ext>
            </a:extLst>
          </p:cNvPr>
          <p:cNvSpPr/>
          <p:nvPr/>
        </p:nvSpPr>
        <p:spPr>
          <a:xfrm>
            <a:off x="6214369" y="1899112"/>
            <a:ext cx="2672179" cy="48898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4246"/>
              <a:gd name="adj6" fmla="val -609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Autenticação de Usuários</a:t>
            </a:r>
          </a:p>
        </p:txBody>
      </p:sp>
      <p:sp>
        <p:nvSpPr>
          <p:cNvPr id="8" name="Texto Explicativo: Linha Dobrada 7">
            <a:extLst>
              <a:ext uri="{FF2B5EF4-FFF2-40B4-BE49-F238E27FC236}">
                <a16:creationId xmlns:a16="http://schemas.microsoft.com/office/drawing/2014/main" id="{4C7B6BC8-8D50-4A12-8395-36BDE2460201}"/>
              </a:ext>
            </a:extLst>
          </p:cNvPr>
          <p:cNvSpPr/>
          <p:nvPr/>
        </p:nvSpPr>
        <p:spPr>
          <a:xfrm>
            <a:off x="6214368" y="2550850"/>
            <a:ext cx="2672180" cy="48898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3527"/>
              <a:gd name="adj6" fmla="val -462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Segurança da Informação</a:t>
            </a:r>
          </a:p>
        </p:txBody>
      </p:sp>
      <p:sp>
        <p:nvSpPr>
          <p:cNvPr id="9" name="Texto Explicativo: Linha Dobrada 8">
            <a:extLst>
              <a:ext uri="{FF2B5EF4-FFF2-40B4-BE49-F238E27FC236}">
                <a16:creationId xmlns:a16="http://schemas.microsoft.com/office/drawing/2014/main" id="{32790FC1-AE2C-445D-852B-9CA27511C716}"/>
              </a:ext>
            </a:extLst>
          </p:cNvPr>
          <p:cNvSpPr/>
          <p:nvPr/>
        </p:nvSpPr>
        <p:spPr>
          <a:xfrm>
            <a:off x="6214369" y="3361646"/>
            <a:ext cx="2672179" cy="488981"/>
          </a:xfrm>
          <a:prstGeom prst="borderCallout2">
            <a:avLst>
              <a:gd name="adj1" fmla="val 40537"/>
              <a:gd name="adj2" fmla="val -4346"/>
              <a:gd name="adj3" fmla="val 47799"/>
              <a:gd name="adj4" fmla="val -15006"/>
              <a:gd name="adj5" fmla="val 59119"/>
              <a:gd name="adj6" fmla="val -3912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Gestão de Dados</a:t>
            </a:r>
          </a:p>
        </p:txBody>
      </p:sp>
      <p:sp>
        <p:nvSpPr>
          <p:cNvPr id="10" name="Texto Explicativo: Linha Dobrada 9">
            <a:extLst>
              <a:ext uri="{FF2B5EF4-FFF2-40B4-BE49-F238E27FC236}">
                <a16:creationId xmlns:a16="http://schemas.microsoft.com/office/drawing/2014/main" id="{F09EF729-2BDA-4422-97AD-FAC3EC74C4E6}"/>
              </a:ext>
            </a:extLst>
          </p:cNvPr>
          <p:cNvSpPr/>
          <p:nvPr/>
        </p:nvSpPr>
        <p:spPr>
          <a:xfrm>
            <a:off x="6214368" y="4264101"/>
            <a:ext cx="2672179" cy="488981"/>
          </a:xfrm>
          <a:prstGeom prst="borderCallout2">
            <a:avLst>
              <a:gd name="adj1" fmla="val 80478"/>
              <a:gd name="adj2" fmla="val -3861"/>
              <a:gd name="adj3" fmla="val 76847"/>
              <a:gd name="adj4" fmla="val -25610"/>
              <a:gd name="adj5" fmla="val 64565"/>
              <a:gd name="adj6" fmla="val -387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Regras de Negócio</a:t>
            </a:r>
          </a:p>
        </p:txBody>
      </p:sp>
      <p:sp>
        <p:nvSpPr>
          <p:cNvPr id="11" name="Texto Explicativo: Linha Dobrada 10">
            <a:extLst>
              <a:ext uri="{FF2B5EF4-FFF2-40B4-BE49-F238E27FC236}">
                <a16:creationId xmlns:a16="http://schemas.microsoft.com/office/drawing/2014/main" id="{D47AEB4D-F735-4E58-ADA8-A2EF4D79814B}"/>
              </a:ext>
            </a:extLst>
          </p:cNvPr>
          <p:cNvSpPr/>
          <p:nvPr/>
        </p:nvSpPr>
        <p:spPr>
          <a:xfrm>
            <a:off x="4572000" y="5293119"/>
            <a:ext cx="2672179" cy="488981"/>
          </a:xfrm>
          <a:prstGeom prst="borderCallout2">
            <a:avLst>
              <a:gd name="adj1" fmla="val 594"/>
              <a:gd name="adj2" fmla="val 29694"/>
              <a:gd name="adj3" fmla="val -32086"/>
              <a:gd name="adj4" fmla="val 15586"/>
              <a:gd name="adj5" fmla="val -64338"/>
              <a:gd name="adj6" fmla="val 57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Gestão de Usuários</a:t>
            </a:r>
          </a:p>
        </p:txBody>
      </p:sp>
      <p:sp>
        <p:nvSpPr>
          <p:cNvPr id="12" name="Texto Explicativo: Linha Dobrada 11">
            <a:extLst>
              <a:ext uri="{FF2B5EF4-FFF2-40B4-BE49-F238E27FC236}">
                <a16:creationId xmlns:a16="http://schemas.microsoft.com/office/drawing/2014/main" id="{582C3F20-C077-4B1C-9620-4C8135C4ECF8}"/>
              </a:ext>
            </a:extLst>
          </p:cNvPr>
          <p:cNvSpPr/>
          <p:nvPr/>
        </p:nvSpPr>
        <p:spPr>
          <a:xfrm>
            <a:off x="168675" y="2784982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9642"/>
              <a:gd name="adj4" fmla="val 111931"/>
              <a:gd name="adj5" fmla="val 131740"/>
              <a:gd name="adj6" fmla="val 1236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Atualizações geralmente mais simples</a:t>
            </a:r>
          </a:p>
        </p:txBody>
      </p:sp>
      <p:sp>
        <p:nvSpPr>
          <p:cNvPr id="13" name="Texto Explicativo: Linha Dobrada 12">
            <a:extLst>
              <a:ext uri="{FF2B5EF4-FFF2-40B4-BE49-F238E27FC236}">
                <a16:creationId xmlns:a16="http://schemas.microsoft.com/office/drawing/2014/main" id="{3FF662EC-EE9D-450B-846B-37EC74BC62E8}"/>
              </a:ext>
            </a:extLst>
          </p:cNvPr>
          <p:cNvSpPr/>
          <p:nvPr/>
        </p:nvSpPr>
        <p:spPr>
          <a:xfrm>
            <a:off x="168674" y="3505154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9642"/>
              <a:gd name="adj4" fmla="val 111931"/>
              <a:gd name="adj5" fmla="val 70011"/>
              <a:gd name="adj6" fmla="val 1236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Tecnologias diversas</a:t>
            </a:r>
          </a:p>
        </p:txBody>
      </p:sp>
      <p:sp>
        <p:nvSpPr>
          <p:cNvPr id="15" name="Texto Explicativo: Linha Dobrada 14">
            <a:extLst>
              <a:ext uri="{FF2B5EF4-FFF2-40B4-BE49-F238E27FC236}">
                <a16:creationId xmlns:a16="http://schemas.microsoft.com/office/drawing/2014/main" id="{BA048088-94F4-4072-B01D-FD3D10E3EC01}"/>
              </a:ext>
            </a:extLst>
          </p:cNvPr>
          <p:cNvSpPr/>
          <p:nvPr/>
        </p:nvSpPr>
        <p:spPr>
          <a:xfrm>
            <a:off x="186429" y="4225326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6011"/>
              <a:gd name="adj4" fmla="val 111599"/>
              <a:gd name="adj5" fmla="val 55486"/>
              <a:gd name="adj6" fmla="val 12334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Equipes especialistas</a:t>
            </a:r>
          </a:p>
        </p:txBody>
      </p:sp>
      <p:sp>
        <p:nvSpPr>
          <p:cNvPr id="16" name="Texto Explicativo: Linha Dobrada 15">
            <a:extLst>
              <a:ext uri="{FF2B5EF4-FFF2-40B4-BE49-F238E27FC236}">
                <a16:creationId xmlns:a16="http://schemas.microsoft.com/office/drawing/2014/main" id="{0E2C5D6A-E6A6-43C3-A8FB-A8D317BFAEA7}"/>
              </a:ext>
            </a:extLst>
          </p:cNvPr>
          <p:cNvSpPr/>
          <p:nvPr/>
        </p:nvSpPr>
        <p:spPr>
          <a:xfrm>
            <a:off x="213064" y="5048628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409"/>
              <a:gd name="adj4" fmla="val 110602"/>
              <a:gd name="adj5" fmla="val -60709"/>
              <a:gd name="adj6" fmla="val 1223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Disponibilidade Ilimitada</a:t>
            </a:r>
          </a:p>
        </p:txBody>
      </p:sp>
      <p:sp>
        <p:nvSpPr>
          <p:cNvPr id="17" name="Texto Explicativo: Linha Dobrada 16">
            <a:extLst>
              <a:ext uri="{FF2B5EF4-FFF2-40B4-BE49-F238E27FC236}">
                <a16:creationId xmlns:a16="http://schemas.microsoft.com/office/drawing/2014/main" id="{D893FAE9-B31F-4368-8615-6977E6E37020}"/>
              </a:ext>
            </a:extLst>
          </p:cNvPr>
          <p:cNvSpPr/>
          <p:nvPr/>
        </p:nvSpPr>
        <p:spPr>
          <a:xfrm>
            <a:off x="213064" y="5740222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-13931"/>
              <a:gd name="adj4" fmla="val 111931"/>
              <a:gd name="adj5" fmla="val -158748"/>
              <a:gd name="adj6" fmla="val 12766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Uso intenso de recursos</a:t>
            </a:r>
          </a:p>
        </p:txBody>
      </p:sp>
      <p:sp>
        <p:nvSpPr>
          <p:cNvPr id="18" name="Texto Explicativo: Linha Dobrada 17">
            <a:extLst>
              <a:ext uri="{FF2B5EF4-FFF2-40B4-BE49-F238E27FC236}">
                <a16:creationId xmlns:a16="http://schemas.microsoft.com/office/drawing/2014/main" id="{18893EA5-17F8-4E10-AD36-63D0312EA14A}"/>
              </a:ext>
            </a:extLst>
          </p:cNvPr>
          <p:cNvSpPr/>
          <p:nvPr/>
        </p:nvSpPr>
        <p:spPr>
          <a:xfrm>
            <a:off x="3364637" y="5943864"/>
            <a:ext cx="2672179" cy="488981"/>
          </a:xfrm>
          <a:prstGeom prst="borderCallout2">
            <a:avLst>
              <a:gd name="adj1" fmla="val -1221"/>
              <a:gd name="adj2" fmla="val 19727"/>
              <a:gd name="adj3" fmla="val -133757"/>
              <a:gd name="adj4" fmla="val 19240"/>
              <a:gd name="adj5" fmla="val -202321"/>
              <a:gd name="adj6" fmla="val 1935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Manutenção com custo e Risco Limitados</a:t>
            </a:r>
          </a:p>
        </p:txBody>
      </p:sp>
      <p:sp>
        <p:nvSpPr>
          <p:cNvPr id="19" name="Texto Explicativo: Linha Dobrada 18">
            <a:extLst>
              <a:ext uri="{FF2B5EF4-FFF2-40B4-BE49-F238E27FC236}">
                <a16:creationId xmlns:a16="http://schemas.microsoft.com/office/drawing/2014/main" id="{4751CC99-38D2-4160-9E7D-6AF38BB2173A}"/>
              </a:ext>
            </a:extLst>
          </p:cNvPr>
          <p:cNvSpPr/>
          <p:nvPr/>
        </p:nvSpPr>
        <p:spPr>
          <a:xfrm>
            <a:off x="257452" y="2128840"/>
            <a:ext cx="3071675" cy="569972"/>
          </a:xfrm>
          <a:prstGeom prst="borderCallout2">
            <a:avLst>
              <a:gd name="adj1" fmla="val 22858"/>
              <a:gd name="adj2" fmla="val 101411"/>
              <a:gd name="adj3" fmla="val 61757"/>
              <a:gd name="adj4" fmla="val 110286"/>
              <a:gd name="adj5" fmla="val 204312"/>
              <a:gd name="adj6" fmla="val 11908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Menor incidência de “remendos” e “gambiarras”</a:t>
            </a:r>
          </a:p>
        </p:txBody>
      </p:sp>
      <p:sp>
        <p:nvSpPr>
          <p:cNvPr id="21" name="Texto Explicativo: Linha Dobrada 20">
            <a:extLst>
              <a:ext uri="{FF2B5EF4-FFF2-40B4-BE49-F238E27FC236}">
                <a16:creationId xmlns:a16="http://schemas.microsoft.com/office/drawing/2014/main" id="{9EC53F8A-6C8F-4953-99A0-E3803A14F7C2}"/>
              </a:ext>
            </a:extLst>
          </p:cNvPr>
          <p:cNvSpPr/>
          <p:nvPr/>
        </p:nvSpPr>
        <p:spPr>
          <a:xfrm>
            <a:off x="6214367" y="1302251"/>
            <a:ext cx="2672179" cy="488981"/>
          </a:xfrm>
          <a:prstGeom prst="borderCallout2">
            <a:avLst>
              <a:gd name="adj1" fmla="val 42352"/>
              <a:gd name="adj2" fmla="val -26"/>
              <a:gd name="adj3" fmla="val 87740"/>
              <a:gd name="adj4" fmla="val -16667"/>
              <a:gd name="adj5" fmla="val 407704"/>
              <a:gd name="adj6" fmla="val -6626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Alta Resiliência/Confiabilidade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7BC3822-E38B-491A-ACFD-14D6131EB50C}"/>
              </a:ext>
            </a:extLst>
          </p:cNvPr>
          <p:cNvGrpSpPr/>
          <p:nvPr/>
        </p:nvGrpSpPr>
        <p:grpSpPr>
          <a:xfrm>
            <a:off x="3488924" y="3296018"/>
            <a:ext cx="1682318" cy="1674485"/>
            <a:chOff x="3488924" y="3296018"/>
            <a:chExt cx="1682318" cy="1674485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61FFC952-F916-439A-BA57-4F2E90740167}"/>
                </a:ext>
              </a:extLst>
            </p:cNvPr>
            <p:cNvGrpSpPr/>
            <p:nvPr/>
          </p:nvGrpSpPr>
          <p:grpSpPr>
            <a:xfrm>
              <a:off x="3608771" y="3429000"/>
              <a:ext cx="1451501" cy="320644"/>
              <a:chOff x="3608771" y="3429000"/>
              <a:chExt cx="1451501" cy="320644"/>
            </a:xfrm>
          </p:grpSpPr>
          <p:sp>
            <p:nvSpPr>
              <p:cNvPr id="3" name="Retângulo: Biselado 2">
                <a:extLst>
                  <a:ext uri="{FF2B5EF4-FFF2-40B4-BE49-F238E27FC236}">
                    <a16:creationId xmlns:a16="http://schemas.microsoft.com/office/drawing/2014/main" id="{F63010ED-CB07-4EE9-9939-92F16FB98838}"/>
                  </a:ext>
                </a:extLst>
              </p:cNvPr>
              <p:cNvSpPr/>
              <p:nvPr/>
            </p:nvSpPr>
            <p:spPr>
              <a:xfrm>
                <a:off x="4767309" y="3429000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Retângulo: Biselado 19">
                <a:extLst>
                  <a:ext uri="{FF2B5EF4-FFF2-40B4-BE49-F238E27FC236}">
                    <a16:creationId xmlns:a16="http://schemas.microsoft.com/office/drawing/2014/main" id="{584D0974-ED8C-42BD-ABFD-AECE8ADF8C65}"/>
                  </a:ext>
                </a:extLst>
              </p:cNvPr>
              <p:cNvSpPr/>
              <p:nvPr/>
            </p:nvSpPr>
            <p:spPr>
              <a:xfrm>
                <a:off x="4394447" y="3431589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" name="Retângulo: Biselado 21">
                <a:extLst>
                  <a:ext uri="{FF2B5EF4-FFF2-40B4-BE49-F238E27FC236}">
                    <a16:creationId xmlns:a16="http://schemas.microsoft.com/office/drawing/2014/main" id="{D9A21D17-1688-487A-822F-C9A203ECAED8}"/>
                  </a:ext>
                </a:extLst>
              </p:cNvPr>
              <p:cNvSpPr/>
              <p:nvPr/>
            </p:nvSpPr>
            <p:spPr>
              <a:xfrm>
                <a:off x="3994950" y="3434856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Biselado 22">
                <a:extLst>
                  <a:ext uri="{FF2B5EF4-FFF2-40B4-BE49-F238E27FC236}">
                    <a16:creationId xmlns:a16="http://schemas.microsoft.com/office/drawing/2014/main" id="{E7507170-3902-4C18-B219-8EAA3962A677}"/>
                  </a:ext>
                </a:extLst>
              </p:cNvPr>
              <p:cNvSpPr/>
              <p:nvPr/>
            </p:nvSpPr>
            <p:spPr>
              <a:xfrm>
                <a:off x="3608771" y="3450023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68671FEB-2870-4D95-9770-A5B302C8333D}"/>
                </a:ext>
              </a:extLst>
            </p:cNvPr>
            <p:cNvGrpSpPr/>
            <p:nvPr/>
          </p:nvGrpSpPr>
          <p:grpSpPr>
            <a:xfrm>
              <a:off x="3608771" y="3812617"/>
              <a:ext cx="1451501" cy="320644"/>
              <a:chOff x="3608771" y="3429000"/>
              <a:chExt cx="1451501" cy="320644"/>
            </a:xfrm>
          </p:grpSpPr>
          <p:sp>
            <p:nvSpPr>
              <p:cNvPr id="26" name="Retângulo: Biselado 25">
                <a:extLst>
                  <a:ext uri="{FF2B5EF4-FFF2-40B4-BE49-F238E27FC236}">
                    <a16:creationId xmlns:a16="http://schemas.microsoft.com/office/drawing/2014/main" id="{466DBE6B-927C-4784-87BA-347C9D80FB64}"/>
                  </a:ext>
                </a:extLst>
              </p:cNvPr>
              <p:cNvSpPr/>
              <p:nvPr/>
            </p:nvSpPr>
            <p:spPr>
              <a:xfrm>
                <a:off x="4767309" y="3429000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" name="Retângulo: Biselado 26">
                <a:extLst>
                  <a:ext uri="{FF2B5EF4-FFF2-40B4-BE49-F238E27FC236}">
                    <a16:creationId xmlns:a16="http://schemas.microsoft.com/office/drawing/2014/main" id="{7C1C4C2C-DA79-4B8C-9F0B-FEC0BAFEFC05}"/>
                  </a:ext>
                </a:extLst>
              </p:cNvPr>
              <p:cNvSpPr/>
              <p:nvPr/>
            </p:nvSpPr>
            <p:spPr>
              <a:xfrm>
                <a:off x="4394447" y="3431589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" name="Retângulo: Biselado 27">
                <a:extLst>
                  <a:ext uri="{FF2B5EF4-FFF2-40B4-BE49-F238E27FC236}">
                    <a16:creationId xmlns:a16="http://schemas.microsoft.com/office/drawing/2014/main" id="{EB9D3BB4-B5D1-413C-A7DE-6CC008A8C306}"/>
                  </a:ext>
                </a:extLst>
              </p:cNvPr>
              <p:cNvSpPr/>
              <p:nvPr/>
            </p:nvSpPr>
            <p:spPr>
              <a:xfrm>
                <a:off x="3994950" y="3434856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Retângulo: Biselado 28">
                <a:extLst>
                  <a:ext uri="{FF2B5EF4-FFF2-40B4-BE49-F238E27FC236}">
                    <a16:creationId xmlns:a16="http://schemas.microsoft.com/office/drawing/2014/main" id="{C63A33A0-C027-4D79-8BCC-B1DFB4459654}"/>
                  </a:ext>
                </a:extLst>
              </p:cNvPr>
              <p:cNvSpPr/>
              <p:nvPr/>
            </p:nvSpPr>
            <p:spPr>
              <a:xfrm>
                <a:off x="3608771" y="3450023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54F52791-0473-46D3-A102-3773FD5DB8A1}"/>
                </a:ext>
              </a:extLst>
            </p:cNvPr>
            <p:cNvGrpSpPr/>
            <p:nvPr/>
          </p:nvGrpSpPr>
          <p:grpSpPr>
            <a:xfrm>
              <a:off x="3608771" y="4192044"/>
              <a:ext cx="1451501" cy="320644"/>
              <a:chOff x="3608771" y="3429000"/>
              <a:chExt cx="1451501" cy="320644"/>
            </a:xfrm>
          </p:grpSpPr>
          <p:sp>
            <p:nvSpPr>
              <p:cNvPr id="31" name="Retângulo: Biselado 30">
                <a:extLst>
                  <a:ext uri="{FF2B5EF4-FFF2-40B4-BE49-F238E27FC236}">
                    <a16:creationId xmlns:a16="http://schemas.microsoft.com/office/drawing/2014/main" id="{45012BF8-42E7-4533-9FD7-F66F0D4E36C7}"/>
                  </a:ext>
                </a:extLst>
              </p:cNvPr>
              <p:cNvSpPr/>
              <p:nvPr/>
            </p:nvSpPr>
            <p:spPr>
              <a:xfrm>
                <a:off x="4767309" y="3429000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Retângulo: Biselado 31">
                <a:extLst>
                  <a:ext uri="{FF2B5EF4-FFF2-40B4-BE49-F238E27FC236}">
                    <a16:creationId xmlns:a16="http://schemas.microsoft.com/office/drawing/2014/main" id="{D07E35D1-2257-41F3-A984-EB0218AB9958}"/>
                  </a:ext>
                </a:extLst>
              </p:cNvPr>
              <p:cNvSpPr/>
              <p:nvPr/>
            </p:nvSpPr>
            <p:spPr>
              <a:xfrm>
                <a:off x="4394447" y="3431589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" name="Retângulo: Biselado 32">
                <a:extLst>
                  <a:ext uri="{FF2B5EF4-FFF2-40B4-BE49-F238E27FC236}">
                    <a16:creationId xmlns:a16="http://schemas.microsoft.com/office/drawing/2014/main" id="{7A005057-BE11-4E8B-83BD-B6560299D72C}"/>
                  </a:ext>
                </a:extLst>
              </p:cNvPr>
              <p:cNvSpPr/>
              <p:nvPr/>
            </p:nvSpPr>
            <p:spPr>
              <a:xfrm>
                <a:off x="3994950" y="3434856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" name="Retângulo: Biselado 33">
                <a:extLst>
                  <a:ext uri="{FF2B5EF4-FFF2-40B4-BE49-F238E27FC236}">
                    <a16:creationId xmlns:a16="http://schemas.microsoft.com/office/drawing/2014/main" id="{3CE661D2-56B0-4C91-96EC-3983BB6B07D4}"/>
                  </a:ext>
                </a:extLst>
              </p:cNvPr>
              <p:cNvSpPr/>
              <p:nvPr/>
            </p:nvSpPr>
            <p:spPr>
              <a:xfrm>
                <a:off x="3608771" y="3450023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157E8432-C9CF-4E7F-9231-514F8A03245A}"/>
                </a:ext>
              </a:extLst>
            </p:cNvPr>
            <p:cNvGrpSpPr/>
            <p:nvPr/>
          </p:nvGrpSpPr>
          <p:grpSpPr>
            <a:xfrm>
              <a:off x="3599894" y="4559316"/>
              <a:ext cx="1451501" cy="320644"/>
              <a:chOff x="3608771" y="3429000"/>
              <a:chExt cx="1451501" cy="320644"/>
            </a:xfrm>
          </p:grpSpPr>
          <p:sp>
            <p:nvSpPr>
              <p:cNvPr id="36" name="Retângulo: Biselado 35">
                <a:extLst>
                  <a:ext uri="{FF2B5EF4-FFF2-40B4-BE49-F238E27FC236}">
                    <a16:creationId xmlns:a16="http://schemas.microsoft.com/office/drawing/2014/main" id="{1BAAF21A-D6F4-41A0-9F7E-DDF7D0B142D9}"/>
                  </a:ext>
                </a:extLst>
              </p:cNvPr>
              <p:cNvSpPr/>
              <p:nvPr/>
            </p:nvSpPr>
            <p:spPr>
              <a:xfrm>
                <a:off x="4767309" y="3429000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" name="Retângulo: Biselado 36">
                <a:extLst>
                  <a:ext uri="{FF2B5EF4-FFF2-40B4-BE49-F238E27FC236}">
                    <a16:creationId xmlns:a16="http://schemas.microsoft.com/office/drawing/2014/main" id="{B5E7A712-6D70-4B26-9A09-3B0695CCF695}"/>
                  </a:ext>
                </a:extLst>
              </p:cNvPr>
              <p:cNvSpPr/>
              <p:nvPr/>
            </p:nvSpPr>
            <p:spPr>
              <a:xfrm>
                <a:off x="4394447" y="3431589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8" name="Retângulo: Biselado 37">
                <a:extLst>
                  <a:ext uri="{FF2B5EF4-FFF2-40B4-BE49-F238E27FC236}">
                    <a16:creationId xmlns:a16="http://schemas.microsoft.com/office/drawing/2014/main" id="{378F6F5E-14BC-4D65-B6BE-2C21A0D3588A}"/>
                  </a:ext>
                </a:extLst>
              </p:cNvPr>
              <p:cNvSpPr/>
              <p:nvPr/>
            </p:nvSpPr>
            <p:spPr>
              <a:xfrm>
                <a:off x="3994950" y="3434856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" name="Retângulo: Biselado 38">
                <a:extLst>
                  <a:ext uri="{FF2B5EF4-FFF2-40B4-BE49-F238E27FC236}">
                    <a16:creationId xmlns:a16="http://schemas.microsoft.com/office/drawing/2014/main" id="{45CAC439-2D07-4AB1-BF01-6F7C35CF0E48}"/>
                  </a:ext>
                </a:extLst>
              </p:cNvPr>
              <p:cNvSpPr/>
              <p:nvPr/>
            </p:nvSpPr>
            <p:spPr>
              <a:xfrm>
                <a:off x="3608771" y="3450023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A5459B5-38D8-4193-AF9A-53C7478BD7E4}"/>
                </a:ext>
              </a:extLst>
            </p:cNvPr>
            <p:cNvSpPr/>
            <p:nvPr/>
          </p:nvSpPr>
          <p:spPr>
            <a:xfrm>
              <a:off x="3488924" y="3296018"/>
              <a:ext cx="1682318" cy="1674485"/>
            </a:xfrm>
            <a:prstGeom prst="rect">
              <a:avLst/>
            </a:prstGeom>
            <a:solidFill>
              <a:srgbClr val="FF9933">
                <a:alpha val="16078"/>
              </a:srgbClr>
            </a:solidFill>
            <a:ln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Texto Explicativo: Linha Dobrada 42">
            <a:extLst>
              <a:ext uri="{FF2B5EF4-FFF2-40B4-BE49-F238E27FC236}">
                <a16:creationId xmlns:a16="http://schemas.microsoft.com/office/drawing/2014/main" id="{800699F2-5E66-4530-864D-BE226DDA0B8B}"/>
              </a:ext>
            </a:extLst>
          </p:cNvPr>
          <p:cNvSpPr/>
          <p:nvPr/>
        </p:nvSpPr>
        <p:spPr>
          <a:xfrm>
            <a:off x="2658860" y="1518259"/>
            <a:ext cx="2672179" cy="488981"/>
          </a:xfrm>
          <a:prstGeom prst="borderCallout2">
            <a:avLst>
              <a:gd name="adj1" fmla="val 116790"/>
              <a:gd name="adj2" fmla="val 50472"/>
              <a:gd name="adj3" fmla="val 169440"/>
              <a:gd name="adj4" fmla="val 53100"/>
              <a:gd name="adj5" fmla="val 358684"/>
              <a:gd name="adj6" fmla="val 5566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Alta Escalabilidade</a:t>
            </a:r>
          </a:p>
        </p:txBody>
      </p:sp>
    </p:spTree>
    <p:extLst>
      <p:ext uri="{BB962C8B-B14F-4D97-AF65-F5344CB8AC3E}">
        <p14:creationId xmlns:p14="http://schemas.microsoft.com/office/powerpoint/2010/main" val="267068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4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908</Words>
  <Application>Microsoft Office PowerPoint</Application>
  <PresentationFormat>Apresentação na tela (4:3)</PresentationFormat>
  <Paragraphs>276</Paragraphs>
  <Slides>23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MS PGothic</vt:lpstr>
      <vt:lpstr>Arial</vt:lpstr>
      <vt:lpstr>Calibri</vt:lpstr>
      <vt:lpstr>Courier New</vt:lpstr>
      <vt:lpstr>Myriad Pro</vt:lpstr>
      <vt:lpstr>Times New Roman</vt:lpstr>
      <vt:lpstr>Office Theme</vt:lpstr>
      <vt:lpstr>Apresentação do PowerPoint</vt:lpstr>
      <vt:lpstr>ARQUITETURA ORIENTADA A SERVIÇOS</vt:lpstr>
      <vt:lpstr>NETWORKING</vt:lpstr>
      <vt:lpstr>Currículo Resumido</vt:lpstr>
      <vt:lpstr>Visão Geral</vt:lpstr>
      <vt:lpstr>2/12/2107</vt:lpstr>
      <vt:lpstr>16/12/2107</vt:lpstr>
      <vt:lpstr>Sistemas distribuídos: Arquiteturas</vt:lpstr>
      <vt:lpstr>Sistemas distribuídos: Arquiteturas</vt:lpstr>
      <vt:lpstr>Definições</vt:lpstr>
      <vt:lpstr>Definição</vt:lpstr>
      <vt:lpstr>WSDL</vt:lpstr>
      <vt:lpstr>REQUISIÇÃO SOAP</vt:lpstr>
      <vt:lpstr>RESPOSTA SOAP</vt:lpstr>
      <vt:lpstr>SOLICITAÇÃO HTTP COMUM</vt:lpstr>
      <vt:lpstr>RESPOSTA HTTP COMUM</vt:lpstr>
      <vt:lpstr>MODELO DE MATURIDADE</vt:lpstr>
      <vt:lpstr>CARACTERÍSTICAS BÁSICAS</vt:lpstr>
      <vt:lpstr>Apresentação do PowerPoint</vt:lpstr>
      <vt:lpstr>MENSAGERIA</vt:lpstr>
      <vt:lpstr>Apresentação do PowerPoint</vt:lpstr>
      <vt:lpstr>MENSAGERIA</vt:lpstr>
      <vt:lpstr>MENSAGERIA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miniMac</dc:creator>
  <cp:lastModifiedBy>Juliano Pável Brasil Custódio</cp:lastModifiedBy>
  <cp:revision>87</cp:revision>
  <dcterms:created xsi:type="dcterms:W3CDTF">2014-02-12T13:55:38Z</dcterms:created>
  <dcterms:modified xsi:type="dcterms:W3CDTF">2017-12-08T15:16:32Z</dcterms:modified>
</cp:coreProperties>
</file>