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1" r:id="rId4"/>
    <p:sldId id="284" r:id="rId5"/>
    <p:sldId id="285" r:id="rId6"/>
    <p:sldId id="289" r:id="rId7"/>
    <p:sldId id="290" r:id="rId8"/>
    <p:sldId id="286" r:id="rId9"/>
    <p:sldId id="287" r:id="rId10"/>
    <p:sldId id="288" r:id="rId11"/>
    <p:sldId id="282" r:id="rId12"/>
    <p:sldId id="28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D001A-D742-47A9-B782-5F87C4542357}" v="10" dt="2020-12-03T00:24:43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7FBD001A-D742-47A9-B782-5F87C4542357}"/>
    <pc:docChg chg="modSld">
      <pc:chgData name="Usuário Convidado" userId="" providerId="Windows Live" clId="Web-{7FBD001A-D742-47A9-B782-5F87C4542357}" dt="2020-12-03T00:24:43.495" v="9" actId="20577"/>
      <pc:docMkLst>
        <pc:docMk/>
      </pc:docMkLst>
      <pc:sldChg chg="addSp modSp">
        <pc:chgData name="Usuário Convidado" userId="" providerId="Windows Live" clId="Web-{7FBD001A-D742-47A9-B782-5F87C4542357}" dt="2020-12-03T00:24:43.495" v="8" actId="20577"/>
        <pc:sldMkLst>
          <pc:docMk/>
          <pc:sldMk cId="2893120918" sldId="268"/>
        </pc:sldMkLst>
        <pc:spChg chg="add mod">
          <ac:chgData name="Usuário Convidado" userId="" providerId="Windows Live" clId="Web-{7FBD001A-D742-47A9-B782-5F87C4542357}" dt="2020-12-03T00:24:43.495" v="8" actId="20577"/>
          <ac:spMkLst>
            <pc:docMk/>
            <pc:sldMk cId="2893120918" sldId="268"/>
            <ac:spMk id="2" creationId="{F68C212B-FB47-4016-AA69-BEC1C91BD0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DA958-BCC6-8A45-B221-B0DEBF83C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6D6EC-38F0-0242-A0C6-BD128935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086402-2C86-5440-9B77-F94907C9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8EE4F-843B-EE4D-A233-C2FDE393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A2673-3478-0447-B588-FA86DAF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3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2B390-1DFC-6F4A-AA63-6461C46F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A95621-DAF9-6A4C-A44B-4272E1C1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BC590-BD29-6B46-AACA-5B28720F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B5B99-0E82-864E-9579-98559738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C80D7-8848-824F-8CEA-756B1A7D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8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28FCB-43A8-DD4B-9A0B-C5A97D99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15D6C6-667A-A340-BE75-C8A27CBC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17578-2637-0243-950A-0058D9D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BE12C3-E019-A441-BEF4-7619F403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DF14D-795D-764C-8955-4D191783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6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52F7-A6FE-0346-8EAB-4593574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B962B-5D71-9C43-9BC2-B81B7F01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94BAA-A185-464C-94C5-A932BE07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E149B-DFFC-B54F-BC8B-27148B59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25D09-3CD5-664D-B6B0-2C73F62D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95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974C4-CE89-3942-929B-09E7BE1F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0381-4CEB-5746-A7C5-1FCC6D39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FAC98-3CD2-1F48-87A3-478A798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C97C9-45E1-9049-BF57-DE6D0DDF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80F50-0493-D44C-B166-CC8D5C0F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8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F7DA0-DF29-AE4B-A939-BE5CBB6A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9DD0E-7243-5141-8C9D-B6447D3A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4CAF1-0D8B-C64F-AA9B-9D209153D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F53E6C-69A4-BB4D-92EA-F6639519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9CF79-916C-0047-95C2-CC67D6D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4E44A-5F89-1146-AE45-64FA6B1B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4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1D222-44BB-4348-B1D5-7441C05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B976AF-BE7D-4E40-9723-50107B16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410A63-98BC-1F45-9EF4-F4AA408F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C6E5CC-B2D8-4740-BE5C-EEE5C8D9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EFEBF6-9C40-FC40-B326-413F941CC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086332-3489-FB4B-9C21-1AF2F961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51C3C9-F63C-4744-84DE-A9755653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03999B-33AA-AF46-A8C0-8B180F6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53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C52CD-3346-D344-8321-28A712BA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45E8A7-A38A-3746-8025-4C567F4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31E165-CEBE-3948-93BA-1088DCE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F08D3B-1383-F44E-9574-E79D3ED3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0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2EBA21-2CC2-CC42-B904-2B2DAF4E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575297-51C4-8349-8F73-B4B438AC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AC7193-C10D-B64E-8132-FE37009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15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87BD1-2F5F-7749-8EE2-2A56D76A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7C237-8477-9541-B95D-0644EEB4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9F242-D99C-9748-8C89-50625DD8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553AF-296F-A745-96E0-4BF35B1D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FB6BBC-C6AB-074C-8F41-A7FF4A80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97F07-82AF-A94E-B85D-1A38689B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C7381-350C-9847-B3E7-66A7294D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1B53A1-6587-E24B-B38F-4C5CEAAB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582D6-D6C4-5D4E-9CC5-38FF1A4C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42799-DE82-2D44-90E6-95FA0FA2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461EF-8962-5848-A1F8-5A3631F1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ABDA0-5CAF-6447-A7DC-6626B6AD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EF47D6-06AD-4E47-99AD-BECEA4D1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267B0-06C9-C049-B120-5D511DB6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F0873-2B45-5446-8893-462EAB6C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7305F-8C31-074A-8D13-D02812F5E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D2586-3095-4648-8BE3-2C972EEA4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78BA-FEE4-044E-B804-AC8A6319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4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9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1215363"/>
            <a:ext cx="1162358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b="1" dirty="0">
                <a:latin typeface="Arial" panose="020B0604020202020204" pitchFamily="34" charset="0"/>
                <a:cs typeface="Arial" panose="020B0604020202020204" pitchFamily="34" charset="0"/>
              </a:rPr>
              <a:t>Uma Análise Estatística dos Principais Ativos da BOVESPA</a:t>
            </a:r>
          </a:p>
          <a:p>
            <a:pPr algn="ctr"/>
            <a:endParaRPr lang="pt-B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Alunos : 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Douglas Muniz do Nascimento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Juliano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Ferrasso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Orientador : 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Prof. Sérgio Monteiro Assunção,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D.Sc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3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marL="342900" indent="-342900">
              <a:buFont typeface="Arial" charset="0"/>
              <a:buChar char="•"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PRATES,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Wlademir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Que é CAPM (Capital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2016. Disponível em: &lt;http://www.wrprates.com/o-que-e-capm-capital-asset-pricing-model/&gt;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CONGO, Mariana.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que é investimento? Entenda tudo sobre o conceito de investimento financeiro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São Paulo, 2019. Disponível em: &lt; https://blog.magnetis.com.br/o-que-e-investimento/&gt;.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GOMES, Daniella.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Entenda Tudo Sobre o Mercado de Capitais - Guia Completo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São Paulo, 2017. Disponível em: &lt;http://blog.rico.com.vc/mercado-de-capitais-guia-completo&gt;.</a:t>
            </a:r>
          </a:p>
          <a:p>
            <a:endParaRPr lang="pt-BR" sz="1600" dirty="0"/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5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WILTGEN, Julia.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Você Sabe o Seu Perfil de Investidor? Conheça os 3 Tipos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2016. Disponível em: &lt;https://genialinvestimentos.com.br/artigo/voce-sabe-o-seu-perfil-de-investidor-conheca-os&gt;.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GÓMEZ, Natalia.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ON e PN: Qual a diferença entre ações preferencias e ações ordinárias.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2020 . Disponível em : https://www.euqueroinvestir.com/qual-a-diferenca-de-acoes-preferenciais-e-ordinarias-e-qual-a-melhor-opcao/ 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B3.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Por Dentro da B3: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guia prático de uma das maiores bolsas de valores e derivativos do mundo.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São Paulo, 2017. Disponível em : http://www.b3.com.br/lumis/portal/file/fileDownload.jsp?fileId=8AE490CA6EF8051B016EFF8D43BD2064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B3.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Séries Históricas.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Disponível em : http://www.b3.com.br/pt_br/market-data-e-indices/servicos-de-dados/market-data/historico/mercado-a-vista/series-historicas/ .</a:t>
            </a:r>
          </a:p>
          <a:p>
            <a:pPr marL="342900" indent="-342900">
              <a:buFont typeface="Arial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934368"/>
            <a:ext cx="116235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Objetivo do Trabalho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Referência Bibliográfica </a:t>
            </a: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0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Objetivo do Trabalho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Este trabalho tem como objetivo principal uma análise estatística das principais ações do mercado brasileiro e para isso foi feita uma implementação de um algoritmo desenvolvido utilizando a linguagem Python do modelo matemático do principal cálculo de expectativa de retorno em investimento em ações, o CAPM .</a:t>
            </a: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  <a:p>
            <a:pPr marL="342900" indent="-342900">
              <a:buFont typeface="Arial" charset="0"/>
              <a:buChar char="•"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uma melhor compreensão deste trabalho, nesta seção será explanado os principais conceitos técnicos utilizados :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Bolsa de Valores</a:t>
            </a: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Risco</a:t>
            </a: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Modelo Matemático CAPM</a:t>
            </a: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Cálculo do Beta</a:t>
            </a:r>
          </a:p>
          <a:p>
            <a:pPr algn="just"/>
            <a:endParaRPr lang="pt-BR" sz="2400" dirty="0"/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1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Ferramentas de Programação</a:t>
            </a:r>
          </a:p>
          <a:p>
            <a:pPr marL="342900" indent="-342900" algn="just">
              <a:buFont typeface="Arial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Linguagem Python</a:t>
            </a: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Biblioteca Psycopg2</a:t>
            </a: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Spyder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Banco de Dados Relacional –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 Open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342900" indent="-342900" algn="just">
              <a:buFontTx/>
              <a:buChar char="-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Debeaver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– Software de Gerenciamento de Banco de Dados</a:t>
            </a:r>
            <a:endParaRPr lang="pt-BR" sz="2400" dirty="0"/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 A IDE </a:t>
            </a:r>
            <a:r>
              <a:rPr lang="pt-BR" sz="2400" dirty="0" err="1"/>
              <a:t>Spyder</a:t>
            </a:r>
            <a:r>
              <a:rPr lang="pt-BR" sz="2400" dirty="0"/>
              <a:t> nos ajudou a fazer uma análise das ações e gerar alguns gráficos e utilizamos o </a:t>
            </a:r>
            <a:r>
              <a:rPr lang="pt-BR" sz="2400" dirty="0" err="1"/>
              <a:t>PostgreSQL</a:t>
            </a:r>
            <a:r>
              <a:rPr lang="pt-BR" sz="2400" dirty="0"/>
              <a:t> como banco de dados para armazenar as informações das ações e para otimizar a performance do algoritmo.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0F332E-88B4-CA44-8389-A242FC00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35" y="3084296"/>
            <a:ext cx="4506156" cy="16656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E42C81-0B33-9B48-8FA4-4651FEFA5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9" y="2340254"/>
            <a:ext cx="6812628" cy="38646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7401635" y="2432588"/>
            <a:ext cx="4506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Diagrama Entidade Relacionamento</a:t>
            </a:r>
            <a:r>
              <a:rPr lang="pt-BR" sz="2400" dirty="0"/>
              <a:t>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5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marL="342900" indent="-342900">
              <a:buFont typeface="Arial" charset="0"/>
              <a:buChar char="•"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Para sistematizar a análise estatística da BOVESPA foi desenvolvido dois algoritmos. Um algoritmo que faz a leitura do arquivo de texto que a Bolsa de Valores de São Paulo disponibiliza em seu site. E através dele faz a importação dos dados necessários no banco de dados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De posse do banco de dados já preenchido com os devidos dados, utilizamos um segundo algoritmo que realiza todo o processamento dos dados relativos às ações que se deseja analisar e imprime os resultados em tela.</a:t>
            </a: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1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  <a:p>
            <a:pPr marL="342900" indent="-342900">
              <a:buFont typeface="Arial" charset="0"/>
              <a:buChar char="•"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12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50000"/>
          </a:schemeClr>
        </a:solidFill>
        <a:ln w="32707" cap="flat">
          <a:noFill/>
          <a:prstDash val="solid"/>
          <a:miter/>
        </a:ln>
      </a:spPr>
      <a:bodyPr wrap="square" rtlCol="0" anchor="ctr">
        <a:noAutofit/>
      </a:bodyPr>
      <a:lstStyle>
        <a:defPPr algn="ctr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555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Muniz</dc:creator>
  <cp:lastModifiedBy>Juliano Ferrasso</cp:lastModifiedBy>
  <cp:revision>31</cp:revision>
  <dcterms:created xsi:type="dcterms:W3CDTF">2020-12-01T18:18:45Z</dcterms:created>
  <dcterms:modified xsi:type="dcterms:W3CDTF">2020-12-03T15:40:47Z</dcterms:modified>
</cp:coreProperties>
</file>