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97" d="100"/>
          <a:sy n="97" d="100"/>
        </p:scale>
        <p:origin x="184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EDFDC1-1F3E-4F5E-ABEB-055D353EDE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F841369-390C-44D5-82FA-A02FA7B87B80}">
      <dgm:prSet/>
      <dgm:spPr/>
      <dgm:t>
        <a:bodyPr/>
        <a:lstStyle/>
        <a:p>
          <a:r>
            <a:rPr lang="pt-BR"/>
            <a:t>Escrita do código-fonte (ex: Visual Studio Code)</a:t>
          </a:r>
          <a:endParaRPr lang="en-US"/>
        </a:p>
      </dgm:t>
    </dgm:pt>
    <dgm:pt modelId="{2877AC61-72F9-4779-9652-7F2A64FA4159}" type="parTrans" cxnId="{6DA5E211-3D28-4A4C-BBB1-1CAA69A0FC0A}">
      <dgm:prSet/>
      <dgm:spPr/>
      <dgm:t>
        <a:bodyPr/>
        <a:lstStyle/>
        <a:p>
          <a:endParaRPr lang="en-US"/>
        </a:p>
      </dgm:t>
    </dgm:pt>
    <dgm:pt modelId="{6210DCBE-4591-4970-98F3-D2A71B893410}" type="sibTrans" cxnId="{6DA5E211-3D28-4A4C-BBB1-1CAA69A0FC0A}">
      <dgm:prSet/>
      <dgm:spPr/>
      <dgm:t>
        <a:bodyPr/>
        <a:lstStyle/>
        <a:p>
          <a:endParaRPr lang="en-US"/>
        </a:p>
      </dgm:t>
    </dgm:pt>
    <dgm:pt modelId="{5307F895-6415-441C-8D2B-87E5CA539365}">
      <dgm:prSet/>
      <dgm:spPr/>
      <dgm:t>
        <a:bodyPr/>
        <a:lstStyle/>
        <a:p>
          <a:r>
            <a:rPr lang="pt-BR"/>
            <a:t>Armazenamento de código e controle de versão (ex:Github)</a:t>
          </a:r>
          <a:endParaRPr lang="en-US"/>
        </a:p>
      </dgm:t>
    </dgm:pt>
    <dgm:pt modelId="{7F6CAE9F-2DE5-42D0-B884-0D244430A63D}" type="parTrans" cxnId="{F2A7F2E2-FF3C-4952-88A0-975A5AD4ABBD}">
      <dgm:prSet/>
      <dgm:spPr/>
      <dgm:t>
        <a:bodyPr/>
        <a:lstStyle/>
        <a:p>
          <a:endParaRPr lang="en-US"/>
        </a:p>
      </dgm:t>
    </dgm:pt>
    <dgm:pt modelId="{994F53B6-BDB6-415A-AEB4-0DA95BA792D9}" type="sibTrans" cxnId="{F2A7F2E2-FF3C-4952-88A0-975A5AD4ABBD}">
      <dgm:prSet/>
      <dgm:spPr/>
      <dgm:t>
        <a:bodyPr/>
        <a:lstStyle/>
        <a:p>
          <a:endParaRPr lang="en-US"/>
        </a:p>
      </dgm:t>
    </dgm:pt>
    <dgm:pt modelId="{263BA285-0AE3-4792-A013-8B00EDB1E596}">
      <dgm:prSet/>
      <dgm:spPr/>
      <dgm:t>
        <a:bodyPr/>
        <a:lstStyle/>
        <a:p>
          <a:r>
            <a:rPr lang="pt-BR"/>
            <a:t>Disponibilizando de aplicação online (Apache, Nginx e etc)</a:t>
          </a:r>
          <a:endParaRPr lang="en-US"/>
        </a:p>
      </dgm:t>
    </dgm:pt>
    <dgm:pt modelId="{446E2282-F5EC-45E8-A2D9-25170988A862}" type="parTrans" cxnId="{94D574B2-E6F1-46E4-84BE-499075D38BEE}">
      <dgm:prSet/>
      <dgm:spPr/>
      <dgm:t>
        <a:bodyPr/>
        <a:lstStyle/>
        <a:p>
          <a:endParaRPr lang="en-US"/>
        </a:p>
      </dgm:t>
    </dgm:pt>
    <dgm:pt modelId="{99C294DF-785A-4677-9CAF-8183CA6F22EC}" type="sibTrans" cxnId="{94D574B2-E6F1-46E4-84BE-499075D38BEE}">
      <dgm:prSet/>
      <dgm:spPr/>
      <dgm:t>
        <a:bodyPr/>
        <a:lstStyle/>
        <a:p>
          <a:endParaRPr lang="en-US"/>
        </a:p>
      </dgm:t>
    </dgm:pt>
    <dgm:pt modelId="{C61B49A3-0957-491A-A61C-FB1C2D413373}">
      <dgm:prSet/>
      <dgm:spPr/>
      <dgm:t>
        <a:bodyPr/>
        <a:lstStyle/>
        <a:p>
          <a:r>
            <a:rPr lang="pt-BR"/>
            <a:t>Escolha suas ferramentas e domine-as. </a:t>
          </a:r>
          <a:endParaRPr lang="en-US"/>
        </a:p>
      </dgm:t>
    </dgm:pt>
    <dgm:pt modelId="{9FEFFF19-8AA8-4D71-8111-0B0ADD3BF435}" type="parTrans" cxnId="{7F4E73B0-84F6-41EA-8FA8-AE5EC899F4EE}">
      <dgm:prSet/>
      <dgm:spPr/>
      <dgm:t>
        <a:bodyPr/>
        <a:lstStyle/>
        <a:p>
          <a:endParaRPr lang="en-US"/>
        </a:p>
      </dgm:t>
    </dgm:pt>
    <dgm:pt modelId="{64564AD8-5856-42C2-A1D6-63E1B68CC019}" type="sibTrans" cxnId="{7F4E73B0-84F6-41EA-8FA8-AE5EC899F4EE}">
      <dgm:prSet/>
      <dgm:spPr/>
      <dgm:t>
        <a:bodyPr/>
        <a:lstStyle/>
        <a:p>
          <a:endParaRPr lang="en-US"/>
        </a:p>
      </dgm:t>
    </dgm:pt>
    <dgm:pt modelId="{078091DC-BECB-4EE6-8F78-2222305D3D4F}" type="pres">
      <dgm:prSet presAssocID="{CDEDFDC1-1F3E-4F5E-ABEB-055D353EDECA}" presName="root" presStyleCnt="0">
        <dgm:presLayoutVars>
          <dgm:dir/>
          <dgm:resizeHandles val="exact"/>
        </dgm:presLayoutVars>
      </dgm:prSet>
      <dgm:spPr/>
    </dgm:pt>
    <dgm:pt modelId="{224472AC-8092-4DD2-8AE4-2F2EDBBECD41}" type="pres">
      <dgm:prSet presAssocID="{2F841369-390C-44D5-82FA-A02FA7B87B80}" presName="compNode" presStyleCnt="0"/>
      <dgm:spPr/>
    </dgm:pt>
    <dgm:pt modelId="{D9FFF3EE-0EE4-4E4A-8502-896508F78578}" type="pres">
      <dgm:prSet presAssocID="{2F841369-390C-44D5-82FA-A02FA7B87B80}" presName="bgRect" presStyleLbl="bgShp" presStyleIdx="0" presStyleCnt="4"/>
      <dgm:spPr/>
    </dgm:pt>
    <dgm:pt modelId="{DEE57272-A598-441D-9689-E3C0E51AE53F}" type="pres">
      <dgm:prSet presAssocID="{2F841369-390C-44D5-82FA-A02FA7B87B8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fall scene"/>
        </a:ext>
      </dgm:extLst>
    </dgm:pt>
    <dgm:pt modelId="{AD0FA77A-1487-4232-8284-ED93653D8DCE}" type="pres">
      <dgm:prSet presAssocID="{2F841369-390C-44D5-82FA-A02FA7B87B80}" presName="spaceRect" presStyleCnt="0"/>
      <dgm:spPr/>
    </dgm:pt>
    <dgm:pt modelId="{C827EFB9-34F4-410C-A248-EBD488B59D4F}" type="pres">
      <dgm:prSet presAssocID="{2F841369-390C-44D5-82FA-A02FA7B87B80}" presName="parTx" presStyleLbl="revTx" presStyleIdx="0" presStyleCnt="4">
        <dgm:presLayoutVars>
          <dgm:chMax val="0"/>
          <dgm:chPref val="0"/>
        </dgm:presLayoutVars>
      </dgm:prSet>
      <dgm:spPr/>
    </dgm:pt>
    <dgm:pt modelId="{94D5D8E4-6441-4DBA-B174-225D15460255}" type="pres">
      <dgm:prSet presAssocID="{6210DCBE-4591-4970-98F3-D2A71B893410}" presName="sibTrans" presStyleCnt="0"/>
      <dgm:spPr/>
    </dgm:pt>
    <dgm:pt modelId="{F6A55739-1015-4FA5-99B5-01D9CF05E2E4}" type="pres">
      <dgm:prSet presAssocID="{5307F895-6415-441C-8D2B-87E5CA539365}" presName="compNode" presStyleCnt="0"/>
      <dgm:spPr/>
    </dgm:pt>
    <dgm:pt modelId="{FCB18C4E-D60C-487B-9FF2-37901343DCA5}" type="pres">
      <dgm:prSet presAssocID="{5307F895-6415-441C-8D2B-87E5CA539365}" presName="bgRect" presStyleLbl="bgShp" presStyleIdx="1" presStyleCnt="4"/>
      <dgm:spPr/>
    </dgm:pt>
    <dgm:pt modelId="{686B1DCC-181B-4E5B-B6E3-258429528131}" type="pres">
      <dgm:prSet presAssocID="{5307F895-6415-441C-8D2B-87E5CA53936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ódigo de Barras"/>
        </a:ext>
      </dgm:extLst>
    </dgm:pt>
    <dgm:pt modelId="{999EC1A7-9609-42B9-9247-940F01EDC5A6}" type="pres">
      <dgm:prSet presAssocID="{5307F895-6415-441C-8D2B-87E5CA539365}" presName="spaceRect" presStyleCnt="0"/>
      <dgm:spPr/>
    </dgm:pt>
    <dgm:pt modelId="{848E83E4-72AC-4F26-9A44-985B2134AEDC}" type="pres">
      <dgm:prSet presAssocID="{5307F895-6415-441C-8D2B-87E5CA539365}" presName="parTx" presStyleLbl="revTx" presStyleIdx="1" presStyleCnt="4">
        <dgm:presLayoutVars>
          <dgm:chMax val="0"/>
          <dgm:chPref val="0"/>
        </dgm:presLayoutVars>
      </dgm:prSet>
      <dgm:spPr/>
    </dgm:pt>
    <dgm:pt modelId="{DA93D91A-6FF0-45FF-BB8C-4EA6B72F2A3F}" type="pres">
      <dgm:prSet presAssocID="{994F53B6-BDB6-415A-AEB4-0DA95BA792D9}" presName="sibTrans" presStyleCnt="0"/>
      <dgm:spPr/>
    </dgm:pt>
    <dgm:pt modelId="{5437972D-FD4B-4A21-B753-453D5542C1DF}" type="pres">
      <dgm:prSet presAssocID="{263BA285-0AE3-4792-A013-8B00EDB1E596}" presName="compNode" presStyleCnt="0"/>
      <dgm:spPr/>
    </dgm:pt>
    <dgm:pt modelId="{33D89807-4F33-4BA4-A608-529EE2C0BEF3}" type="pres">
      <dgm:prSet presAssocID="{263BA285-0AE3-4792-A013-8B00EDB1E596}" presName="bgRect" presStyleLbl="bgShp" presStyleIdx="2" presStyleCnt="4"/>
      <dgm:spPr/>
    </dgm:pt>
    <dgm:pt modelId="{1633B513-4A17-41F9-BF29-D0DF7B7BBA97}" type="pres">
      <dgm:prSet presAssocID="{263BA285-0AE3-4792-A013-8B00EDB1E59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8532EE27-FBC7-453B-8461-173A036C2B8B}" type="pres">
      <dgm:prSet presAssocID="{263BA285-0AE3-4792-A013-8B00EDB1E596}" presName="spaceRect" presStyleCnt="0"/>
      <dgm:spPr/>
    </dgm:pt>
    <dgm:pt modelId="{BCE41634-E129-4618-9C2A-E592CB789B27}" type="pres">
      <dgm:prSet presAssocID="{263BA285-0AE3-4792-A013-8B00EDB1E596}" presName="parTx" presStyleLbl="revTx" presStyleIdx="2" presStyleCnt="4">
        <dgm:presLayoutVars>
          <dgm:chMax val="0"/>
          <dgm:chPref val="0"/>
        </dgm:presLayoutVars>
      </dgm:prSet>
      <dgm:spPr/>
    </dgm:pt>
    <dgm:pt modelId="{8983D41F-8B05-45F7-B75B-8BA6CFD56621}" type="pres">
      <dgm:prSet presAssocID="{99C294DF-785A-4677-9CAF-8183CA6F22EC}" presName="sibTrans" presStyleCnt="0"/>
      <dgm:spPr/>
    </dgm:pt>
    <dgm:pt modelId="{BED8D29C-03D4-4331-A596-C53F1D500506}" type="pres">
      <dgm:prSet presAssocID="{C61B49A3-0957-491A-A61C-FB1C2D413373}" presName="compNode" presStyleCnt="0"/>
      <dgm:spPr/>
    </dgm:pt>
    <dgm:pt modelId="{B92D521E-DC3A-4CCC-9F84-231B642DBDA3}" type="pres">
      <dgm:prSet presAssocID="{C61B49A3-0957-491A-A61C-FB1C2D413373}" presName="bgRect" presStyleLbl="bgShp" presStyleIdx="3" presStyleCnt="4"/>
      <dgm:spPr/>
    </dgm:pt>
    <dgm:pt modelId="{3246F638-7A2C-4982-8420-8ADFC662D726}" type="pres">
      <dgm:prSet presAssocID="{C61B49A3-0957-491A-A61C-FB1C2D41337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rramentas"/>
        </a:ext>
      </dgm:extLst>
    </dgm:pt>
    <dgm:pt modelId="{71B8728B-1009-4E6E-B702-54CBE5BDE2CD}" type="pres">
      <dgm:prSet presAssocID="{C61B49A3-0957-491A-A61C-FB1C2D413373}" presName="spaceRect" presStyleCnt="0"/>
      <dgm:spPr/>
    </dgm:pt>
    <dgm:pt modelId="{9C64E37D-677C-41AB-9D08-F563C3194796}" type="pres">
      <dgm:prSet presAssocID="{C61B49A3-0957-491A-A61C-FB1C2D41337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DA5E211-3D28-4A4C-BBB1-1CAA69A0FC0A}" srcId="{CDEDFDC1-1F3E-4F5E-ABEB-055D353EDECA}" destId="{2F841369-390C-44D5-82FA-A02FA7B87B80}" srcOrd="0" destOrd="0" parTransId="{2877AC61-72F9-4779-9652-7F2A64FA4159}" sibTransId="{6210DCBE-4591-4970-98F3-D2A71B893410}"/>
    <dgm:cxn modelId="{EF961F16-F2C7-4E54-8203-3B3CBD99F54F}" type="presOf" srcId="{C61B49A3-0957-491A-A61C-FB1C2D413373}" destId="{9C64E37D-677C-41AB-9D08-F563C3194796}" srcOrd="0" destOrd="0" presId="urn:microsoft.com/office/officeart/2018/2/layout/IconVerticalSolidList"/>
    <dgm:cxn modelId="{DB504A21-4038-4ED4-9FD8-228FEB273E48}" type="presOf" srcId="{5307F895-6415-441C-8D2B-87E5CA539365}" destId="{848E83E4-72AC-4F26-9A44-985B2134AEDC}" srcOrd="0" destOrd="0" presId="urn:microsoft.com/office/officeart/2018/2/layout/IconVerticalSolidList"/>
    <dgm:cxn modelId="{93EA263D-EA12-421F-97CA-450DD6CEC62E}" type="presOf" srcId="{263BA285-0AE3-4792-A013-8B00EDB1E596}" destId="{BCE41634-E129-4618-9C2A-E592CB789B27}" srcOrd="0" destOrd="0" presId="urn:microsoft.com/office/officeart/2018/2/layout/IconVerticalSolidList"/>
    <dgm:cxn modelId="{7F4E73B0-84F6-41EA-8FA8-AE5EC899F4EE}" srcId="{CDEDFDC1-1F3E-4F5E-ABEB-055D353EDECA}" destId="{C61B49A3-0957-491A-A61C-FB1C2D413373}" srcOrd="3" destOrd="0" parTransId="{9FEFFF19-8AA8-4D71-8111-0B0ADD3BF435}" sibTransId="{64564AD8-5856-42C2-A1D6-63E1B68CC019}"/>
    <dgm:cxn modelId="{94D574B2-E6F1-46E4-84BE-499075D38BEE}" srcId="{CDEDFDC1-1F3E-4F5E-ABEB-055D353EDECA}" destId="{263BA285-0AE3-4792-A013-8B00EDB1E596}" srcOrd="2" destOrd="0" parTransId="{446E2282-F5EC-45E8-A2D9-25170988A862}" sibTransId="{99C294DF-785A-4677-9CAF-8183CA6F22EC}"/>
    <dgm:cxn modelId="{6CCD6BD6-8343-4F0F-BF0C-B89D0655F8CB}" type="presOf" srcId="{2F841369-390C-44D5-82FA-A02FA7B87B80}" destId="{C827EFB9-34F4-410C-A248-EBD488B59D4F}" srcOrd="0" destOrd="0" presId="urn:microsoft.com/office/officeart/2018/2/layout/IconVerticalSolidList"/>
    <dgm:cxn modelId="{F2A7F2E2-FF3C-4952-88A0-975A5AD4ABBD}" srcId="{CDEDFDC1-1F3E-4F5E-ABEB-055D353EDECA}" destId="{5307F895-6415-441C-8D2B-87E5CA539365}" srcOrd="1" destOrd="0" parTransId="{7F6CAE9F-2DE5-42D0-B884-0D244430A63D}" sibTransId="{994F53B6-BDB6-415A-AEB4-0DA95BA792D9}"/>
    <dgm:cxn modelId="{18C349F3-4095-4B93-9BA9-A9A98DFDA164}" type="presOf" srcId="{CDEDFDC1-1F3E-4F5E-ABEB-055D353EDECA}" destId="{078091DC-BECB-4EE6-8F78-2222305D3D4F}" srcOrd="0" destOrd="0" presId="urn:microsoft.com/office/officeart/2018/2/layout/IconVerticalSolidList"/>
    <dgm:cxn modelId="{5788D203-4690-4CC7-A1AC-373A9A3C3A62}" type="presParOf" srcId="{078091DC-BECB-4EE6-8F78-2222305D3D4F}" destId="{224472AC-8092-4DD2-8AE4-2F2EDBBECD41}" srcOrd="0" destOrd="0" presId="urn:microsoft.com/office/officeart/2018/2/layout/IconVerticalSolidList"/>
    <dgm:cxn modelId="{9790861C-8CEF-438F-9129-8E14B0FE7143}" type="presParOf" srcId="{224472AC-8092-4DD2-8AE4-2F2EDBBECD41}" destId="{D9FFF3EE-0EE4-4E4A-8502-896508F78578}" srcOrd="0" destOrd="0" presId="urn:microsoft.com/office/officeart/2018/2/layout/IconVerticalSolidList"/>
    <dgm:cxn modelId="{E20F7717-C285-41E0-8003-7E34AB9ABB46}" type="presParOf" srcId="{224472AC-8092-4DD2-8AE4-2F2EDBBECD41}" destId="{DEE57272-A598-441D-9689-E3C0E51AE53F}" srcOrd="1" destOrd="0" presId="urn:microsoft.com/office/officeart/2018/2/layout/IconVerticalSolidList"/>
    <dgm:cxn modelId="{9964C6B1-F0E2-4EC9-8792-E0A97A72C3B0}" type="presParOf" srcId="{224472AC-8092-4DD2-8AE4-2F2EDBBECD41}" destId="{AD0FA77A-1487-4232-8284-ED93653D8DCE}" srcOrd="2" destOrd="0" presId="urn:microsoft.com/office/officeart/2018/2/layout/IconVerticalSolidList"/>
    <dgm:cxn modelId="{FD719ACE-9C6C-49E3-AFE6-858222AD7941}" type="presParOf" srcId="{224472AC-8092-4DD2-8AE4-2F2EDBBECD41}" destId="{C827EFB9-34F4-410C-A248-EBD488B59D4F}" srcOrd="3" destOrd="0" presId="urn:microsoft.com/office/officeart/2018/2/layout/IconVerticalSolidList"/>
    <dgm:cxn modelId="{61E53587-CC64-4FDC-AD9E-B9A07153590B}" type="presParOf" srcId="{078091DC-BECB-4EE6-8F78-2222305D3D4F}" destId="{94D5D8E4-6441-4DBA-B174-225D15460255}" srcOrd="1" destOrd="0" presId="urn:microsoft.com/office/officeart/2018/2/layout/IconVerticalSolidList"/>
    <dgm:cxn modelId="{F73DBB45-DED7-4974-84AD-64AB58A2843E}" type="presParOf" srcId="{078091DC-BECB-4EE6-8F78-2222305D3D4F}" destId="{F6A55739-1015-4FA5-99B5-01D9CF05E2E4}" srcOrd="2" destOrd="0" presId="urn:microsoft.com/office/officeart/2018/2/layout/IconVerticalSolidList"/>
    <dgm:cxn modelId="{F7BC9D7B-5B2D-44E8-8878-E31E098D68FB}" type="presParOf" srcId="{F6A55739-1015-4FA5-99B5-01D9CF05E2E4}" destId="{FCB18C4E-D60C-487B-9FF2-37901343DCA5}" srcOrd="0" destOrd="0" presId="urn:microsoft.com/office/officeart/2018/2/layout/IconVerticalSolidList"/>
    <dgm:cxn modelId="{390DACC2-8F33-4A31-8C2E-D039A898057E}" type="presParOf" srcId="{F6A55739-1015-4FA5-99B5-01D9CF05E2E4}" destId="{686B1DCC-181B-4E5B-B6E3-258429528131}" srcOrd="1" destOrd="0" presId="urn:microsoft.com/office/officeart/2018/2/layout/IconVerticalSolidList"/>
    <dgm:cxn modelId="{A83AB285-5252-41FE-8F4B-4D48318961AB}" type="presParOf" srcId="{F6A55739-1015-4FA5-99B5-01D9CF05E2E4}" destId="{999EC1A7-9609-42B9-9247-940F01EDC5A6}" srcOrd="2" destOrd="0" presId="urn:microsoft.com/office/officeart/2018/2/layout/IconVerticalSolidList"/>
    <dgm:cxn modelId="{96A020D5-9B29-4D32-9792-6BB43FCE2F70}" type="presParOf" srcId="{F6A55739-1015-4FA5-99B5-01D9CF05E2E4}" destId="{848E83E4-72AC-4F26-9A44-985B2134AEDC}" srcOrd="3" destOrd="0" presId="urn:microsoft.com/office/officeart/2018/2/layout/IconVerticalSolidList"/>
    <dgm:cxn modelId="{9DC13A51-FE38-4AE6-8432-004247265B20}" type="presParOf" srcId="{078091DC-BECB-4EE6-8F78-2222305D3D4F}" destId="{DA93D91A-6FF0-45FF-BB8C-4EA6B72F2A3F}" srcOrd="3" destOrd="0" presId="urn:microsoft.com/office/officeart/2018/2/layout/IconVerticalSolidList"/>
    <dgm:cxn modelId="{259B1B1E-3854-4872-AD1D-5F433D4D3872}" type="presParOf" srcId="{078091DC-BECB-4EE6-8F78-2222305D3D4F}" destId="{5437972D-FD4B-4A21-B753-453D5542C1DF}" srcOrd="4" destOrd="0" presId="urn:microsoft.com/office/officeart/2018/2/layout/IconVerticalSolidList"/>
    <dgm:cxn modelId="{22BF5A47-4F26-4E39-9174-6148B28E1AFD}" type="presParOf" srcId="{5437972D-FD4B-4A21-B753-453D5542C1DF}" destId="{33D89807-4F33-4BA4-A608-529EE2C0BEF3}" srcOrd="0" destOrd="0" presId="urn:microsoft.com/office/officeart/2018/2/layout/IconVerticalSolidList"/>
    <dgm:cxn modelId="{759DF931-CEC6-4FA3-8643-B9D96DCA6D11}" type="presParOf" srcId="{5437972D-FD4B-4A21-B753-453D5542C1DF}" destId="{1633B513-4A17-41F9-BF29-D0DF7B7BBA97}" srcOrd="1" destOrd="0" presId="urn:microsoft.com/office/officeart/2018/2/layout/IconVerticalSolidList"/>
    <dgm:cxn modelId="{1259934D-4E36-4E57-AD3F-89AADD9BA387}" type="presParOf" srcId="{5437972D-FD4B-4A21-B753-453D5542C1DF}" destId="{8532EE27-FBC7-453B-8461-173A036C2B8B}" srcOrd="2" destOrd="0" presId="urn:microsoft.com/office/officeart/2018/2/layout/IconVerticalSolidList"/>
    <dgm:cxn modelId="{D7212999-BC49-450E-83D1-6BD177789A3B}" type="presParOf" srcId="{5437972D-FD4B-4A21-B753-453D5542C1DF}" destId="{BCE41634-E129-4618-9C2A-E592CB789B27}" srcOrd="3" destOrd="0" presId="urn:microsoft.com/office/officeart/2018/2/layout/IconVerticalSolidList"/>
    <dgm:cxn modelId="{4AB9CD9E-D34B-4891-9D6D-13F1EAC9CC2E}" type="presParOf" srcId="{078091DC-BECB-4EE6-8F78-2222305D3D4F}" destId="{8983D41F-8B05-45F7-B75B-8BA6CFD56621}" srcOrd="5" destOrd="0" presId="urn:microsoft.com/office/officeart/2018/2/layout/IconVerticalSolidList"/>
    <dgm:cxn modelId="{D5916AD7-8632-4371-8EC4-FA17A091E294}" type="presParOf" srcId="{078091DC-BECB-4EE6-8F78-2222305D3D4F}" destId="{BED8D29C-03D4-4331-A596-C53F1D500506}" srcOrd="6" destOrd="0" presId="urn:microsoft.com/office/officeart/2018/2/layout/IconVerticalSolidList"/>
    <dgm:cxn modelId="{28C8C441-1A3D-4FB5-ACEC-6C44F227D1F7}" type="presParOf" srcId="{BED8D29C-03D4-4331-A596-C53F1D500506}" destId="{B92D521E-DC3A-4CCC-9F84-231B642DBDA3}" srcOrd="0" destOrd="0" presId="urn:microsoft.com/office/officeart/2018/2/layout/IconVerticalSolidList"/>
    <dgm:cxn modelId="{3AA7C628-A9F1-443F-9821-6A8AFAF5A94D}" type="presParOf" srcId="{BED8D29C-03D4-4331-A596-C53F1D500506}" destId="{3246F638-7A2C-4982-8420-8ADFC662D726}" srcOrd="1" destOrd="0" presId="urn:microsoft.com/office/officeart/2018/2/layout/IconVerticalSolidList"/>
    <dgm:cxn modelId="{43859E21-6FFF-411E-AA34-C08DE2B04222}" type="presParOf" srcId="{BED8D29C-03D4-4331-A596-C53F1D500506}" destId="{71B8728B-1009-4E6E-B702-54CBE5BDE2CD}" srcOrd="2" destOrd="0" presId="urn:microsoft.com/office/officeart/2018/2/layout/IconVerticalSolidList"/>
    <dgm:cxn modelId="{8FE64B15-F696-4DB6-8C78-0CAD1AC03930}" type="presParOf" srcId="{BED8D29C-03D4-4331-A596-C53F1D500506}" destId="{9C64E37D-677C-41AB-9D08-F563C31947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FF3EE-0EE4-4E4A-8502-896508F78578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E57272-A598-441D-9689-E3C0E51AE53F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7EFB9-34F4-410C-A248-EBD488B59D4F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Escrita do código-fonte (ex: Visual Studio Code)</a:t>
          </a:r>
          <a:endParaRPr lang="en-US" sz="2200" kern="1200"/>
        </a:p>
      </dsp:txBody>
      <dsp:txXfrm>
        <a:off x="1339618" y="2288"/>
        <a:ext cx="5024605" cy="1159843"/>
      </dsp:txXfrm>
    </dsp:sp>
    <dsp:sp modelId="{FCB18C4E-D60C-487B-9FF2-37901343DCA5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B1DCC-181B-4E5B-B6E3-258429528131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E83E4-72AC-4F26-9A44-985B2134AEDC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Armazenamento de código e controle de versão (ex:Github)</a:t>
          </a:r>
          <a:endParaRPr lang="en-US" sz="2200" kern="1200"/>
        </a:p>
      </dsp:txBody>
      <dsp:txXfrm>
        <a:off x="1339618" y="1452092"/>
        <a:ext cx="5024605" cy="1159843"/>
      </dsp:txXfrm>
    </dsp:sp>
    <dsp:sp modelId="{33D89807-4F33-4BA4-A608-529EE2C0BEF3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33B513-4A17-41F9-BF29-D0DF7B7BBA97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41634-E129-4618-9C2A-E592CB789B27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Disponibilizando de aplicação online (Apache, Nginx e etc)</a:t>
          </a:r>
          <a:endParaRPr lang="en-US" sz="2200" kern="1200"/>
        </a:p>
      </dsp:txBody>
      <dsp:txXfrm>
        <a:off x="1339618" y="2901896"/>
        <a:ext cx="5024605" cy="1159843"/>
      </dsp:txXfrm>
    </dsp:sp>
    <dsp:sp modelId="{B92D521E-DC3A-4CCC-9F84-231B642DBDA3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46F638-7A2C-4982-8420-8ADFC662D726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64E37D-677C-41AB-9D08-F563C3194796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Escolha suas ferramentas e domine-as. </a:t>
          </a:r>
          <a:endParaRPr lang="en-US" sz="2200" kern="1200"/>
        </a:p>
      </dsp:txBody>
      <dsp:txXfrm>
        <a:off x="1339618" y="4351700"/>
        <a:ext cx="5024605" cy="1159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4948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682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04770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77313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87978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676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6936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7661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7121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3464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281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54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01823E-EB6C-6D25-B104-B9C4D933C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pt-BR" sz="5600"/>
              <a:t>Desenvolvimento Web II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4DE633-A49B-6C70-B4DB-FA130F0F1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pt-BR" dirty="0"/>
              <a:t>Prof. Juliano Caetano – 30/07/2025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8" name="Picture 3" descr="Padrão do plano de fundo&#10;&#10;Descrição gerada automaticamente">
            <a:extLst>
              <a:ext uri="{FF2B5EF4-FFF2-40B4-BE49-F238E27FC236}">
                <a16:creationId xmlns:a16="http://schemas.microsoft.com/office/drawing/2014/main" id="{36BC44DB-9F26-53E7-1FC3-D702F6CC89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" b="3"/>
          <a:stretch>
            <a:fillRect/>
          </a:stretch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C57779-4902-7570-E74F-56BF5E7BD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2D3DA13-1829-7605-297E-C9B5F5C85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90633DD-7B2C-CAA2-B3E2-9BE316058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7F132F-B37E-C4C8-728D-9E6C0F9AD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Arquitetura de aplicações web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BFA900BC-B2D1-CB7D-109F-4FAED493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C22163C-EECF-3254-1B95-E8DF0705D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Aplicações estáticas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2E931F1-B6A8-6AC5-D197-AF6FEFEA1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70" y="2356691"/>
            <a:ext cx="10612530" cy="373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45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970B34-55B4-A9D2-3259-BEEF62F58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2225347-D0A2-AA69-AAB9-1F58AF9B5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0E4F930-880F-C46E-E5A0-855739B13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5AAF7B-0FF9-8D72-8AF6-68E6B28A0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Arquitetura de aplicações web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34BEA98-9983-BF71-0576-D5D0A9226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11594C9-6B1E-6CA2-9A29-6BACC97AC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Aplicações estáticas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6437BB0-1A7C-5FE1-F7D1-221132E7D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70" y="2356691"/>
            <a:ext cx="10612530" cy="373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436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440FC8-4330-F8D6-5CB4-94BE01846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2D8C52C-C27C-956A-F084-B072A6691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A7FBA2-160B-2340-85BE-814C41E0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6A628C-FB58-3F8E-4BEC-62D638C5F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Arquitetura de aplicações web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182D1F38-64DB-F508-FC7E-FCC4C8C9B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6A91F73-55CF-C480-870A-0C86FB26A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Aplicações dinâmicas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4A9673C-D11F-E715-D6D6-F3A478E90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696" y="2183221"/>
            <a:ext cx="9032607" cy="444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13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4C0F57-3B23-7D5A-CF4D-B51B257B8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66EE41-A8EB-EA5E-2240-4C3C7ADEE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EFDA7E9-1E8D-A7D9-45C7-58A68AD68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10503B-60BD-EA4B-CE4D-272EB72F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Arquitetura de aplicações web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EC57DBF9-2204-0AF7-FCEA-20944AA7E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BF42D04-C42E-731F-2D6C-BF796C8D5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Aplicação com front-</a:t>
            </a:r>
            <a:r>
              <a:rPr lang="pt-BR" dirty="0" err="1"/>
              <a:t>end</a:t>
            </a:r>
            <a:r>
              <a:rPr lang="pt-BR" dirty="0"/>
              <a:t> separado do </a:t>
            </a:r>
            <a:r>
              <a:rPr lang="pt-BR" dirty="0" err="1"/>
              <a:t>back-end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04A6F46-C67D-44B0-D50D-0B9CFA451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753" y="2292592"/>
            <a:ext cx="8150942" cy="446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78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407BE9-2BDD-72DE-115B-39C52458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O que é framework?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385E170-41CA-84BF-A2EC-C1632A98C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409" y="1690688"/>
            <a:ext cx="8199181" cy="468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3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9F03D0-BBEE-107E-97C3-D6AC9320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Ementa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A0048F-84D9-82B1-4465-58C54B4C2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Aprofundamento dos conceitos de desenvolvimento web, a partir do estudo de linguagens e tecnologias avançadas para criação de aplicações web. Abordagem de conceitos de programação orientada a objetos, arquitetura MVC, frameworks, banco de dados e segurança em aplicações web. Desenvolvimento de projetos práticos de aplicações web com utilização de tecnologias atuais.</a:t>
            </a:r>
          </a:p>
        </p:txBody>
      </p:sp>
    </p:spTree>
    <p:extLst>
      <p:ext uri="{BB962C8B-B14F-4D97-AF65-F5344CB8AC3E}">
        <p14:creationId xmlns:p14="http://schemas.microsoft.com/office/powerpoint/2010/main" val="124783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87421E-9DA8-3982-4F5E-9EBFC5C9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Introdução ao desenvolvimento web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BC9123-B4E3-28F7-56F1-F0773CDF5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desenvolvimento web refere-se ao processo de criação e manutenção de aplicações web. Envolve a utilização de diversas tecnologias, linguagens de programação, frameworks e ferramentas para desenvolver e hospedar websites que possam ser acessadas por meio de navegadores web.</a:t>
            </a:r>
            <a:br>
              <a:rPr lang="pt-BR" dirty="0"/>
            </a:br>
            <a:r>
              <a:rPr lang="pt-BR" dirty="0"/>
              <a:t>O desenvolvimento web abrange tanto a parte de interface gráfica visual do site, que possibilita a interação com o usuário(conhecida como </a:t>
            </a:r>
            <a:r>
              <a:rPr lang="pt-BR" b="1" dirty="0"/>
              <a:t>front-</a:t>
            </a:r>
            <a:r>
              <a:rPr lang="pt-BR" b="1" dirty="0" err="1"/>
              <a:t>end</a:t>
            </a:r>
            <a:r>
              <a:rPr lang="pt-BR" dirty="0"/>
              <a:t>), quanto a parte de regras funcionais, armazenamento, processamento de dados, </a:t>
            </a:r>
            <a:r>
              <a:rPr lang="pt-BR" dirty="0" err="1"/>
              <a:t>etc</a:t>
            </a:r>
            <a:r>
              <a:rPr lang="pt-BR" dirty="0"/>
              <a:t> (conhecida como </a:t>
            </a:r>
            <a:r>
              <a:rPr lang="pt-BR" b="1" dirty="0" err="1"/>
              <a:t>back-end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94196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869389-FB74-60D3-0FB7-A97D705E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Front-</a:t>
            </a:r>
            <a:r>
              <a:rPr lang="pt-BR" dirty="0" err="1"/>
              <a:t>end</a:t>
            </a:r>
            <a:r>
              <a:rPr lang="pt-BR" dirty="0"/>
              <a:t> utiliza-se três tecnologias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3D73FC-8E52-92B9-F6AF-3DDE68863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HTML</a:t>
            </a:r>
            <a:r>
              <a:rPr lang="pt-BR" dirty="0"/>
              <a:t> (Hypertext Markup </a:t>
            </a:r>
            <a:r>
              <a:rPr lang="pt-BR" dirty="0" err="1"/>
              <a:t>Language</a:t>
            </a:r>
            <a:r>
              <a:rPr lang="pt-BR" dirty="0"/>
              <a:t>), linguagem de marcação utilizada para estruturar e organizar o conteúdo de páginas web;</a:t>
            </a:r>
          </a:p>
          <a:p>
            <a:pPr marL="0" indent="0">
              <a:buNone/>
            </a:pPr>
            <a:r>
              <a:rPr lang="pt-BR" b="1" dirty="0"/>
              <a:t>CSS</a:t>
            </a:r>
            <a:r>
              <a:rPr lang="pt-BR" dirty="0"/>
              <a:t> (</a:t>
            </a:r>
            <a:r>
              <a:rPr lang="pt-BR" dirty="0" err="1"/>
              <a:t>Cascading</a:t>
            </a:r>
            <a:r>
              <a:rPr lang="pt-BR" dirty="0"/>
              <a:t> </a:t>
            </a:r>
            <a:r>
              <a:rPr lang="pt-BR" dirty="0" err="1"/>
              <a:t>Style</a:t>
            </a:r>
            <a:r>
              <a:rPr lang="pt-BR" dirty="0"/>
              <a:t> </a:t>
            </a:r>
            <a:r>
              <a:rPr lang="pt-BR" dirty="0" err="1"/>
              <a:t>Sheets</a:t>
            </a:r>
            <a:r>
              <a:rPr lang="pt-BR" dirty="0"/>
              <a:t>), linguagem de estilização utilizada para definir a aparência e o layout dos elementos;</a:t>
            </a:r>
          </a:p>
          <a:p>
            <a:pPr marL="0" indent="0">
              <a:buNone/>
            </a:pPr>
            <a:r>
              <a:rPr lang="pt-BR" b="1" dirty="0" err="1"/>
              <a:t>JavaScript</a:t>
            </a:r>
            <a:r>
              <a:rPr lang="pt-BR" dirty="0"/>
              <a:t>, linguagem de programação utilizada para adicionar interatividade e dinamismo às páginas web, permitindo a manipulação do conteúdo e a interação com o usuário via interface gráfica.</a:t>
            </a:r>
            <a:br>
              <a:rPr lang="pt-BR" dirty="0"/>
            </a:br>
            <a:r>
              <a:rPr lang="pt-BR" dirty="0"/>
              <a:t>A partir delas foram criadas diversas bibliotecas e frameworks: </a:t>
            </a:r>
            <a:r>
              <a:rPr lang="pt-BR" dirty="0" err="1"/>
              <a:t>Bootstrap</a:t>
            </a:r>
            <a:r>
              <a:rPr lang="pt-BR" dirty="0"/>
              <a:t>, </a:t>
            </a:r>
            <a:r>
              <a:rPr lang="pt-BR" dirty="0" err="1"/>
              <a:t>TailwindCSS</a:t>
            </a:r>
            <a:r>
              <a:rPr lang="pt-BR" dirty="0"/>
              <a:t>, </a:t>
            </a:r>
            <a:r>
              <a:rPr lang="pt-BR" dirty="0" err="1"/>
              <a:t>React</a:t>
            </a:r>
            <a:r>
              <a:rPr lang="pt-BR" dirty="0"/>
              <a:t>, Angular e Vue.js.</a:t>
            </a:r>
          </a:p>
        </p:txBody>
      </p:sp>
    </p:spTree>
    <p:extLst>
      <p:ext uri="{BB962C8B-B14F-4D97-AF65-F5344CB8AC3E}">
        <p14:creationId xmlns:p14="http://schemas.microsoft.com/office/powerpoint/2010/main" val="198803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552F54-B7A9-18F3-0F86-9634842A4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Back-</a:t>
            </a:r>
            <a:r>
              <a:rPr lang="pt-BR" dirty="0" err="1"/>
              <a:t>end</a:t>
            </a:r>
            <a:r>
              <a:rPr lang="pt-BR" dirty="0"/>
              <a:t>, linguagens de programação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C76061-C7ED-4C38-86E2-C17CB2EFD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PHP</a:t>
            </a:r>
            <a:r>
              <a:rPr lang="pt-BR" dirty="0"/>
              <a:t>, </a:t>
            </a:r>
            <a:r>
              <a:rPr lang="pt-BR" b="1" dirty="0"/>
              <a:t>Python</a:t>
            </a:r>
            <a:r>
              <a:rPr lang="pt-BR" dirty="0"/>
              <a:t>, </a:t>
            </a:r>
            <a:r>
              <a:rPr lang="pt-BR" b="1" dirty="0"/>
              <a:t>Java</a:t>
            </a:r>
            <a:r>
              <a:rPr lang="pt-BR" dirty="0"/>
              <a:t>, </a:t>
            </a:r>
            <a:r>
              <a:rPr lang="pt-BR" b="1" dirty="0" err="1"/>
              <a:t>JavaScript</a:t>
            </a:r>
            <a:r>
              <a:rPr lang="pt-BR" dirty="0"/>
              <a:t> (</a:t>
            </a:r>
            <a:r>
              <a:rPr lang="pt-BR" b="1" dirty="0"/>
              <a:t>Node.js</a:t>
            </a:r>
            <a:r>
              <a:rPr lang="pt-BR" dirty="0"/>
              <a:t>) e outras, para construir a lógica de negócio, se comunicar com bancos de dados, gerenciar a autenticação e a segurança, entre outras funcionalidades. Assim, como no </a:t>
            </a:r>
            <a:r>
              <a:rPr lang="pt-BR" b="1" dirty="0"/>
              <a:t>front-</a:t>
            </a:r>
            <a:r>
              <a:rPr lang="pt-BR" b="1" dirty="0" err="1"/>
              <a:t>end</a:t>
            </a:r>
            <a:r>
              <a:rPr lang="pt-BR" dirty="0"/>
              <a:t> foram criados diversos </a:t>
            </a:r>
            <a:r>
              <a:rPr lang="pt-BR" b="1" dirty="0"/>
              <a:t>frameworks</a:t>
            </a:r>
            <a:r>
              <a:rPr lang="pt-BR" dirty="0"/>
              <a:t> baseados nas tecnologias de </a:t>
            </a:r>
            <a:r>
              <a:rPr lang="pt-BR" b="1" dirty="0" err="1"/>
              <a:t>back-end</a:t>
            </a:r>
            <a:r>
              <a:rPr lang="pt-BR" dirty="0"/>
              <a:t> para facilitar e trazer mais produtividade ao desenvolvimento de aplicações </a:t>
            </a:r>
            <a:r>
              <a:rPr lang="pt-BR" dirty="0" err="1"/>
              <a:t>back</a:t>
            </a:r>
            <a:r>
              <a:rPr lang="pt-BR" dirty="0"/>
              <a:t>-end.</a:t>
            </a:r>
            <a:br>
              <a:rPr lang="pt-BR" dirty="0"/>
            </a:br>
            <a:r>
              <a:rPr lang="pt-BR" dirty="0"/>
              <a:t>Entre esses frameworks podemos destacar o </a:t>
            </a:r>
            <a:r>
              <a:rPr lang="pt-BR" b="1" dirty="0" err="1"/>
              <a:t>Lavavel</a:t>
            </a:r>
            <a:r>
              <a:rPr lang="pt-BR" b="1" dirty="0"/>
              <a:t> (PHP), Django (Python), Spring (Java), Express (Node.js)</a:t>
            </a:r>
            <a:r>
              <a:rPr lang="pt-BR" dirty="0"/>
              <a:t>. Esses frameworks são baseados em padrões e boas práticas já consolidadas pelo mercado, tornando a construção de aplicações web mais rápidas, otimizadas e mais fáceis de manter.</a:t>
            </a:r>
          </a:p>
        </p:txBody>
      </p:sp>
    </p:spTree>
    <p:extLst>
      <p:ext uri="{BB962C8B-B14F-4D97-AF65-F5344CB8AC3E}">
        <p14:creationId xmlns:p14="http://schemas.microsoft.com/office/powerpoint/2010/main" val="148899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E58163-49CE-7181-F3F1-49D7B857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O papel do desenvolvedor web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98EF4E-72A5-816D-6EA4-D3C3149D6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600" dirty="0"/>
              <a:t>O profissional que atua construindo aplicações web é o desenvolvedor web, esse profissional pode atuar no front-</a:t>
            </a:r>
            <a:r>
              <a:rPr lang="pt-BR" sz="2600" dirty="0" err="1"/>
              <a:t>end</a:t>
            </a:r>
            <a:r>
              <a:rPr lang="pt-BR" sz="2600" dirty="0"/>
              <a:t>, </a:t>
            </a:r>
            <a:r>
              <a:rPr lang="pt-BR" sz="2600" dirty="0" err="1"/>
              <a:t>back-end</a:t>
            </a:r>
            <a:r>
              <a:rPr lang="pt-BR" sz="2600" dirty="0"/>
              <a:t> ou em ambos.</a:t>
            </a:r>
            <a:br>
              <a:rPr lang="pt-BR" sz="2600" dirty="0"/>
            </a:br>
            <a:r>
              <a:rPr lang="pt-BR" sz="2600" b="1" dirty="0"/>
              <a:t>Desenvolvedor front-</a:t>
            </a:r>
            <a:r>
              <a:rPr lang="pt-BR" sz="2600" b="1" dirty="0" err="1"/>
              <a:t>end</a:t>
            </a:r>
            <a:r>
              <a:rPr lang="pt-BR" sz="2600" b="1" dirty="0"/>
              <a:t> </a:t>
            </a:r>
            <a:r>
              <a:rPr lang="pt-BR" sz="2600" dirty="0"/>
              <a:t>- responsável por construir a parte visual das aplicações web. Isso envolve a codificação de interface gráfica utilizando HTML, CSS e </a:t>
            </a:r>
            <a:r>
              <a:rPr lang="pt-BR" sz="2600" dirty="0" err="1"/>
              <a:t>JavaScript</a:t>
            </a:r>
            <a:r>
              <a:rPr lang="pt-BR" sz="2600" dirty="0"/>
              <a:t>.</a:t>
            </a:r>
            <a:br>
              <a:rPr lang="pt-BR" sz="2600" dirty="0"/>
            </a:br>
            <a:r>
              <a:rPr lang="pt-BR" sz="2600" b="1" dirty="0"/>
              <a:t>Desenvolvedor </a:t>
            </a:r>
            <a:r>
              <a:rPr lang="pt-BR" sz="2600" b="1" dirty="0" err="1"/>
              <a:t>back-end</a:t>
            </a:r>
            <a:r>
              <a:rPr lang="pt-BR" sz="2600" b="1" dirty="0"/>
              <a:t> </a:t>
            </a:r>
            <a:r>
              <a:rPr lang="pt-BR" sz="2600" dirty="0"/>
              <a:t>- responsável pela implementação da lógica de negócio e funcionalidades do lado do servidor (parte da aplicação que não é visível ao usuário), tais como processar e armazenar dados, gerenciar a autenticação de usuários, entre outras tarefas.</a:t>
            </a:r>
            <a:br>
              <a:rPr lang="pt-BR" sz="2600" dirty="0"/>
            </a:br>
            <a:r>
              <a:rPr lang="pt-BR" sz="2600" b="1" dirty="0"/>
              <a:t>Desenvolvedor full </a:t>
            </a:r>
            <a:r>
              <a:rPr lang="pt-BR" sz="2600" b="1" dirty="0" err="1"/>
              <a:t>stack</a:t>
            </a:r>
            <a:r>
              <a:rPr lang="pt-BR" sz="2600" b="1" dirty="0"/>
              <a:t> </a:t>
            </a:r>
            <a:r>
              <a:rPr lang="pt-BR" sz="2600" dirty="0"/>
              <a:t>- é o profissional que atua no front-</a:t>
            </a:r>
            <a:r>
              <a:rPr lang="pt-BR" sz="2600" dirty="0" err="1"/>
              <a:t>end</a:t>
            </a:r>
            <a:r>
              <a:rPr lang="pt-BR" sz="2600" dirty="0"/>
              <a:t> e </a:t>
            </a:r>
            <a:r>
              <a:rPr lang="pt-BR" sz="2600" dirty="0" err="1"/>
              <a:t>back</a:t>
            </a:r>
            <a:r>
              <a:rPr lang="pt-BR" sz="2600" dirty="0"/>
              <a:t>-end.</a:t>
            </a:r>
          </a:p>
        </p:txBody>
      </p:sp>
    </p:spTree>
    <p:extLst>
      <p:ext uri="{BB962C8B-B14F-4D97-AF65-F5344CB8AC3E}">
        <p14:creationId xmlns:p14="http://schemas.microsoft.com/office/powerpoint/2010/main" val="223828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99DD87-6D6D-AE25-1D11-A886F0CDD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t-BR" sz="4000"/>
              <a:t>Ferramentas do desenvolvedor web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4" name="Espaço Reservado para Conteúdo 2">
            <a:extLst>
              <a:ext uri="{FF2B5EF4-FFF2-40B4-BE49-F238E27FC236}">
                <a16:creationId xmlns:a16="http://schemas.microsoft.com/office/drawing/2014/main" id="{C4980153-3B04-7D1E-6E61-A4CFD859FD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445168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421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226460-4B60-F7D9-F784-0C865679B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B51391-1ECA-BAB5-BE9D-246850B54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82A59F5-6A9A-72D2-5FC4-9F41252704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859A1A-4F92-86E0-AABC-47FC3D59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Fundamentos da Web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A9BAB166-703A-F368-F852-BFA532C82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75125B5-1119-1C3A-2CDC-CA7B3C522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Arquitetura Cliente-Servidor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F8A8EB3-854E-F26C-E836-44F54ADD6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01" t="17586" r="9713" b="17059"/>
          <a:stretch/>
        </p:blipFill>
        <p:spPr>
          <a:xfrm>
            <a:off x="2227473" y="2189926"/>
            <a:ext cx="7737053" cy="432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1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DD64B8-54D7-6BBC-CD56-B53B34391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6CD0B5E-6720-5B15-9730-5240505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BAC248A-23F4-458A-E592-EC43DC660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33D1AE-C17D-CA87-C8E5-15ECCDBE8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Protocolo HTTP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B9290847-CA6B-5059-086D-2F3FB090F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6A6C288-162D-7920-5D6F-BE14F37B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protocolo HTTP foi projetado para permitir a troca de informações na web, como páginas web, imagens, vídeos, arquivos, entre outros, de forma eficiente e padronizada.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0AB81FD-5B00-D245-0FFD-B5AED9AEB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25" t="28417" r="12313" b="26667"/>
          <a:stretch/>
        </p:blipFill>
        <p:spPr>
          <a:xfrm>
            <a:off x="1215759" y="3193311"/>
            <a:ext cx="9760481" cy="307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6898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 2013 - 2022">
  <a:themeElements>
    <a:clrScheme name="Tema do 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1818</TotalTime>
  <Words>617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 2013 - 2022</vt:lpstr>
      <vt:lpstr>Desenvolvimento Web II</vt:lpstr>
      <vt:lpstr>Ementa</vt:lpstr>
      <vt:lpstr>Introdução ao desenvolvimento web</vt:lpstr>
      <vt:lpstr>Front-end utiliza-se três tecnologias</vt:lpstr>
      <vt:lpstr>Back-end, linguagens de programação</vt:lpstr>
      <vt:lpstr>O papel do desenvolvedor web</vt:lpstr>
      <vt:lpstr>Ferramentas do desenvolvedor web</vt:lpstr>
      <vt:lpstr>Fundamentos da Web</vt:lpstr>
      <vt:lpstr>Protocolo HTTP</vt:lpstr>
      <vt:lpstr>Arquitetura de aplicações web</vt:lpstr>
      <vt:lpstr>Arquitetura de aplicações web</vt:lpstr>
      <vt:lpstr>Arquitetura de aplicações web</vt:lpstr>
      <vt:lpstr>Arquitetura de aplicações web</vt:lpstr>
      <vt:lpstr>O que é framework?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Juliano Caetano</dc:creator>
  <cp:lastModifiedBy>Juliano Caetano</cp:lastModifiedBy>
  <cp:revision>7</cp:revision>
  <dcterms:created xsi:type="dcterms:W3CDTF">2024-07-26T13:05:02Z</dcterms:created>
  <dcterms:modified xsi:type="dcterms:W3CDTF">2025-07-30T20:57:46Z</dcterms:modified>
</cp:coreProperties>
</file>