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7" r:id="rId10"/>
    <p:sldId id="268" r:id="rId11"/>
    <p:sldId id="269" r:id="rId12"/>
    <p:sldId id="265" r:id="rId13"/>
    <p:sldId id="262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B4E23-8E48-4A3C-BB81-4EE3BE76A613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53F0E-9A09-43FA-B323-3583CB682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2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3F0E-9A09-43FA-B323-3583CB6820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9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061CF-804F-3D43-BDD3-59682A46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F3DC97-82E9-7B01-D248-EB458FABC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38709-26C7-72C4-646A-A57A81C9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5C875-FD41-893F-FA52-2DDC11E2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5CF67-146D-557E-8CDD-2C4709B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3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8F31-4A46-1498-174E-E4EF0C9E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D3C7BC-806C-A225-42E5-51F04A5F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5B2CD-FBA4-ADA3-2C76-6B28819C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9FAF2-A44C-7163-6436-B3249383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99F4BA-22CC-83F0-07B3-12D06A74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4C8F96-0668-449E-B460-BFBA6B7B2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6CD192-1519-62CD-6CF5-D44E7B24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5F018-961B-8EB1-43C5-0813D5B1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406DE-07E2-D46C-D313-3852647F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0BB1D1-D45B-8C00-0ECE-0656652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4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76FF-E1DB-71E2-4C56-C36B5487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C1366-BA1A-20DA-1113-D9407F6E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326AC9-D015-2C76-D70B-557A2262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BBBEC-0E3A-B721-C0C9-45A1475F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C43E4-F750-5A1F-29FF-A9887544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4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A9475-2665-B18F-1414-F35F9AB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4850D-3850-0D35-878B-FE1C0EDD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A54CC-4E72-813B-3DBB-D9CA4777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518C0-DB86-1A24-1C4E-B903A721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FCF97-B6AA-29CA-1D33-7D1740F2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5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6A318-82C6-15D1-C737-95319B88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0D74E-62AC-BE9F-76E6-F4571979A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E0EF21-3D95-D3F6-8FC5-55529A55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1C728A-8F43-B798-7CE8-9BCBEA6B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02738-F2AF-2A6D-AE83-9C9AF17E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C4FBFB-3DEC-A6C9-9723-2EE2D465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7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2BED0-6C50-1404-89D4-EC17E6E0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D9CD88-B747-DCA1-7FEF-5167892C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0D8027-2508-671E-5019-386B275A2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934C32-9A32-B376-4E01-E565D31E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F78B1D-DEE6-F39C-7899-65D8D61E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FF0C0F-E8AB-42B5-998A-460B2990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E00FCC-748B-1EFE-3B7C-3AA98C7F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E031C1-1C0D-9FA7-83F9-4A10883A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0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8CA62-2282-56B0-A5B3-1748B520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D65941-D01A-FFC8-30A9-A31417B2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5A1E5E-BA1C-96E8-8EEB-C9C65198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A86549-6FE3-66AA-DCD6-BC666A37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60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1C147D-0480-440D-0157-1D18283F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9E809A-0EBA-C00A-87C9-149ED6B1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324157-260A-2236-DF44-CE913E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FF94-0866-1073-6CCE-D9856326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4EBDB-F317-E852-908B-22C92CF7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E6D705-837D-44CF-B356-11E831B7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CCF3DB-E08D-3FD5-B1E4-43C1A526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73849-832B-B9A4-51C3-3636809A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1A97C2-AA64-636D-CEE7-F0BEF3DF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952B7-0DCE-5DEF-8C8D-7CD0E9D1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FCB29C-3EB8-09E0-B348-A2480BB78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0B2EB-FCD8-C121-2478-8DC9B9D3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D7BFFE-D2CD-EEEF-3CCA-4429B2FF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230F3-96E3-F4E2-121F-EB897232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F06F4-29CC-BF91-FD2D-0FE3C68B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601CC-DB8E-C386-38B8-FE1BE547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17957-59C0-41FD-E63E-718B0BF2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BB05C-48AE-9FEC-1E24-0BC82AFF9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D0F08-A894-4074-B7A5-FB032D15A08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1F246-4D81-C639-624F-A241F27D4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143998-2DE0-4D44-43C5-1DA65BDF9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BD1DC-9CCC-47ED-80AA-DBF1719A25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6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8AD1E5-571D-C8C9-D686-72B15E8C0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História da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73401-9CB9-AF9D-C1E6-D2576C6B6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Desenvolvimento Web I</a:t>
            </a:r>
          </a:p>
          <a:p>
            <a:pPr algn="l"/>
            <a:r>
              <a:rPr lang="pt-BR" dirty="0"/>
              <a:t>Prof. Juliano Caetano</a:t>
            </a:r>
          </a:p>
          <a:p>
            <a:pPr algn="l"/>
            <a:r>
              <a:rPr lang="pt-BR" dirty="0"/>
              <a:t>Aula 01</a:t>
            </a:r>
          </a:p>
        </p:txBody>
      </p:sp>
      <p:pic>
        <p:nvPicPr>
          <p:cNvPr id="5" name="Picture 4" descr="Uma pilha de jornais">
            <a:extLst>
              <a:ext uri="{FF2B5EF4-FFF2-40B4-BE49-F238E27FC236}">
                <a16:creationId xmlns:a16="http://schemas.microsoft.com/office/drawing/2014/main" id="{465A32A0-E120-A3B4-17AA-BD81CF84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80" r="31613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D32F8-8E19-1892-5846-4B66714D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navegador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DCB1E-5474-9938-EAAB-C0E4D5BB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0845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Marc </a:t>
            </a:r>
            <a:r>
              <a:rPr lang="pt-BR" dirty="0" err="1"/>
              <a:t>Andreessen</a:t>
            </a:r>
            <a:r>
              <a:rPr lang="pt-BR" dirty="0"/>
              <a:t> e Jim Clark haviam fundado a Mosaic Communications que, em 1993, transformou-se na Netscape Communications Corporation. Nascia a Companhia que se tornaria, em pouco tempo, a senhora absoluta da web, impulsionada com a aceitação unânime da nova versão do navegador Mosaic.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34" name="Picture 14" descr="Mosaic (web browser) | Logopedia | Fandom">
            <a:extLst>
              <a:ext uri="{FF2B5EF4-FFF2-40B4-BE49-F238E27FC236}">
                <a16:creationId xmlns:a16="http://schemas.microsoft.com/office/drawing/2014/main" id="{CFA0FB9F-B51B-2392-8532-62A22B81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14" y="418808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Marc Andreessen - IEEE Computer Society">
            <a:extLst>
              <a:ext uri="{FF2B5EF4-FFF2-40B4-BE49-F238E27FC236}">
                <a16:creationId xmlns:a16="http://schemas.microsoft.com/office/drawing/2014/main" id="{DD3F567C-2B82-BA18-6761-6C641FB26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05" y="4147484"/>
            <a:ext cx="1799994" cy="179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442C78D-BD8D-BF4B-9F9B-41D099208CFE}"/>
              </a:ext>
            </a:extLst>
          </p:cNvPr>
          <p:cNvSpPr txBox="1"/>
          <p:nvPr/>
        </p:nvSpPr>
        <p:spPr>
          <a:xfrm>
            <a:off x="9548562" y="5880919"/>
            <a:ext cx="1916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Marc </a:t>
            </a:r>
            <a:r>
              <a:rPr lang="pt-BR" dirty="0" err="1"/>
              <a:t>Andreessen</a:t>
            </a:r>
            <a:br>
              <a:rPr lang="pt-BR" dirty="0"/>
            </a:br>
            <a:r>
              <a:rPr lang="pt-BR" sz="1400" dirty="0"/>
              <a:t>criador do Mosaic </a:t>
            </a:r>
          </a:p>
        </p:txBody>
      </p:sp>
      <p:pic>
        <p:nvPicPr>
          <p:cNvPr id="3076" name="Picture 4" descr="Netscape Logo png transparent">
            <a:extLst>
              <a:ext uri="{FF2B5EF4-FFF2-40B4-BE49-F238E27FC236}">
                <a16:creationId xmlns:a16="http://schemas.microsoft.com/office/drawing/2014/main" id="{DF5D6A0B-C55E-8573-1912-751856F29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3" b="39524"/>
          <a:stretch/>
        </p:blipFill>
        <p:spPr bwMode="auto">
          <a:xfrm>
            <a:off x="727401" y="4513540"/>
            <a:ext cx="4597212" cy="93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7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AD512-D93D-90C6-B3B1-C7DF8C18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Navegadores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06F84-3A43-F63F-663E-93068CEE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termo inglês </a:t>
            </a:r>
            <a:r>
              <a:rPr lang="pt-BR" b="1" dirty="0"/>
              <a:t>browser</a:t>
            </a:r>
            <a:r>
              <a:rPr lang="pt-BR" dirty="0"/>
              <a:t> é usado no jargão da internet para designar um programa capaz de ler e apresentar ao usuário os conteúdos de um documento web escrito em linguagem de marcação. Browser vem do verbo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browse</a:t>
            </a:r>
            <a:r>
              <a:rPr lang="pt-BR" dirty="0"/>
              <a:t>, que significa folhear casualmente as páginas de um livro e foi traduzido para o português como navegador, gerando a tão bem conhecida expressão “navegar na internet”.</a:t>
            </a:r>
          </a:p>
        </p:txBody>
      </p:sp>
      <p:pic>
        <p:nvPicPr>
          <p:cNvPr id="4098" name="Picture 2" descr="February 2022 onward">
            <a:extLst>
              <a:ext uri="{FF2B5EF4-FFF2-40B4-BE49-F238E27FC236}">
                <a16:creationId xmlns:a16="http://schemas.microsoft.com/office/drawing/2014/main" id="{753E9E9E-52CF-9718-196B-A5DE511F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32" y="49726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rand New: New Logo for Microsoft Edge">
            <a:extLst>
              <a:ext uri="{FF2B5EF4-FFF2-40B4-BE49-F238E27FC236}">
                <a16:creationId xmlns:a16="http://schemas.microsoft.com/office/drawing/2014/main" id="{3D02F32D-E994-0F7C-2C6D-C9EAAF998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15270" r="9483" b="14384"/>
          <a:stretch/>
        </p:blipFill>
        <p:spPr bwMode="auto">
          <a:xfrm>
            <a:off x="3891116" y="4972821"/>
            <a:ext cx="2536723" cy="9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DACC63E-AD1E-2857-A618-ECD43E868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4" t="19583" r="33267" b="20538"/>
          <a:stretch/>
        </p:blipFill>
        <p:spPr bwMode="auto">
          <a:xfrm>
            <a:off x="7012860" y="4875296"/>
            <a:ext cx="970936" cy="101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Opera anuncia novo logo e nova identidade visual. Veja! - GKPB - Geek  Publicitário">
            <a:extLst>
              <a:ext uri="{FF2B5EF4-FFF2-40B4-BE49-F238E27FC236}">
                <a16:creationId xmlns:a16="http://schemas.microsoft.com/office/drawing/2014/main" id="{E9E51A3B-4D03-8947-79D2-1E7556943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2" t="17272" r="34769" b="17614"/>
          <a:stretch/>
        </p:blipFill>
        <p:spPr bwMode="auto">
          <a:xfrm>
            <a:off x="8731043" y="4875296"/>
            <a:ext cx="790291" cy="101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9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351A-EC39-4992-D79F-2E1C485C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WWW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F406C-F960-3963-E809-00E0EA80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WWW</a:t>
            </a:r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é a sigla para </a:t>
            </a:r>
            <a:r>
              <a:rPr lang="pt-BR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World </a:t>
            </a:r>
            <a:r>
              <a:rPr lang="pt-BR" b="1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Wide</a:t>
            </a:r>
            <a:r>
              <a:rPr lang="pt-BR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Web</a:t>
            </a:r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uma rede mundial de computadores interligados.</a:t>
            </a:r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356ED6-6BB0-92C9-D863-201B32D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2852738"/>
            <a:ext cx="4980960" cy="3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2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E0EF7-35F6-7173-2518-0B6A0A02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7CEF3-ADAD-994F-D9EB-28A0BBEC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Submarine</a:t>
            </a:r>
            <a:r>
              <a:rPr lang="pt-BR" dirty="0"/>
              <a:t> </a:t>
            </a:r>
            <a:r>
              <a:rPr lang="pt-BR" dirty="0" err="1"/>
              <a:t>Cable</a:t>
            </a:r>
            <a:r>
              <a:rPr lang="pt-BR" dirty="0"/>
              <a:t> Map - https://www.submarinecablemap.com/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F4693E-56A8-B1D7-48F7-9D9C1CCD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42" y="2607777"/>
            <a:ext cx="5161936" cy="35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1C2FD9-1DC3-C967-7F07-5BE05877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pt-BR" sz="5400" dirty="0"/>
              <a:t>No Youtube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DA8993-F502-7809-CF35-E0442937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866021" cy="39136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D307C-9BC6-098C-21ED-DF6CFE5C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BR" sz="2600" dirty="0"/>
              <a:t>Como a internet funciona? - </a:t>
            </a:r>
            <a:r>
              <a:rPr lang="pt-BR" sz="2600" dirty="0" err="1"/>
              <a:t>Glad</a:t>
            </a:r>
            <a:r>
              <a:rPr lang="pt-BR" sz="2600" dirty="0"/>
              <a:t> </a:t>
            </a:r>
            <a:r>
              <a:rPr lang="pt-BR" sz="2600" dirty="0" err="1"/>
              <a:t>You</a:t>
            </a:r>
            <a:r>
              <a:rPr lang="pt-BR" sz="2600" dirty="0"/>
              <a:t> </a:t>
            </a:r>
            <a:r>
              <a:rPr lang="pt-BR" sz="2600" dirty="0" err="1"/>
              <a:t>Asked</a:t>
            </a:r>
            <a:r>
              <a:rPr lang="pt-BR" sz="2600" dirty="0"/>
              <a:t> T1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3200" dirty="0"/>
              <a:t>https://youtu.be/TNQsmPf24go</a:t>
            </a:r>
          </a:p>
        </p:txBody>
      </p:sp>
    </p:spTree>
    <p:extLst>
      <p:ext uri="{BB962C8B-B14F-4D97-AF65-F5344CB8AC3E}">
        <p14:creationId xmlns:p14="http://schemas.microsoft.com/office/powerpoint/2010/main" val="111005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68B8C7-30F9-1C63-3C15-E1853A0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pt-BR" sz="4600"/>
              <a:t>A Internet veio da Guerra</a:t>
            </a:r>
            <a:br>
              <a:rPr lang="pt-BR" sz="4600"/>
            </a:br>
            <a:r>
              <a:rPr lang="pt-BR" sz="4600"/>
              <a:t>(infelizmente)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38F450B-CF8C-CD90-9382-F59B2837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76145"/>
            <a:ext cx="6894576" cy="3223214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1A7EB7C-A79F-8597-6377-3C6CF0D7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/>
              <a:t>A Guerra Fria foi um período marcado por um conflito político-ideológico travado entre Estados Unidos e a ex-União Soviética (URSS), entre 1947 e 1991. Esse período polarizou o mundo em dois grandes blocos, um alinhado ao capitalismo e outro alinhado ao comunismo.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31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91D7-F8DD-5BF4-EAE9-C496E342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ARPANET</a:t>
            </a:r>
            <a:br>
              <a:rPr lang="pt-BR" dirty="0"/>
            </a:br>
            <a:r>
              <a:rPr lang="pt-BR" sz="1800" dirty="0"/>
              <a:t>A </a:t>
            </a:r>
            <a:r>
              <a:rPr lang="pt-BR" sz="1800" dirty="0" err="1"/>
              <a:t>Advanced</a:t>
            </a:r>
            <a:r>
              <a:rPr lang="pt-BR" sz="1800" dirty="0"/>
              <a:t> </a:t>
            </a:r>
            <a:r>
              <a:rPr lang="pt-BR" sz="1800" dirty="0" err="1"/>
              <a:t>Research</a:t>
            </a:r>
            <a:r>
              <a:rPr lang="pt-BR" sz="1800" dirty="0"/>
              <a:t> </a:t>
            </a:r>
            <a:r>
              <a:rPr lang="pt-BR" sz="1800" dirty="0" err="1"/>
              <a:t>Projects</a:t>
            </a:r>
            <a:r>
              <a:rPr lang="pt-BR" sz="1800" dirty="0"/>
              <a:t> </a:t>
            </a:r>
            <a:r>
              <a:rPr lang="pt-BR" sz="1800" dirty="0" err="1"/>
              <a:t>Agency</a:t>
            </a:r>
            <a:r>
              <a:rPr lang="pt-BR" sz="1800" dirty="0"/>
              <a:t> Network </a:t>
            </a:r>
            <a:br>
              <a:rPr lang="pt-BR" sz="1800" dirty="0"/>
            </a:br>
            <a:r>
              <a:rPr lang="pt-BR" sz="1800" dirty="0"/>
              <a:t>Rede da Agência para Projetos de Pesquisa Avançada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C5D47-A015-D43E-9B48-35B0B728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Criada pela DARPA – </a:t>
            </a:r>
            <a:r>
              <a:rPr lang="en-US" dirty="0" err="1"/>
              <a:t>Defence</a:t>
            </a:r>
            <a:r>
              <a:rPr lang="en-US" dirty="0"/>
              <a:t> Advanced Research Projects Agency</a:t>
            </a:r>
          </a:p>
          <a:p>
            <a:endParaRPr lang="pt-BR" dirty="0"/>
          </a:p>
        </p:txBody>
      </p:sp>
      <p:pic>
        <p:nvPicPr>
          <p:cNvPr id="1030" name="Picture 6" descr="Mãe da internet&quot;, ARPANET completa 52 anos; conheça sua história">
            <a:extLst>
              <a:ext uri="{FF2B5EF4-FFF2-40B4-BE49-F238E27FC236}">
                <a16:creationId xmlns:a16="http://schemas.microsoft.com/office/drawing/2014/main" id="{F0829335-FF88-DBF8-7D5D-B3F6FFEB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6" y="2714476"/>
            <a:ext cx="5849468" cy="35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FA74C2A-C342-0AEB-1AA4-25C0B1DA4990}"/>
              </a:ext>
            </a:extLst>
          </p:cNvPr>
          <p:cNvSpPr txBox="1"/>
          <p:nvPr/>
        </p:nvSpPr>
        <p:spPr>
          <a:xfrm>
            <a:off x="1231490" y="58076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OTKVTY+Verdana"/>
              </a:rPr>
              <a:t>A ARPANET no início, em 1969, só tinha 4 pontos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OTKVTY+Verdana"/>
              </a:rPr>
              <a:t>Protocolo NCP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B7FF-B3B4-F631-6D76-D84EE1E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ARPANET e MILNET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D1539-551C-929D-9781-7DDAA211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TCP/IP - 1972</a:t>
            </a:r>
          </a:p>
        </p:txBody>
      </p:sp>
      <p:pic>
        <p:nvPicPr>
          <p:cNvPr id="3076" name="Picture 4" descr="The Arpanet in 1972, exhibiting a net-like structure. the practical realities of the technology as it had developed; but in the evolutionary cycle of network protocol development, this meant baking those arrangements right into the protocol.  ">
            <a:extLst>
              <a:ext uri="{FF2B5EF4-FFF2-40B4-BE49-F238E27FC236}">
                <a16:creationId xmlns:a16="http://schemas.microsoft.com/office/drawing/2014/main" id="{C199ECE7-3A18-379B-9B2B-40E00CAD6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3" y="2388484"/>
            <a:ext cx="7069394" cy="41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defined">
            <a:extLst>
              <a:ext uri="{FF2B5EF4-FFF2-40B4-BE49-F238E27FC236}">
                <a16:creationId xmlns:a16="http://schemas.microsoft.com/office/drawing/2014/main" id="{6FE2F581-7ECA-C55C-CE8D-AACB8E9A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90" y="1509713"/>
            <a:ext cx="1796845" cy="208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D040C6-1C23-F2E4-A0C7-3723D19B83C9}"/>
              </a:ext>
            </a:extLst>
          </p:cNvPr>
          <p:cNvSpPr txBox="1"/>
          <p:nvPr/>
        </p:nvSpPr>
        <p:spPr>
          <a:xfrm>
            <a:off x="9247590" y="3605143"/>
            <a:ext cx="17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Bob Kahn - TCP</a:t>
            </a:r>
          </a:p>
        </p:txBody>
      </p:sp>
      <p:pic>
        <p:nvPicPr>
          <p:cNvPr id="3080" name="Picture 8" descr="Vinton G. Cerf - Conselho Internacional de Ciências">
            <a:extLst>
              <a:ext uri="{FF2B5EF4-FFF2-40B4-BE49-F238E27FC236}">
                <a16:creationId xmlns:a16="http://schemas.microsoft.com/office/drawing/2014/main" id="{59BBAD7B-DA8B-73C4-3D57-91ECB3C09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8"/>
          <a:stretch/>
        </p:blipFill>
        <p:spPr bwMode="auto">
          <a:xfrm>
            <a:off x="9275144" y="4007308"/>
            <a:ext cx="1796845" cy="2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79233A-139F-E0AE-761C-8805A80F2647}"/>
              </a:ext>
            </a:extLst>
          </p:cNvPr>
          <p:cNvSpPr txBox="1"/>
          <p:nvPr/>
        </p:nvSpPr>
        <p:spPr>
          <a:xfrm>
            <a:off x="9247590" y="6200004"/>
            <a:ext cx="14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Vint </a:t>
            </a:r>
            <a:r>
              <a:rPr lang="pt-BR" dirty="0" err="1"/>
              <a:t>Cerf</a:t>
            </a:r>
            <a:r>
              <a:rPr lang="pt-BR" dirty="0"/>
              <a:t> - IP</a:t>
            </a:r>
          </a:p>
        </p:txBody>
      </p:sp>
    </p:spTree>
    <p:extLst>
      <p:ext uri="{BB962C8B-B14F-4D97-AF65-F5344CB8AC3E}">
        <p14:creationId xmlns:p14="http://schemas.microsoft.com/office/powerpoint/2010/main" val="66026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73479-02DF-7D8E-8575-AF8ECAFF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distribuição da rede ARPANET em 1974.</a:t>
            </a:r>
          </a:p>
        </p:txBody>
      </p:sp>
      <p:pic>
        <p:nvPicPr>
          <p:cNvPr id="1026" name="Picture 2" descr="ARPANET em 1974">
            <a:extLst>
              <a:ext uri="{FF2B5EF4-FFF2-40B4-BE49-F238E27FC236}">
                <a16:creationId xmlns:a16="http://schemas.microsoft.com/office/drawing/2014/main" id="{6B083A82-AE0B-4272-36AC-291D459B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64" y="1797738"/>
            <a:ext cx="7450271" cy="46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17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283E3-AAA2-FE0A-A4A1-31A2B9A7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ARPANET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05102D-BF2B-B0E6-CC9D-5B9DAB0BA830}"/>
              </a:ext>
            </a:extLst>
          </p:cNvPr>
          <p:cNvSpPr txBox="1"/>
          <p:nvPr/>
        </p:nvSpPr>
        <p:spPr>
          <a:xfrm>
            <a:off x="4940844" y="2113935"/>
            <a:ext cx="2310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Aptos Black" panose="020F0502020204030204" pitchFamily="34" charset="0"/>
              </a:rPr>
              <a:t>ARPANET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3BC2F-D9D7-2ECE-E3BA-70587E656679}"/>
              </a:ext>
            </a:extLst>
          </p:cNvPr>
          <p:cNvSpPr txBox="1"/>
          <p:nvPr/>
        </p:nvSpPr>
        <p:spPr>
          <a:xfrm>
            <a:off x="1332405" y="3886134"/>
            <a:ext cx="1962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Aptos Black" panose="020F0502020204030204" pitchFamily="34" charset="0"/>
              </a:rPr>
              <a:t>MILNET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A8701A-495A-1846-761C-2FC8B9673623}"/>
              </a:ext>
            </a:extLst>
          </p:cNvPr>
          <p:cNvSpPr txBox="1"/>
          <p:nvPr/>
        </p:nvSpPr>
        <p:spPr>
          <a:xfrm>
            <a:off x="5104382" y="3886134"/>
            <a:ext cx="1983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Aptos Black" panose="020F0502020204030204" pitchFamily="34" charset="0"/>
              </a:rPr>
              <a:t>NSFNET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09F9A-01F8-A292-15AE-F1C4304D10AB}"/>
              </a:ext>
            </a:extLst>
          </p:cNvPr>
          <p:cNvSpPr txBox="1"/>
          <p:nvPr/>
        </p:nvSpPr>
        <p:spPr>
          <a:xfrm>
            <a:off x="7969180" y="3886134"/>
            <a:ext cx="3231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Aptos Black" panose="020F0502020204030204" pitchFamily="34" charset="0"/>
              </a:rPr>
              <a:t>Comerciais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E8628A2-17D2-3D44-99B5-6928C7083B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13604" y="2883376"/>
            <a:ext cx="3782396" cy="100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75B355E-C823-606E-A64D-1DAD72A2BA5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883376"/>
            <a:ext cx="0" cy="100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BD20ABC-515C-1E4B-812F-FD7A493BDA0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2883376"/>
            <a:ext cx="3488815" cy="100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F3CD41-D027-3F98-5DC1-DB056AC24079}"/>
              </a:ext>
            </a:extLst>
          </p:cNvPr>
          <p:cNvSpPr txBox="1"/>
          <p:nvPr/>
        </p:nvSpPr>
        <p:spPr>
          <a:xfrm>
            <a:off x="1001736" y="4801128"/>
            <a:ext cx="10538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Interconnect</a:t>
            </a:r>
            <a:r>
              <a:rPr lang="pt-BR" sz="4400" dirty="0"/>
              <a:t> Networking = Internetworking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AD1226-D6DE-50B4-77E1-B4DEC42C3264}"/>
              </a:ext>
            </a:extLst>
          </p:cNvPr>
          <p:cNvSpPr txBox="1"/>
          <p:nvPr/>
        </p:nvSpPr>
        <p:spPr>
          <a:xfrm>
            <a:off x="2875309" y="5570569"/>
            <a:ext cx="6441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Internetworking = Internet</a:t>
            </a:r>
          </a:p>
        </p:txBody>
      </p:sp>
    </p:spTree>
    <p:extLst>
      <p:ext uri="{BB962C8B-B14F-4D97-AF65-F5344CB8AC3E}">
        <p14:creationId xmlns:p14="http://schemas.microsoft.com/office/powerpoint/2010/main" val="416154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D45-1BBA-6BA6-5764-9DBEA6D5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era </a:t>
            </a:r>
            <a:br>
              <a:rPr lang="pt-BR" dirty="0"/>
            </a:br>
            <a:r>
              <a:rPr lang="pt-BR" dirty="0"/>
              <a:t>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1E07A-6B54-463C-7743-A46A8DF4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Gopher</a:t>
            </a:r>
            <a:endParaRPr lang="pt-BR" dirty="0"/>
          </a:p>
        </p:txBody>
      </p:sp>
      <p:pic>
        <p:nvPicPr>
          <p:cNvPr id="4098" name="Picture 2" descr="The Web Before the Web: A Look Back at Gopher">
            <a:extLst>
              <a:ext uri="{FF2B5EF4-FFF2-40B4-BE49-F238E27FC236}">
                <a16:creationId xmlns:a16="http://schemas.microsoft.com/office/drawing/2014/main" id="{9A297500-59AD-9B30-2F18-1EF403630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75" y="140109"/>
            <a:ext cx="8725625" cy="657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8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3DD5D-41BC-0BD3-A4DB-571B03B3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era a internet?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E1DEBA-39FD-5A96-FC38-4DB306930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4" y="1303357"/>
            <a:ext cx="3193026" cy="21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4EDA1A4-8D78-1167-E8B5-0B6FA4D27C2B}"/>
              </a:ext>
            </a:extLst>
          </p:cNvPr>
          <p:cNvSpPr txBox="1"/>
          <p:nvPr/>
        </p:nvSpPr>
        <p:spPr>
          <a:xfrm>
            <a:off x="9548562" y="3454686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Tim Berners-Lee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CABC23B-35BF-4E28-C138-56AB171B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8" y="1930928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rquivo html com símbolo de código - ícones de interface grátis">
            <a:extLst>
              <a:ext uri="{FF2B5EF4-FFF2-40B4-BE49-F238E27FC236}">
                <a16:creationId xmlns:a16="http://schemas.microsoft.com/office/drawing/2014/main" id="{0BA6AC11-AAF8-F240-B7EF-9F7F66D82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61" y="193092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ogo Internet Imagens – Download Grátis no Freepik">
            <a:extLst>
              <a:ext uri="{FF2B5EF4-FFF2-40B4-BE49-F238E27FC236}">
                <a16:creationId xmlns:a16="http://schemas.microsoft.com/office/drawing/2014/main" id="{9E88D3A7-0FA9-E558-57EB-155C4995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074" y="1930928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BFB832-94B1-FCE8-4B44-D0FB55B11788}"/>
              </a:ext>
            </a:extLst>
          </p:cNvPr>
          <p:cNvSpPr txBox="1"/>
          <p:nvPr/>
        </p:nvSpPr>
        <p:spPr>
          <a:xfrm>
            <a:off x="4824728" y="6157105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 = Hypertext </a:t>
            </a:r>
            <a:r>
              <a:rPr lang="pt-BR" sz="1200" dirty="0" err="1"/>
              <a:t>Transfer</a:t>
            </a:r>
            <a:r>
              <a:rPr lang="pt-BR" sz="1200" dirty="0"/>
              <a:t> </a:t>
            </a:r>
            <a:r>
              <a:rPr lang="pt-BR" sz="1200" dirty="0" err="1"/>
              <a:t>Protocol</a:t>
            </a:r>
            <a:br>
              <a:rPr lang="pt-BR" sz="1200" dirty="0"/>
            </a:br>
            <a:r>
              <a:rPr lang="pt-BR" sz="1200" dirty="0" err="1"/>
              <a:t>html</a:t>
            </a:r>
            <a:r>
              <a:rPr lang="pt-BR" sz="1200" dirty="0"/>
              <a:t> = </a:t>
            </a:r>
            <a:r>
              <a:rPr lang="pt-BR" sz="1200" dirty="0" err="1"/>
              <a:t>HyperText</a:t>
            </a:r>
            <a:r>
              <a:rPr lang="pt-BR" sz="1200" dirty="0"/>
              <a:t> Markup </a:t>
            </a:r>
            <a:r>
              <a:rPr lang="pt-BR" sz="1200" dirty="0" err="1"/>
              <a:t>Language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FB7E4D-DF5D-D9FD-756E-9BBC20FEB35B}"/>
              </a:ext>
            </a:extLst>
          </p:cNvPr>
          <p:cNvSpPr txBox="1"/>
          <p:nvPr/>
        </p:nvSpPr>
        <p:spPr>
          <a:xfrm>
            <a:off x="942100" y="4159224"/>
            <a:ext cx="1041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final de 1990, Berners-Lee, usando um computador </a:t>
            </a:r>
            <a:r>
              <a:rPr lang="pt-BR" dirty="0" err="1"/>
              <a:t>NeXT</a:t>
            </a:r>
            <a:r>
              <a:rPr lang="pt-BR" dirty="0"/>
              <a:t> projetado por Steve Jobs, desenvolveu as tecnologias-chave que são a base da Web, incluindo a Linguagem de Marcação de Hipertexto (HTML), para criar páginas da Web; o Protocolo de Transferência de Hipertexto (HTTP), um conjunto de regras para transferir dados pela Web; e os Localizadores de Recursos Uniformes (URLs), ou endereços da Web para encontrar um documento ou página. Ele também concebeu um navegador básico e um software de servidor Web. Em 1991, estava pronto para ser lançado.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3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56893-826B-CAB3-5A1D-CCCEA5B4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Primeira página web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08634-1484-F4BE-060E-2770ABCA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 de agosto de 1991: lançado o primeiro Web Site da história</a:t>
            </a:r>
          </a:p>
        </p:txBody>
      </p:sp>
      <p:sp>
        <p:nvSpPr>
          <p:cNvPr id="20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12">
            <a:extLst>
              <a:ext uri="{FF2B5EF4-FFF2-40B4-BE49-F238E27FC236}">
                <a16:creationId xmlns:a16="http://schemas.microsoft.com/office/drawing/2014/main" id="{0F0C59E3-EF56-1147-0F5A-1384DE357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54895"/>
            <a:ext cx="7214616" cy="53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1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474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Aptos</vt:lpstr>
      <vt:lpstr>Aptos Black</vt:lpstr>
      <vt:lpstr>Aptos Display</vt:lpstr>
      <vt:lpstr>Arial</vt:lpstr>
      <vt:lpstr>OTKVTY+Verdana</vt:lpstr>
      <vt:lpstr>Roboto</vt:lpstr>
      <vt:lpstr>Tema do Office</vt:lpstr>
      <vt:lpstr>História da internet</vt:lpstr>
      <vt:lpstr>A Internet veio da Guerra (infelizmente)</vt:lpstr>
      <vt:lpstr>ARPANET A Advanced Research Projects Agency Network  Rede da Agência para Projetos de Pesquisa Avançada</vt:lpstr>
      <vt:lpstr>ARPANET e MILNET</vt:lpstr>
      <vt:lpstr>Mapa de distribuição da rede ARPANET em 1974.</vt:lpstr>
      <vt:lpstr>Crescimento ARPANET</vt:lpstr>
      <vt:lpstr>Como era  a internet?</vt:lpstr>
      <vt:lpstr>Como era a internet?</vt:lpstr>
      <vt:lpstr>Primeira página web </vt:lpstr>
      <vt:lpstr>Primeiro navegador</vt:lpstr>
      <vt:lpstr>Navegadores da internet</vt:lpstr>
      <vt:lpstr>WWW</vt:lpstr>
      <vt:lpstr>Internet hoje</vt:lpstr>
      <vt:lpstr>No 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Caetano</dc:creator>
  <cp:lastModifiedBy>Juliano Caetano</cp:lastModifiedBy>
  <cp:revision>3</cp:revision>
  <dcterms:created xsi:type="dcterms:W3CDTF">2025-02-08T12:51:42Z</dcterms:created>
  <dcterms:modified xsi:type="dcterms:W3CDTF">2025-02-11T00:57:34Z</dcterms:modified>
</cp:coreProperties>
</file>