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274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6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6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3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3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9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4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9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4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7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ipt de computador em uma tela">
            <a:extLst>
              <a:ext uri="{FF2B5EF4-FFF2-40B4-BE49-F238E27FC236}">
                <a16:creationId xmlns:a16="http://schemas.microsoft.com/office/drawing/2014/main" id="{C9BD5B81-CDBE-693E-0907-F185FCCB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81" b="9749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144E25-2420-EBE2-BB96-AF40342F1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Estrutura básica de um documento 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219B09-5F31-AF78-AA7D-6011DD571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Desenvolvimento Web I</a:t>
            </a:r>
          </a:p>
          <a:p>
            <a:r>
              <a:rPr lang="pt-BR" dirty="0">
                <a:solidFill>
                  <a:srgbClr val="FFFFFF"/>
                </a:solidFill>
              </a:rPr>
              <a:t>Prof. Juliano Caetano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Aula 02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76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4EA72-67CF-7792-E039-AD025E73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5515E-DC08-7CBA-15B2-0FBA9C52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38632"/>
            <a:ext cx="10691265" cy="412325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Para que possamos exibir as informações desejadas com a formatação, é necessário que cada trecho de texto tenha uma </a:t>
            </a:r>
            <a:r>
              <a:rPr lang="pt-BR" b="1" dirty="0"/>
              <a:t>marcação</a:t>
            </a:r>
            <a:r>
              <a:rPr lang="pt-BR" dirty="0"/>
              <a:t> indicando qual é o significado dele. Essa marcação também influencia a maneira com que cada trecho do texto será exibido.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588753-1CB7-6611-04F1-53042D819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032" y="3039507"/>
            <a:ext cx="5161935" cy="319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D51A3-29F2-EB49-CD5A-A075EE50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2450B7-9E0F-FF37-AC50-187F31FAA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49743"/>
            <a:ext cx="10691265" cy="4113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HTML é um conjunto de </a:t>
            </a:r>
            <a:r>
              <a:rPr lang="pt-BR" dirty="0" err="1"/>
              <a:t>tags</a:t>
            </a:r>
            <a:r>
              <a:rPr lang="pt-BR" dirty="0"/>
              <a:t> responsáveis pela marcação do conteúdo de uma página no navegador. No código que vimos antes, as </a:t>
            </a:r>
            <a:r>
              <a:rPr lang="pt-BR" dirty="0" err="1"/>
              <a:t>tags</a:t>
            </a:r>
            <a:r>
              <a:rPr lang="pt-BR" dirty="0"/>
              <a:t> são os elementos a mais que escrevemos usando a sintaxe &lt;</a:t>
            </a:r>
            <a:r>
              <a:rPr lang="pt-BR" dirty="0" err="1"/>
              <a:t>nomedatag</a:t>
            </a:r>
            <a:r>
              <a:rPr lang="pt-BR" dirty="0"/>
              <a:t>&gt;. Diversas </a:t>
            </a:r>
            <a:r>
              <a:rPr lang="pt-BR" dirty="0" err="1"/>
              <a:t>tags</a:t>
            </a:r>
            <a:r>
              <a:rPr lang="pt-BR" dirty="0"/>
              <a:t> são disponibilizadas pela linguagem HTML e cada uma possui uma funcionalidade específica</a:t>
            </a:r>
          </a:p>
          <a:p>
            <a:pPr marL="0" indent="0">
              <a:buNone/>
            </a:pPr>
            <a:r>
              <a:rPr lang="pt-BR" dirty="0"/>
              <a:t>Exemplo o uso da </a:t>
            </a:r>
            <a:r>
              <a:rPr lang="pt-BR" dirty="0" err="1"/>
              <a:t>tag</a:t>
            </a:r>
            <a:r>
              <a:rPr lang="pt-BR" dirty="0"/>
              <a:t> &lt;h1&gt;. Ela representa o título principal da página.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&lt;h1&gt;</a:t>
            </a:r>
            <a:r>
              <a:rPr lang="pt-BR" dirty="0" err="1"/>
              <a:t>MusicDot</a:t>
            </a:r>
            <a:r>
              <a:rPr lang="pt-BR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81082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E162E-0B6C-459E-5901-62887207D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30A42-BE98-BE58-6E0D-4A8BB4A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260CC8-4744-4D8C-6850-8122D18B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38632"/>
            <a:ext cx="10691265" cy="41232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1026" name="Picture 2" descr="Tag de abertura &lt;p&gt;, tag de fechamento &lt;/p&gt;, um conteúdo dentro das tags, exemplificando um elemento HTML.">
            <a:extLst>
              <a:ext uri="{FF2B5EF4-FFF2-40B4-BE49-F238E27FC236}">
                <a16:creationId xmlns:a16="http://schemas.microsoft.com/office/drawing/2014/main" id="{8D8F8904-5F22-9794-2FF2-ADE668FC4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545" y="1838632"/>
            <a:ext cx="8282910" cy="429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77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7E975-EB3D-2EEB-6521-0857A1BF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3CFF87-B9BA-613B-1056-2B4101BE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Note a sintaxe. Uma </a:t>
            </a:r>
            <a:r>
              <a:rPr lang="pt-BR" dirty="0" err="1"/>
              <a:t>tag</a:t>
            </a:r>
            <a:r>
              <a:rPr lang="pt-BR" dirty="0"/>
              <a:t> é definida com caracteres &lt; e &gt;, e seu nome (h1 no caso). Muitas </a:t>
            </a:r>
            <a:r>
              <a:rPr lang="pt-BR" dirty="0" err="1"/>
              <a:t>tags</a:t>
            </a:r>
            <a:r>
              <a:rPr lang="pt-BR" dirty="0"/>
              <a:t> possuem conteúdo, como o texto do título ("</a:t>
            </a:r>
            <a:r>
              <a:rPr lang="pt-BR" dirty="0" err="1"/>
              <a:t>MusicDot</a:t>
            </a:r>
            <a:r>
              <a:rPr lang="pt-BR" dirty="0"/>
              <a:t>"). Nesse caso, para determinar onde o conteúdo acaba, usamos uma </a:t>
            </a:r>
            <a:r>
              <a:rPr lang="pt-BR" dirty="0" err="1"/>
              <a:t>tag</a:t>
            </a:r>
            <a:r>
              <a:rPr lang="pt-BR" dirty="0"/>
              <a:t> de fechamento com a barra antes do nome: &lt;/h1&gt;.</a:t>
            </a:r>
          </a:p>
          <a:p>
            <a:pPr marL="0" indent="0">
              <a:buNone/>
            </a:pPr>
            <a:r>
              <a:rPr lang="pt-BR" dirty="0"/>
              <a:t>Algumas </a:t>
            </a:r>
            <a:r>
              <a:rPr lang="pt-BR" dirty="0" err="1"/>
              <a:t>tags</a:t>
            </a:r>
            <a:r>
              <a:rPr lang="pt-BR" dirty="0"/>
              <a:t> podem receber algum tipo de informação extra dentro de sua definição chamada de atributo. São parâmetros usando a sintaxe de atributo="valor". Para definir uma imagem, por exemplo, usamos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img</a:t>
            </a:r>
            <a:r>
              <a:rPr lang="pt-BR" dirty="0"/>
              <a:t>&gt; e, para indicar o caminho que está essa imagem, usamos o atributo </a:t>
            </a:r>
            <a:r>
              <a:rPr lang="pt-BR" dirty="0" err="1"/>
              <a:t>src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="../imagens/casa_de_praia.jpg"&gt;</a:t>
            </a:r>
          </a:p>
        </p:txBody>
      </p:sp>
    </p:spTree>
    <p:extLst>
      <p:ext uri="{BB962C8B-B14F-4D97-AF65-F5344CB8AC3E}">
        <p14:creationId xmlns:p14="http://schemas.microsoft.com/office/powerpoint/2010/main" val="220012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B8901-59F7-83E5-A1A4-3BFF1E51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91E53F-5447-967D-EEF0-21E11528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38632"/>
            <a:ext cx="10691265" cy="41232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O HTML é composto de diversas </a:t>
            </a:r>
            <a:r>
              <a:rPr lang="pt-BR" dirty="0" err="1"/>
              <a:t>tags</a:t>
            </a:r>
            <a:r>
              <a:rPr lang="pt-BR" dirty="0"/>
              <a:t>, cada uma com sua função e significado. Desde 2013, com a atualização da linguagem para o HTML 5, muitas novas </a:t>
            </a:r>
            <a:r>
              <a:rPr lang="pt-BR" dirty="0" err="1"/>
              <a:t>tags</a:t>
            </a:r>
            <a:r>
              <a:rPr lang="pt-BR" dirty="0"/>
              <a:t> foram adicionada.</a:t>
            </a:r>
          </a:p>
          <a:p>
            <a:pPr marL="0" indent="0">
              <a:buNone/>
            </a:pPr>
            <a:r>
              <a:rPr lang="pt-BR" sz="2800" b="1" dirty="0"/>
              <a:t>Títulos</a:t>
            </a:r>
          </a:p>
          <a:p>
            <a:pPr marL="0" indent="0">
              <a:buNone/>
            </a:pPr>
            <a:r>
              <a:rPr lang="pt-BR" dirty="0"/>
              <a:t>&lt;h1&gt;</a:t>
            </a:r>
            <a:r>
              <a:rPr lang="pt-BR" dirty="0" err="1"/>
              <a:t>MusicDot</a:t>
            </a:r>
            <a:r>
              <a:rPr lang="pt-BR" dirty="0"/>
              <a:t>&lt;/h1&gt;</a:t>
            </a:r>
          </a:p>
          <a:p>
            <a:pPr marL="0" indent="0">
              <a:buNone/>
            </a:pPr>
            <a:r>
              <a:rPr lang="pt-BR" dirty="0"/>
              <a:t>&lt;h2&gt;Bem-vindo à </a:t>
            </a:r>
            <a:r>
              <a:rPr lang="pt-BR" dirty="0" err="1"/>
              <a:t>MusicDot</a:t>
            </a:r>
            <a:r>
              <a:rPr lang="pt-BR" dirty="0"/>
              <a:t>, seu portal de cursos de música online.&lt;/h2&gt;</a:t>
            </a:r>
          </a:p>
          <a:p>
            <a:pPr marL="0" indent="0">
              <a:buNone/>
            </a:pPr>
            <a:r>
              <a:rPr lang="pt-BR" dirty="0"/>
              <a:t>As </a:t>
            </a:r>
            <a:r>
              <a:rPr lang="pt-BR" dirty="0" err="1"/>
              <a:t>tags</a:t>
            </a:r>
            <a:r>
              <a:rPr lang="pt-BR" dirty="0"/>
              <a:t> de </a:t>
            </a:r>
            <a:r>
              <a:rPr lang="pt-BR" dirty="0" err="1"/>
              <a:t>heading</a:t>
            </a:r>
            <a:r>
              <a:rPr lang="pt-BR" dirty="0"/>
              <a:t> são para exibir conteúdo de texto e contém 6 níveis, ou seja de &lt;h1&gt; à &lt;h6&gt;, seguindo uma ordem de importância, sendo &lt;h1&gt; o título principal, o mais importante, e &lt;h6&gt; o título de menor importância.</a:t>
            </a:r>
            <a:br>
              <a:rPr lang="pt-BR" dirty="0"/>
            </a:br>
            <a:r>
              <a:rPr lang="pt-BR" dirty="0"/>
              <a:t>Utilizamos, por exemplo, a </a:t>
            </a:r>
            <a:r>
              <a:rPr lang="pt-BR" dirty="0" err="1"/>
              <a:t>tag</a:t>
            </a:r>
            <a:r>
              <a:rPr lang="pt-BR" dirty="0"/>
              <a:t> &lt;h1&gt; para o nome, título principal da página, e a </a:t>
            </a:r>
            <a:r>
              <a:rPr lang="pt-BR" dirty="0" err="1"/>
              <a:t>tag</a:t>
            </a:r>
            <a:r>
              <a:rPr lang="pt-BR" dirty="0"/>
              <a:t> &lt;h2&gt; como subtítulo ou como título de seções dentro do documento.</a:t>
            </a:r>
            <a:br>
              <a:rPr lang="pt-BR" dirty="0"/>
            </a:br>
            <a:r>
              <a:rPr lang="pt-BR" dirty="0" err="1"/>
              <a:t>Obs</a:t>
            </a:r>
            <a:r>
              <a:rPr lang="pt-BR" dirty="0"/>
              <a:t>: a </a:t>
            </a:r>
            <a:r>
              <a:rPr lang="pt-BR" dirty="0" err="1"/>
              <a:t>tag</a:t>
            </a:r>
            <a:r>
              <a:rPr lang="pt-BR" dirty="0"/>
              <a:t> &lt;h1&gt; só pode ser utilizada uma vez em cada página porque não pode existir mais de um conteúdo mais importante da página.</a:t>
            </a:r>
          </a:p>
        </p:txBody>
      </p:sp>
    </p:spTree>
    <p:extLst>
      <p:ext uri="{BB962C8B-B14F-4D97-AF65-F5344CB8AC3E}">
        <p14:creationId xmlns:p14="http://schemas.microsoft.com/office/powerpoint/2010/main" val="345270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B2CF5-3B30-AA9E-F05A-505CECBD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0CB5C2-E727-56C1-B502-044D04138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97626"/>
            <a:ext cx="10691265" cy="40642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b="1" dirty="0"/>
              <a:t>Parágrafos</a:t>
            </a:r>
          </a:p>
          <a:p>
            <a:pPr marL="0" indent="0">
              <a:buNone/>
            </a:pPr>
            <a:r>
              <a:rPr lang="pt-BR" dirty="0"/>
              <a:t>Quando exibimos qualquer texto em nossa página, é recomendado que ele seja sempre conteúdo de alguma </a:t>
            </a:r>
            <a:r>
              <a:rPr lang="pt-BR" dirty="0" err="1"/>
              <a:t>tag</a:t>
            </a:r>
            <a:r>
              <a:rPr lang="pt-BR" dirty="0"/>
              <a:t> filha da </a:t>
            </a:r>
            <a:r>
              <a:rPr lang="pt-BR" dirty="0" err="1"/>
              <a:t>tag</a:t>
            </a:r>
            <a:r>
              <a:rPr lang="pt-BR" dirty="0"/>
              <a:t> &lt;body&gt;. A marcação mais indicada para textos comuns é a </a:t>
            </a:r>
            <a:r>
              <a:rPr lang="pt-BR" dirty="0" err="1"/>
              <a:t>tag</a:t>
            </a:r>
            <a:r>
              <a:rPr lang="pt-BR" dirty="0"/>
              <a:t> de parágrafo:</a:t>
            </a:r>
          </a:p>
          <a:p>
            <a:pPr marL="0" indent="0">
              <a:buNone/>
            </a:pPr>
            <a:r>
              <a:rPr lang="pt-BR" dirty="0"/>
              <a:t>&lt;p&gt;A </a:t>
            </a:r>
            <a:r>
              <a:rPr lang="pt-BR" dirty="0" err="1"/>
              <a:t>MusicDot</a:t>
            </a:r>
            <a:r>
              <a:rPr lang="pt-BR" dirty="0"/>
              <a:t> é a maior escola online de música em todo o mundo.&lt;/p&gt;</a:t>
            </a:r>
          </a:p>
          <a:p>
            <a:pPr marL="0" indent="0">
              <a:buNone/>
            </a:pPr>
            <a:r>
              <a:rPr lang="pt-BR" sz="2800" b="1" dirty="0"/>
              <a:t>Marcações de ênfase</a:t>
            </a:r>
          </a:p>
          <a:p>
            <a:pPr marL="0" indent="0">
              <a:buNone/>
            </a:pPr>
            <a:r>
              <a:rPr lang="pt-BR" dirty="0"/>
              <a:t>Quando queremos dar uma ênfase diferente a um trecho de texto, podemos utilizar as marcações de ênfase. Podemos deixar um texto "mais forte" com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strong</a:t>
            </a:r>
            <a:r>
              <a:rPr lang="pt-BR" dirty="0"/>
              <a:t>&gt; ou deixar o texto com uma "ênfase acentuada" com a </a:t>
            </a:r>
            <a:r>
              <a:rPr lang="pt-BR" dirty="0" err="1"/>
              <a:t>tag</a:t>
            </a:r>
            <a:r>
              <a:rPr lang="pt-BR" dirty="0"/>
              <a:t> &lt;em&gt;. Do mesmo jeito que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strong</a:t>
            </a:r>
            <a:r>
              <a:rPr lang="pt-BR" dirty="0"/>
              <a:t>&gt; deixa a </a:t>
            </a:r>
            <a:r>
              <a:rPr lang="pt-BR" dirty="0" err="1"/>
              <a:t>tag</a:t>
            </a:r>
            <a:r>
              <a:rPr lang="pt-BR" dirty="0"/>
              <a:t> "mais forte", temos também 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small</a:t>
            </a:r>
            <a:r>
              <a:rPr lang="pt-BR" dirty="0"/>
              <a:t>&gt;, que diminui o "peso" do texto.</a:t>
            </a:r>
          </a:p>
        </p:txBody>
      </p:sp>
    </p:spTree>
    <p:extLst>
      <p:ext uri="{BB962C8B-B14F-4D97-AF65-F5344CB8AC3E}">
        <p14:creationId xmlns:p14="http://schemas.microsoft.com/office/powerpoint/2010/main" val="252156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EBB4E-9E56-B76C-9022-1E3B1A0EE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16CB2-3EC8-D360-24CE-59DEFA59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512C6-20BF-EC9F-6C75-EB249072C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9471"/>
            <a:ext cx="10691265" cy="41724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800" b="1" dirty="0"/>
              <a:t>Imagens</a:t>
            </a:r>
          </a:p>
          <a:p>
            <a:pPr marL="0" indent="0">
              <a:buNone/>
            </a:pPr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img</a:t>
            </a:r>
            <a:r>
              <a:rPr lang="pt-BR" dirty="0"/>
              <a:t>&gt; indica para o navegador que uma imagem deve ser "renderizada" (mostrada/desenhada) naquele lugar e necessita dois atributos preenchidos: </a:t>
            </a:r>
            <a:r>
              <a:rPr lang="pt-BR" dirty="0" err="1"/>
              <a:t>src</a:t>
            </a:r>
            <a:r>
              <a:rPr lang="pt-BR" dirty="0"/>
              <a:t> e alt. O primeiro é um atributo obrigatório para exibir a imagem e aponta para a sua localização (pode ser um local do seu computador ou um endereço na Web), já o segundo é um texto alternativo que aparece caso a imagem não possa ser carregada ou visualizada.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</a:t>
            </a:r>
            <a:r>
              <a:rPr lang="pt-BR" dirty="0" err="1"/>
              <a:t>img</a:t>
            </a:r>
            <a:r>
              <a:rPr lang="pt-BR" dirty="0"/>
              <a:t>/matriz-musicdot.png" </a:t>
            </a:r>
            <a:r>
              <a:rPr lang="pt-BR" dirty="0" err="1"/>
              <a:t>alt</a:t>
            </a:r>
            <a:r>
              <a:rPr lang="pt-BR" dirty="0"/>
              <a:t>="Foto da matriz da </a:t>
            </a:r>
            <a:r>
              <a:rPr lang="pt-BR" dirty="0" err="1"/>
              <a:t>musicdot</a:t>
            </a:r>
            <a:r>
              <a:rPr lang="pt-BR" dirty="0"/>
              <a:t>"&gt;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&lt;figure&gt;</a:t>
            </a:r>
          </a:p>
          <a:p>
            <a:pPr marL="0" indent="0">
              <a:buNone/>
            </a:pPr>
            <a:r>
              <a:rPr lang="pt-BR" dirty="0"/>
              <a:t>  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</a:t>
            </a:r>
            <a:r>
              <a:rPr lang="pt-BR" dirty="0" err="1"/>
              <a:t>img</a:t>
            </a:r>
            <a:r>
              <a:rPr lang="pt-BR" dirty="0"/>
              <a:t>/matriz-musicdot.png" </a:t>
            </a:r>
            <a:r>
              <a:rPr lang="pt-BR" dirty="0" err="1"/>
              <a:t>alt</a:t>
            </a:r>
            <a:r>
              <a:rPr lang="pt-BR" dirty="0"/>
              <a:t>="Foto da matriz da </a:t>
            </a:r>
            <a:r>
              <a:rPr lang="pt-BR" dirty="0" err="1"/>
              <a:t>musicdot</a:t>
            </a:r>
            <a:r>
              <a:rPr lang="pt-BR" dirty="0"/>
              <a:t>"&gt;</a:t>
            </a:r>
          </a:p>
          <a:p>
            <a:pPr marL="0" indent="0">
              <a:buNone/>
            </a:pPr>
            <a:r>
              <a:rPr lang="pt-BR" dirty="0"/>
              <a:t>  &lt;</a:t>
            </a:r>
            <a:r>
              <a:rPr lang="pt-BR" dirty="0" err="1"/>
              <a:t>figcaption</a:t>
            </a:r>
            <a:r>
              <a:rPr lang="pt-BR" dirty="0"/>
              <a:t>&gt;Matriz da </a:t>
            </a:r>
            <a:r>
              <a:rPr lang="pt-BR" dirty="0" err="1"/>
              <a:t>MusicDot</a:t>
            </a:r>
            <a:r>
              <a:rPr lang="pt-BR" dirty="0"/>
              <a:t>&lt;/</a:t>
            </a:r>
            <a:r>
              <a:rPr lang="pt-BR" dirty="0" err="1"/>
              <a:t>figcaption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&lt;/figure&gt;</a:t>
            </a:r>
          </a:p>
        </p:txBody>
      </p:sp>
    </p:spTree>
    <p:extLst>
      <p:ext uri="{BB962C8B-B14F-4D97-AF65-F5344CB8AC3E}">
        <p14:creationId xmlns:p14="http://schemas.microsoft.com/office/powerpoint/2010/main" val="13221667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743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Univers Condensed</vt:lpstr>
      <vt:lpstr>ChronicleVTI</vt:lpstr>
      <vt:lpstr>Estrutura básica de um documento HTML</vt:lpstr>
      <vt:lpstr>Introdução ao HTML</vt:lpstr>
      <vt:lpstr>Sintaxe do HTML</vt:lpstr>
      <vt:lpstr>Sintaxe do HTML</vt:lpstr>
      <vt:lpstr>Sintaxe do HTML</vt:lpstr>
      <vt:lpstr>Tags HTML</vt:lpstr>
      <vt:lpstr>Tags HTML</vt:lpstr>
      <vt:lpstr>Tags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Caetano</dc:creator>
  <cp:lastModifiedBy>Juliano Caetano</cp:lastModifiedBy>
  <cp:revision>3</cp:revision>
  <dcterms:created xsi:type="dcterms:W3CDTF">2025-02-18T00:11:21Z</dcterms:created>
  <dcterms:modified xsi:type="dcterms:W3CDTF">2025-02-18T20:42:21Z</dcterms:modified>
</cp:coreProperties>
</file>