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9"/>
  </p:notesMasterIdLst>
  <p:sldIdLst>
    <p:sldId id="256" r:id="rId3"/>
    <p:sldId id="258" r:id="rId4"/>
    <p:sldId id="306" r:id="rId5"/>
    <p:sldId id="307" r:id="rId6"/>
    <p:sldId id="308" r:id="rId7"/>
    <p:sldId id="309" r:id="rId8"/>
  </p:sldIdLst>
  <p:sldSz cx="12192000" cy="6858000"/>
  <p:notesSz cx="7772400" cy="100584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94660"/>
  </p:normalViewPr>
  <p:slideViewPr>
    <p:cSldViewPr>
      <p:cViewPr varScale="1">
        <p:scale>
          <a:sx n="82" d="100"/>
          <a:sy n="82" d="100"/>
        </p:scale>
        <p:origin x="686"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D1061BA3-A17D-4F1D-B028-649E4C2D9998}" type="datetimeFigureOut">
              <a:rPr lang="es-CO" smtClean="0"/>
              <a:t>21/06/2019</a:t>
            </a:fld>
            <a:endParaRPr lang="es-CO"/>
          </a:p>
        </p:txBody>
      </p:sp>
      <p:sp>
        <p:nvSpPr>
          <p:cNvPr id="4" name="3 Marcador de imagen de diapositiva"/>
          <p:cNvSpPr>
            <a:spLocks noGrp="1" noRot="1" noChangeAspect="1"/>
          </p:cNvSpPr>
          <p:nvPr>
            <p:ph type="sldImg" idx="2"/>
          </p:nvPr>
        </p:nvSpPr>
        <p:spPr>
          <a:xfrm>
            <a:off x="533400" y="754063"/>
            <a:ext cx="6705600" cy="37719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CD6E807A-8B25-4BB8-BAF2-AB6659E881BA}" type="slidenum">
              <a:rPr lang="es-CO" smtClean="0"/>
              <a:t>‹Nº›</a:t>
            </a:fld>
            <a:endParaRPr lang="es-CO"/>
          </a:p>
        </p:txBody>
      </p:sp>
    </p:spTree>
    <p:extLst>
      <p:ext uri="{BB962C8B-B14F-4D97-AF65-F5344CB8AC3E}">
        <p14:creationId xmlns:p14="http://schemas.microsoft.com/office/powerpoint/2010/main" val="2224036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CD6E807A-8B25-4BB8-BAF2-AB6659E881BA}" type="slidenum">
              <a:rPr lang="es-CO" smtClean="0"/>
              <a:t>3</a:t>
            </a:fld>
            <a:endParaRPr lang="es-CO"/>
          </a:p>
        </p:txBody>
      </p:sp>
    </p:spTree>
    <p:extLst>
      <p:ext uri="{BB962C8B-B14F-4D97-AF65-F5344CB8AC3E}">
        <p14:creationId xmlns:p14="http://schemas.microsoft.com/office/powerpoint/2010/main" val="2569085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CD6E807A-8B25-4BB8-BAF2-AB6659E881BA}" type="slidenum">
              <a:rPr lang="es-CO" smtClean="0"/>
              <a:t>4</a:t>
            </a:fld>
            <a:endParaRPr lang="es-CO"/>
          </a:p>
        </p:txBody>
      </p:sp>
    </p:spTree>
    <p:extLst>
      <p:ext uri="{BB962C8B-B14F-4D97-AF65-F5344CB8AC3E}">
        <p14:creationId xmlns:p14="http://schemas.microsoft.com/office/powerpoint/2010/main" val="2569085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CD6E807A-8B25-4BB8-BAF2-AB6659E881BA}" type="slidenum">
              <a:rPr lang="es-CO" smtClean="0"/>
              <a:t>5</a:t>
            </a:fld>
            <a:endParaRPr lang="es-CO"/>
          </a:p>
        </p:txBody>
      </p:sp>
    </p:spTree>
    <p:extLst>
      <p:ext uri="{BB962C8B-B14F-4D97-AF65-F5344CB8AC3E}">
        <p14:creationId xmlns:p14="http://schemas.microsoft.com/office/powerpoint/2010/main" val="2569085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CD6E807A-8B25-4BB8-BAF2-AB6659E881BA}" type="slidenum">
              <a:rPr lang="es-CO" smtClean="0"/>
              <a:t>6</a:t>
            </a:fld>
            <a:endParaRPr lang="es-CO"/>
          </a:p>
        </p:txBody>
      </p:sp>
    </p:spTree>
    <p:extLst>
      <p:ext uri="{BB962C8B-B14F-4D97-AF65-F5344CB8AC3E}">
        <p14:creationId xmlns:p14="http://schemas.microsoft.com/office/powerpoint/2010/main" val="2569085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s-CO"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4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5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5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122480"/>
            <a:ext cx="9143640" cy="11066760"/>
          </a:xfrm>
          <a:prstGeom prst="rect">
            <a:avLst/>
          </a:prstGeom>
        </p:spPr>
        <p:txBody>
          <a:bodyPr lIns="0" tIns="0" rIns="0" bIns="0" anchor="ctr"/>
          <a:lstStyle/>
          <a:p>
            <a:pPr algn="ctr"/>
            <a:endParaRPr lang="es-CO"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5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5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s-CO"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6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6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6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6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6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7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7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7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7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7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8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8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p:spPr>
        <p:txBody>
          <a:bodyPr lIns="0" tIns="0" rIns="0" bIns="0" anchor="ctr"/>
          <a:lstStyle/>
          <a:p>
            <a:pPr algn="ctr"/>
            <a:endParaRPr lang="es-CO"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a:lnSpc>
                <a:spcPct val="90000"/>
              </a:lnSpc>
            </a:pPr>
            <a:r>
              <a:rPr lang="es-CO" sz="6000" b="0" strike="noStrike" spc="-1">
                <a:solidFill>
                  <a:srgbClr val="000000"/>
                </a:solidFill>
                <a:latin typeface="Calibri Light"/>
              </a:rPr>
              <a:t>Haga clic para modificar el estilo de título del patrón</a:t>
            </a:r>
            <a:endParaRPr lang="es-CO" sz="6000" b="0" strike="noStrike" spc="-1">
              <a:solidFill>
                <a:srgbClr val="000000"/>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lstStyle/>
          <a:p>
            <a:pPr>
              <a:lnSpc>
                <a:spcPct val="100000"/>
              </a:lnSpc>
            </a:pPr>
            <a:fld id="{AAE0E9E6-DD4E-40F3-BD2F-E1F329E2257B}" type="datetime">
              <a:rPr lang="es-CO" sz="1200" b="0" strike="noStrike" spc="-1">
                <a:solidFill>
                  <a:srgbClr val="8B8B8B"/>
                </a:solidFill>
                <a:latin typeface="Calibri"/>
              </a:rPr>
              <a:t>21/06/2019</a:t>
            </a:fld>
            <a:endParaRPr lang="es-CO"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lang="es-CO"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9F0EB18F-22AA-47AA-A04A-D2F091E25DA8}" type="slidenum">
              <a:rPr lang="es-CO" sz="1200" b="0" strike="noStrike" spc="-1">
                <a:solidFill>
                  <a:srgbClr val="8B8B8B"/>
                </a:solidFill>
                <a:latin typeface="Calibri"/>
              </a:rPr>
              <a:t>‹Nº›</a:t>
            </a:fld>
            <a:endParaRPr lang="es-CO"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CO" sz="2800" b="0" strike="noStrike" spc="-1">
                <a:solidFill>
                  <a:srgbClr val="000000"/>
                </a:solidFill>
                <a:latin typeface="Calibri"/>
              </a:rPr>
              <a:t>Pulse para editar el formato de esquema del texto</a:t>
            </a:r>
          </a:p>
          <a:p>
            <a:pPr marL="864000" lvl="1" indent="-324000">
              <a:spcBef>
                <a:spcPts val="1134"/>
              </a:spcBef>
              <a:buClr>
                <a:srgbClr val="000000"/>
              </a:buClr>
              <a:buSzPct val="75000"/>
              <a:buFont typeface="Symbol" charset="2"/>
              <a:buChar char=""/>
            </a:pPr>
            <a:r>
              <a:rPr lang="es-CO" sz="2000" b="0" strike="noStrike" spc="-1">
                <a:solidFill>
                  <a:srgbClr val="000000"/>
                </a:solidFill>
                <a:latin typeface="Calibri"/>
              </a:rPr>
              <a:t>Segundo nivel del esquema</a:t>
            </a:r>
          </a:p>
          <a:p>
            <a:pPr marL="1296000" lvl="2" indent="-288000">
              <a:spcBef>
                <a:spcPts val="850"/>
              </a:spcBef>
              <a:buClr>
                <a:srgbClr val="000000"/>
              </a:buClr>
              <a:buSzPct val="45000"/>
              <a:buFont typeface="Wingdings" charset="2"/>
              <a:buChar char=""/>
            </a:pPr>
            <a:r>
              <a:rPr lang="es-CO" sz="1800" b="0" strike="noStrike" spc="-1">
                <a:solidFill>
                  <a:srgbClr val="000000"/>
                </a:solidFill>
                <a:latin typeface="Calibri"/>
              </a:rPr>
              <a:t>Tercer nivel del esquema</a:t>
            </a:r>
          </a:p>
          <a:p>
            <a:pPr marL="1728000" lvl="3" indent="-216000">
              <a:spcBef>
                <a:spcPts val="567"/>
              </a:spcBef>
              <a:buClr>
                <a:srgbClr val="000000"/>
              </a:buClr>
              <a:buSzPct val="75000"/>
              <a:buFont typeface="Symbol" charset="2"/>
              <a:buChar char=""/>
            </a:pPr>
            <a:r>
              <a:rPr lang="es-CO" sz="1800" b="0" strike="noStrike" spc="-1">
                <a:solidFill>
                  <a:srgbClr val="000000"/>
                </a:solidFill>
                <a:latin typeface="Calibri"/>
              </a:rPr>
              <a:t>Cuarto nivel del esquema</a:t>
            </a:r>
          </a:p>
          <a:p>
            <a:pPr marL="2160000" lvl="4" indent="-216000">
              <a:spcBef>
                <a:spcPts val="283"/>
              </a:spcBef>
              <a:buClr>
                <a:srgbClr val="000000"/>
              </a:buClr>
              <a:buSzPct val="45000"/>
              <a:buFont typeface="Wingdings" charset="2"/>
              <a:buChar char=""/>
            </a:pPr>
            <a:r>
              <a:rPr lang="es-CO" sz="2000" b="0" strike="noStrike" spc="-1">
                <a:solidFill>
                  <a:srgbClr val="000000"/>
                </a:solidFill>
                <a:latin typeface="Calibri"/>
              </a:rPr>
              <a:t>Quinto nivel del esquema</a:t>
            </a:r>
          </a:p>
          <a:p>
            <a:pPr marL="2592000" lvl="5" indent="-216000">
              <a:spcBef>
                <a:spcPts val="283"/>
              </a:spcBef>
              <a:buClr>
                <a:srgbClr val="000000"/>
              </a:buClr>
              <a:buSzPct val="45000"/>
              <a:buFont typeface="Wingdings" charset="2"/>
              <a:buChar char=""/>
            </a:pPr>
            <a:r>
              <a:rPr lang="es-CO" sz="2000" b="0" strike="noStrike" spc="-1">
                <a:solidFill>
                  <a:srgbClr val="000000"/>
                </a:solidFill>
                <a:latin typeface="Calibri"/>
              </a:rPr>
              <a:t>Sexto nivel del esquema</a:t>
            </a:r>
          </a:p>
          <a:p>
            <a:pPr marL="3024000" lvl="6" indent="-216000">
              <a:spcBef>
                <a:spcPts val="283"/>
              </a:spcBef>
              <a:buClr>
                <a:srgbClr val="000000"/>
              </a:buClr>
              <a:buSzPct val="45000"/>
              <a:buFont typeface="Wingdings" charset="2"/>
              <a:buChar char=""/>
            </a:pPr>
            <a:r>
              <a:rPr lang="es-CO" sz="2000" b="0" strike="noStrike" spc="-1">
                <a:solidFill>
                  <a:srgbClr val="000000"/>
                </a:solidFill>
                <a:latin typeface="Calibri"/>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es-CO" sz="4400" b="0" strike="noStrike" spc="-1">
                <a:solidFill>
                  <a:srgbClr val="000000"/>
                </a:solidFill>
                <a:latin typeface="Calibri Light"/>
              </a:rPr>
              <a:t>Haga clic para modificar el estilo de título del patrón</a:t>
            </a:r>
            <a:endParaRPr lang="es-CO"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lstStyle/>
          <a:p>
            <a:pPr marL="228600" indent="-228240">
              <a:lnSpc>
                <a:spcPct val="90000"/>
              </a:lnSpc>
              <a:spcBef>
                <a:spcPts val="1001"/>
              </a:spcBef>
              <a:buClr>
                <a:srgbClr val="000000"/>
              </a:buClr>
              <a:buFont typeface="Arial"/>
              <a:buChar char="•"/>
            </a:pPr>
            <a:r>
              <a:rPr lang="es-CO" sz="2800" b="0" strike="noStrike" spc="-1">
                <a:solidFill>
                  <a:srgbClr val="000000"/>
                </a:solidFill>
                <a:latin typeface="Calibri"/>
              </a:rPr>
              <a:t>Haga clic para modificar el estilo de texto del patrón</a:t>
            </a:r>
          </a:p>
          <a:p>
            <a:pPr marL="685800" lvl="1" indent="-228240">
              <a:lnSpc>
                <a:spcPct val="90000"/>
              </a:lnSpc>
              <a:spcBef>
                <a:spcPts val="499"/>
              </a:spcBef>
              <a:buClr>
                <a:srgbClr val="000000"/>
              </a:buClr>
              <a:buFont typeface="Arial"/>
              <a:buChar char="•"/>
            </a:pPr>
            <a:r>
              <a:rPr lang="es-CO" sz="2400" b="0" strike="noStrike" spc="-1">
                <a:solidFill>
                  <a:srgbClr val="000000"/>
                </a:solidFill>
                <a:latin typeface="Calibri"/>
              </a:rPr>
              <a:t>Segundo nivel</a:t>
            </a:r>
          </a:p>
          <a:p>
            <a:pPr marL="1143000" lvl="2" indent="-228240">
              <a:lnSpc>
                <a:spcPct val="90000"/>
              </a:lnSpc>
              <a:spcBef>
                <a:spcPts val="499"/>
              </a:spcBef>
              <a:buClr>
                <a:srgbClr val="000000"/>
              </a:buClr>
              <a:buFont typeface="Arial"/>
              <a:buChar char="•"/>
            </a:pPr>
            <a:r>
              <a:rPr lang="es-CO" sz="2000" b="0" strike="noStrike" spc="-1">
                <a:solidFill>
                  <a:srgbClr val="000000"/>
                </a:solidFill>
                <a:latin typeface="Calibri"/>
              </a:rPr>
              <a:t>Tercer nivel</a:t>
            </a:r>
          </a:p>
          <a:p>
            <a:pPr marL="1600200" lvl="3" indent="-228240">
              <a:lnSpc>
                <a:spcPct val="90000"/>
              </a:lnSpc>
              <a:spcBef>
                <a:spcPts val="499"/>
              </a:spcBef>
              <a:buClr>
                <a:srgbClr val="000000"/>
              </a:buClr>
              <a:buFont typeface="Arial"/>
              <a:buChar char="•"/>
            </a:pPr>
            <a:r>
              <a:rPr lang="es-CO" sz="1800" b="0" strike="noStrike" spc="-1">
                <a:solidFill>
                  <a:srgbClr val="000000"/>
                </a:solidFill>
                <a:latin typeface="Calibri"/>
              </a:rPr>
              <a:t>Cuarto nivel</a:t>
            </a:r>
          </a:p>
          <a:p>
            <a:pPr marL="2057400" lvl="4" indent="-228240">
              <a:lnSpc>
                <a:spcPct val="90000"/>
              </a:lnSpc>
              <a:spcBef>
                <a:spcPts val="499"/>
              </a:spcBef>
              <a:buClr>
                <a:srgbClr val="000000"/>
              </a:buClr>
              <a:buFont typeface="Arial"/>
              <a:buChar char="•"/>
            </a:pPr>
            <a:r>
              <a:rPr lang="es-CO" sz="1800" b="0" strike="noStrike" spc="-1">
                <a:solidFill>
                  <a:srgbClr val="000000"/>
                </a:solidFill>
                <a:latin typeface="Calibri"/>
              </a:rPr>
              <a:t>Quinto nivel</a:t>
            </a:r>
          </a:p>
        </p:txBody>
      </p:sp>
      <p:sp>
        <p:nvSpPr>
          <p:cNvPr id="43" name="PlaceHolder 3"/>
          <p:cNvSpPr>
            <a:spLocks noGrp="1"/>
          </p:cNvSpPr>
          <p:nvPr>
            <p:ph type="dt"/>
          </p:nvPr>
        </p:nvSpPr>
        <p:spPr>
          <a:xfrm>
            <a:off x="838080" y="6356520"/>
            <a:ext cx="2742840" cy="364680"/>
          </a:xfrm>
          <a:prstGeom prst="rect">
            <a:avLst/>
          </a:prstGeom>
        </p:spPr>
        <p:txBody>
          <a:bodyPr anchor="ctr"/>
          <a:lstStyle/>
          <a:p>
            <a:pPr>
              <a:lnSpc>
                <a:spcPct val="100000"/>
              </a:lnSpc>
            </a:pPr>
            <a:fld id="{466E4BC1-D34B-461B-9F05-DA2BD6CB9983}" type="datetime">
              <a:rPr lang="es-CO" sz="1200" b="0" strike="noStrike" spc="-1">
                <a:solidFill>
                  <a:srgbClr val="8B8B8B"/>
                </a:solidFill>
                <a:latin typeface="Calibri"/>
              </a:rPr>
              <a:t>21/06/2019</a:t>
            </a:fld>
            <a:endParaRPr lang="es-CO"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lstStyle/>
          <a:p>
            <a:endParaRPr lang="es-CO" sz="24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A67997C6-B8C6-4D3F-8588-B975C3B9CDE8}" type="slidenum">
              <a:rPr lang="es-CO" sz="1200" b="0" strike="noStrike" spc="-1">
                <a:solidFill>
                  <a:srgbClr val="8B8B8B"/>
                </a:solidFill>
                <a:latin typeface="Calibri"/>
              </a:rPr>
              <a:t>‹Nº›</a:t>
            </a:fld>
            <a:endParaRPr lang="es-CO"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9.jp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1449360" y="6289782"/>
            <a:ext cx="9143640" cy="377640"/>
          </a:xfrm>
          <a:prstGeom prst="rect">
            <a:avLst/>
          </a:prstGeom>
          <a:noFill/>
          <a:ln>
            <a:noFill/>
          </a:ln>
        </p:spPr>
        <p:txBody>
          <a:bodyPr>
            <a:normAutofit lnSpcReduction="10000"/>
          </a:bodyPr>
          <a:lstStyle/>
          <a:p>
            <a:pPr algn="ctr">
              <a:lnSpc>
                <a:spcPct val="90000"/>
              </a:lnSpc>
              <a:spcBef>
                <a:spcPts val="1001"/>
              </a:spcBef>
            </a:pPr>
            <a:r>
              <a:rPr lang="es-CO" sz="2200" spc="-1" dirty="0">
                <a:solidFill>
                  <a:srgbClr val="000000"/>
                </a:solidFill>
                <a:latin typeface="Calibri"/>
              </a:rPr>
              <a:t>Ingeniería de Sistemas y Computación</a:t>
            </a:r>
            <a:endParaRPr lang="es-CO" sz="2200" b="0" strike="noStrike" spc="-1" dirty="0">
              <a:latin typeface="Arial"/>
            </a:endParaRPr>
          </a:p>
        </p:txBody>
      </p:sp>
      <p:sp>
        <p:nvSpPr>
          <p:cNvPr id="84" name="CustomShape 2"/>
          <p:cNvSpPr/>
          <p:nvPr/>
        </p:nvSpPr>
        <p:spPr>
          <a:xfrm>
            <a:off x="992160" y="1988840"/>
            <a:ext cx="10058040" cy="1584176"/>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spcAft>
                <a:spcPts val="2401"/>
              </a:spcAft>
            </a:pPr>
            <a:r>
              <a:rPr lang="es-CO" sz="3600" spc="-1" dirty="0">
                <a:solidFill>
                  <a:srgbClr val="000000"/>
                </a:solidFill>
                <a:latin typeface="Cambria Math"/>
                <a:ea typeface="Cambria Math"/>
              </a:rPr>
              <a:t>INFORME DEL PROYECTO</a:t>
            </a:r>
          </a:p>
          <a:p>
            <a:pPr algn="ctr">
              <a:lnSpc>
                <a:spcPct val="100000"/>
              </a:lnSpc>
              <a:spcAft>
                <a:spcPts val="2401"/>
              </a:spcAft>
            </a:pPr>
            <a:r>
              <a:rPr lang="es-CO" sz="3600" strike="noStrike" spc="-1" dirty="0">
                <a:solidFill>
                  <a:srgbClr val="000000"/>
                </a:solidFill>
                <a:latin typeface="Cambria Math"/>
                <a:ea typeface="Cambria Math"/>
              </a:rPr>
              <a:t>LD + RN + SE</a:t>
            </a:r>
            <a:endParaRPr lang="es-CO" sz="3600" strike="noStrike" spc="-1" dirty="0">
              <a:latin typeface="Arial"/>
            </a:endParaRPr>
          </a:p>
        </p:txBody>
      </p:sp>
      <p:sp>
        <p:nvSpPr>
          <p:cNvPr id="86" name="CustomShape 3"/>
          <p:cNvSpPr/>
          <p:nvPr/>
        </p:nvSpPr>
        <p:spPr>
          <a:xfrm>
            <a:off x="1484883" y="5636132"/>
            <a:ext cx="9143640" cy="58032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spcAft>
                <a:spcPts val="2401"/>
              </a:spcAft>
            </a:pPr>
            <a:r>
              <a:rPr lang="es-CO" sz="3200" spc="-1" dirty="0">
                <a:solidFill>
                  <a:srgbClr val="000000"/>
                </a:solidFill>
                <a:latin typeface="Cambria Math"/>
                <a:ea typeface="Cambria Math"/>
              </a:rPr>
              <a:t>COMPUTACIÓN BLANDA – Junio 21 de 2019</a:t>
            </a:r>
            <a:endParaRPr lang="es-CO" sz="3200" b="0" strike="noStrike" spc="-1" dirty="0">
              <a:latin typeface="Arial"/>
            </a:endParaRPr>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416" y="332656"/>
            <a:ext cx="10513168" cy="1370052"/>
          </a:xfrm>
          <a:prstGeom prst="rect">
            <a:avLst/>
          </a:prstGeom>
        </p:spPr>
      </p:pic>
      <p:pic>
        <p:nvPicPr>
          <p:cNvPr id="1026" name="Picture 2" descr="Resultado de imagen para sistemas y computaciÃ³n ut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16" y="5539136"/>
            <a:ext cx="954470" cy="10595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sultado de imagen para sistemas y computaciÃ³n ut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78922" y="5396504"/>
            <a:ext cx="954470" cy="1059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875658" y="108360"/>
            <a:ext cx="10515240" cy="805680"/>
          </a:xfrm>
          <a:prstGeom prst="rect">
            <a:avLst/>
          </a:prstGeom>
          <a:noFill/>
          <a:ln>
            <a:noFill/>
          </a:ln>
        </p:spPr>
        <p:txBody>
          <a:bodyPr anchor="ctr">
            <a:normAutofit/>
          </a:bodyPr>
          <a:lstStyle/>
          <a:p>
            <a:pPr algn="ctr">
              <a:lnSpc>
                <a:spcPct val="100000"/>
              </a:lnSpc>
            </a:pPr>
            <a:r>
              <a:rPr lang="es-CO" sz="2900" b="1" spc="-1" dirty="0">
                <a:solidFill>
                  <a:srgbClr val="C0504D"/>
                </a:solidFill>
                <a:latin typeface="Arial"/>
                <a:ea typeface="ＭＳ Ｐゴシック"/>
              </a:rPr>
              <a:t>INFORME</a:t>
            </a:r>
            <a:endParaRPr lang="es-CO" sz="2900" b="0" strike="noStrike" spc="-1" dirty="0">
              <a:solidFill>
                <a:srgbClr val="000000"/>
              </a:solidFill>
              <a:latin typeface="Calibri"/>
            </a:endParaRPr>
          </a:p>
        </p:txBody>
      </p:sp>
      <p:sp>
        <p:nvSpPr>
          <p:cNvPr id="98" name="CustomShape 2"/>
          <p:cNvSpPr/>
          <p:nvPr/>
        </p:nvSpPr>
        <p:spPr>
          <a:xfrm>
            <a:off x="653538" y="1096920"/>
            <a:ext cx="10656720" cy="28440"/>
          </a:xfrm>
          <a:prstGeom prst="rect">
            <a:avLst/>
          </a:prstGeom>
          <a:gradFill rotWithShape="0">
            <a:gsLst>
              <a:gs pos="0">
                <a:srgbClr val="FFF200"/>
              </a:gs>
              <a:gs pos="45000">
                <a:srgbClr val="FF7A00"/>
              </a:gs>
              <a:gs pos="70000">
                <a:srgbClr val="FF0300"/>
              </a:gs>
              <a:gs pos="100000">
                <a:srgbClr val="4D0808"/>
              </a:gs>
            </a:gsLst>
            <a:lin ang="5400000"/>
          </a:gradFill>
          <a:ln>
            <a:solidFill>
              <a:srgbClr val="C0504D"/>
            </a:solidFill>
          </a:ln>
        </p:spPr>
        <p:style>
          <a:lnRef idx="1">
            <a:schemeClr val="accent2"/>
          </a:lnRef>
          <a:fillRef idx="3">
            <a:schemeClr val="accent2"/>
          </a:fillRef>
          <a:effectRef idx="2">
            <a:schemeClr val="accent2"/>
          </a:effectRef>
          <a:fontRef idx="minor"/>
        </p:style>
      </p:sp>
      <p:pic>
        <p:nvPicPr>
          <p:cNvPr id="7" name="6 Imagen"/>
          <p:cNvPicPr/>
          <p:nvPr/>
        </p:nvPicPr>
        <p:blipFill>
          <a:blip r:embed="rId2" cstate="print">
            <a:extLst>
              <a:ext uri="{28A0092B-C50C-407E-A947-70E740481C1C}">
                <a14:useLocalDpi xmlns:a14="http://schemas.microsoft.com/office/drawing/2010/main" val="0"/>
              </a:ext>
            </a:extLst>
          </a:blip>
          <a:stretch>
            <a:fillRect/>
          </a:stretch>
        </p:blipFill>
        <p:spPr>
          <a:xfrm>
            <a:off x="619571" y="353238"/>
            <a:ext cx="1305560" cy="478155"/>
          </a:xfrm>
          <a:prstGeom prst="rect">
            <a:avLst/>
          </a:prstGeom>
        </p:spPr>
      </p:pic>
      <p:pic>
        <p:nvPicPr>
          <p:cNvPr id="9" name="8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422" y="1405575"/>
            <a:ext cx="1609521" cy="1200950"/>
          </a:xfrm>
          <a:prstGeom prst="ellipse">
            <a:avLst/>
          </a:prstGeom>
          <a:ln>
            <a:noFill/>
          </a:ln>
          <a:effectLst>
            <a:softEdge rad="112500"/>
          </a:effectLst>
        </p:spPr>
      </p:pic>
      <p:pic>
        <p:nvPicPr>
          <p:cNvPr id="10" name="9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5030" y="2708920"/>
            <a:ext cx="1609200" cy="1152128"/>
          </a:xfrm>
          <a:prstGeom prst="ellipse">
            <a:avLst/>
          </a:prstGeom>
          <a:ln>
            <a:noFill/>
          </a:ln>
          <a:effectLst>
            <a:softEdge rad="112500"/>
          </a:effectLst>
        </p:spPr>
      </p:pic>
      <p:pic>
        <p:nvPicPr>
          <p:cNvPr id="13" name="12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68789" y="5229199"/>
            <a:ext cx="1609200" cy="1512169"/>
          </a:xfrm>
          <a:prstGeom prst="ellipse">
            <a:avLst/>
          </a:prstGeom>
          <a:ln>
            <a:noFill/>
          </a:ln>
          <a:effectLst>
            <a:softEdge rad="112500"/>
          </a:effectLst>
        </p:spPr>
      </p:pic>
      <p:sp>
        <p:nvSpPr>
          <p:cNvPr id="17" name="CustomShape 3"/>
          <p:cNvSpPr/>
          <p:nvPr/>
        </p:nvSpPr>
        <p:spPr>
          <a:xfrm>
            <a:off x="4483822" y="1714317"/>
            <a:ext cx="5256584" cy="5834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spcAft>
                <a:spcPts val="601"/>
              </a:spcAft>
            </a:pPr>
            <a:r>
              <a:rPr lang="es-CO" sz="2800" b="0" strike="noStrike" spc="-1" dirty="0">
                <a:solidFill>
                  <a:srgbClr val="C0504D"/>
                </a:solidFill>
                <a:latin typeface="Arial"/>
                <a:ea typeface="ＭＳ Ｐゴシック"/>
              </a:rPr>
              <a:t>1. </a:t>
            </a:r>
            <a:r>
              <a:rPr lang="es-CO" sz="2800" spc="-1" dirty="0">
                <a:solidFill>
                  <a:srgbClr val="C0504D"/>
                </a:solidFill>
                <a:latin typeface="Arial"/>
                <a:ea typeface="ＭＳ Ｐゴシック"/>
              </a:rPr>
              <a:t>Descripción del proyecto</a:t>
            </a:r>
            <a:endParaRPr lang="es-CO" sz="2800" b="0" strike="noStrike" spc="-1" dirty="0">
              <a:latin typeface="Arial"/>
            </a:endParaRPr>
          </a:p>
        </p:txBody>
      </p:sp>
      <p:sp>
        <p:nvSpPr>
          <p:cNvPr id="18" name="CustomShape 3"/>
          <p:cNvSpPr/>
          <p:nvPr/>
        </p:nvSpPr>
        <p:spPr>
          <a:xfrm>
            <a:off x="4483822" y="3039277"/>
            <a:ext cx="5256584" cy="5834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spcAft>
                <a:spcPts val="601"/>
              </a:spcAft>
            </a:pPr>
            <a:r>
              <a:rPr lang="es-CO" sz="2800" b="0" strike="noStrike" spc="-1" dirty="0">
                <a:solidFill>
                  <a:srgbClr val="C0504D"/>
                </a:solidFill>
                <a:latin typeface="Arial"/>
                <a:ea typeface="ＭＳ Ｐゴシック"/>
              </a:rPr>
              <a:t>2. Lenguaje utilizado</a:t>
            </a:r>
            <a:endParaRPr lang="es-CO" sz="2800" b="0" strike="noStrike" spc="-1" dirty="0">
              <a:latin typeface="Arial"/>
            </a:endParaRPr>
          </a:p>
        </p:txBody>
      </p:sp>
      <p:sp>
        <p:nvSpPr>
          <p:cNvPr id="19" name="CustomShape 3"/>
          <p:cNvSpPr/>
          <p:nvPr/>
        </p:nvSpPr>
        <p:spPr>
          <a:xfrm>
            <a:off x="4483822" y="4370229"/>
            <a:ext cx="5256584" cy="5834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spcAft>
                <a:spcPts val="601"/>
              </a:spcAft>
            </a:pPr>
            <a:r>
              <a:rPr lang="es-CO" sz="2800" b="0" strike="noStrike" spc="-1" dirty="0">
                <a:solidFill>
                  <a:srgbClr val="C0504D"/>
                </a:solidFill>
                <a:latin typeface="Arial"/>
                <a:ea typeface="ＭＳ Ｐゴシック"/>
              </a:rPr>
              <a:t>3. Pantallas de ejecución del proyecto</a:t>
            </a:r>
            <a:endParaRPr lang="es-CO" sz="2800" b="0" strike="noStrike" spc="-1" dirty="0">
              <a:latin typeface="Arial"/>
            </a:endParaRPr>
          </a:p>
        </p:txBody>
      </p:sp>
      <p:sp>
        <p:nvSpPr>
          <p:cNvPr id="20" name="CustomShape 3"/>
          <p:cNvSpPr/>
          <p:nvPr/>
        </p:nvSpPr>
        <p:spPr>
          <a:xfrm>
            <a:off x="4460491" y="5621633"/>
            <a:ext cx="5256584" cy="5834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spcAft>
                <a:spcPts val="601"/>
              </a:spcAft>
            </a:pPr>
            <a:r>
              <a:rPr lang="es-CO" sz="2800" b="0" strike="noStrike" spc="-1" dirty="0">
                <a:solidFill>
                  <a:srgbClr val="C0504D"/>
                </a:solidFill>
                <a:latin typeface="Arial"/>
                <a:ea typeface="ＭＳ Ｐゴシック"/>
              </a:rPr>
              <a:t>4. Análisis de resultados</a:t>
            </a:r>
            <a:endParaRPr lang="es-CO" sz="2800" b="0" strike="noStrike" spc="-1" dirty="0">
              <a:latin typeface="Arial"/>
            </a:endParaRPr>
          </a:p>
        </p:txBody>
      </p:sp>
      <p:pic>
        <p:nvPicPr>
          <p:cNvPr id="15" name="Picture 3"/>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2592423" y="4005064"/>
            <a:ext cx="1703378" cy="1224135"/>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2" descr="Resultado de imagen para sistemas y computaciÃ³n ut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651959" y="182160"/>
            <a:ext cx="738939" cy="8203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875658" y="108360"/>
            <a:ext cx="10515240" cy="805680"/>
          </a:xfrm>
          <a:prstGeom prst="rect">
            <a:avLst/>
          </a:prstGeom>
          <a:noFill/>
          <a:ln>
            <a:noFill/>
          </a:ln>
        </p:spPr>
        <p:txBody>
          <a:bodyPr anchor="ctr">
            <a:normAutofit/>
          </a:bodyPr>
          <a:lstStyle/>
          <a:p>
            <a:pPr algn="ctr">
              <a:lnSpc>
                <a:spcPct val="100000"/>
              </a:lnSpc>
            </a:pPr>
            <a:r>
              <a:rPr lang="es-CO" sz="2900" b="1" strike="noStrike" spc="-1" dirty="0">
                <a:solidFill>
                  <a:srgbClr val="C0504D"/>
                </a:solidFill>
                <a:latin typeface="Arial"/>
                <a:ea typeface="ＭＳ Ｐゴシック"/>
              </a:rPr>
              <a:t>1. Descripción del proyecto</a:t>
            </a:r>
            <a:endParaRPr lang="es-CO" sz="2900" b="0" strike="noStrike" spc="-1" dirty="0">
              <a:solidFill>
                <a:srgbClr val="000000"/>
              </a:solidFill>
              <a:latin typeface="Calibri"/>
            </a:endParaRPr>
          </a:p>
        </p:txBody>
      </p:sp>
      <p:sp>
        <p:nvSpPr>
          <p:cNvPr id="98" name="CustomShape 2"/>
          <p:cNvSpPr/>
          <p:nvPr/>
        </p:nvSpPr>
        <p:spPr>
          <a:xfrm>
            <a:off x="653538" y="1096920"/>
            <a:ext cx="10656720" cy="28440"/>
          </a:xfrm>
          <a:prstGeom prst="rect">
            <a:avLst/>
          </a:prstGeom>
          <a:gradFill rotWithShape="0">
            <a:gsLst>
              <a:gs pos="0">
                <a:srgbClr val="FFF200"/>
              </a:gs>
              <a:gs pos="45000">
                <a:srgbClr val="FF7A00"/>
              </a:gs>
              <a:gs pos="70000">
                <a:srgbClr val="FF0300"/>
              </a:gs>
              <a:gs pos="100000">
                <a:srgbClr val="4D0808"/>
              </a:gs>
            </a:gsLst>
            <a:lin ang="5400000"/>
          </a:gradFill>
          <a:ln>
            <a:solidFill>
              <a:srgbClr val="C0504D"/>
            </a:solidFill>
          </a:ln>
        </p:spPr>
        <p:style>
          <a:lnRef idx="1">
            <a:schemeClr val="accent2"/>
          </a:lnRef>
          <a:fillRef idx="3">
            <a:schemeClr val="accent2"/>
          </a:fillRef>
          <a:effectRef idx="2">
            <a:schemeClr val="accent2"/>
          </a:effectRef>
          <a:fontRef idx="minor"/>
        </p:style>
      </p:sp>
      <p:pic>
        <p:nvPicPr>
          <p:cNvPr id="7" name="6 Imagen"/>
          <p:cNvPicPr/>
          <p:nvPr/>
        </p:nvPicPr>
        <p:blipFill>
          <a:blip r:embed="rId3" cstate="print">
            <a:extLst>
              <a:ext uri="{28A0092B-C50C-407E-A947-70E740481C1C}">
                <a14:useLocalDpi xmlns:a14="http://schemas.microsoft.com/office/drawing/2010/main" val="0"/>
              </a:ext>
            </a:extLst>
          </a:blip>
          <a:stretch>
            <a:fillRect/>
          </a:stretch>
        </p:blipFill>
        <p:spPr>
          <a:xfrm>
            <a:off x="619571" y="353238"/>
            <a:ext cx="1305560" cy="478155"/>
          </a:xfrm>
          <a:prstGeom prst="rect">
            <a:avLst/>
          </a:prstGeom>
        </p:spPr>
      </p:pic>
      <p:pic>
        <p:nvPicPr>
          <p:cNvPr id="8" name="Picture 2" descr="Resultado de imagen para sistemas y computaciÃ³n ut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51959" y="182160"/>
            <a:ext cx="738939" cy="820310"/>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596234" y="1700808"/>
            <a:ext cx="10771327" cy="2677656"/>
          </a:xfrm>
          <a:prstGeom prst="rect">
            <a:avLst/>
          </a:prstGeom>
          <a:noFill/>
        </p:spPr>
        <p:txBody>
          <a:bodyPr wrap="square" rtlCol="0">
            <a:spAutoFit/>
          </a:bodyPr>
          <a:lstStyle/>
          <a:p>
            <a:r>
              <a:rPr lang="es-CO" sz="2400" dirty="0"/>
              <a:t>El objetivo de nuestro proyecto fue el de utilizar tres distintos tipos de tecnologías ( Lógica Difusa, Redes Neuronales, Sistema Experto ) para desarrollar un sistema el cual, teniendo en cuenta múltiples entradas como el estado de la carretera, el día de la semana, el mes, la hora,	el clima, pueda predecir el índice de accidentalidad y de acuerdo a este sugerir al conductor un rango de velocidad en el que mantenerse para estar seguro y no sufrir accidentes automovilísticos.</a:t>
            </a:r>
          </a:p>
        </p:txBody>
      </p:sp>
    </p:spTree>
    <p:extLst>
      <p:ext uri="{BB962C8B-B14F-4D97-AF65-F5344CB8AC3E}">
        <p14:creationId xmlns:p14="http://schemas.microsoft.com/office/powerpoint/2010/main" val="396613977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875658" y="108360"/>
            <a:ext cx="10515240" cy="805680"/>
          </a:xfrm>
          <a:prstGeom prst="rect">
            <a:avLst/>
          </a:prstGeom>
          <a:noFill/>
          <a:ln>
            <a:noFill/>
          </a:ln>
        </p:spPr>
        <p:txBody>
          <a:bodyPr anchor="ctr">
            <a:normAutofit/>
          </a:bodyPr>
          <a:lstStyle/>
          <a:p>
            <a:pPr algn="ctr">
              <a:lnSpc>
                <a:spcPct val="100000"/>
              </a:lnSpc>
            </a:pPr>
            <a:r>
              <a:rPr lang="es-CO" sz="2900" b="1" spc="-1" dirty="0">
                <a:solidFill>
                  <a:srgbClr val="C0504D"/>
                </a:solidFill>
                <a:latin typeface="Arial"/>
                <a:ea typeface="ＭＳ Ｐゴシック"/>
              </a:rPr>
              <a:t>2. Lenguaje utilizado</a:t>
            </a:r>
            <a:endParaRPr lang="es-CO" sz="2900" b="0" strike="noStrike" spc="-1" dirty="0">
              <a:solidFill>
                <a:srgbClr val="000000"/>
              </a:solidFill>
              <a:latin typeface="Calibri"/>
            </a:endParaRPr>
          </a:p>
        </p:txBody>
      </p:sp>
      <p:sp>
        <p:nvSpPr>
          <p:cNvPr id="98" name="CustomShape 2"/>
          <p:cNvSpPr/>
          <p:nvPr/>
        </p:nvSpPr>
        <p:spPr>
          <a:xfrm>
            <a:off x="653538" y="1096920"/>
            <a:ext cx="10656720" cy="28440"/>
          </a:xfrm>
          <a:prstGeom prst="rect">
            <a:avLst/>
          </a:prstGeom>
          <a:gradFill rotWithShape="0">
            <a:gsLst>
              <a:gs pos="0">
                <a:srgbClr val="FFF200"/>
              </a:gs>
              <a:gs pos="45000">
                <a:srgbClr val="FF7A00"/>
              </a:gs>
              <a:gs pos="70000">
                <a:srgbClr val="FF0300"/>
              </a:gs>
              <a:gs pos="100000">
                <a:srgbClr val="4D0808"/>
              </a:gs>
            </a:gsLst>
            <a:lin ang="5400000"/>
          </a:gradFill>
          <a:ln>
            <a:solidFill>
              <a:srgbClr val="C0504D"/>
            </a:solidFill>
          </a:ln>
        </p:spPr>
        <p:style>
          <a:lnRef idx="1">
            <a:schemeClr val="accent2"/>
          </a:lnRef>
          <a:fillRef idx="3">
            <a:schemeClr val="accent2"/>
          </a:fillRef>
          <a:effectRef idx="2">
            <a:schemeClr val="accent2"/>
          </a:effectRef>
          <a:fontRef idx="minor"/>
        </p:style>
      </p:sp>
      <p:pic>
        <p:nvPicPr>
          <p:cNvPr id="7" name="6 Imagen"/>
          <p:cNvPicPr/>
          <p:nvPr/>
        </p:nvPicPr>
        <p:blipFill>
          <a:blip r:embed="rId3" cstate="print">
            <a:extLst>
              <a:ext uri="{28A0092B-C50C-407E-A947-70E740481C1C}">
                <a14:useLocalDpi xmlns:a14="http://schemas.microsoft.com/office/drawing/2010/main" val="0"/>
              </a:ext>
            </a:extLst>
          </a:blip>
          <a:stretch>
            <a:fillRect/>
          </a:stretch>
        </p:blipFill>
        <p:spPr>
          <a:xfrm>
            <a:off x="619571" y="353238"/>
            <a:ext cx="1305560" cy="478155"/>
          </a:xfrm>
          <a:prstGeom prst="rect">
            <a:avLst/>
          </a:prstGeom>
        </p:spPr>
      </p:pic>
      <p:pic>
        <p:nvPicPr>
          <p:cNvPr id="8" name="Picture 2" descr="Resultado de imagen para sistemas y computaciÃ³n ut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51959" y="182160"/>
            <a:ext cx="738939" cy="820310"/>
          </a:xfrm>
          <a:prstGeom prst="rect">
            <a:avLst/>
          </a:prstGeom>
          <a:noFill/>
          <a:extLst>
            <a:ext uri="{909E8E84-426E-40DD-AFC4-6F175D3DCCD1}">
              <a14:hiddenFill xmlns:a14="http://schemas.microsoft.com/office/drawing/2010/main">
                <a:solidFill>
                  <a:srgbClr val="FFFFFF"/>
                </a:solidFill>
              </a14:hiddenFill>
            </a:ext>
          </a:extLst>
        </p:spPr>
      </p:pic>
      <p:sp>
        <p:nvSpPr>
          <p:cNvPr id="10" name="9 CuadroTexto"/>
          <p:cNvSpPr txBox="1"/>
          <p:nvPr/>
        </p:nvSpPr>
        <p:spPr>
          <a:xfrm>
            <a:off x="619571" y="1541983"/>
            <a:ext cx="10771327" cy="1569660"/>
          </a:xfrm>
          <a:prstGeom prst="rect">
            <a:avLst/>
          </a:prstGeom>
          <a:noFill/>
        </p:spPr>
        <p:txBody>
          <a:bodyPr wrap="square" rtlCol="0">
            <a:spAutoFit/>
          </a:bodyPr>
          <a:lstStyle/>
          <a:p>
            <a:r>
              <a:rPr lang="es-CO" sz="2400" dirty="0"/>
              <a:t>El lenguaje que utilizamos para resolver la red neuronal fue Python 2.7, también utilizamos la librería para implementar sistemas expertos </a:t>
            </a:r>
            <a:r>
              <a:rPr lang="es-CO" sz="2400" dirty="0" err="1"/>
              <a:t>pyDatalog</a:t>
            </a:r>
            <a:r>
              <a:rPr lang="es-CO" sz="2400" dirty="0"/>
              <a:t>, y también utilizamos librerías para implementar la lógica difusa de nuestro proyecto</a:t>
            </a:r>
          </a:p>
        </p:txBody>
      </p:sp>
    </p:spTree>
    <p:extLst>
      <p:ext uri="{BB962C8B-B14F-4D97-AF65-F5344CB8AC3E}">
        <p14:creationId xmlns:p14="http://schemas.microsoft.com/office/powerpoint/2010/main" val="271348532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875658" y="108360"/>
            <a:ext cx="10515240" cy="805680"/>
          </a:xfrm>
          <a:prstGeom prst="rect">
            <a:avLst/>
          </a:prstGeom>
          <a:noFill/>
          <a:ln>
            <a:noFill/>
          </a:ln>
        </p:spPr>
        <p:txBody>
          <a:bodyPr anchor="ctr">
            <a:normAutofit/>
          </a:bodyPr>
          <a:lstStyle/>
          <a:p>
            <a:pPr algn="ctr">
              <a:lnSpc>
                <a:spcPct val="100000"/>
              </a:lnSpc>
            </a:pPr>
            <a:r>
              <a:rPr lang="es-CO" sz="2900" b="1" strike="noStrike" spc="-1" dirty="0">
                <a:solidFill>
                  <a:srgbClr val="C0504D"/>
                </a:solidFill>
                <a:latin typeface="Arial"/>
                <a:ea typeface="ＭＳ Ｐゴシック"/>
              </a:rPr>
              <a:t>3. Pantalla de ejecución del proyecto</a:t>
            </a:r>
            <a:endParaRPr lang="es-CO" sz="2900" b="0" strike="noStrike" spc="-1" dirty="0">
              <a:solidFill>
                <a:srgbClr val="000000"/>
              </a:solidFill>
              <a:latin typeface="Calibri"/>
            </a:endParaRPr>
          </a:p>
        </p:txBody>
      </p:sp>
      <p:sp>
        <p:nvSpPr>
          <p:cNvPr id="98" name="CustomShape 2"/>
          <p:cNvSpPr/>
          <p:nvPr/>
        </p:nvSpPr>
        <p:spPr>
          <a:xfrm>
            <a:off x="653538" y="1096920"/>
            <a:ext cx="10656720" cy="28440"/>
          </a:xfrm>
          <a:prstGeom prst="rect">
            <a:avLst/>
          </a:prstGeom>
          <a:gradFill rotWithShape="0">
            <a:gsLst>
              <a:gs pos="0">
                <a:srgbClr val="FFF200"/>
              </a:gs>
              <a:gs pos="45000">
                <a:srgbClr val="FF7A00"/>
              </a:gs>
              <a:gs pos="70000">
                <a:srgbClr val="FF0300"/>
              </a:gs>
              <a:gs pos="100000">
                <a:srgbClr val="4D0808"/>
              </a:gs>
            </a:gsLst>
            <a:lin ang="5400000"/>
          </a:gradFill>
          <a:ln>
            <a:solidFill>
              <a:srgbClr val="C0504D"/>
            </a:solidFill>
          </a:ln>
        </p:spPr>
        <p:style>
          <a:lnRef idx="1">
            <a:schemeClr val="accent2"/>
          </a:lnRef>
          <a:fillRef idx="3">
            <a:schemeClr val="accent2"/>
          </a:fillRef>
          <a:effectRef idx="2">
            <a:schemeClr val="accent2"/>
          </a:effectRef>
          <a:fontRef idx="minor"/>
        </p:style>
      </p:sp>
      <p:pic>
        <p:nvPicPr>
          <p:cNvPr id="7" name="6 Imagen"/>
          <p:cNvPicPr/>
          <p:nvPr/>
        </p:nvPicPr>
        <p:blipFill>
          <a:blip r:embed="rId3" cstate="print">
            <a:extLst>
              <a:ext uri="{28A0092B-C50C-407E-A947-70E740481C1C}">
                <a14:useLocalDpi xmlns:a14="http://schemas.microsoft.com/office/drawing/2010/main" val="0"/>
              </a:ext>
            </a:extLst>
          </a:blip>
          <a:stretch>
            <a:fillRect/>
          </a:stretch>
        </p:blipFill>
        <p:spPr>
          <a:xfrm>
            <a:off x="619571" y="353238"/>
            <a:ext cx="1305560" cy="478155"/>
          </a:xfrm>
          <a:prstGeom prst="rect">
            <a:avLst/>
          </a:prstGeom>
        </p:spPr>
      </p:pic>
      <p:pic>
        <p:nvPicPr>
          <p:cNvPr id="8" name="Picture 2" descr="Resultado de imagen para sistemas y computaciÃ³n ut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51959" y="182160"/>
            <a:ext cx="738939" cy="820310"/>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77C0CF11-CC59-492F-AC3F-55194F2823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0525" y="1600200"/>
            <a:ext cx="11410950" cy="3657600"/>
          </a:xfrm>
          <a:prstGeom prst="rect">
            <a:avLst/>
          </a:prstGeom>
        </p:spPr>
      </p:pic>
    </p:spTree>
    <p:extLst>
      <p:ext uri="{BB962C8B-B14F-4D97-AF65-F5344CB8AC3E}">
        <p14:creationId xmlns:p14="http://schemas.microsoft.com/office/powerpoint/2010/main" val="271348532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875658" y="108360"/>
            <a:ext cx="10515240" cy="805680"/>
          </a:xfrm>
          <a:prstGeom prst="rect">
            <a:avLst/>
          </a:prstGeom>
          <a:noFill/>
          <a:ln>
            <a:noFill/>
          </a:ln>
        </p:spPr>
        <p:txBody>
          <a:bodyPr anchor="ctr">
            <a:normAutofit/>
          </a:bodyPr>
          <a:lstStyle/>
          <a:p>
            <a:pPr algn="ctr">
              <a:lnSpc>
                <a:spcPct val="100000"/>
              </a:lnSpc>
            </a:pPr>
            <a:r>
              <a:rPr lang="es-CO" sz="2900" b="1" spc="-1" dirty="0">
                <a:solidFill>
                  <a:srgbClr val="C0504D"/>
                </a:solidFill>
                <a:latin typeface="Arial"/>
                <a:ea typeface="ＭＳ Ｐゴシック"/>
              </a:rPr>
              <a:t>4. Análisis de resultados</a:t>
            </a:r>
            <a:endParaRPr lang="es-CO" sz="2900" b="0" strike="noStrike" spc="-1" dirty="0">
              <a:solidFill>
                <a:srgbClr val="000000"/>
              </a:solidFill>
              <a:latin typeface="Calibri"/>
            </a:endParaRPr>
          </a:p>
        </p:txBody>
      </p:sp>
      <p:sp>
        <p:nvSpPr>
          <p:cNvPr id="98" name="CustomShape 2"/>
          <p:cNvSpPr/>
          <p:nvPr/>
        </p:nvSpPr>
        <p:spPr>
          <a:xfrm>
            <a:off x="653538" y="1096920"/>
            <a:ext cx="10656720" cy="28440"/>
          </a:xfrm>
          <a:prstGeom prst="rect">
            <a:avLst/>
          </a:prstGeom>
          <a:gradFill rotWithShape="0">
            <a:gsLst>
              <a:gs pos="0">
                <a:srgbClr val="FFF200"/>
              </a:gs>
              <a:gs pos="45000">
                <a:srgbClr val="FF7A00"/>
              </a:gs>
              <a:gs pos="70000">
                <a:srgbClr val="FF0300"/>
              </a:gs>
              <a:gs pos="100000">
                <a:srgbClr val="4D0808"/>
              </a:gs>
            </a:gsLst>
            <a:lin ang="5400000"/>
          </a:gradFill>
          <a:ln>
            <a:solidFill>
              <a:srgbClr val="C0504D"/>
            </a:solidFill>
          </a:ln>
        </p:spPr>
        <p:style>
          <a:lnRef idx="1">
            <a:schemeClr val="accent2"/>
          </a:lnRef>
          <a:fillRef idx="3">
            <a:schemeClr val="accent2"/>
          </a:fillRef>
          <a:effectRef idx="2">
            <a:schemeClr val="accent2"/>
          </a:effectRef>
          <a:fontRef idx="minor"/>
        </p:style>
      </p:sp>
      <p:pic>
        <p:nvPicPr>
          <p:cNvPr id="7" name="6 Imagen"/>
          <p:cNvPicPr/>
          <p:nvPr/>
        </p:nvPicPr>
        <p:blipFill>
          <a:blip r:embed="rId3" cstate="print">
            <a:extLst>
              <a:ext uri="{28A0092B-C50C-407E-A947-70E740481C1C}">
                <a14:useLocalDpi xmlns:a14="http://schemas.microsoft.com/office/drawing/2010/main" val="0"/>
              </a:ext>
            </a:extLst>
          </a:blip>
          <a:stretch>
            <a:fillRect/>
          </a:stretch>
        </p:blipFill>
        <p:spPr>
          <a:xfrm>
            <a:off x="619571" y="353238"/>
            <a:ext cx="1305560" cy="478155"/>
          </a:xfrm>
          <a:prstGeom prst="rect">
            <a:avLst/>
          </a:prstGeom>
        </p:spPr>
      </p:pic>
      <p:pic>
        <p:nvPicPr>
          <p:cNvPr id="8" name="Picture 2" descr="Resultado de imagen para sistemas y computaciÃ³n ut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51959" y="182160"/>
            <a:ext cx="738939" cy="820310"/>
          </a:xfrm>
          <a:prstGeom prst="rect">
            <a:avLst/>
          </a:prstGeom>
          <a:noFill/>
          <a:extLst>
            <a:ext uri="{909E8E84-426E-40DD-AFC4-6F175D3DCCD1}">
              <a14:hiddenFill xmlns:a14="http://schemas.microsoft.com/office/drawing/2010/main">
                <a:solidFill>
                  <a:srgbClr val="FFFFFF"/>
                </a:solidFill>
              </a14:hiddenFill>
            </a:ext>
          </a:extLst>
        </p:spPr>
      </p:pic>
      <p:sp>
        <p:nvSpPr>
          <p:cNvPr id="9" name="8 CuadroTexto"/>
          <p:cNvSpPr txBox="1"/>
          <p:nvPr/>
        </p:nvSpPr>
        <p:spPr>
          <a:xfrm>
            <a:off x="619571" y="1541983"/>
            <a:ext cx="10771327" cy="1938992"/>
          </a:xfrm>
          <a:prstGeom prst="rect">
            <a:avLst/>
          </a:prstGeom>
          <a:noFill/>
        </p:spPr>
        <p:txBody>
          <a:bodyPr wrap="square" rtlCol="0">
            <a:spAutoFit/>
          </a:bodyPr>
          <a:lstStyle/>
          <a:p>
            <a:r>
              <a:rPr lang="es-CO" sz="2400" dirty="0"/>
              <a:t>Podemos observar que dependiendo del estado de la carretera, de la presencia de lluvia, de la ubicación, de la hora, día y mes actual, nuestra red neuronal predice un grado de accidentalidad, y dependiendo de este, nuestro sistema experto sugiere un rango de velocidad seguro para el conductor.</a:t>
            </a:r>
          </a:p>
          <a:p>
            <a:endParaRPr lang="es-CO" sz="2400" dirty="0"/>
          </a:p>
        </p:txBody>
      </p:sp>
    </p:spTree>
    <p:extLst>
      <p:ext uri="{BB962C8B-B14F-4D97-AF65-F5344CB8AC3E}">
        <p14:creationId xmlns:p14="http://schemas.microsoft.com/office/powerpoint/2010/main" val="271348532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1419</TotalTime>
  <Words>213</Words>
  <Application>Microsoft Office PowerPoint</Application>
  <PresentationFormat>Panorámica</PresentationFormat>
  <Paragraphs>20</Paragraphs>
  <Slides>6</Slides>
  <Notes>4</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6</vt:i4>
      </vt:variant>
    </vt:vector>
  </HeadingPairs>
  <TitlesOfParts>
    <vt:vector size="17" baseType="lpstr">
      <vt:lpstr>ＭＳ Ｐゴシック</vt:lpstr>
      <vt:lpstr>Arial</vt:lpstr>
      <vt:lpstr>Calibri</vt:lpstr>
      <vt:lpstr>Calibri Light</vt:lpstr>
      <vt:lpstr>Cambria Math</vt:lpstr>
      <vt:lpstr>DejaVu Sans</vt:lpstr>
      <vt:lpstr>Symbol</vt:lpstr>
      <vt:lpstr>Times New Roman</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utp</dc:creator>
  <cp:lastModifiedBy>luis miguel s</cp:lastModifiedBy>
  <cp:revision>317</cp:revision>
  <dcterms:created xsi:type="dcterms:W3CDTF">2016-10-07T22:04:59Z</dcterms:created>
  <dcterms:modified xsi:type="dcterms:W3CDTF">2019-06-21T14:44:26Z</dcterms:modified>
  <dc:language>es-CO</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18</vt:i4>
  </property>
</Properties>
</file>