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05" d="100"/>
          <a:sy n="105" d="100"/>
        </p:scale>
        <p:origin x="24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11/25/2024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5944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11/25/2024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94520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11/25/2024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03371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11/25/2024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2298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11/25/2024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67625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11/25/2024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3620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11/25/2024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a:p>
        </p:txBody>
      </p:sp>
    </p:spTree>
    <p:extLst>
      <p:ext uri="{BB962C8B-B14F-4D97-AF65-F5344CB8AC3E}">
        <p14:creationId xmlns:p14="http://schemas.microsoft.com/office/powerpoint/2010/main" val="313378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11/25/2024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4919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11/25/2024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a:p>
        </p:txBody>
      </p:sp>
    </p:spTree>
    <p:extLst>
      <p:ext uri="{BB962C8B-B14F-4D97-AF65-F5344CB8AC3E}">
        <p14:creationId xmlns:p14="http://schemas.microsoft.com/office/powerpoint/2010/main" val="217815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11/25/2024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8435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11/25/2024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8592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11/25/2024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a:p>
        </p:txBody>
      </p:sp>
    </p:spTree>
    <p:extLst>
      <p:ext uri="{BB962C8B-B14F-4D97-AF65-F5344CB8AC3E}">
        <p14:creationId xmlns:p14="http://schemas.microsoft.com/office/powerpoint/2010/main" val="365369813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2C2FB921-36CC-3F1C-08AA-1C597118BCB6}"/>
              </a:ext>
            </a:extLst>
          </p:cNvPr>
          <p:cNvSpPr>
            <a:spLocks noGrp="1"/>
          </p:cNvSpPr>
          <p:nvPr>
            <p:ph type="ctrTitle"/>
          </p:nvPr>
        </p:nvSpPr>
        <p:spPr>
          <a:xfrm>
            <a:off x="6209740" y="1122363"/>
            <a:ext cx="5066592" cy="1978346"/>
          </a:xfrm>
        </p:spPr>
        <p:txBody>
          <a:bodyPr>
            <a:normAutofit/>
          </a:bodyPr>
          <a:lstStyle/>
          <a:p>
            <a:r>
              <a:rPr lang="pt-BR" dirty="0"/>
              <a:t>MVC </a:t>
            </a:r>
            <a:br>
              <a:rPr lang="pt-BR" dirty="0"/>
            </a:br>
            <a:r>
              <a:rPr lang="pt-BR" dirty="0"/>
              <a:t>Model, </a:t>
            </a:r>
            <a:r>
              <a:rPr lang="pt-BR" dirty="0" err="1"/>
              <a:t>view</a:t>
            </a:r>
            <a:r>
              <a:rPr lang="pt-BR" dirty="0"/>
              <a:t> e </a:t>
            </a:r>
            <a:r>
              <a:rPr lang="pt-BR" dirty="0" err="1"/>
              <a:t>controller</a:t>
            </a:r>
            <a:endParaRPr lang="pt-BR" dirty="0"/>
          </a:p>
        </p:txBody>
      </p:sp>
      <p:sp>
        <p:nvSpPr>
          <p:cNvPr id="3" name="Subtítulo 2">
            <a:extLst>
              <a:ext uri="{FF2B5EF4-FFF2-40B4-BE49-F238E27FC236}">
                <a16:creationId xmlns:a16="http://schemas.microsoft.com/office/drawing/2014/main" id="{61946125-9F6B-5575-3912-06110D40A2E1}"/>
              </a:ext>
            </a:extLst>
          </p:cNvPr>
          <p:cNvSpPr>
            <a:spLocks noGrp="1"/>
          </p:cNvSpPr>
          <p:nvPr>
            <p:ph type="subTitle" idx="1"/>
          </p:nvPr>
        </p:nvSpPr>
        <p:spPr>
          <a:xfrm>
            <a:off x="6209740" y="3509963"/>
            <a:ext cx="5066592" cy="1747837"/>
          </a:xfrm>
        </p:spPr>
        <p:txBody>
          <a:bodyPr>
            <a:normAutofit/>
          </a:bodyPr>
          <a:lstStyle/>
          <a:p>
            <a:r>
              <a:rPr lang="pt-BR" dirty="0"/>
              <a:t>Fonte:</a:t>
            </a:r>
          </a:p>
          <a:p>
            <a:r>
              <a:rPr lang="pt-BR" dirty="0"/>
              <a:t>Artigo de </a:t>
            </a:r>
            <a:r>
              <a:rPr lang="pt-BR" dirty="0" err="1"/>
              <a:t>Marylene</a:t>
            </a:r>
            <a:r>
              <a:rPr lang="pt-BR" dirty="0"/>
              <a:t> Guedes</a:t>
            </a:r>
            <a:br>
              <a:rPr lang="pt-BR" dirty="0"/>
            </a:br>
            <a:r>
              <a:rPr lang="pt-BR" dirty="0"/>
              <a:t>https://www.treinaweb.com.br/blog/o-que-e-mvc</a:t>
            </a:r>
          </a:p>
        </p:txBody>
      </p:sp>
      <p:pic>
        <p:nvPicPr>
          <p:cNvPr id="4" name="Picture 3">
            <a:extLst>
              <a:ext uri="{FF2B5EF4-FFF2-40B4-BE49-F238E27FC236}">
                <a16:creationId xmlns:a16="http://schemas.microsoft.com/office/drawing/2014/main" id="{30E383F0-CD2F-D807-DE7D-E3B2BF49D634}"/>
              </a:ext>
            </a:extLst>
          </p:cNvPr>
          <p:cNvPicPr>
            <a:picLocks noChangeAspect="1"/>
          </p:cNvPicPr>
          <p:nvPr/>
        </p:nvPicPr>
        <p:blipFill>
          <a:blip r:embed="rId2"/>
          <a:srcRect r="20433"/>
          <a:stretch/>
        </p:blipFill>
        <p:spPr>
          <a:xfrm>
            <a:off x="6824" y="10"/>
            <a:ext cx="5669280" cy="6857990"/>
          </a:xfrm>
          <a:prstGeom prst="rect">
            <a:avLst/>
          </a:prstGeom>
        </p:spPr>
      </p:pic>
      <p:sp>
        <p:nvSpPr>
          <p:cNvPr id="11" name="Freeform: Shape 1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2838"/>
            <a:ext cx="3342291" cy="960875"/>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701611" y="285553"/>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9740"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1991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DEC635-898D-F28E-BA2A-4F25E21D564A}"/>
              </a:ext>
            </a:extLst>
          </p:cNvPr>
          <p:cNvSpPr>
            <a:spLocks noGrp="1"/>
          </p:cNvSpPr>
          <p:nvPr>
            <p:ph type="title"/>
          </p:nvPr>
        </p:nvSpPr>
        <p:spPr/>
        <p:txBody>
          <a:bodyPr/>
          <a:lstStyle/>
          <a:p>
            <a:r>
              <a:rPr lang="pt-BR" dirty="0"/>
              <a:t>Afinal, o que é MVC?</a:t>
            </a:r>
          </a:p>
        </p:txBody>
      </p:sp>
      <p:sp>
        <p:nvSpPr>
          <p:cNvPr id="3" name="Espaço Reservado para Conteúdo 2">
            <a:extLst>
              <a:ext uri="{FF2B5EF4-FFF2-40B4-BE49-F238E27FC236}">
                <a16:creationId xmlns:a16="http://schemas.microsoft.com/office/drawing/2014/main" id="{B4FE8055-AFA5-DBC1-A04D-BAD7F45C5FEC}"/>
              </a:ext>
            </a:extLst>
          </p:cNvPr>
          <p:cNvSpPr>
            <a:spLocks noGrp="1"/>
          </p:cNvSpPr>
          <p:nvPr>
            <p:ph idx="1"/>
          </p:nvPr>
        </p:nvSpPr>
        <p:spPr/>
        <p:txBody>
          <a:bodyPr>
            <a:normAutofit/>
          </a:bodyPr>
          <a:lstStyle/>
          <a:p>
            <a:r>
              <a:rPr lang="pt-BR" dirty="0"/>
              <a:t>O MVC é um padrão de arquitetura de software. O MVC sugere uma maneira para você pensar na divisão de responsabilidades, principalmente dentro de um software web.</a:t>
            </a:r>
          </a:p>
          <a:p>
            <a:r>
              <a:rPr lang="pt-BR" dirty="0"/>
              <a:t>O princípio básico do MVC é a divisão da aplicação em três camadas: a camada de interação do usuário (</a:t>
            </a:r>
            <a:r>
              <a:rPr lang="pt-BR" dirty="0" err="1"/>
              <a:t>view</a:t>
            </a:r>
            <a:r>
              <a:rPr lang="pt-BR" dirty="0"/>
              <a:t>), a camada de manipulação dos dados (model) e a camada de controle (</a:t>
            </a:r>
            <a:r>
              <a:rPr lang="pt-BR" dirty="0" err="1"/>
              <a:t>controller</a:t>
            </a:r>
            <a:r>
              <a:rPr lang="pt-BR" dirty="0"/>
              <a:t>).</a:t>
            </a:r>
          </a:p>
          <a:p>
            <a:r>
              <a:rPr lang="pt-BR" dirty="0"/>
              <a:t>Com o MVC, é possível separar o código relativo à interface do usuário das regras de negócio, o que sem dúvida traz muitas vantagens que veremos mais à frente.</a:t>
            </a:r>
          </a:p>
        </p:txBody>
      </p:sp>
    </p:spTree>
    <p:extLst>
      <p:ext uri="{BB962C8B-B14F-4D97-AF65-F5344CB8AC3E}">
        <p14:creationId xmlns:p14="http://schemas.microsoft.com/office/powerpoint/2010/main" val="3234507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7F811-EABC-9C64-E0C8-75CE5C2B6F6B}"/>
              </a:ext>
            </a:extLst>
          </p:cNvPr>
          <p:cNvSpPr>
            <a:spLocks noGrp="1"/>
          </p:cNvSpPr>
          <p:nvPr>
            <p:ph type="title"/>
          </p:nvPr>
        </p:nvSpPr>
        <p:spPr/>
        <p:txBody>
          <a:bodyPr/>
          <a:lstStyle/>
          <a:p>
            <a:r>
              <a:rPr lang="pt-BR" dirty="0"/>
              <a:t>Quais os papéis de cada camada?</a:t>
            </a:r>
          </a:p>
        </p:txBody>
      </p:sp>
      <p:sp>
        <p:nvSpPr>
          <p:cNvPr id="3" name="Espaço Reservado para Conteúdo 2">
            <a:extLst>
              <a:ext uri="{FF2B5EF4-FFF2-40B4-BE49-F238E27FC236}">
                <a16:creationId xmlns:a16="http://schemas.microsoft.com/office/drawing/2014/main" id="{D407EF65-A143-81C1-E5B0-27378D56177E}"/>
              </a:ext>
            </a:extLst>
          </p:cNvPr>
          <p:cNvSpPr>
            <a:spLocks noGrp="1"/>
          </p:cNvSpPr>
          <p:nvPr>
            <p:ph idx="1"/>
          </p:nvPr>
        </p:nvSpPr>
        <p:spPr/>
        <p:txBody>
          <a:bodyPr>
            <a:normAutofit/>
          </a:bodyPr>
          <a:lstStyle/>
          <a:p>
            <a:r>
              <a:rPr lang="pt-BR" sz="2400" b="1" dirty="0"/>
              <a:t>Model:</a:t>
            </a:r>
            <a:r>
              <a:rPr lang="pt-BR" sz="2400" dirty="0"/>
              <a:t> A responsabilidade dos models é representar o negócio. Também é responsável pelo acesso e manipulação dos dados na sua aplicação.</a:t>
            </a:r>
          </a:p>
          <a:p>
            <a:r>
              <a:rPr lang="pt-BR" sz="2400" b="1" dirty="0" err="1"/>
              <a:t>View</a:t>
            </a:r>
            <a:r>
              <a:rPr lang="pt-BR" sz="2400" b="1" dirty="0"/>
              <a:t>:</a:t>
            </a:r>
            <a:r>
              <a:rPr lang="pt-BR" sz="2400" dirty="0"/>
              <a:t> A </a:t>
            </a:r>
            <a:r>
              <a:rPr lang="pt-BR" sz="2400" dirty="0" err="1"/>
              <a:t>view</a:t>
            </a:r>
            <a:r>
              <a:rPr lang="pt-BR" sz="2400" dirty="0"/>
              <a:t> é responsável pela interface que será apresentada, mostrando as informações do model para o usuário.</a:t>
            </a:r>
          </a:p>
          <a:p>
            <a:r>
              <a:rPr lang="pt-BR" sz="2400" b="1" dirty="0" err="1"/>
              <a:t>Controller</a:t>
            </a:r>
            <a:r>
              <a:rPr lang="pt-BR" sz="2400" b="1" dirty="0"/>
              <a:t>:</a:t>
            </a:r>
            <a:r>
              <a:rPr lang="pt-BR" sz="2400" dirty="0"/>
              <a:t> É a camada de controle, responsável por ligar o model e a </a:t>
            </a:r>
            <a:r>
              <a:rPr lang="pt-BR" sz="2400" dirty="0" err="1"/>
              <a:t>view</a:t>
            </a:r>
            <a:r>
              <a:rPr lang="pt-BR" sz="2400" dirty="0"/>
              <a:t>, fazendo com que os models possam ser repassados para as </a:t>
            </a:r>
            <a:r>
              <a:rPr lang="pt-BR" sz="2400" dirty="0" err="1"/>
              <a:t>views</a:t>
            </a:r>
            <a:r>
              <a:rPr lang="pt-BR" sz="2400" dirty="0"/>
              <a:t> e vice-versa. </a:t>
            </a:r>
          </a:p>
        </p:txBody>
      </p:sp>
    </p:spTree>
    <p:extLst>
      <p:ext uri="{BB962C8B-B14F-4D97-AF65-F5344CB8AC3E}">
        <p14:creationId xmlns:p14="http://schemas.microsoft.com/office/powerpoint/2010/main" val="349430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99AB0-1610-24C3-CC7C-70641C0356A0}"/>
              </a:ext>
            </a:extLst>
          </p:cNvPr>
          <p:cNvSpPr>
            <a:spLocks noGrp="1"/>
          </p:cNvSpPr>
          <p:nvPr>
            <p:ph type="title"/>
          </p:nvPr>
        </p:nvSpPr>
        <p:spPr/>
        <p:txBody>
          <a:bodyPr/>
          <a:lstStyle/>
          <a:p>
            <a:r>
              <a:rPr lang="pt-BR" dirty="0"/>
              <a:t>MVC</a:t>
            </a:r>
          </a:p>
        </p:txBody>
      </p:sp>
      <p:pic>
        <p:nvPicPr>
          <p:cNvPr id="1026" name="Picture 2">
            <a:extLst>
              <a:ext uri="{FF2B5EF4-FFF2-40B4-BE49-F238E27FC236}">
                <a16:creationId xmlns:a16="http://schemas.microsoft.com/office/drawing/2014/main" id="{53379DB9-B01F-88A7-D121-047763F29D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3282" y="2522538"/>
            <a:ext cx="8401811" cy="354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26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247973-5077-CF2F-9DA3-77FCB8DCFD2D}"/>
              </a:ext>
            </a:extLst>
          </p:cNvPr>
          <p:cNvSpPr>
            <a:spLocks noGrp="1"/>
          </p:cNvSpPr>
          <p:nvPr>
            <p:ph type="title"/>
          </p:nvPr>
        </p:nvSpPr>
        <p:spPr/>
        <p:txBody>
          <a:bodyPr/>
          <a:lstStyle/>
          <a:p>
            <a:r>
              <a:rPr lang="pt-BR" dirty="0"/>
              <a:t>Vamos a um exemplo…</a:t>
            </a:r>
          </a:p>
        </p:txBody>
      </p:sp>
      <p:sp>
        <p:nvSpPr>
          <p:cNvPr id="3" name="Espaço Reservado para Conteúdo 2">
            <a:extLst>
              <a:ext uri="{FF2B5EF4-FFF2-40B4-BE49-F238E27FC236}">
                <a16:creationId xmlns:a16="http://schemas.microsoft.com/office/drawing/2014/main" id="{CF39BE41-3556-3059-AC79-D02DEDAADFFF}"/>
              </a:ext>
            </a:extLst>
          </p:cNvPr>
          <p:cNvSpPr>
            <a:spLocks noGrp="1"/>
          </p:cNvSpPr>
          <p:nvPr>
            <p:ph idx="1"/>
          </p:nvPr>
        </p:nvSpPr>
        <p:spPr/>
        <p:txBody>
          <a:bodyPr>
            <a:normAutofit fontScale="92500"/>
          </a:bodyPr>
          <a:lstStyle/>
          <a:p>
            <a:r>
              <a:rPr lang="pt-BR" dirty="0"/>
              <a:t>Vamos utilizar o exemplo de uma página web, onde o usuário pode realizar o cadastro de clientes. Neste caso, provavelmente você teria uma classe chamada </a:t>
            </a:r>
            <a:r>
              <a:rPr lang="pt-BR" dirty="0" err="1"/>
              <a:t>cliente.php</a:t>
            </a:r>
            <a:r>
              <a:rPr lang="pt-BR" dirty="0"/>
              <a:t> que contém as informações do cliente que você deseja guardar (como nome, endereço, cidade, etc.). Essa classe seria o seu </a:t>
            </a:r>
            <a:r>
              <a:rPr lang="pt-BR" b="1" dirty="0"/>
              <a:t>model</a:t>
            </a:r>
            <a:r>
              <a:rPr lang="pt-BR" dirty="0"/>
              <a:t>. </a:t>
            </a:r>
          </a:p>
          <a:p>
            <a:r>
              <a:rPr lang="pt-BR" dirty="0"/>
              <a:t>A página HTML seria nossa </a:t>
            </a:r>
            <a:r>
              <a:rPr lang="pt-BR" b="1" dirty="0" err="1"/>
              <a:t>view</a:t>
            </a:r>
            <a:r>
              <a:rPr lang="pt-BR" dirty="0"/>
              <a:t>, que mostraria, por exemplo, a lista de usuários cadastrados ou mesmo o próprio formulário para cadastro de novos usuários.</a:t>
            </a:r>
          </a:p>
          <a:p>
            <a:r>
              <a:rPr lang="pt-BR" dirty="0"/>
              <a:t>O </a:t>
            </a:r>
            <a:r>
              <a:rPr lang="pt-BR" b="1" dirty="0" err="1"/>
              <a:t>controller</a:t>
            </a:r>
            <a:r>
              <a:rPr lang="pt-BR" dirty="0"/>
              <a:t> faz o meio de campo entre o </a:t>
            </a:r>
            <a:r>
              <a:rPr lang="pt-BR" b="1" dirty="0"/>
              <a:t>model</a:t>
            </a:r>
            <a:r>
              <a:rPr lang="pt-BR" dirty="0"/>
              <a:t> e a </a:t>
            </a:r>
            <a:r>
              <a:rPr lang="pt-BR" b="1" dirty="0" err="1"/>
              <a:t>view</a:t>
            </a:r>
            <a:r>
              <a:rPr lang="pt-BR" dirty="0"/>
              <a:t>. Ele é necessário porque as estruturas presentes com </a:t>
            </a:r>
            <a:r>
              <a:rPr lang="pt-BR" b="1" dirty="0" err="1"/>
              <a:t>view</a:t>
            </a:r>
            <a:r>
              <a:rPr lang="pt-BR" dirty="0"/>
              <a:t> não deveriam acessar diretamente os models, já que isso poderia criar um acoplamento entre as estruturas de apresentação e definição de negócio: é necessária uma estrutura intermediária para fazer essa ligação.</a:t>
            </a:r>
          </a:p>
        </p:txBody>
      </p:sp>
    </p:spTree>
    <p:extLst>
      <p:ext uri="{BB962C8B-B14F-4D97-AF65-F5344CB8AC3E}">
        <p14:creationId xmlns:p14="http://schemas.microsoft.com/office/powerpoint/2010/main" val="4007547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C797E-12A9-D45F-4C4F-4BE7C8E0C318}"/>
              </a:ext>
            </a:extLst>
          </p:cNvPr>
          <p:cNvSpPr>
            <a:spLocks noGrp="1"/>
          </p:cNvSpPr>
          <p:nvPr>
            <p:ph type="title"/>
          </p:nvPr>
        </p:nvSpPr>
        <p:spPr/>
        <p:txBody>
          <a:bodyPr/>
          <a:lstStyle/>
          <a:p>
            <a:r>
              <a:rPr lang="pt-BR" dirty="0"/>
              <a:t>Considerações finais…</a:t>
            </a:r>
          </a:p>
        </p:txBody>
      </p:sp>
      <p:sp>
        <p:nvSpPr>
          <p:cNvPr id="3" name="Espaço Reservado para Conteúdo 2">
            <a:extLst>
              <a:ext uri="{FF2B5EF4-FFF2-40B4-BE49-F238E27FC236}">
                <a16:creationId xmlns:a16="http://schemas.microsoft.com/office/drawing/2014/main" id="{0C5E2272-8021-8E23-CA46-787D2C305314}"/>
              </a:ext>
            </a:extLst>
          </p:cNvPr>
          <p:cNvSpPr>
            <a:spLocks noGrp="1"/>
          </p:cNvSpPr>
          <p:nvPr>
            <p:ph idx="1"/>
          </p:nvPr>
        </p:nvSpPr>
        <p:spPr/>
        <p:txBody>
          <a:bodyPr>
            <a:normAutofit lnSpcReduction="10000"/>
          </a:bodyPr>
          <a:lstStyle/>
          <a:p>
            <a:r>
              <a:rPr lang="pt-BR" dirty="0"/>
              <a:t>Por conta dessas facilidades que o MVC oferece, ele passou a ser adotado por diversos frameworks. Além disso, o MVC pode ser utilizado em diversos tipos de projetos, se tornando muito popular no desenvolvimento web, embora você também pode criar uma aplicação MVC para outras plataformas, como desktop ou mobile.</a:t>
            </a:r>
          </a:p>
          <a:p>
            <a:r>
              <a:rPr lang="pt-BR" dirty="0"/>
              <a:t>Caso você tenha dúvida se pode utilizar o MVC em qualquer linguagem de programação, a resposta é sim: isso porque o MVC não é um conceito de linguagem de programação, e sim um conceito de arquitetura. Você não tem uma linguagem que suporte isso ou não: basta você seguir os princípios da arquitetura, que estão mais focados em separar as responsabilidades das coisas do que na tecnologia em si.</a:t>
            </a:r>
          </a:p>
        </p:txBody>
      </p:sp>
    </p:spTree>
    <p:extLst>
      <p:ext uri="{BB962C8B-B14F-4D97-AF65-F5344CB8AC3E}">
        <p14:creationId xmlns:p14="http://schemas.microsoft.com/office/powerpoint/2010/main" val="4176948159"/>
      </p:ext>
    </p:extLst>
  </p:cSld>
  <p:clrMapOvr>
    <a:masterClrMapping/>
  </p:clrMapOvr>
</p:sld>
</file>

<file path=ppt/theme/theme1.xml><?xml version="1.0" encoding="utf-8"?>
<a:theme xmlns:a="http://schemas.openxmlformats.org/drawingml/2006/main" name="RocaVTI">
  <a:themeElements>
    <a:clrScheme name="AnalogousFromDarkSeedRightStep">
      <a:dk1>
        <a:srgbClr val="000000"/>
      </a:dk1>
      <a:lt1>
        <a:srgbClr val="FFFFFF"/>
      </a:lt1>
      <a:dk2>
        <a:srgbClr val="1B302B"/>
      </a:dk2>
      <a:lt2>
        <a:srgbClr val="F3F0F1"/>
      </a:lt2>
      <a:accent1>
        <a:srgbClr val="3FB399"/>
      </a:accent1>
      <a:accent2>
        <a:srgbClr val="359EB7"/>
      </a:accent2>
      <a:accent3>
        <a:srgbClr val="4779C9"/>
      </a:accent3>
      <a:accent4>
        <a:srgbClr val="4E4BBF"/>
      </a:accent4>
      <a:accent5>
        <a:srgbClr val="8147C9"/>
      </a:accent5>
      <a:accent6>
        <a:srgbClr val="A535B7"/>
      </a:accent6>
      <a:hlink>
        <a:srgbClr val="789431"/>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24</TotalTime>
  <Words>505</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vt:i4>
      </vt:variant>
    </vt:vector>
  </HeadingPairs>
  <TitlesOfParts>
    <vt:vector size="11" baseType="lpstr">
      <vt:lpstr>Arial</vt:lpstr>
      <vt:lpstr>Avenir Next LT Pro</vt:lpstr>
      <vt:lpstr>Avenir Next LT Pro Light</vt:lpstr>
      <vt:lpstr>Georgia Pro Semibold</vt:lpstr>
      <vt:lpstr>RocaVTI</vt:lpstr>
      <vt:lpstr>MVC  Model, view e controller</vt:lpstr>
      <vt:lpstr>Afinal, o que é MVC?</vt:lpstr>
      <vt:lpstr>Quais os papéis de cada camada?</vt:lpstr>
      <vt:lpstr>MVC</vt:lpstr>
      <vt:lpstr>Vamos a um exemplo…</vt:lpstr>
      <vt:lpstr>Considerações finais…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Juliano Caetano</dc:creator>
  <cp:lastModifiedBy>Juliano Caetano</cp:lastModifiedBy>
  <cp:revision>2</cp:revision>
  <dcterms:created xsi:type="dcterms:W3CDTF">2024-11-11T17:47:18Z</dcterms:created>
  <dcterms:modified xsi:type="dcterms:W3CDTF">2024-11-25T17:33:37Z</dcterms:modified>
</cp:coreProperties>
</file>