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4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6DE72A-7895-4FA4-8962-6D46089BE080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FD6B1B80-1906-48A1-BD70-6248927872C5}">
      <dgm:prSet/>
      <dgm:spPr/>
      <dgm:t>
        <a:bodyPr/>
        <a:lstStyle/>
        <a:p>
          <a:r>
            <a:rPr lang="pt-BR" b="0" i="0"/>
            <a:t>O protocolo de transferência de hipertexto (HTTP) é um protocolo ou conjunto de regras de comunicação para comunicação entre cliente e servidor. </a:t>
          </a:r>
          <a:endParaRPr lang="en-US"/>
        </a:p>
      </dgm:t>
    </dgm:pt>
    <dgm:pt modelId="{944BB683-1A90-4C23-9F3A-A7705B77AAD6}" type="parTrans" cxnId="{6D7C2BAA-8FE6-45F7-B38A-1AC2D21DA22E}">
      <dgm:prSet/>
      <dgm:spPr/>
      <dgm:t>
        <a:bodyPr/>
        <a:lstStyle/>
        <a:p>
          <a:endParaRPr lang="en-US"/>
        </a:p>
      </dgm:t>
    </dgm:pt>
    <dgm:pt modelId="{9297D169-B972-44D4-B712-B3080BA77F74}" type="sibTrans" cxnId="{6D7C2BAA-8FE6-45F7-B38A-1AC2D21DA22E}">
      <dgm:prSet/>
      <dgm:spPr/>
      <dgm:t>
        <a:bodyPr/>
        <a:lstStyle/>
        <a:p>
          <a:endParaRPr lang="en-US"/>
        </a:p>
      </dgm:t>
    </dgm:pt>
    <dgm:pt modelId="{C3BC4AE7-400A-4BFB-9FB5-D4BBCEF15251}">
      <dgm:prSet/>
      <dgm:spPr/>
      <dgm:t>
        <a:bodyPr/>
        <a:lstStyle/>
        <a:p>
          <a:r>
            <a:rPr lang="pt-BR" b="0" i="0"/>
            <a:t>O protocolo de transferência de hipertexto seguro (HTTPS) é uma versão mais segura ou uma extensão do HTTP. No HTTPS, o navegador e o servidor estabelecem uma conexão segura e criptografada antes de transferir dados.</a:t>
          </a:r>
          <a:endParaRPr lang="en-US"/>
        </a:p>
      </dgm:t>
    </dgm:pt>
    <dgm:pt modelId="{2110A353-2A0E-483C-87B2-E8C6AAEA5D8C}" type="parTrans" cxnId="{9FAB48DD-8CC3-4D0B-B6AD-CAF804A38FD1}">
      <dgm:prSet/>
      <dgm:spPr/>
      <dgm:t>
        <a:bodyPr/>
        <a:lstStyle/>
        <a:p>
          <a:endParaRPr lang="en-US"/>
        </a:p>
      </dgm:t>
    </dgm:pt>
    <dgm:pt modelId="{3604F97C-FA22-4674-844C-D1442CDD2B20}" type="sibTrans" cxnId="{9FAB48DD-8CC3-4D0B-B6AD-CAF804A38FD1}">
      <dgm:prSet/>
      <dgm:spPr/>
      <dgm:t>
        <a:bodyPr/>
        <a:lstStyle/>
        <a:p>
          <a:endParaRPr lang="en-US"/>
        </a:p>
      </dgm:t>
    </dgm:pt>
    <dgm:pt modelId="{6EFAE772-BF05-4C35-8E3A-F4A83220A63A}" type="pres">
      <dgm:prSet presAssocID="{F86DE72A-7895-4FA4-8962-6D46089BE080}" presName="vert0" presStyleCnt="0">
        <dgm:presLayoutVars>
          <dgm:dir/>
          <dgm:animOne val="branch"/>
          <dgm:animLvl val="lvl"/>
        </dgm:presLayoutVars>
      </dgm:prSet>
      <dgm:spPr/>
    </dgm:pt>
    <dgm:pt modelId="{E52D854B-8087-438D-80D2-913C3D05F828}" type="pres">
      <dgm:prSet presAssocID="{FD6B1B80-1906-48A1-BD70-6248927872C5}" presName="thickLine" presStyleLbl="alignNode1" presStyleIdx="0" presStyleCnt="2"/>
      <dgm:spPr/>
    </dgm:pt>
    <dgm:pt modelId="{6CC46926-51AA-4244-9900-4BB965BC4EB8}" type="pres">
      <dgm:prSet presAssocID="{FD6B1B80-1906-48A1-BD70-6248927872C5}" presName="horz1" presStyleCnt="0"/>
      <dgm:spPr/>
    </dgm:pt>
    <dgm:pt modelId="{F78E1306-61B4-4F98-9B3D-4B850F49EE4E}" type="pres">
      <dgm:prSet presAssocID="{FD6B1B80-1906-48A1-BD70-6248927872C5}" presName="tx1" presStyleLbl="revTx" presStyleIdx="0" presStyleCnt="2"/>
      <dgm:spPr/>
    </dgm:pt>
    <dgm:pt modelId="{F1955469-14AE-449C-BF56-FBC9A088F84A}" type="pres">
      <dgm:prSet presAssocID="{FD6B1B80-1906-48A1-BD70-6248927872C5}" presName="vert1" presStyleCnt="0"/>
      <dgm:spPr/>
    </dgm:pt>
    <dgm:pt modelId="{E1F8113C-7078-4A21-A39B-4B80503ADD10}" type="pres">
      <dgm:prSet presAssocID="{C3BC4AE7-400A-4BFB-9FB5-D4BBCEF15251}" presName="thickLine" presStyleLbl="alignNode1" presStyleIdx="1" presStyleCnt="2"/>
      <dgm:spPr/>
    </dgm:pt>
    <dgm:pt modelId="{20982E1B-B4DC-439F-B691-F673AA6E8A27}" type="pres">
      <dgm:prSet presAssocID="{C3BC4AE7-400A-4BFB-9FB5-D4BBCEF15251}" presName="horz1" presStyleCnt="0"/>
      <dgm:spPr/>
    </dgm:pt>
    <dgm:pt modelId="{A9E4CA09-E590-439E-AF4A-A74F66C692E9}" type="pres">
      <dgm:prSet presAssocID="{C3BC4AE7-400A-4BFB-9FB5-D4BBCEF15251}" presName="tx1" presStyleLbl="revTx" presStyleIdx="1" presStyleCnt="2"/>
      <dgm:spPr/>
    </dgm:pt>
    <dgm:pt modelId="{4F1476B1-CDC5-4A13-9F82-ACC8C7CBBE30}" type="pres">
      <dgm:prSet presAssocID="{C3BC4AE7-400A-4BFB-9FB5-D4BBCEF15251}" presName="vert1" presStyleCnt="0"/>
      <dgm:spPr/>
    </dgm:pt>
  </dgm:ptLst>
  <dgm:cxnLst>
    <dgm:cxn modelId="{1288693C-2443-4645-9EC0-6CFB616DBF78}" type="presOf" srcId="{F86DE72A-7895-4FA4-8962-6D46089BE080}" destId="{6EFAE772-BF05-4C35-8E3A-F4A83220A63A}" srcOrd="0" destOrd="0" presId="urn:microsoft.com/office/officeart/2008/layout/LinedList"/>
    <dgm:cxn modelId="{B99B5D8C-18CE-4168-8000-2DFBDB7DD95C}" type="presOf" srcId="{FD6B1B80-1906-48A1-BD70-6248927872C5}" destId="{F78E1306-61B4-4F98-9B3D-4B850F49EE4E}" srcOrd="0" destOrd="0" presId="urn:microsoft.com/office/officeart/2008/layout/LinedList"/>
    <dgm:cxn modelId="{6D7C2BAA-8FE6-45F7-B38A-1AC2D21DA22E}" srcId="{F86DE72A-7895-4FA4-8962-6D46089BE080}" destId="{FD6B1B80-1906-48A1-BD70-6248927872C5}" srcOrd="0" destOrd="0" parTransId="{944BB683-1A90-4C23-9F3A-A7705B77AAD6}" sibTransId="{9297D169-B972-44D4-B712-B3080BA77F74}"/>
    <dgm:cxn modelId="{9FAB48DD-8CC3-4D0B-B6AD-CAF804A38FD1}" srcId="{F86DE72A-7895-4FA4-8962-6D46089BE080}" destId="{C3BC4AE7-400A-4BFB-9FB5-D4BBCEF15251}" srcOrd="1" destOrd="0" parTransId="{2110A353-2A0E-483C-87B2-E8C6AAEA5D8C}" sibTransId="{3604F97C-FA22-4674-844C-D1442CDD2B20}"/>
    <dgm:cxn modelId="{1B411EE5-DCFE-48E1-A987-7609E95C6482}" type="presOf" srcId="{C3BC4AE7-400A-4BFB-9FB5-D4BBCEF15251}" destId="{A9E4CA09-E590-439E-AF4A-A74F66C692E9}" srcOrd="0" destOrd="0" presId="urn:microsoft.com/office/officeart/2008/layout/LinedList"/>
    <dgm:cxn modelId="{37DC3DBC-8D01-4AAD-B3AC-50E34B5AB65B}" type="presParOf" srcId="{6EFAE772-BF05-4C35-8E3A-F4A83220A63A}" destId="{E52D854B-8087-438D-80D2-913C3D05F828}" srcOrd="0" destOrd="0" presId="urn:microsoft.com/office/officeart/2008/layout/LinedList"/>
    <dgm:cxn modelId="{A5FE0F77-EC3A-42BB-92E9-2B44EBD38543}" type="presParOf" srcId="{6EFAE772-BF05-4C35-8E3A-F4A83220A63A}" destId="{6CC46926-51AA-4244-9900-4BB965BC4EB8}" srcOrd="1" destOrd="0" presId="urn:microsoft.com/office/officeart/2008/layout/LinedList"/>
    <dgm:cxn modelId="{23D22281-EB98-424D-8429-4DF30844ECF1}" type="presParOf" srcId="{6CC46926-51AA-4244-9900-4BB965BC4EB8}" destId="{F78E1306-61B4-4F98-9B3D-4B850F49EE4E}" srcOrd="0" destOrd="0" presId="urn:microsoft.com/office/officeart/2008/layout/LinedList"/>
    <dgm:cxn modelId="{551A0563-E0A5-4754-97C1-984A86E24D19}" type="presParOf" srcId="{6CC46926-51AA-4244-9900-4BB965BC4EB8}" destId="{F1955469-14AE-449C-BF56-FBC9A088F84A}" srcOrd="1" destOrd="0" presId="urn:microsoft.com/office/officeart/2008/layout/LinedList"/>
    <dgm:cxn modelId="{DCFF9867-D1B8-4FEA-92FA-A407BC832FA4}" type="presParOf" srcId="{6EFAE772-BF05-4C35-8E3A-F4A83220A63A}" destId="{E1F8113C-7078-4A21-A39B-4B80503ADD10}" srcOrd="2" destOrd="0" presId="urn:microsoft.com/office/officeart/2008/layout/LinedList"/>
    <dgm:cxn modelId="{7E6C988C-97C4-43E8-B2F1-8048EF82E265}" type="presParOf" srcId="{6EFAE772-BF05-4C35-8E3A-F4A83220A63A}" destId="{20982E1B-B4DC-439F-B691-F673AA6E8A27}" srcOrd="3" destOrd="0" presId="urn:microsoft.com/office/officeart/2008/layout/LinedList"/>
    <dgm:cxn modelId="{44ED1FB3-44FA-4104-A184-9193EE093B00}" type="presParOf" srcId="{20982E1B-B4DC-439F-B691-F673AA6E8A27}" destId="{A9E4CA09-E590-439E-AF4A-A74F66C692E9}" srcOrd="0" destOrd="0" presId="urn:microsoft.com/office/officeart/2008/layout/LinedList"/>
    <dgm:cxn modelId="{3B26C3BD-DF49-4942-B56A-F994AB72121D}" type="presParOf" srcId="{20982E1B-B4DC-439F-B691-F673AA6E8A27}" destId="{4F1476B1-CDC5-4A13-9F82-ACC8C7CBBE3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D854B-8087-438D-80D2-913C3D05F828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8E1306-61B4-4F98-9B3D-4B850F49EE4E}">
      <dsp:nvSpPr>
        <dsp:cNvPr id="0" name=""/>
        <dsp:cNvSpPr/>
      </dsp:nvSpPr>
      <dsp:spPr>
        <a:xfrm>
          <a:off x="0" y="0"/>
          <a:ext cx="10515600" cy="2176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b="0" i="0" kern="1200"/>
            <a:t>O protocolo de transferência de hipertexto (HTTP) é um protocolo ou conjunto de regras de comunicação para comunicação entre cliente e servidor. </a:t>
          </a:r>
          <a:endParaRPr lang="en-US" sz="3400" kern="1200"/>
        </a:p>
      </dsp:txBody>
      <dsp:txXfrm>
        <a:off x="0" y="0"/>
        <a:ext cx="10515600" cy="2176272"/>
      </dsp:txXfrm>
    </dsp:sp>
    <dsp:sp modelId="{E1F8113C-7078-4A21-A39B-4B80503ADD10}">
      <dsp:nvSpPr>
        <dsp:cNvPr id="0" name=""/>
        <dsp:cNvSpPr/>
      </dsp:nvSpPr>
      <dsp:spPr>
        <a:xfrm>
          <a:off x="0" y="2176272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4CA09-E590-439E-AF4A-A74F66C692E9}">
      <dsp:nvSpPr>
        <dsp:cNvPr id="0" name=""/>
        <dsp:cNvSpPr/>
      </dsp:nvSpPr>
      <dsp:spPr>
        <a:xfrm>
          <a:off x="0" y="2176272"/>
          <a:ext cx="10515600" cy="2176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b="0" i="0" kern="1200"/>
            <a:t>O protocolo de transferência de hipertexto seguro (HTTPS) é uma versão mais segura ou uma extensão do HTTP. No HTTPS, o navegador e o servidor estabelecem uma conexão segura e criptografada antes de transferir dados.</a:t>
          </a:r>
          <a:endParaRPr lang="en-US" sz="3400" kern="1200"/>
        </a:p>
      </dsp:txBody>
      <dsp:txXfrm>
        <a:off x="0" y="2176272"/>
        <a:ext cx="10515600" cy="2176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7CFE-043E-4B77-840B-C0E22D0F7F4F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7829-1BF4-487D-BEC3-3A548FC440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025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7CFE-043E-4B77-840B-C0E22D0F7F4F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7829-1BF4-487D-BEC3-3A548FC440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689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7CFE-043E-4B77-840B-C0E22D0F7F4F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7829-1BF4-487D-BEC3-3A548FC440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58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7CFE-043E-4B77-840B-C0E22D0F7F4F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7829-1BF4-487D-BEC3-3A548FC440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7CFE-043E-4B77-840B-C0E22D0F7F4F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7829-1BF4-487D-BEC3-3A548FC440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46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7CFE-043E-4B77-840B-C0E22D0F7F4F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7829-1BF4-487D-BEC3-3A548FC440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33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7CFE-043E-4B77-840B-C0E22D0F7F4F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7829-1BF4-487D-BEC3-3A548FC440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351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7CFE-043E-4B77-840B-C0E22D0F7F4F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7829-1BF4-487D-BEC3-3A548FC440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29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7CFE-043E-4B77-840B-C0E22D0F7F4F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7829-1BF4-487D-BEC3-3A548FC440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64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7CFE-043E-4B77-840B-C0E22D0F7F4F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7829-1BF4-487D-BEC3-3A548FC440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00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7CFE-043E-4B77-840B-C0E22D0F7F4F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7829-1BF4-487D-BEC3-3A548FC440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93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E7CFE-043E-4B77-840B-C0E22D0F7F4F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07829-1BF4-487D-BEC3-3A548FC440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94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86C5E-94A1-B93E-C8F0-29C6C6EAA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686015"/>
          </a:xfrm>
        </p:spPr>
        <p:txBody>
          <a:bodyPr>
            <a:normAutofit/>
          </a:bodyPr>
          <a:lstStyle/>
          <a:p>
            <a:r>
              <a:rPr lang="pt-BR" dirty="0"/>
              <a:t>HTTP </a:t>
            </a:r>
            <a:r>
              <a:rPr lang="pt-BR" dirty="0" err="1"/>
              <a:t>vs</a:t>
            </a:r>
            <a:r>
              <a:rPr lang="pt-BR" dirty="0"/>
              <a:t> HTTPS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9BD786-C567-7175-FDD6-DDA005957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pt-BR" sz="20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fonte: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20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https://aws.amazon.com/pt/compare/the-difference-between-https-and-http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4" name="Picture 4" descr="Cadeado em placa-mãe de computador">
            <a:extLst>
              <a:ext uri="{FF2B5EF4-FFF2-40B4-BE49-F238E27FC236}">
                <a16:creationId xmlns:a16="http://schemas.microsoft.com/office/drawing/2014/main" id="{30CA04C7-A6C7-2202-C73C-2C2985E31B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56" r="32010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1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E6622-9B66-A419-4E12-D89219EF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32F3E"/>
                </a:solidFill>
                <a:effectLst/>
                <a:latin typeface="AmazonEmberBold"/>
              </a:rPr>
              <a:t>Resumo das diferenças: HTTP vs. HTTPS</a:t>
            </a:r>
            <a:endParaRPr lang="pt-BR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CDE74B1-AB9E-C515-FAD3-C2A6802F6F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1074908"/>
              </p:ext>
            </p:extLst>
          </p:nvPr>
        </p:nvGraphicFramePr>
        <p:xfrm>
          <a:off x="1197864" y="1865376"/>
          <a:ext cx="9957816" cy="4410213"/>
        </p:xfrm>
        <a:graphic>
          <a:graphicData uri="http://schemas.openxmlformats.org/drawingml/2006/table">
            <a:tbl>
              <a:tblPr/>
              <a:tblGrid>
                <a:gridCol w="3319272">
                  <a:extLst>
                    <a:ext uri="{9D8B030D-6E8A-4147-A177-3AD203B41FA5}">
                      <a16:colId xmlns:a16="http://schemas.microsoft.com/office/drawing/2014/main" val="3842929711"/>
                    </a:ext>
                  </a:extLst>
                </a:gridCol>
                <a:gridCol w="3319272">
                  <a:extLst>
                    <a:ext uri="{9D8B030D-6E8A-4147-A177-3AD203B41FA5}">
                      <a16:colId xmlns:a16="http://schemas.microsoft.com/office/drawing/2014/main" val="2980679028"/>
                    </a:ext>
                  </a:extLst>
                </a:gridCol>
                <a:gridCol w="3319272">
                  <a:extLst>
                    <a:ext uri="{9D8B030D-6E8A-4147-A177-3AD203B41FA5}">
                      <a16:colId xmlns:a16="http://schemas.microsoft.com/office/drawing/2014/main" val="1873989889"/>
                    </a:ext>
                  </a:extLst>
                </a:gridCol>
              </a:tblGrid>
              <a:tr h="555129">
                <a:tc>
                  <a:txBody>
                    <a:bodyPr/>
                    <a:lstStyle/>
                    <a:p>
                      <a:br>
                        <a:rPr lang="pt-BR" sz="1600" dirty="0">
                          <a:effectLst/>
                        </a:rPr>
                      </a:br>
                      <a:endParaRPr lang="pt-BR" sz="1600" dirty="0">
                        <a:effectLst/>
                      </a:endParaRP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effectLst/>
                        </a:rPr>
                        <a:t>HTTP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630397"/>
                  </a:ext>
                </a:extLst>
              </a:tr>
              <a:tr h="555129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Significa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Hypertext </a:t>
                      </a:r>
                      <a:r>
                        <a:rPr lang="pt-BR" sz="1600" dirty="0" err="1">
                          <a:effectLst/>
                        </a:rPr>
                        <a:t>Transfer</a:t>
                      </a:r>
                      <a:r>
                        <a:rPr lang="pt-BR" sz="1600" dirty="0">
                          <a:effectLst/>
                        </a:rPr>
                        <a:t> </a:t>
                      </a:r>
                      <a:r>
                        <a:rPr lang="pt-BR" sz="1600" dirty="0" err="1">
                          <a:effectLst/>
                        </a:rPr>
                        <a:t>Protocol</a:t>
                      </a:r>
                      <a:endParaRPr lang="pt-BR" sz="1600" dirty="0">
                        <a:effectLst/>
                      </a:endParaRP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Hypertext Transfer Protocol Secure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421098"/>
                  </a:ext>
                </a:extLst>
              </a:tr>
              <a:tr h="793950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Protocolos subjacentes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O HTTP/1 e o HTTP/2 usam TCP/IP. O HTTP/3 usa o protocolo QUIC.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Usa o HTTP/2 com SSL/TLS para criptografar ainda mais as solicitações e respostas HTTP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5595"/>
                  </a:ext>
                </a:extLst>
              </a:tr>
              <a:tr h="316308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Porta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Porta padrão 80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Porta padrão 443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959298"/>
                  </a:ext>
                </a:extLst>
              </a:tr>
              <a:tr h="555129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Usada para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Sites mais antigos baseados em texto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Todos os sites modernos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262434"/>
                  </a:ext>
                </a:extLst>
              </a:tr>
              <a:tr h="555129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Segurança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Nenhum recurso adicional de segurança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Usa certificados SSL para criptografia de chave pública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371932"/>
                  </a:ext>
                </a:extLst>
              </a:tr>
              <a:tr h="1032771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Benefícios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Tornou possível a comunicação pela Internet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Melhora a autoridade, a confiança e as classificações dos mecanismos de pesquisa em relação ao site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69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10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629AA9-1459-467F-FB85-E1DFD9936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pt-BR" sz="4800" b="0" i="0">
                <a:effectLst/>
                <a:latin typeface="AmazonEmberBold"/>
              </a:rPr>
              <a:t>Qual é a diferença entre HTTP e HTTPS?</a:t>
            </a:r>
            <a:endParaRPr lang="pt-BR" sz="4800"/>
          </a:p>
        </p:txBody>
      </p:sp>
      <p:graphicFrame>
        <p:nvGraphicFramePr>
          <p:cNvPr id="14" name="Espaço Reservado para Conteúdo 2">
            <a:extLst>
              <a:ext uri="{FF2B5EF4-FFF2-40B4-BE49-F238E27FC236}">
                <a16:creationId xmlns:a16="http://schemas.microsoft.com/office/drawing/2014/main" id="{6D0575A4-392F-6EE4-C16A-A18A278ED3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17640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196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E39EA7-8E97-AE7F-3686-8DB370100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 b="0" i="0">
                <a:effectLst/>
                <a:latin typeface="AmazonEmberBold"/>
              </a:rPr>
              <a:t>Como o protocolo HTTP funciona?</a:t>
            </a:r>
            <a:endParaRPr lang="pt-BR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24EF45-BBAD-E50C-E698-B9A409C07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pt-BR" sz="2000" b="0" i="0" dirty="0">
                <a:effectLst/>
                <a:latin typeface="AmazonEmber"/>
              </a:rPr>
              <a:t>O HTTP é um protocolo de camada de aplicação no modelo de comunicação de rede Open Systems </a:t>
            </a:r>
            <a:r>
              <a:rPr lang="pt-BR" sz="2000" b="0" i="0" dirty="0" err="1">
                <a:effectLst/>
                <a:latin typeface="AmazonEmber"/>
              </a:rPr>
              <a:t>Interconnection</a:t>
            </a:r>
            <a:r>
              <a:rPr lang="pt-BR" sz="2000" b="0" i="0" dirty="0">
                <a:effectLst/>
                <a:latin typeface="AmazonEmber"/>
              </a:rPr>
              <a:t> (OSI). Ele define vários tipos de solicitações e respostas. Por exemplo, quando deseja visualizar alguns dados de um site, você envia a solicitação </a:t>
            </a:r>
            <a:r>
              <a:rPr lang="pt-BR" sz="2000" b="0" i="1" dirty="0">
                <a:effectLst/>
                <a:latin typeface="AmazonEmber"/>
              </a:rPr>
              <a:t>HTTP GET</a:t>
            </a:r>
            <a:r>
              <a:rPr lang="pt-BR" sz="2000" b="0" i="0" dirty="0">
                <a:effectLst/>
                <a:latin typeface="AmazonEmber"/>
              </a:rPr>
              <a:t>. </a:t>
            </a:r>
          </a:p>
          <a:p>
            <a:pPr>
              <a:spcBef>
                <a:spcPts val="1125"/>
              </a:spcBef>
              <a:spcAft>
                <a:spcPts val="1125"/>
              </a:spcAft>
            </a:pPr>
            <a:r>
              <a:rPr lang="pt-BR" sz="2000" b="0" i="0" dirty="0">
                <a:effectLst/>
                <a:latin typeface="AmazonEmber"/>
              </a:rPr>
              <a:t>Da mesma forma, o servidor envia diferentes tipos de respostas HTTP na forma de códigos numéricos e dados. Veja alguns exemplos:</a:t>
            </a:r>
          </a:p>
          <a:p>
            <a:pPr lvl="1">
              <a:spcAft>
                <a:spcPts val="750"/>
              </a:spcAft>
            </a:pPr>
            <a:r>
              <a:rPr lang="pt-BR" sz="2000" b="0" i="0" dirty="0">
                <a:effectLst/>
                <a:latin typeface="AmazonEmber"/>
              </a:rPr>
              <a:t>200 - OK</a:t>
            </a:r>
          </a:p>
          <a:p>
            <a:pPr lvl="1">
              <a:spcAft>
                <a:spcPts val="750"/>
              </a:spcAft>
            </a:pPr>
            <a:r>
              <a:rPr lang="pt-BR" sz="2000" b="0" i="0" dirty="0">
                <a:effectLst/>
                <a:latin typeface="AmazonEmber"/>
              </a:rPr>
              <a:t>400 - Solicitação inválida</a:t>
            </a:r>
          </a:p>
          <a:p>
            <a:pPr lvl="1"/>
            <a:r>
              <a:rPr lang="pt-BR" sz="2000" b="0" i="0" dirty="0">
                <a:effectLst/>
                <a:latin typeface="AmazonEmber"/>
              </a:rPr>
              <a:t>404 - Recurso não encontrado</a:t>
            </a:r>
          </a:p>
          <a:p>
            <a:pPr>
              <a:spcBef>
                <a:spcPts val="1125"/>
              </a:spcBef>
            </a:pPr>
            <a:r>
              <a:rPr lang="pt-BR" sz="2000" b="0" i="0" dirty="0">
                <a:effectLst/>
                <a:latin typeface="AmazonEmber"/>
              </a:rPr>
              <a:t>Essa comunicação de solicitação/resposta geralmente é invisível para os usuários. É o método de comunicação que o navegador e os servidores Web usam, então a World </a:t>
            </a:r>
            <a:r>
              <a:rPr lang="pt-BR" sz="2000" b="0" i="0" dirty="0" err="1">
                <a:effectLst/>
                <a:latin typeface="AmazonEmber"/>
              </a:rPr>
              <a:t>Wide</a:t>
            </a:r>
            <a:r>
              <a:rPr lang="pt-BR" sz="2000" b="0" i="0" dirty="0">
                <a:effectLst/>
                <a:latin typeface="AmazonEmber"/>
              </a:rPr>
              <a:t> Web funciona de forma consistente para todos.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801400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20300F-368E-B61E-8C72-7408D867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 b="0" i="0">
                <a:effectLst/>
                <a:latin typeface="AmazonEmberBold"/>
              </a:rPr>
              <a:t>Como o protocolo HTTPS funciona?</a:t>
            </a:r>
            <a:endParaRPr lang="pt-BR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3C417F-2912-3071-1F27-0367D2214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Autofit/>
          </a:bodyPr>
          <a:lstStyle/>
          <a:p>
            <a:r>
              <a:rPr lang="pt-BR" b="0" i="0" dirty="0">
                <a:effectLst/>
                <a:latin typeface="AmazonEmber"/>
              </a:rPr>
              <a:t>O HTTP transmite dados não criptografados, ou seja, as informações enviadas de um navegador podem ser interceptadas e lidas por terceiros. Esse não era um processo ideal, então foi estendido para o HTTPS, para adicionar outra camada de segurança à comunicação. O HTTPS combina solicitações e respostas HTTP com a tecnologia SSL e TLS.</a:t>
            </a:r>
          </a:p>
          <a:p>
            <a:r>
              <a:rPr lang="pt-BR" b="0" i="0" dirty="0">
                <a:effectLst/>
                <a:latin typeface="AmazonEmber"/>
              </a:rPr>
              <a:t>Os sites HTTPS devem obter um certificado SSL/TLS de uma autoridade de certificação (CA) independente.</a:t>
            </a:r>
            <a:r>
              <a:rPr lang="pt-BR" dirty="0">
                <a:latin typeface="AmazonEmber"/>
              </a:rPr>
              <a:t> </a:t>
            </a:r>
            <a:r>
              <a:rPr lang="pt-BR" b="0" i="0" dirty="0">
                <a:effectLst/>
                <a:latin typeface="AmazonEmber"/>
              </a:rPr>
              <a:t>O certificado SSL também contém informações criptográficas, para que o servidor e os navegadores da Web possam trocar dados criptografados ou codificados.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5893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9B1659-068D-FC92-4865-E67244C87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 b="0" i="0">
                <a:effectLst/>
                <a:latin typeface="AmazonEmber"/>
              </a:rPr>
              <a:t>Https: O processo funciona assim:</a:t>
            </a:r>
            <a:endParaRPr lang="pt-BR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57C506-A8A9-3385-AB8F-5B325E5D7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Autofit/>
          </a:bodyPr>
          <a:lstStyle/>
          <a:p>
            <a:pPr>
              <a:spcAft>
                <a:spcPts val="750"/>
              </a:spcAft>
              <a:buFont typeface="+mj-lt"/>
              <a:buAutoNum type="arabicPeriod"/>
            </a:pPr>
            <a:r>
              <a:rPr lang="pt-BR" sz="2000" b="0" i="0" dirty="0">
                <a:effectLst/>
                <a:latin typeface="AmazonEmber"/>
              </a:rPr>
              <a:t>Você visita um site HTTPS digitando o formato de URL </a:t>
            </a:r>
            <a:r>
              <a:rPr lang="pt-BR" sz="2000" b="0" i="1" dirty="0">
                <a:effectLst/>
                <a:latin typeface="AmazonEmber"/>
              </a:rPr>
              <a:t>https://</a:t>
            </a:r>
            <a:r>
              <a:rPr lang="pt-BR" sz="2000" b="0" i="0" dirty="0">
                <a:effectLst/>
                <a:latin typeface="AmazonEmber"/>
              </a:rPr>
              <a:t>na barra de endereço do seu navegador.</a:t>
            </a:r>
          </a:p>
          <a:p>
            <a:pPr>
              <a:spcAft>
                <a:spcPts val="750"/>
              </a:spcAft>
              <a:buFont typeface="+mj-lt"/>
              <a:buAutoNum type="arabicPeriod"/>
            </a:pPr>
            <a:r>
              <a:rPr lang="pt-BR" sz="2000" b="0" i="0" dirty="0">
                <a:effectLst/>
                <a:latin typeface="AmazonEmber"/>
              </a:rPr>
              <a:t>O navegador tenta verificar a autenticidade do site solicitando o certificado SSL do servidor.</a:t>
            </a:r>
          </a:p>
          <a:p>
            <a:pPr>
              <a:spcAft>
                <a:spcPts val="750"/>
              </a:spcAft>
              <a:buFont typeface="+mj-lt"/>
              <a:buAutoNum type="arabicPeriod"/>
            </a:pPr>
            <a:r>
              <a:rPr lang="pt-BR" sz="2000" b="0" i="0" dirty="0">
                <a:effectLst/>
                <a:latin typeface="AmazonEmber"/>
              </a:rPr>
              <a:t>O servidor envia o certificado SSL que contém uma chave pública como resposta.</a:t>
            </a:r>
          </a:p>
          <a:p>
            <a:pPr>
              <a:spcAft>
                <a:spcPts val="750"/>
              </a:spcAft>
              <a:buFont typeface="+mj-lt"/>
              <a:buAutoNum type="arabicPeriod"/>
            </a:pPr>
            <a:r>
              <a:rPr lang="pt-BR" sz="2000" b="0" i="0" dirty="0">
                <a:effectLst/>
                <a:latin typeface="AmazonEmber"/>
              </a:rPr>
              <a:t>O certificado SSL do site comprova a identidade do servidor. Quando o navegador estiver satisfeito, ele usará a chave pública para criptografar e enviar uma mensagem que contém uma chave de sessão secreta.</a:t>
            </a:r>
          </a:p>
          <a:p>
            <a:pPr>
              <a:spcAft>
                <a:spcPts val="750"/>
              </a:spcAft>
              <a:buFont typeface="+mj-lt"/>
              <a:buAutoNum type="arabicPeriod"/>
            </a:pPr>
            <a:r>
              <a:rPr lang="pt-BR" sz="2000" b="0" i="0" dirty="0">
                <a:effectLst/>
                <a:latin typeface="AmazonEmber"/>
              </a:rPr>
              <a:t>O servidor web usa sua chave privada para descriptografar a mensagem e recuperar a chave de sessão. Em seguida, ele criptografa a chave da sessão e envia uma mensagem de confirmação ao navegador.</a:t>
            </a:r>
          </a:p>
          <a:p>
            <a:pPr>
              <a:buFont typeface="+mj-lt"/>
              <a:buAutoNum type="arabicPeriod"/>
            </a:pPr>
            <a:r>
              <a:rPr lang="pt-BR" sz="2000" b="0" i="0" dirty="0">
                <a:effectLst/>
                <a:latin typeface="AmazonEmber"/>
              </a:rPr>
              <a:t>Agora, o navegador e o servidor da Web mudam para usar a mesma chave de sessão para trocar mensagens com segurança.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54446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1BF0D-73D8-720D-8F65-7C26C611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125"/>
              </a:spcBef>
              <a:spcAft>
                <a:spcPts val="1125"/>
              </a:spcAft>
            </a:pPr>
            <a:r>
              <a:rPr lang="pt-BR" b="0" i="0" dirty="0">
                <a:solidFill>
                  <a:srgbClr val="232F3E"/>
                </a:solidFill>
                <a:effectLst/>
                <a:latin typeface="AmazonEmberBold"/>
              </a:rPr>
              <a:t>Por que escolher o HTTPS em vez do HTTP?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821271-EDEC-0A9D-D62F-927DC01FC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i="0" dirty="0">
                <a:solidFill>
                  <a:srgbClr val="333333"/>
                </a:solidFill>
                <a:effectLst/>
                <a:latin typeface="AmazonEmberBold"/>
              </a:rPr>
              <a:t>1 - Segurança</a:t>
            </a:r>
          </a:p>
          <a:p>
            <a:pPr marL="0" indent="0">
              <a:buNone/>
            </a:pPr>
            <a:r>
              <a:rPr lang="pt-BR" sz="2800" b="0" i="0" dirty="0">
                <a:solidFill>
                  <a:srgbClr val="333333"/>
                </a:solidFill>
                <a:effectLst/>
                <a:latin typeface="AmazonEmber"/>
              </a:rPr>
              <a:t>As mensagens HTTP são de texto simples, o que significa que partes não autorizadas podem acessá-las e lê-las facilmente pela Internet. Por outro lado, o HTTPS transmite todos os dados em formato criptografado. Quando os usuários enviam dados confidenciais, eles podem ter certeza de que terceiros não poderão interceptar esses dados pela rede. É melhor escolher o HTTPS para proteger informações potencialmente confidenciais, como detalhes do cartão de crédito ou informações pessoais de clientes.</a:t>
            </a:r>
            <a:endParaRPr lang="pt-BR" sz="2800" b="1" i="0" dirty="0">
              <a:solidFill>
                <a:srgbClr val="333333"/>
              </a:solidFill>
              <a:effectLst/>
              <a:latin typeface="AmazonEmber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079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F2F4E-F328-CEC8-2EFD-A21DA55B8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32F3E"/>
                </a:solidFill>
                <a:effectLst/>
                <a:latin typeface="AmazonEmberBold"/>
              </a:rPr>
              <a:t>Por que escolher o HTTPS em vez do HTTP?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3388CE-3639-A2BE-09DD-00EC1F72A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sz="2800" b="1" i="0" dirty="0">
                <a:solidFill>
                  <a:srgbClr val="333333"/>
                </a:solidFill>
                <a:effectLst/>
                <a:latin typeface="AmazonEmberBold"/>
              </a:rPr>
              <a:t>2 - Autoridade</a:t>
            </a:r>
            <a:endParaRPr lang="pt-BR" sz="2800" b="1" i="0" dirty="0">
              <a:solidFill>
                <a:srgbClr val="333333"/>
              </a:solidFill>
              <a:effectLst/>
              <a:latin typeface="AmazonEmber"/>
            </a:endParaRPr>
          </a:p>
          <a:p>
            <a:pPr marL="0" indent="0" algn="l">
              <a:spcBef>
                <a:spcPts val="1125"/>
              </a:spcBef>
              <a:spcAft>
                <a:spcPts val="1125"/>
              </a:spcAft>
              <a:buNone/>
            </a:pPr>
            <a:r>
              <a:rPr lang="pt-BR" sz="2800" b="0" i="0" dirty="0">
                <a:solidFill>
                  <a:srgbClr val="333333"/>
                </a:solidFill>
                <a:effectLst/>
                <a:latin typeface="AmazonEmber"/>
              </a:rPr>
              <a:t>Os mecanismos de pesquisa geralmente classificam o conteúdo do site HTTP abaixo das páginas da Web HTTPS, pois o HTTP é menos confiável. Os clientes também preferem sites HTTPS em vez de HTTP. O navegador torna a conexão HTTPS visível para seus usuários colocando um ícone de cadeado na barra de endereço do navegador ao lado do URL do site. Os usuários preferem sites e aplicações HTTPS devido a esses fatores adicionais de segurança e confiança.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5597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DD8F5-C1CF-7669-F36B-5571BCC9C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375D6-7F43-FB60-EA86-C99A1B63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32F3E"/>
                </a:solidFill>
                <a:effectLst/>
                <a:latin typeface="AmazonEmberBold"/>
              </a:rPr>
              <a:t>Por que escolher o HTTPS em vez do HTTP?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69D39A-5F52-B866-7656-6DEF0BF1C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sz="2800" b="1" i="0" dirty="0">
                <a:solidFill>
                  <a:srgbClr val="333333"/>
                </a:solidFill>
                <a:effectLst/>
                <a:latin typeface="AmazonEmberBold"/>
              </a:rPr>
              <a:t>3 - Performance e análise</a:t>
            </a:r>
            <a:endParaRPr lang="pt-BR" sz="2800" b="1" i="0" dirty="0">
              <a:solidFill>
                <a:srgbClr val="333333"/>
              </a:solidFill>
              <a:effectLst/>
              <a:latin typeface="AmazonEmber"/>
            </a:endParaRPr>
          </a:p>
          <a:p>
            <a:pPr marL="0" indent="0" algn="l">
              <a:spcBef>
                <a:spcPts val="1125"/>
              </a:spcBef>
              <a:buNone/>
            </a:pPr>
            <a:r>
              <a:rPr lang="pt-BR" sz="2800" b="0" i="0" dirty="0">
                <a:solidFill>
                  <a:srgbClr val="333333"/>
                </a:solidFill>
                <a:effectLst/>
                <a:latin typeface="AmazonEmber"/>
              </a:rPr>
              <a:t>As aplicações Web HTTPS carregam mais rápido do que as aplicações HTTP. Da mesma forma, o HTTPS também rastreia melhor os links de referência. O tráfego de referência é o tráfego do seu site de fontes de terceiros, como anúncios ou backlinks de mídias sociais. Você deve habilitar o HTTPS se quiser que o software de análise identifique suas fontes de tráfego confiáveis com precisão.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1285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6762A-D78F-8D62-FE47-93C3A353E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0" i="0" dirty="0">
                <a:solidFill>
                  <a:srgbClr val="232F3E"/>
                </a:solidFill>
                <a:effectLst/>
                <a:latin typeface="AmazonEmberBold"/>
              </a:rPr>
              <a:t>A configuração HTTPS é mais cara que a HTTP?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2E0CCF-60D6-46E3-9C30-341A7D9DC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0" i="0" dirty="0">
                <a:solidFill>
                  <a:srgbClr val="333333"/>
                </a:solidFill>
                <a:effectLst/>
                <a:latin typeface="AmazonEmber"/>
              </a:rPr>
              <a:t>O HTTPS exige que você obtenha e mantenha um certificado SSL/TLS no servidor. No passado, a maioria das autoridades de certificação cobrava uma taxa anual pelo registro e pela manutenção do certificado. No entanto, esse não é mais o caso.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9736628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 2013 - 2022">
  <a:themeElements>
    <a:clrScheme name="Tema do 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44</TotalTime>
  <Words>935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AmazonEmber</vt:lpstr>
      <vt:lpstr>AmazonEmberBold</vt:lpstr>
      <vt:lpstr>Arial</vt:lpstr>
      <vt:lpstr>Calibri</vt:lpstr>
      <vt:lpstr>Calibri Light</vt:lpstr>
      <vt:lpstr>Tema do Office 2013 - 2022</vt:lpstr>
      <vt:lpstr>HTTP vs HTTPS</vt:lpstr>
      <vt:lpstr>Qual é a diferença entre HTTP e HTTPS?</vt:lpstr>
      <vt:lpstr>Como o protocolo HTTP funciona?</vt:lpstr>
      <vt:lpstr>Como o protocolo HTTPS funciona?</vt:lpstr>
      <vt:lpstr>Https: O processo funciona assim:</vt:lpstr>
      <vt:lpstr>Por que escolher o HTTPS em vez do HTTP?</vt:lpstr>
      <vt:lpstr>Por que escolher o HTTPS em vez do HTTP?</vt:lpstr>
      <vt:lpstr>Por que escolher o HTTPS em vez do HTTP?</vt:lpstr>
      <vt:lpstr>A configuração HTTPS é mais cara que a HTTP?</vt:lpstr>
      <vt:lpstr>Resumo das diferenças: HTTP vs. HTTPS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Juliano Caetano</dc:creator>
  <cp:lastModifiedBy>Juliano Caetano</cp:lastModifiedBy>
  <cp:revision>4</cp:revision>
  <dcterms:created xsi:type="dcterms:W3CDTF">2024-11-11T00:18:09Z</dcterms:created>
  <dcterms:modified xsi:type="dcterms:W3CDTF">2024-11-14T17:38:23Z</dcterms:modified>
</cp:coreProperties>
</file>