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6247" autoAdjust="0"/>
  </p:normalViewPr>
  <p:slideViewPr>
    <p:cSldViewPr snapToGrid="0">
      <p:cViewPr>
        <p:scale>
          <a:sx n="125" d="100"/>
          <a:sy n="125" d="100"/>
        </p:scale>
        <p:origin x="1662" y="-432"/>
      </p:cViewPr>
      <p:guideLst/>
    </p:cSldViewPr>
  </p:slideViewPr>
  <p:outlineViewPr>
    <p:cViewPr>
      <p:scale>
        <a:sx n="33" d="100"/>
        <a:sy n="33" d="100"/>
      </p:scale>
      <p:origin x="0" y="-8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3C8701-FE46-4BEC-B10A-6F6D3DE382EB}" type="datetimeFigureOut">
              <a:rPr lang="pt-BR" smtClean="0"/>
              <a:t>21/11/2024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81CCA-7B44-4915-88B6-FC067C0FE4F8}" type="slidenum">
              <a:rPr lang="pt-BR" smtClean="0"/>
              <a:t>‹nº›</a:t>
            </a:fld>
            <a:endParaRPr lang="pt-BR"/>
          </a:p>
        </p:txBody>
      </p:sp>
    </p:spTree>
    <p:extLst>
      <p:ext uri="{BB962C8B-B14F-4D97-AF65-F5344CB8AC3E}">
        <p14:creationId xmlns:p14="http://schemas.microsoft.com/office/powerpoint/2010/main" val="305408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sequência representa os passos necessários para executar um programa em função de suas tarefas desempenhadas, por exemplo: 1) Leia os valores digitados; 2)Exiba a soma na tela. A decisão permite selecionar um determinado fluxo de processamento baseado em determinadas expressões lógicas, por exemplo: SE o valor digitado for maior que20, execute a função alerta usuário) SENÃO execute a função grava dados).A iteração permite a execução repetitiva de um determinado bloco de comandos do programa. Esta execução geralmente tem um ponto de entrada representado por uma expressão lógica. O bloco de comandos é executado repetitivamente enquanto a expressão for verdadeira.</a:t>
            </a:r>
          </a:p>
        </p:txBody>
      </p:sp>
      <p:sp>
        <p:nvSpPr>
          <p:cNvPr id="4" name="Espaço Reservado para Número de Slide 3"/>
          <p:cNvSpPr>
            <a:spLocks noGrp="1"/>
          </p:cNvSpPr>
          <p:nvPr>
            <p:ph type="sldNum" sz="quarter" idx="5"/>
          </p:nvPr>
        </p:nvSpPr>
        <p:spPr/>
        <p:txBody>
          <a:bodyPr/>
          <a:lstStyle/>
          <a:p>
            <a:fld id="{CDD81CCA-7B44-4915-88B6-FC067C0FE4F8}" type="slidenum">
              <a:rPr lang="pt-BR" smtClean="0"/>
              <a:t>4</a:t>
            </a:fld>
            <a:endParaRPr lang="pt-BR"/>
          </a:p>
        </p:txBody>
      </p:sp>
    </p:spTree>
    <p:extLst>
      <p:ext uri="{BB962C8B-B14F-4D97-AF65-F5344CB8AC3E}">
        <p14:creationId xmlns:p14="http://schemas.microsoft.com/office/powerpoint/2010/main" val="63888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44582-6515-D75D-E18D-0D7AC78A1F7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86FF5A9-B9C0-5DB7-E3A0-1BCE773B5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D7E7479-AFBB-A4E1-5903-8B8BB7B55B9C}"/>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5" name="Espaço Reservado para Rodapé 4">
            <a:extLst>
              <a:ext uri="{FF2B5EF4-FFF2-40B4-BE49-F238E27FC236}">
                <a16:creationId xmlns:a16="http://schemas.microsoft.com/office/drawing/2014/main" id="{D4E050CA-C931-DBFF-7118-BD36754955A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81F08FA-BB22-DDA2-3759-1E618A0E35BC}"/>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357476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249D0-36EA-D0D3-4153-5E23A56C8E9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6EE09C-0988-34E4-CD21-6C8094F2208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B02B4C0-4679-EE50-7227-07A18406771B}"/>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5" name="Espaço Reservado para Rodapé 4">
            <a:extLst>
              <a:ext uri="{FF2B5EF4-FFF2-40B4-BE49-F238E27FC236}">
                <a16:creationId xmlns:a16="http://schemas.microsoft.com/office/drawing/2014/main" id="{0BA20515-1EFB-EEC3-31A4-DB7031DA508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A220009-7CBE-1F36-60AF-07D1F62D9B60}"/>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309539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131A1B9-D097-F772-746A-AA46802B3A3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161C8AE-506F-22E2-3BE2-92FF30C0788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3185ACA-D6DA-F7E4-AFA3-61AA65C736DD}"/>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5" name="Espaço Reservado para Rodapé 4">
            <a:extLst>
              <a:ext uri="{FF2B5EF4-FFF2-40B4-BE49-F238E27FC236}">
                <a16:creationId xmlns:a16="http://schemas.microsoft.com/office/drawing/2014/main" id="{97961988-821A-80DE-418C-3089A4C438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51BBC5C-8DBB-0228-03F4-5EF6C2693807}"/>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418998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6F75F-81CD-F59E-3D08-62CDD3C004C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2D137D5-D3E6-3A15-00CA-8B3BA49FA41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A71B28-E7D3-0806-C442-6211FDD473F4}"/>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5" name="Espaço Reservado para Rodapé 4">
            <a:extLst>
              <a:ext uri="{FF2B5EF4-FFF2-40B4-BE49-F238E27FC236}">
                <a16:creationId xmlns:a16="http://schemas.microsoft.com/office/drawing/2014/main" id="{128725AA-E130-DC1C-1BDD-AEF8AD597CA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87E39A2-17D7-2850-1F04-12A97CF83BEB}"/>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255200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7D00D-E05F-C6C1-0B95-1C44E43F6DB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3E8C4D2-BD55-38CE-E143-E40F399645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27DB3D9-C976-7C97-CA7A-1028A73C97E9}"/>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5" name="Espaço Reservado para Rodapé 4">
            <a:extLst>
              <a:ext uri="{FF2B5EF4-FFF2-40B4-BE49-F238E27FC236}">
                <a16:creationId xmlns:a16="http://schemas.microsoft.com/office/drawing/2014/main" id="{6E171C54-363D-CC1D-B22D-9189258BC18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2A7FFFB-E430-3A0B-F73C-4A4D7A93DEA0}"/>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329272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A4B58-E67E-896B-BD60-3AA76D29657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975EBD1-4D87-EEB0-E64E-DE697994957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183CC2EF-60A9-4112-F067-7135B39AE36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90B54A7-5A06-65EE-07BD-73B23511164D}"/>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6" name="Espaço Reservado para Rodapé 5">
            <a:extLst>
              <a:ext uri="{FF2B5EF4-FFF2-40B4-BE49-F238E27FC236}">
                <a16:creationId xmlns:a16="http://schemas.microsoft.com/office/drawing/2014/main" id="{F8F53D55-BFE0-EAB7-01FC-73BF521D121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DD6E14C-AD10-9AE0-2DB0-46ECFFB4B4D6}"/>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281664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C6639-A678-A13A-620C-AF4145DC4F3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80F4AE5-96B4-2211-4E7E-95C817B42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1CBF3B5-00DC-579E-0C7C-A747F46B25B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006F4D4-7728-A472-B30A-6805F7D46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B90D1E2-0147-6040-84EF-9F5BA9A3D23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964FF24-6DC1-A280-F30A-7BDADBEFE950}"/>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8" name="Espaço Reservado para Rodapé 7">
            <a:extLst>
              <a:ext uri="{FF2B5EF4-FFF2-40B4-BE49-F238E27FC236}">
                <a16:creationId xmlns:a16="http://schemas.microsoft.com/office/drawing/2014/main" id="{A71D3A90-D755-7F76-DCDA-85E92B1FF69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E37109B-D061-C00E-BE4F-5E48774CA511}"/>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391444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BB728-7116-1DB3-71DC-D2135CB61D6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AF6D35F-EFF3-B7D9-1625-55D74F08E04D}"/>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4" name="Espaço Reservado para Rodapé 3">
            <a:extLst>
              <a:ext uri="{FF2B5EF4-FFF2-40B4-BE49-F238E27FC236}">
                <a16:creationId xmlns:a16="http://schemas.microsoft.com/office/drawing/2014/main" id="{1C0EA5CE-8A66-9BC9-3BDD-0E78560A5BB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B22D6D5-5C5E-3C52-A7AA-39488DAD7D40}"/>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119986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CF3808C-2952-092B-F7B6-D1E8B110016F}"/>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3" name="Espaço Reservado para Rodapé 2">
            <a:extLst>
              <a:ext uri="{FF2B5EF4-FFF2-40B4-BE49-F238E27FC236}">
                <a16:creationId xmlns:a16="http://schemas.microsoft.com/office/drawing/2014/main" id="{2A0CEE4B-D8D3-A5A8-F703-804C96316B2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A3BAB41-5E7C-77F6-13E6-034171CE5C21}"/>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160320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5BE42-2F22-123A-3F2A-4C30F0C84C6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4FEC313-D193-4F18-9A12-18117D337D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ED78EB6-744C-F396-580B-5204F438B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1F76F64-E531-D1D9-C32A-BC45E1250918}"/>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6" name="Espaço Reservado para Rodapé 5">
            <a:extLst>
              <a:ext uri="{FF2B5EF4-FFF2-40B4-BE49-F238E27FC236}">
                <a16:creationId xmlns:a16="http://schemas.microsoft.com/office/drawing/2014/main" id="{8978E7D2-A791-0286-D5E5-1EDE1157F03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EC0504A-F1BF-3F5E-8760-EF86EE8FC36C}"/>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204614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81DF7B-B4CF-F715-1CEF-C3DE96F967A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5C05AE8-7292-284C-8199-7206DA0DB6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9108FA6-BE6E-A571-15FB-25696FB37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FC743EA-BA3D-7882-6A7F-D30865115D67}"/>
              </a:ext>
            </a:extLst>
          </p:cNvPr>
          <p:cNvSpPr>
            <a:spLocks noGrp="1"/>
          </p:cNvSpPr>
          <p:nvPr>
            <p:ph type="dt" sz="half" idx="10"/>
          </p:nvPr>
        </p:nvSpPr>
        <p:spPr/>
        <p:txBody>
          <a:bodyPr/>
          <a:lstStyle/>
          <a:p>
            <a:fld id="{22C65E60-6202-4407-8447-5AC69602AC66}" type="datetimeFigureOut">
              <a:rPr lang="pt-BR" smtClean="0"/>
              <a:t>21/11/2024</a:t>
            </a:fld>
            <a:endParaRPr lang="pt-BR"/>
          </a:p>
        </p:txBody>
      </p:sp>
      <p:sp>
        <p:nvSpPr>
          <p:cNvPr id="6" name="Espaço Reservado para Rodapé 5">
            <a:extLst>
              <a:ext uri="{FF2B5EF4-FFF2-40B4-BE49-F238E27FC236}">
                <a16:creationId xmlns:a16="http://schemas.microsoft.com/office/drawing/2014/main" id="{0763EB74-65AE-E033-1509-60E0518B8B3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D38593F-7EB6-40E1-BB1A-D0594E999732}"/>
              </a:ext>
            </a:extLst>
          </p:cNvPr>
          <p:cNvSpPr>
            <a:spLocks noGrp="1"/>
          </p:cNvSpPr>
          <p:nvPr>
            <p:ph type="sldNum" sz="quarter" idx="12"/>
          </p:nvPr>
        </p:nvSpPr>
        <p:spPr/>
        <p:txBody>
          <a:bodyPr/>
          <a:lstStyle/>
          <a:p>
            <a:fld id="{8F7326D1-A7C6-4BCF-9C7F-D0AF1C680069}" type="slidenum">
              <a:rPr lang="pt-BR" smtClean="0"/>
              <a:t>‹nº›</a:t>
            </a:fld>
            <a:endParaRPr lang="pt-BR"/>
          </a:p>
        </p:txBody>
      </p:sp>
    </p:spTree>
    <p:extLst>
      <p:ext uri="{BB962C8B-B14F-4D97-AF65-F5344CB8AC3E}">
        <p14:creationId xmlns:p14="http://schemas.microsoft.com/office/powerpoint/2010/main" val="204992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AB6CEA2-9FF1-0F8A-7A31-895BA249B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73E12CC-2C53-C9B8-7C00-0608B394B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E6C53ED-8722-DAD3-CC5B-09553899D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C65E60-6202-4407-8447-5AC69602AC66}" type="datetimeFigureOut">
              <a:rPr lang="pt-BR" smtClean="0"/>
              <a:t>21/11/2024</a:t>
            </a:fld>
            <a:endParaRPr lang="pt-BR"/>
          </a:p>
        </p:txBody>
      </p:sp>
      <p:sp>
        <p:nvSpPr>
          <p:cNvPr id="5" name="Espaço Reservado para Rodapé 4">
            <a:extLst>
              <a:ext uri="{FF2B5EF4-FFF2-40B4-BE49-F238E27FC236}">
                <a16:creationId xmlns:a16="http://schemas.microsoft.com/office/drawing/2014/main" id="{E9AB39D3-E3B4-60C8-D4D9-0E48FFE0D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2B8F543-4B90-2FC7-A1DB-D1AB2F544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7326D1-A7C6-4BCF-9C7F-D0AF1C680069}" type="slidenum">
              <a:rPr lang="pt-BR" smtClean="0"/>
              <a:t>‹nº›</a:t>
            </a:fld>
            <a:endParaRPr lang="pt-BR"/>
          </a:p>
        </p:txBody>
      </p:sp>
    </p:spTree>
    <p:extLst>
      <p:ext uri="{BB962C8B-B14F-4D97-AF65-F5344CB8AC3E}">
        <p14:creationId xmlns:p14="http://schemas.microsoft.com/office/powerpoint/2010/main" val="255585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7FEB3E-3DAF-3911-3565-CD6796D8EA35}"/>
              </a:ext>
            </a:extLst>
          </p:cNvPr>
          <p:cNvSpPr>
            <a:spLocks noGrp="1"/>
          </p:cNvSpPr>
          <p:nvPr>
            <p:ph type="ctrTitle"/>
          </p:nvPr>
        </p:nvSpPr>
        <p:spPr>
          <a:xfrm>
            <a:off x="838200" y="451381"/>
            <a:ext cx="10512552" cy="4066540"/>
          </a:xfrm>
        </p:spPr>
        <p:txBody>
          <a:bodyPr anchor="b">
            <a:normAutofit/>
          </a:bodyPr>
          <a:lstStyle/>
          <a:p>
            <a:pPr algn="l"/>
            <a:r>
              <a:rPr lang="pt-BR" sz="6600"/>
              <a:t>Paradigma em Programação Orientada a Objetos.</a:t>
            </a:r>
          </a:p>
        </p:txBody>
      </p:sp>
      <p:sp>
        <p:nvSpPr>
          <p:cNvPr id="3" name="Subtítulo 2">
            <a:extLst>
              <a:ext uri="{FF2B5EF4-FFF2-40B4-BE49-F238E27FC236}">
                <a16:creationId xmlns:a16="http://schemas.microsoft.com/office/drawing/2014/main" id="{2637A08E-F5D3-8C69-68FB-333BD511A00A}"/>
              </a:ext>
            </a:extLst>
          </p:cNvPr>
          <p:cNvSpPr>
            <a:spLocks noGrp="1"/>
          </p:cNvSpPr>
          <p:nvPr>
            <p:ph type="subTitle" idx="1"/>
          </p:nvPr>
        </p:nvSpPr>
        <p:spPr>
          <a:xfrm>
            <a:off x="838199" y="4983276"/>
            <a:ext cx="10512552" cy="1126680"/>
          </a:xfrm>
        </p:spPr>
        <p:txBody>
          <a:bodyPr>
            <a:normAutofit/>
          </a:bodyPr>
          <a:lstStyle/>
          <a:p>
            <a:pPr algn="l"/>
            <a:r>
              <a:rPr lang="pt-BR" dirty="0"/>
              <a:t>Professor: Juliano Caetano</a:t>
            </a:r>
            <a:endParaRPr lang="pt-B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88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CEAC1-EEEA-442D-3E37-C2304DA1C5F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1F4F82F-70DD-3BA4-EB7F-C369A6692521}"/>
              </a:ext>
            </a:extLst>
          </p:cNvPr>
          <p:cNvSpPr>
            <a:spLocks noGrp="1"/>
          </p:cNvSpPr>
          <p:nvPr>
            <p:ph idx="1"/>
          </p:nvPr>
        </p:nvSpPr>
        <p:spPr/>
        <p:txBody>
          <a:bodyPr/>
          <a:lstStyle/>
          <a:p>
            <a:r>
              <a:rPr lang="pt-BR" dirty="0"/>
              <a:t>https://youtu.be/pbb0jzXt_xA?si=1LaI5LKStC_paRCG</a:t>
            </a:r>
          </a:p>
          <a:p>
            <a:endParaRPr lang="pt-BR" dirty="0"/>
          </a:p>
        </p:txBody>
      </p:sp>
    </p:spTree>
    <p:extLst>
      <p:ext uri="{BB962C8B-B14F-4D97-AF65-F5344CB8AC3E}">
        <p14:creationId xmlns:p14="http://schemas.microsoft.com/office/powerpoint/2010/main" val="285543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560144E-5D89-9D43-D599-67E76057954D}"/>
              </a:ext>
            </a:extLst>
          </p:cNvPr>
          <p:cNvSpPr>
            <a:spLocks noGrp="1"/>
          </p:cNvSpPr>
          <p:nvPr>
            <p:ph type="title"/>
          </p:nvPr>
        </p:nvSpPr>
        <p:spPr>
          <a:xfrm>
            <a:off x="5297762" y="329184"/>
            <a:ext cx="6251110" cy="1783080"/>
          </a:xfrm>
        </p:spPr>
        <p:txBody>
          <a:bodyPr anchor="b">
            <a:normAutofit/>
          </a:bodyPr>
          <a:lstStyle/>
          <a:p>
            <a:r>
              <a:rPr lang="pt-BR" sz="5400" b="0" i="0">
                <a:effectLst/>
                <a:latin typeface="Open Sans" panose="020B0606030504020204" pitchFamily="34" charset="0"/>
              </a:rPr>
              <a:t>Considerações Iniciais</a:t>
            </a:r>
          </a:p>
        </p:txBody>
      </p:sp>
      <p:pic>
        <p:nvPicPr>
          <p:cNvPr id="5" name="Picture 4" descr="Esqueletos de caixa 3D">
            <a:extLst>
              <a:ext uri="{FF2B5EF4-FFF2-40B4-BE49-F238E27FC236}">
                <a16:creationId xmlns:a16="http://schemas.microsoft.com/office/drawing/2014/main" id="{2848B025-E3D2-49DA-C8EE-91D0B9712361}"/>
              </a:ext>
            </a:extLst>
          </p:cNvPr>
          <p:cNvPicPr>
            <a:picLocks noChangeAspect="1"/>
          </p:cNvPicPr>
          <p:nvPr/>
        </p:nvPicPr>
        <p:blipFill rotWithShape="1">
          <a:blip r:embed="rId2"/>
          <a:srcRect l="29051" r="256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3784312-28FD-A33F-D6E8-FC1995779315}"/>
              </a:ext>
            </a:extLst>
          </p:cNvPr>
          <p:cNvSpPr>
            <a:spLocks noGrp="1"/>
          </p:cNvSpPr>
          <p:nvPr>
            <p:ph idx="1"/>
          </p:nvPr>
        </p:nvSpPr>
        <p:spPr>
          <a:xfrm>
            <a:off x="5297762" y="2706624"/>
            <a:ext cx="6251110" cy="3483864"/>
          </a:xfrm>
        </p:spPr>
        <p:txBody>
          <a:bodyPr>
            <a:normAutofit/>
          </a:bodyPr>
          <a:lstStyle/>
          <a:p>
            <a:pPr marL="0" indent="0">
              <a:buNone/>
            </a:pPr>
            <a:r>
              <a:rPr lang="pt-BR" sz="2200"/>
              <a:t>O que é paradigma?</a:t>
            </a:r>
          </a:p>
          <a:p>
            <a:pPr marL="0" indent="0">
              <a:buNone/>
            </a:pPr>
            <a:r>
              <a:rPr lang="pt-BR" sz="2200"/>
              <a:t>Exemplo ou padrão a ser seguido; Modelo: ir à igreja aos domingos é um dos paradigmas associado ao cristianismo</a:t>
            </a:r>
          </a:p>
          <a:p>
            <a:pPr marL="0" indent="0">
              <a:buNone/>
            </a:pPr>
            <a:r>
              <a:rPr lang="pt-BR" sz="2200"/>
              <a:t>A Programação Orientada a Objetos (POO) é um paradigma de programação de computadores que usa os conceitos de </a:t>
            </a:r>
            <a:r>
              <a:rPr lang="pt-BR" sz="2200" i="1"/>
              <a:t>Objetos</a:t>
            </a:r>
            <a:r>
              <a:rPr lang="pt-BR" sz="2200"/>
              <a:t> e </a:t>
            </a:r>
            <a:r>
              <a:rPr lang="pt-BR" sz="2200" i="1"/>
              <a:t>Classes</a:t>
            </a:r>
            <a:r>
              <a:rPr lang="pt-BR" sz="2200"/>
              <a:t> como elementos centrais para representar e processar dados usados nos programas.</a:t>
            </a:r>
          </a:p>
        </p:txBody>
      </p:sp>
    </p:spTree>
    <p:extLst>
      <p:ext uri="{BB962C8B-B14F-4D97-AF65-F5344CB8AC3E}">
        <p14:creationId xmlns:p14="http://schemas.microsoft.com/office/powerpoint/2010/main" val="373872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0">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4F319D-09E6-A4A5-CF11-259998078D59}"/>
              </a:ext>
            </a:extLst>
          </p:cNvPr>
          <p:cNvSpPr>
            <a:spLocks noGrp="1"/>
          </p:cNvSpPr>
          <p:nvPr>
            <p:ph type="title"/>
          </p:nvPr>
        </p:nvSpPr>
        <p:spPr>
          <a:xfrm>
            <a:off x="572493" y="238539"/>
            <a:ext cx="11047013" cy="1434415"/>
          </a:xfrm>
        </p:spPr>
        <p:txBody>
          <a:bodyPr anchor="b">
            <a:normAutofit/>
          </a:bodyPr>
          <a:lstStyle/>
          <a:p>
            <a:r>
              <a:rPr lang="pt-BR" sz="5400" b="0" i="0">
                <a:effectLst/>
                <a:latin typeface="Open Sans" panose="020B0606030504020204" pitchFamily="34" charset="0"/>
              </a:rPr>
              <a:t>Como Tudo Começou</a:t>
            </a:r>
            <a:endParaRPr lang="pt-BR" sz="5400"/>
          </a:p>
        </p:txBody>
      </p:sp>
      <p:sp>
        <p:nvSpPr>
          <p:cNvPr id="1041"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mem sentado em frente a prateleira com livros&#10;&#10;Descrição gerada automaticamente">
            <a:extLst>
              <a:ext uri="{FF2B5EF4-FFF2-40B4-BE49-F238E27FC236}">
                <a16:creationId xmlns:a16="http://schemas.microsoft.com/office/drawing/2014/main" id="{4C0B2C03-FDEE-CF67-87AF-CEF65AB3A764}"/>
              </a:ext>
            </a:extLst>
          </p:cNvPr>
          <p:cNvPicPr>
            <a:picLocks noChangeAspect="1"/>
          </p:cNvPicPr>
          <p:nvPr/>
        </p:nvPicPr>
        <p:blipFill rotWithShape="1">
          <a:blip r:embed="rId2">
            <a:extLst>
              <a:ext uri="{28A0092B-C50C-407E-A947-70E740481C1C}">
                <a14:useLocalDpi xmlns:a14="http://schemas.microsoft.com/office/drawing/2010/main" val="0"/>
              </a:ext>
            </a:extLst>
          </a:blip>
          <a:srcRect l="18534" r="18167" b="-2"/>
          <a:stretch/>
        </p:blipFill>
        <p:spPr bwMode="auto">
          <a:xfrm>
            <a:off x="405177" y="2329716"/>
            <a:ext cx="3252423" cy="3488916"/>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9C5EBC48-A552-C50C-43C1-9394B47EB82E}"/>
              </a:ext>
            </a:extLst>
          </p:cNvPr>
          <p:cNvSpPr>
            <a:spLocks noGrp="1"/>
          </p:cNvSpPr>
          <p:nvPr>
            <p:ph idx="1"/>
          </p:nvPr>
        </p:nvSpPr>
        <p:spPr>
          <a:xfrm>
            <a:off x="3726180" y="2071316"/>
            <a:ext cx="7893327" cy="4114800"/>
          </a:xfrm>
        </p:spPr>
        <p:txBody>
          <a:bodyPr anchor="t">
            <a:noAutofit/>
          </a:bodyPr>
          <a:lstStyle/>
          <a:p>
            <a:pPr marL="0" indent="0">
              <a:buNone/>
            </a:pPr>
            <a:r>
              <a:rPr lang="pt-BR" sz="1900" b="0" i="0" dirty="0">
                <a:effectLst/>
                <a:latin typeface="Open Sans" panose="020B0606030504020204" pitchFamily="34" charset="0"/>
              </a:rPr>
              <a:t>De acordo com dados bibliográficos, os conceitos da programação orientada a objetos (POO) surgiram no final da década de 1960, quando a linguagem Simula-68 introduziu os conceitos de objetos e troca de mensagens para construção de programas.</a:t>
            </a:r>
          </a:p>
          <a:p>
            <a:pPr marL="0" indent="0">
              <a:buNone/>
            </a:pPr>
            <a:r>
              <a:rPr lang="pt-BR" sz="1900" b="0" i="0" dirty="0">
                <a:effectLst/>
                <a:latin typeface="Open Sans" panose="020B0606030504020204" pitchFamily="34" charset="0"/>
              </a:rPr>
              <a:t>Tais conceitos foram posteriormente amadurecidos e aprimorados durante a década de 1970 pela linguagem de programação </a:t>
            </a:r>
            <a:r>
              <a:rPr lang="pt-BR" sz="1900" b="0" i="0" dirty="0" err="1">
                <a:effectLst/>
                <a:latin typeface="Open Sans" panose="020B0606030504020204" pitchFamily="34" charset="0"/>
              </a:rPr>
              <a:t>Smalltalk</a:t>
            </a:r>
            <a:r>
              <a:rPr lang="pt-BR" sz="1900" b="0" i="0" dirty="0">
                <a:effectLst/>
                <a:latin typeface="Open Sans" panose="020B0606030504020204" pitchFamily="34" charset="0"/>
              </a:rPr>
              <a:t>, desenvolvida no laboratório de pesquisa da Xerox, nos Estados Unidos. Entretanto, a popularização da POO só se deu ao longo da década de 80 e 90, com as linguagens C++ e Java.</a:t>
            </a:r>
          </a:p>
          <a:p>
            <a:pPr marL="0" indent="0">
              <a:buNone/>
            </a:pPr>
            <a:r>
              <a:rPr lang="pt-BR" sz="1900" dirty="0">
                <a:latin typeface="Open Sans" panose="020B0606030504020204" pitchFamily="34" charset="0"/>
              </a:rPr>
              <a:t>Um dos principais pesquisadores que introduziu os conceitos de POO, foi o cientista Alan Kay da Xerox, um dos criadores da linguagem </a:t>
            </a:r>
            <a:r>
              <a:rPr lang="pt-BR" sz="1900" dirty="0" err="1">
                <a:latin typeface="Open Sans" panose="020B0606030504020204" pitchFamily="34" charset="0"/>
              </a:rPr>
              <a:t>Smalltalk</a:t>
            </a:r>
            <a:r>
              <a:rPr lang="pt-BR" sz="1900" dirty="0">
                <a:latin typeface="Open Sans" panose="020B0606030504020204" pitchFamily="34" charset="0"/>
              </a:rPr>
              <a:t>. Durante suas pesquisas, Alan desenvolveu a ideia de que poderíamos construir um programa usando conceitos e abstrações do mundo real, como objetos, troca de mensagens. </a:t>
            </a:r>
          </a:p>
        </p:txBody>
      </p:sp>
    </p:spTree>
    <p:extLst>
      <p:ext uri="{BB962C8B-B14F-4D97-AF65-F5344CB8AC3E}">
        <p14:creationId xmlns:p14="http://schemas.microsoft.com/office/powerpoint/2010/main" val="77702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5F7DAF-DAED-14DD-A5C3-98D0582D3B4A}"/>
              </a:ext>
            </a:extLst>
          </p:cNvPr>
          <p:cNvSpPr>
            <a:spLocks noGrp="1"/>
          </p:cNvSpPr>
          <p:nvPr>
            <p:ph type="title"/>
          </p:nvPr>
        </p:nvSpPr>
        <p:spPr>
          <a:xfrm>
            <a:off x="630936" y="640823"/>
            <a:ext cx="3419856" cy="5583148"/>
          </a:xfrm>
        </p:spPr>
        <p:txBody>
          <a:bodyPr anchor="ctr">
            <a:normAutofit/>
          </a:bodyPr>
          <a:lstStyle/>
          <a:p>
            <a:r>
              <a:rPr lang="pt-BR" sz="4600"/>
              <a:t>Paradigma da Programação Estruturada</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147ED951-84A1-F7A4-CA36-532CEF1BFFBA}"/>
              </a:ext>
            </a:extLst>
          </p:cNvPr>
          <p:cNvPicPr>
            <a:picLocks noChangeAspect="1"/>
          </p:cNvPicPr>
          <p:nvPr/>
        </p:nvPicPr>
        <p:blipFill>
          <a:blip r:embed="rId3"/>
          <a:stretch>
            <a:fillRect/>
          </a:stretch>
        </p:blipFill>
        <p:spPr>
          <a:xfrm>
            <a:off x="4654296" y="838253"/>
            <a:ext cx="6894576" cy="3498997"/>
          </a:xfrm>
          <a:prstGeom prst="rect">
            <a:avLst/>
          </a:prstGeom>
        </p:spPr>
      </p:pic>
      <p:sp>
        <p:nvSpPr>
          <p:cNvPr id="3" name="Espaço Reservado para Conteúdo 2">
            <a:extLst>
              <a:ext uri="{FF2B5EF4-FFF2-40B4-BE49-F238E27FC236}">
                <a16:creationId xmlns:a16="http://schemas.microsoft.com/office/drawing/2014/main" id="{3C9EC24A-984D-71C9-A3B1-C97EFA9763DA}"/>
              </a:ext>
            </a:extLst>
          </p:cNvPr>
          <p:cNvSpPr>
            <a:spLocks noGrp="1"/>
          </p:cNvSpPr>
          <p:nvPr>
            <p:ph idx="1"/>
          </p:nvPr>
        </p:nvSpPr>
        <p:spPr>
          <a:xfrm>
            <a:off x="4654296" y="4798577"/>
            <a:ext cx="6894576" cy="1428487"/>
          </a:xfrm>
        </p:spPr>
        <p:txBody>
          <a:bodyPr anchor="t">
            <a:normAutofit/>
          </a:bodyPr>
          <a:lstStyle/>
          <a:p>
            <a:r>
              <a:rPr lang="pt-BR" sz="2200" dirty="0"/>
              <a:t>Na programação estruturada, as unidades do código (funções) se interligam por meio de três mecanismos básicos: sequência, decisão e iteração.</a:t>
            </a:r>
          </a:p>
          <a:p>
            <a:endParaRPr lang="pt-BR" sz="2200" dirty="0"/>
          </a:p>
          <a:p>
            <a:endParaRPr lang="pt-BR" sz="2200" dirty="0"/>
          </a:p>
        </p:txBody>
      </p:sp>
    </p:spTree>
    <p:extLst>
      <p:ext uri="{BB962C8B-B14F-4D97-AF65-F5344CB8AC3E}">
        <p14:creationId xmlns:p14="http://schemas.microsoft.com/office/powerpoint/2010/main" val="374745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E8BB32-5270-85D0-35BE-F613AD65A26E}"/>
              </a:ext>
            </a:extLst>
          </p:cNvPr>
          <p:cNvSpPr>
            <a:spLocks noGrp="1"/>
          </p:cNvSpPr>
          <p:nvPr>
            <p:ph type="title"/>
          </p:nvPr>
        </p:nvSpPr>
        <p:spPr>
          <a:xfrm>
            <a:off x="838200" y="365125"/>
            <a:ext cx="10515600" cy="1325563"/>
          </a:xfrm>
        </p:spPr>
        <p:txBody>
          <a:bodyPr>
            <a:normAutofit/>
          </a:bodyPr>
          <a:lstStyle/>
          <a:p>
            <a:r>
              <a:rPr lang="pt-BR" sz="4200"/>
              <a:t>O que é o paradigma de POO?</a:t>
            </a:r>
            <a:br>
              <a:rPr lang="pt-BR" sz="4200"/>
            </a:br>
            <a:endParaRPr lang="pt-BR"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271DED1-13DF-BAD4-80C7-A69994CBA726}"/>
              </a:ext>
            </a:extLst>
          </p:cNvPr>
          <p:cNvSpPr>
            <a:spLocks noGrp="1"/>
          </p:cNvSpPr>
          <p:nvPr>
            <p:ph idx="1"/>
          </p:nvPr>
        </p:nvSpPr>
        <p:spPr>
          <a:xfrm>
            <a:off x="838200" y="1929384"/>
            <a:ext cx="10515600" cy="4251960"/>
          </a:xfrm>
        </p:spPr>
        <p:txBody>
          <a:bodyPr>
            <a:normAutofit/>
          </a:bodyPr>
          <a:lstStyle/>
          <a:p>
            <a:r>
              <a:rPr lang="pt-BR" sz="2200"/>
              <a:t>O paradigma da POO(Programação Orientada a Objetos) é um modelo de análise, projeto e programação baseado na aproximação entre o mundo real e o mundo virtual, através da criação e interação entre objetos, atributos, códigos, métodos, entre outros.</a:t>
            </a:r>
          </a:p>
          <a:p>
            <a:r>
              <a:rPr lang="pt-BR" sz="2200"/>
              <a:t>O paradigma de orientação a objetos traz seis vantagens intrínsecas a toda linguagem que faz seu uso. Devido à busca pela representação do mundo real na programação de computadores por meio de objetos e classes, esses benefícios sempre são alcançados.</a:t>
            </a:r>
          </a:p>
        </p:txBody>
      </p:sp>
    </p:spTree>
    <p:extLst>
      <p:ext uri="{BB962C8B-B14F-4D97-AF65-F5344CB8AC3E}">
        <p14:creationId xmlns:p14="http://schemas.microsoft.com/office/powerpoint/2010/main" val="10792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678CE3-9B69-C1BA-E477-2442624DC5D9}"/>
              </a:ext>
            </a:extLst>
          </p:cNvPr>
          <p:cNvSpPr>
            <a:spLocks noGrp="1"/>
          </p:cNvSpPr>
          <p:nvPr>
            <p:ph type="title"/>
          </p:nvPr>
        </p:nvSpPr>
        <p:spPr>
          <a:xfrm>
            <a:off x="572493" y="238539"/>
            <a:ext cx="11018520" cy="1434415"/>
          </a:xfrm>
        </p:spPr>
        <p:txBody>
          <a:bodyPr anchor="b">
            <a:normAutofit/>
          </a:bodyPr>
          <a:lstStyle/>
          <a:p>
            <a:r>
              <a:rPr lang="pt-BR" sz="5400" dirty="0"/>
              <a:t>Quais as vantagens de usar a POO?</a:t>
            </a:r>
          </a:p>
        </p:txBody>
      </p:sp>
      <p:sp>
        <p:nvSpPr>
          <p:cNvPr id="3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D9F6C258-7C0A-E8BC-2607-5E5F38301BF2}"/>
              </a:ext>
            </a:extLst>
          </p:cNvPr>
          <p:cNvSpPr>
            <a:spLocks noGrp="1"/>
          </p:cNvSpPr>
          <p:nvPr>
            <p:ph idx="1"/>
          </p:nvPr>
        </p:nvSpPr>
        <p:spPr>
          <a:xfrm>
            <a:off x="572493" y="1804616"/>
            <a:ext cx="10918467" cy="4119172"/>
          </a:xfrm>
        </p:spPr>
        <p:txBody>
          <a:bodyPr anchor="t">
            <a:noAutofit/>
          </a:bodyPr>
          <a:lstStyle/>
          <a:p>
            <a:pPr marL="0" indent="0">
              <a:buNone/>
            </a:pPr>
            <a:r>
              <a:rPr lang="pt-BR" sz="1800" b="1" dirty="0"/>
              <a:t>Confiável</a:t>
            </a:r>
            <a:br>
              <a:rPr lang="pt-BR" sz="1800" b="1" dirty="0"/>
            </a:br>
            <a:r>
              <a:rPr lang="pt-BR" sz="1800" dirty="0"/>
              <a:t>A geração de código baseado no conceito de objetos e classes fornece uma grande independência ao programa. Assim, qualquer intervenção que seja necessária não afetará outros pontos do sistema. Isso confere robustez e confiabilidade.</a:t>
            </a:r>
          </a:p>
          <a:p>
            <a:pPr marL="0" indent="0">
              <a:buNone/>
            </a:pPr>
            <a:r>
              <a:rPr lang="pt-BR" sz="1800" b="1" dirty="0"/>
              <a:t>Oportuno</a:t>
            </a:r>
            <a:br>
              <a:rPr lang="pt-BR" sz="1800" b="1" dirty="0"/>
            </a:br>
            <a:r>
              <a:rPr lang="pt-BR" sz="1800" dirty="0"/>
              <a:t>A criação paralela de código torna todo o processo bastante ágil. Ganha-se em tempo e eficiência, tornando um software com paradigma POO oportuno. Várias equipes podem trabalhar no mesmo projeto de forma independente.</a:t>
            </a:r>
          </a:p>
          <a:p>
            <a:pPr marL="0" indent="0">
              <a:buNone/>
            </a:pPr>
            <a:r>
              <a:rPr lang="pt-BR" sz="1800" b="1" dirty="0"/>
              <a:t>Ajustável</a:t>
            </a:r>
            <a:br>
              <a:rPr lang="pt-BR" sz="1800" b="1" dirty="0"/>
            </a:br>
            <a:r>
              <a:rPr lang="pt-BR" sz="1800" dirty="0"/>
              <a:t>Essa característica diz respeito ao processo de manutenção do código-fonte. Ao atualizar uma parte pequena, o conceito de herança garante que, automaticamente, todas as partes que utilizarem tal método sejam beneficiadas.</a:t>
            </a:r>
            <a:br>
              <a:rPr lang="pt-BR" sz="1800" dirty="0"/>
            </a:br>
            <a:r>
              <a:rPr lang="pt-BR" sz="1800" dirty="0"/>
              <a:t>Essa característica torna especial o paradigma de POO, pois é muito comum que equipes de desenvolvimento de softwares sejam escaladas para trabalhar com softwares já existentes. Dessa forma, torna-se mais fácil executar o trabalho de manutenção.</a:t>
            </a:r>
          </a:p>
          <a:p>
            <a:endParaRPr lang="pt-BR" sz="1800" dirty="0"/>
          </a:p>
        </p:txBody>
      </p:sp>
    </p:spTree>
    <p:extLst>
      <p:ext uri="{BB962C8B-B14F-4D97-AF65-F5344CB8AC3E}">
        <p14:creationId xmlns:p14="http://schemas.microsoft.com/office/powerpoint/2010/main" val="414085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1A5B33-DC8F-CAC8-61CE-F65297AA332A}"/>
              </a:ext>
            </a:extLst>
          </p:cNvPr>
          <p:cNvSpPr>
            <a:spLocks noGrp="1"/>
          </p:cNvSpPr>
          <p:nvPr>
            <p:ph type="title"/>
          </p:nvPr>
        </p:nvSpPr>
        <p:spPr>
          <a:xfrm>
            <a:off x="572493" y="238539"/>
            <a:ext cx="11018520" cy="1434415"/>
          </a:xfrm>
        </p:spPr>
        <p:txBody>
          <a:bodyPr anchor="b">
            <a:normAutofit/>
          </a:bodyPr>
          <a:lstStyle/>
          <a:p>
            <a:r>
              <a:rPr lang="pt-BR" sz="5400"/>
              <a:t>Quais as vantagens de usar a POO?</a:t>
            </a: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13D8A39-715E-17F9-B6F1-5F35B190480C}"/>
              </a:ext>
            </a:extLst>
          </p:cNvPr>
          <p:cNvSpPr>
            <a:spLocks noGrp="1"/>
          </p:cNvSpPr>
          <p:nvPr>
            <p:ph idx="1"/>
          </p:nvPr>
        </p:nvSpPr>
        <p:spPr>
          <a:xfrm>
            <a:off x="572492" y="2071316"/>
            <a:ext cx="10895607" cy="4119172"/>
          </a:xfrm>
        </p:spPr>
        <p:txBody>
          <a:bodyPr anchor="t">
            <a:noAutofit/>
          </a:bodyPr>
          <a:lstStyle/>
          <a:p>
            <a:pPr marL="0" indent="0">
              <a:buNone/>
            </a:pPr>
            <a:r>
              <a:rPr lang="pt-BR" sz="1800" b="1" dirty="0"/>
              <a:t>Extensível</a:t>
            </a:r>
            <a:br>
              <a:rPr lang="pt-BR" sz="1800" b="1" dirty="0"/>
            </a:br>
            <a:r>
              <a:rPr lang="pt-BR" sz="1800" dirty="0"/>
              <a:t>O uso do princípio da reutilização do software adiciona funcionalidades ao sistema já existente. Não é preciso “reinventar a roda”, reescrevendo o código. Isso confere maior capacidade de estender um sistema já existente.</a:t>
            </a:r>
          </a:p>
          <a:p>
            <a:pPr marL="0" indent="0">
              <a:buNone/>
            </a:pPr>
            <a:r>
              <a:rPr lang="pt-BR" sz="1800" b="1" dirty="0"/>
              <a:t>Reutilizável</a:t>
            </a:r>
            <a:br>
              <a:rPr lang="pt-BR" sz="1800" b="1" dirty="0"/>
            </a:br>
            <a:r>
              <a:rPr lang="pt-BR" sz="1800" dirty="0"/>
              <a:t>Um mesmo objeto pode ser utilizado em aplicações diferentes, desde que sejam compatíveis. Se tivéssemos um objeto “aluno”, por exemplo, ele poderia ser utilizado em sistemas de empresas diferentes, desde que elas contassem com alunas e alunos na sua estrutura. </a:t>
            </a:r>
            <a:br>
              <a:rPr lang="pt-BR" sz="1800" dirty="0"/>
            </a:br>
            <a:r>
              <a:rPr lang="pt-BR" sz="1800" dirty="0"/>
              <a:t>Assim, tanto uma escola de música como uma academia poderiam fazer uso do objeto “aluno” em um possível software para uso próprio, pois ambas as empresas têm essas pessoas como seu público.</a:t>
            </a:r>
          </a:p>
          <a:p>
            <a:pPr marL="0" indent="0">
              <a:buNone/>
            </a:pPr>
            <a:r>
              <a:rPr lang="pt-BR" sz="1800" b="1" dirty="0"/>
              <a:t>Natural</a:t>
            </a:r>
            <a:br>
              <a:rPr lang="pt-BR" sz="1800" b="1" dirty="0"/>
            </a:br>
            <a:r>
              <a:rPr lang="pt-BR" sz="1800" dirty="0"/>
              <a:t>O conceito de POO que traz para a programação o mundo concreto, tal qual vemos no dia-a-dia, faz com que se ganhe naturalidade. O ponto de vista humano se torna mais próximo do virtual. Assim, pensa-se no problema geral, em vez de concentrar o foco em pormenores.</a:t>
            </a:r>
          </a:p>
          <a:p>
            <a:endParaRPr lang="pt-BR" sz="1800" dirty="0"/>
          </a:p>
        </p:txBody>
      </p:sp>
    </p:spTree>
    <p:extLst>
      <p:ext uri="{BB962C8B-B14F-4D97-AF65-F5344CB8AC3E}">
        <p14:creationId xmlns:p14="http://schemas.microsoft.com/office/powerpoint/2010/main" val="26926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653E3B-E337-D6AD-7DD4-DD2BEFDC881E}"/>
              </a:ext>
            </a:extLst>
          </p:cNvPr>
          <p:cNvSpPr>
            <a:spLocks noGrp="1"/>
          </p:cNvSpPr>
          <p:nvPr>
            <p:ph type="title"/>
          </p:nvPr>
        </p:nvSpPr>
        <p:spPr>
          <a:xfrm>
            <a:off x="4654296" y="329184"/>
            <a:ext cx="6894576" cy="1783080"/>
          </a:xfrm>
        </p:spPr>
        <p:txBody>
          <a:bodyPr anchor="b">
            <a:normAutofit/>
          </a:bodyPr>
          <a:lstStyle/>
          <a:p>
            <a:r>
              <a:rPr lang="pt-BR" sz="5400"/>
              <a:t>O que são objetos?</a:t>
            </a:r>
          </a:p>
        </p:txBody>
      </p:sp>
      <p:pic>
        <p:nvPicPr>
          <p:cNvPr id="12" name="Picture 11" descr="Muitos pontos de interrogação em tela de fundo preta">
            <a:extLst>
              <a:ext uri="{FF2B5EF4-FFF2-40B4-BE49-F238E27FC236}">
                <a16:creationId xmlns:a16="http://schemas.microsoft.com/office/drawing/2014/main" id="{45ED9154-AA81-5B0B-F84A-65E27A890D64}"/>
              </a:ext>
            </a:extLst>
          </p:cNvPr>
          <p:cNvPicPr>
            <a:picLocks noChangeAspect="1"/>
          </p:cNvPicPr>
          <p:nvPr/>
        </p:nvPicPr>
        <p:blipFill rotWithShape="1">
          <a:blip r:embed="rId2"/>
          <a:srcRect l="63144" r="81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44ABBB9-48F0-6D65-5BAB-6F9F440D62A5}"/>
              </a:ext>
            </a:extLst>
          </p:cNvPr>
          <p:cNvSpPr>
            <a:spLocks noGrp="1"/>
          </p:cNvSpPr>
          <p:nvPr>
            <p:ph idx="1"/>
          </p:nvPr>
        </p:nvSpPr>
        <p:spPr>
          <a:xfrm>
            <a:off x="4654296" y="2706624"/>
            <a:ext cx="6894576" cy="3483864"/>
          </a:xfrm>
        </p:spPr>
        <p:txBody>
          <a:bodyPr>
            <a:normAutofit/>
          </a:bodyPr>
          <a:lstStyle/>
          <a:p>
            <a:pPr marL="0" indent="0">
              <a:buNone/>
            </a:pPr>
            <a:r>
              <a:rPr lang="pt-BR" sz="1500"/>
              <a:t>Na programação OO, objetos são usados para representar entidades do mundo real ou computacional. Ou seja, os objetos são usados para representar aqueles elementos e abstrações que fazem parte da solução do programa que estamos desenvolvendo.</a:t>
            </a:r>
          </a:p>
          <a:p>
            <a:pPr marL="0" indent="0">
              <a:buNone/>
            </a:pPr>
            <a:r>
              <a:rPr lang="pt-BR" sz="1500"/>
              <a:t>Se observarmos ao nosso redor, veremos várias entidades ou abstrações as quais podem ser representadas como objetos no nosso programa. As pessoas e seus carros podem ser vistas como objetos.</a:t>
            </a:r>
          </a:p>
          <a:p>
            <a:pPr marL="0" indent="0">
              <a:buNone/>
            </a:pPr>
            <a:r>
              <a:rPr lang="pt-BR" sz="1500"/>
              <a:t>Finalmente, objetos podem também ter comportamentos associados. Objetos do tipo Pessoa, por exemplo, podem andar, correr ou dirigir carros. Já os objetos do tipo Carro podem ter os seguintes comportamentos: ligar, desligar, acelerar, frear.</a:t>
            </a:r>
          </a:p>
          <a:p>
            <a:pPr marL="0" indent="0">
              <a:buNone/>
            </a:pPr>
            <a:r>
              <a:rPr lang="pt-BR" sz="1500"/>
              <a:t>Assim, na POO os objetos possuem características e comportamentos. As características também podem ser chamadas de dados ou atributos. Enquanto os comportamentos também podem ser chamados de operações ou métodos.</a:t>
            </a:r>
          </a:p>
        </p:txBody>
      </p:sp>
    </p:spTree>
    <p:extLst>
      <p:ext uri="{BB962C8B-B14F-4D97-AF65-F5344CB8AC3E}">
        <p14:creationId xmlns:p14="http://schemas.microsoft.com/office/powerpoint/2010/main" val="3290701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54FE3E9-5538-9873-CEA6-42BE9436F220}"/>
              </a:ext>
            </a:extLst>
          </p:cNvPr>
          <p:cNvSpPr>
            <a:spLocks noGrp="1"/>
          </p:cNvSpPr>
          <p:nvPr>
            <p:ph type="title"/>
          </p:nvPr>
        </p:nvSpPr>
        <p:spPr>
          <a:xfrm>
            <a:off x="5297762" y="329184"/>
            <a:ext cx="6251110" cy="1783080"/>
          </a:xfrm>
        </p:spPr>
        <p:txBody>
          <a:bodyPr anchor="b">
            <a:normAutofit/>
          </a:bodyPr>
          <a:lstStyle/>
          <a:p>
            <a:r>
              <a:rPr lang="pt-BR" sz="5400"/>
              <a:t>O que são classes?</a:t>
            </a:r>
          </a:p>
        </p:txBody>
      </p:sp>
      <p:pic>
        <p:nvPicPr>
          <p:cNvPr id="5" name="Picture 4" descr="Ponto de interrogação em tela de fundo verde pastel">
            <a:extLst>
              <a:ext uri="{FF2B5EF4-FFF2-40B4-BE49-F238E27FC236}">
                <a16:creationId xmlns:a16="http://schemas.microsoft.com/office/drawing/2014/main" id="{2C4BF71F-833D-2A14-E823-8757B9F77A2F}"/>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5D7ACD88-0984-A383-0FBF-909764BE057F}"/>
              </a:ext>
            </a:extLst>
          </p:cNvPr>
          <p:cNvSpPr>
            <a:spLocks noGrp="1"/>
          </p:cNvSpPr>
          <p:nvPr>
            <p:ph idx="1"/>
          </p:nvPr>
        </p:nvSpPr>
        <p:spPr>
          <a:xfrm>
            <a:off x="5297762" y="2706624"/>
            <a:ext cx="6251110" cy="3483864"/>
          </a:xfrm>
        </p:spPr>
        <p:txBody>
          <a:bodyPr>
            <a:normAutofit/>
          </a:bodyPr>
          <a:lstStyle/>
          <a:p>
            <a:pPr marL="0" indent="0">
              <a:buNone/>
            </a:pPr>
            <a:r>
              <a:rPr lang="pt-BR" sz="2200"/>
              <a:t>“De forma simplificada, podemos dizer que os objetos são características definidas pelas classes. Já uma classe é uma abstração que define um tipo de objeto e o que objetos deste determinado tipo tem dentro deles (seus atributos), bem como também define que tipo de ações esse tipo de objeto tem o poder de realizar (métodos). Através da classe é permitido instanciar (criar) objetos para inicializar os atributos e invocar os métodos.”</a:t>
            </a:r>
          </a:p>
        </p:txBody>
      </p:sp>
    </p:spTree>
    <p:extLst>
      <p:ext uri="{BB962C8B-B14F-4D97-AF65-F5344CB8AC3E}">
        <p14:creationId xmlns:p14="http://schemas.microsoft.com/office/powerpoint/2010/main" val="4924641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736</TotalTime>
  <Words>1092</Words>
  <Application>Microsoft Office PowerPoint</Application>
  <PresentationFormat>Widescreen</PresentationFormat>
  <Paragraphs>33</Paragraphs>
  <Slides>10</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Aptos</vt:lpstr>
      <vt:lpstr>Aptos Display</vt:lpstr>
      <vt:lpstr>Arial</vt:lpstr>
      <vt:lpstr>Open Sans</vt:lpstr>
      <vt:lpstr>Tema do Office</vt:lpstr>
      <vt:lpstr>Paradigma em Programação Orientada a Objetos.</vt:lpstr>
      <vt:lpstr>Considerações Iniciais</vt:lpstr>
      <vt:lpstr>Como Tudo Começou</vt:lpstr>
      <vt:lpstr>Paradigma da Programação Estruturada</vt:lpstr>
      <vt:lpstr>O que é o paradigma de POO? </vt:lpstr>
      <vt:lpstr>Quais as vantagens de usar a POO?</vt:lpstr>
      <vt:lpstr>Quais as vantagens de usar a POO?</vt:lpstr>
      <vt:lpstr>O que são objetos?</vt:lpstr>
      <vt:lpstr>O que são classes?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Paradigma em Programação Orientada a Objetos.</dc:title>
  <dc:creator>Juliano Caetano</dc:creator>
  <cp:lastModifiedBy>Juliano Caetano</cp:lastModifiedBy>
  <cp:revision>8</cp:revision>
  <dcterms:created xsi:type="dcterms:W3CDTF">2024-03-05T19:33:18Z</dcterms:created>
  <dcterms:modified xsi:type="dcterms:W3CDTF">2024-11-21T20:58:24Z</dcterms:modified>
</cp:coreProperties>
</file>