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gxIyzLKV6NMdobwyGjY30fVr3m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eger360.com/surveys/concerns-about-covid-19-march-24-2020/"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ad02fcb77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ad02fcb7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CA" u="sng">
                <a:solidFill>
                  <a:schemeClr val="hlink"/>
                </a:solidFill>
                <a:hlinkClick r:id="rId2"/>
              </a:rPr>
              <a:t>https://leger360.com/surveys/concerns-about-covid-19-march-24-2020/</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ad02fcb77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ad02fcb7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ad02fcb77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ad02fcb7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ad02fcb7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ad02fcb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ad02fcb77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ad02fcb7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ad02fcb77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ad02fcb7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ad02fcb77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ad02fcb7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alibri"/>
              <a:buNone/>
            </a:pPr>
            <a:r>
              <a:t/>
            </a:r>
            <a:endParaRPr sz="5400"/>
          </a:p>
          <a:p>
            <a:pPr indent="0" lvl="0" marL="0" rtl="0" algn="ctr">
              <a:lnSpc>
                <a:spcPct val="90000"/>
              </a:lnSpc>
              <a:spcBef>
                <a:spcPts val="0"/>
              </a:spcBef>
              <a:spcAft>
                <a:spcPts val="0"/>
              </a:spcAft>
              <a:buClr>
                <a:schemeClr val="dk1"/>
              </a:buClr>
              <a:buSzPts val="5400"/>
              <a:buFont typeface="Calibri"/>
              <a:buNone/>
            </a:pPr>
            <a:r>
              <a:t/>
            </a:r>
            <a:endParaRPr sz="5400"/>
          </a:p>
          <a:p>
            <a:pPr indent="0" lvl="0" marL="0" rtl="0" algn="ctr">
              <a:lnSpc>
                <a:spcPct val="90000"/>
              </a:lnSpc>
              <a:spcBef>
                <a:spcPts val="0"/>
              </a:spcBef>
              <a:spcAft>
                <a:spcPts val="0"/>
              </a:spcAft>
              <a:buClr>
                <a:schemeClr val="dk1"/>
              </a:buClr>
              <a:buSzPts val="5400"/>
              <a:buFont typeface="Calibri"/>
              <a:buNone/>
            </a:pPr>
            <a:r>
              <a:rPr lang="en-CA" sz="5400"/>
              <a:t>An Analysis of the Sentiments of the Covid-19 and its Impacts </a:t>
            </a:r>
            <a:br>
              <a:rPr lang="en-CA" sz="5400"/>
            </a:br>
            <a:r>
              <a:rPr lang="en-CA" sz="5400"/>
              <a:t>on Economy</a:t>
            </a:r>
            <a:br>
              <a:rPr lang="en-CA" sz="5400"/>
            </a:br>
            <a:endParaRPr sz="5400"/>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CA"/>
              <a:t>SICSS 2020 Group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g8ad02fcb77_0_2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CA"/>
              <a:t>Survey Data: Leger COVID-19 Surveys</a:t>
            </a:r>
            <a:endParaRPr/>
          </a:p>
        </p:txBody>
      </p:sp>
      <p:sp>
        <p:nvSpPr>
          <p:cNvPr id="142" name="Google Shape;142;g8ad02fcb77_0_23"/>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04800" lvl="0" marL="457200" rtl="0" algn="l">
              <a:lnSpc>
                <a:spcPct val="175000"/>
              </a:lnSpc>
              <a:spcBef>
                <a:spcPts val="0"/>
              </a:spcBef>
              <a:spcAft>
                <a:spcPts val="0"/>
              </a:spcAft>
              <a:buClr>
                <a:srgbClr val="231F20"/>
              </a:buClr>
              <a:buSzPts val="1200"/>
              <a:buChar char="●"/>
            </a:pPr>
            <a:r>
              <a:rPr lang="en-CA" sz="1200">
                <a:solidFill>
                  <a:srgbClr val="231F20"/>
                </a:solidFill>
                <a:highlight>
                  <a:srgbClr val="FFFFFF"/>
                </a:highlight>
                <a:latin typeface="Arial"/>
                <a:ea typeface="Arial"/>
                <a:cs typeface="Arial"/>
                <a:sym typeface="Arial"/>
              </a:rPr>
              <a:t>Are you personally afraid of contracting the COVID-19 (Coronavirus)?</a:t>
            </a:r>
            <a:endParaRPr sz="1200">
              <a:solidFill>
                <a:srgbClr val="231F20"/>
              </a:solidFill>
              <a:highlight>
                <a:srgbClr val="FFFFFF"/>
              </a:highlight>
              <a:latin typeface="Arial"/>
              <a:ea typeface="Arial"/>
              <a:cs typeface="Arial"/>
              <a:sym typeface="Arial"/>
            </a:endParaRPr>
          </a:p>
          <a:p>
            <a:pPr indent="-304800" lvl="0" marL="457200" rtl="0" algn="l">
              <a:lnSpc>
                <a:spcPct val="175000"/>
              </a:lnSpc>
              <a:spcBef>
                <a:spcPts val="0"/>
              </a:spcBef>
              <a:spcAft>
                <a:spcPts val="0"/>
              </a:spcAft>
              <a:buClr>
                <a:srgbClr val="231F20"/>
              </a:buClr>
              <a:buSzPts val="1200"/>
              <a:buChar char="●"/>
            </a:pPr>
            <a:r>
              <a:rPr lang="en-CA" sz="1200">
                <a:solidFill>
                  <a:srgbClr val="231F20"/>
                </a:solidFill>
                <a:highlight>
                  <a:srgbClr val="FFFFFF"/>
                </a:highlight>
                <a:latin typeface="Arial"/>
                <a:ea typeface="Arial"/>
                <a:cs typeface="Arial"/>
                <a:sym typeface="Arial"/>
              </a:rPr>
              <a:t>Do you believe that the Canadian government are doing enough to protect Canadians from the risk posed by the coronavirus?</a:t>
            </a:r>
            <a:endParaRPr sz="1200">
              <a:solidFill>
                <a:srgbClr val="231F20"/>
              </a:solidFill>
              <a:highlight>
                <a:srgbClr val="FFFFFF"/>
              </a:highlight>
              <a:latin typeface="Arial"/>
              <a:ea typeface="Arial"/>
              <a:cs typeface="Arial"/>
              <a:sym typeface="Arial"/>
            </a:endParaRPr>
          </a:p>
          <a:p>
            <a:pPr indent="-304800" lvl="0" marL="457200" rtl="0" algn="l">
              <a:lnSpc>
                <a:spcPct val="175000"/>
              </a:lnSpc>
              <a:spcBef>
                <a:spcPts val="0"/>
              </a:spcBef>
              <a:spcAft>
                <a:spcPts val="0"/>
              </a:spcAft>
              <a:buClr>
                <a:srgbClr val="231F20"/>
              </a:buClr>
              <a:buSzPts val="1200"/>
              <a:buChar char="●"/>
            </a:pPr>
            <a:r>
              <a:rPr lang="en-CA" sz="1200">
                <a:solidFill>
                  <a:srgbClr val="231F20"/>
                </a:solidFill>
                <a:highlight>
                  <a:srgbClr val="FFFFFF"/>
                </a:highlight>
                <a:latin typeface="Arial"/>
                <a:ea typeface="Arial"/>
                <a:cs typeface="Arial"/>
                <a:sym typeface="Arial"/>
              </a:rPr>
              <a:t>Do you believe that the COVID-19 pandemic is a real threat or is it being blown out of proportion?</a:t>
            </a:r>
            <a:endParaRPr sz="1200">
              <a:solidFill>
                <a:srgbClr val="231F20"/>
              </a:solidFill>
              <a:highlight>
                <a:srgbClr val="FFFFFF"/>
              </a:highlight>
              <a:latin typeface="Arial"/>
              <a:ea typeface="Arial"/>
              <a:cs typeface="Arial"/>
              <a:sym typeface="Arial"/>
            </a:endParaRPr>
          </a:p>
          <a:p>
            <a:pPr indent="-304800" lvl="0" marL="457200" rtl="0" algn="l">
              <a:lnSpc>
                <a:spcPct val="175000"/>
              </a:lnSpc>
              <a:spcBef>
                <a:spcPts val="0"/>
              </a:spcBef>
              <a:spcAft>
                <a:spcPts val="0"/>
              </a:spcAft>
              <a:buClr>
                <a:srgbClr val="231F20"/>
              </a:buClr>
              <a:buSzPts val="1200"/>
              <a:buChar char="●"/>
            </a:pPr>
            <a:r>
              <a:rPr lang="en-CA" sz="1200">
                <a:solidFill>
                  <a:srgbClr val="231F20"/>
                </a:solidFill>
                <a:highlight>
                  <a:srgbClr val="FFFFFF"/>
                </a:highlight>
                <a:latin typeface="Arial"/>
                <a:ea typeface="Arial"/>
                <a:cs typeface="Arial"/>
                <a:sym typeface="Arial"/>
              </a:rPr>
              <a:t>At the moment, is the current crisis having a direct impact on you financially, when it comes to the following?</a:t>
            </a:r>
            <a:endParaRPr sz="1200">
              <a:solidFill>
                <a:srgbClr val="231F20"/>
              </a:solidFill>
              <a:highlight>
                <a:srgbClr val="FFFFFF"/>
              </a:highlight>
              <a:latin typeface="Arial"/>
              <a:ea typeface="Arial"/>
              <a:cs typeface="Arial"/>
              <a:sym typeface="Arial"/>
            </a:endParaRPr>
          </a:p>
          <a:p>
            <a:pPr indent="-304800" lvl="0" marL="457200" rtl="0" algn="l">
              <a:lnSpc>
                <a:spcPct val="175000"/>
              </a:lnSpc>
              <a:spcBef>
                <a:spcPts val="0"/>
              </a:spcBef>
              <a:spcAft>
                <a:spcPts val="0"/>
              </a:spcAft>
              <a:buClr>
                <a:srgbClr val="231F20"/>
              </a:buClr>
              <a:buSzPts val="1200"/>
              <a:buChar char="●"/>
            </a:pPr>
            <a:r>
              <a:rPr lang="en-CA" sz="1200">
                <a:solidFill>
                  <a:srgbClr val="231F20"/>
                </a:solidFill>
                <a:highlight>
                  <a:srgbClr val="FFFFFF"/>
                </a:highlight>
                <a:latin typeface="Arial"/>
                <a:ea typeface="Arial"/>
                <a:cs typeface="Arial"/>
                <a:sym typeface="Arial"/>
              </a:rPr>
              <a:t>To this day, are you satisfied or not with the measures put in place to fight the COVID-19 (Coronavirus) pandemic by the following?</a:t>
            </a:r>
            <a:endParaRPr sz="1200">
              <a:solidFill>
                <a:srgbClr val="231F20"/>
              </a:solidFill>
              <a:highlight>
                <a:srgbClr val="FFFFFF"/>
              </a:highlight>
              <a:latin typeface="Arial"/>
              <a:ea typeface="Arial"/>
              <a:cs typeface="Arial"/>
              <a:sym typeface="Arial"/>
            </a:endParaRPr>
          </a:p>
          <a:p>
            <a:pPr indent="-304800" lvl="0" marL="457200" rtl="0" algn="l">
              <a:lnSpc>
                <a:spcPct val="175000"/>
              </a:lnSpc>
              <a:spcBef>
                <a:spcPts val="0"/>
              </a:spcBef>
              <a:spcAft>
                <a:spcPts val="0"/>
              </a:spcAft>
              <a:buClr>
                <a:srgbClr val="231F20"/>
              </a:buClr>
              <a:buSzPts val="1200"/>
              <a:buChar char="●"/>
            </a:pPr>
            <a:r>
              <a:rPr lang="en-CA" sz="1200">
                <a:solidFill>
                  <a:srgbClr val="231F20"/>
                </a:solidFill>
                <a:highlight>
                  <a:srgbClr val="FFFFFF"/>
                </a:highlight>
                <a:latin typeface="Arial"/>
                <a:ea typeface="Arial"/>
                <a:cs typeface="Arial"/>
                <a:sym typeface="Arial"/>
              </a:rPr>
              <a:t>Which of the following best describes when you think your life will return to a normal schedule, following the Coronavirus global pandemic?</a:t>
            </a:r>
            <a:endParaRPr sz="1200">
              <a:solidFill>
                <a:srgbClr val="231F20"/>
              </a:solidFill>
              <a:highlight>
                <a:srgbClr val="FFFFFF"/>
              </a:highlight>
              <a:latin typeface="Arial"/>
              <a:ea typeface="Arial"/>
              <a:cs typeface="Arial"/>
              <a:sym typeface="Arial"/>
            </a:endParaRPr>
          </a:p>
          <a:p>
            <a:pPr indent="0" lvl="0" marL="0" rtl="0" algn="l">
              <a:spcBef>
                <a:spcPts val="34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CA"/>
              <a:t>Canadians talking about ‘Canada’ or ‘Trudeau’, and COVID</a:t>
            </a:r>
            <a:endParaRPr/>
          </a:p>
        </p:txBody>
      </p:sp>
      <p:sp>
        <p:nvSpPr>
          <p:cNvPr id="148" name="Google Shape;148;p6"/>
          <p:cNvSpPr txBox="1"/>
          <p:nvPr>
            <p:ph idx="1" type="body"/>
          </p:nvPr>
        </p:nvSpPr>
        <p:spPr>
          <a:xfrm>
            <a:off x="8307420" y="1825625"/>
            <a:ext cx="3046379"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CA"/>
              <a:t>Black = ratio of positive/negative tweets, </a:t>
            </a:r>
            <a:endParaRPr/>
          </a:p>
          <a:p>
            <a:pPr indent="-228600" lvl="0" marL="228600" rtl="0" algn="l">
              <a:lnSpc>
                <a:spcPct val="90000"/>
              </a:lnSpc>
              <a:spcBef>
                <a:spcPts val="1000"/>
              </a:spcBef>
              <a:spcAft>
                <a:spcPts val="0"/>
              </a:spcAft>
              <a:buClr>
                <a:schemeClr val="dk1"/>
              </a:buClr>
              <a:buSzPts val="2800"/>
              <a:buChar char="•"/>
            </a:pPr>
            <a:r>
              <a:rPr lang="en-CA"/>
              <a:t>blue = survey approve, </a:t>
            </a:r>
            <a:endParaRPr/>
          </a:p>
          <a:p>
            <a:pPr indent="-228600" lvl="0" marL="228600" rtl="0" algn="l">
              <a:lnSpc>
                <a:spcPct val="90000"/>
              </a:lnSpc>
              <a:spcBef>
                <a:spcPts val="1000"/>
              </a:spcBef>
              <a:spcAft>
                <a:spcPts val="0"/>
              </a:spcAft>
              <a:buClr>
                <a:schemeClr val="dk1"/>
              </a:buClr>
              <a:buSzPts val="2800"/>
              <a:buChar char="•"/>
            </a:pPr>
            <a:r>
              <a:rPr lang="en-CA"/>
              <a:t>red = survey fear, </a:t>
            </a:r>
            <a:endParaRPr/>
          </a:p>
          <a:p>
            <a:pPr indent="-228600" lvl="0" marL="228600" rtl="0" algn="l">
              <a:lnSpc>
                <a:spcPct val="90000"/>
              </a:lnSpc>
              <a:spcBef>
                <a:spcPts val="1000"/>
              </a:spcBef>
              <a:spcAft>
                <a:spcPts val="0"/>
              </a:spcAft>
              <a:buClr>
                <a:schemeClr val="dk1"/>
              </a:buClr>
              <a:buSzPts val="2800"/>
              <a:buChar char="•"/>
            </a:pPr>
            <a:r>
              <a:rPr lang="en-CA"/>
              <a:t>green = number of COVID cases</a:t>
            </a:r>
            <a:endParaRPr/>
          </a:p>
        </p:txBody>
      </p:sp>
      <p:pic>
        <p:nvPicPr>
          <p:cNvPr id="149" name="Google Shape;149;p6"/>
          <p:cNvPicPr preferRelativeResize="0"/>
          <p:nvPr/>
        </p:nvPicPr>
        <p:blipFill rotWithShape="1">
          <a:blip r:embed="rId3">
            <a:alphaModFix/>
          </a:blip>
          <a:srcRect b="0" l="0" r="0" t="0"/>
          <a:stretch/>
        </p:blipFill>
        <p:spPr>
          <a:xfrm>
            <a:off x="838200" y="1982720"/>
            <a:ext cx="6454786" cy="43513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g8ad02fcb77_0_30"/>
          <p:cNvSpPr txBox="1"/>
          <p:nvPr>
            <p:ph type="title"/>
          </p:nvPr>
        </p:nvSpPr>
        <p:spPr>
          <a:xfrm>
            <a:off x="0" y="365125"/>
            <a:ext cx="113538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Calibri"/>
              <a:buNone/>
            </a:pPr>
            <a:r>
              <a:rPr lang="en-CA"/>
              <a:t>Canadians talking about ‘Canada’ or ‘Trudeau’, and COVID</a:t>
            </a:r>
            <a:endParaRPr/>
          </a:p>
        </p:txBody>
      </p:sp>
      <p:sp>
        <p:nvSpPr>
          <p:cNvPr id="155" name="Google Shape;155;g8ad02fcb77_0_30"/>
          <p:cNvSpPr txBox="1"/>
          <p:nvPr>
            <p:ph idx="1" type="body"/>
          </p:nvPr>
        </p:nvSpPr>
        <p:spPr>
          <a:xfrm>
            <a:off x="8438900" y="1967825"/>
            <a:ext cx="36021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CA"/>
              <a:t>Black = tweet positivity</a:t>
            </a:r>
            <a:endParaRPr/>
          </a:p>
          <a:p>
            <a:pPr indent="0" lvl="0" marL="0" rtl="0" algn="l">
              <a:spcBef>
                <a:spcPts val="1000"/>
              </a:spcBef>
              <a:spcAft>
                <a:spcPts val="0"/>
              </a:spcAft>
              <a:buNone/>
            </a:pPr>
            <a:r>
              <a:rPr lang="en-CA"/>
              <a:t>G</a:t>
            </a:r>
            <a:r>
              <a:rPr lang="en-CA"/>
              <a:t>reen = proportion of people already exposed</a:t>
            </a:r>
            <a:endParaRPr/>
          </a:p>
          <a:p>
            <a:pPr indent="0" lvl="0" marL="0" rtl="0" algn="l">
              <a:spcBef>
                <a:spcPts val="1000"/>
              </a:spcBef>
              <a:spcAft>
                <a:spcPts val="0"/>
              </a:spcAft>
              <a:buClr>
                <a:schemeClr val="dk1"/>
              </a:buClr>
              <a:buSzPts val="1100"/>
              <a:buFont typeface="Arial"/>
              <a:buNone/>
            </a:pPr>
            <a:r>
              <a:rPr lang="en-CA"/>
              <a:t>Pink=  worst now</a:t>
            </a:r>
            <a:endParaRPr/>
          </a:p>
          <a:p>
            <a:pPr indent="0" lvl="0" marL="0" rtl="0" algn="l">
              <a:spcBef>
                <a:spcPts val="1000"/>
              </a:spcBef>
              <a:spcAft>
                <a:spcPts val="0"/>
              </a:spcAft>
              <a:buClr>
                <a:schemeClr val="dk1"/>
              </a:buClr>
              <a:buSzPts val="1100"/>
              <a:buFont typeface="Arial"/>
              <a:buNone/>
            </a:pPr>
            <a:r>
              <a:rPr lang="en-CA"/>
              <a:t>Cyan = satisfied with measures at province</a:t>
            </a:r>
            <a:endParaRPr/>
          </a:p>
          <a:p>
            <a:pPr indent="0" lvl="0" marL="0" rtl="0" algn="l">
              <a:spcBef>
                <a:spcPts val="1000"/>
              </a:spcBef>
              <a:spcAft>
                <a:spcPts val="0"/>
              </a:spcAft>
              <a:buNone/>
            </a:pPr>
            <a:r>
              <a:rPr lang="en-CA"/>
              <a:t>Gold = percentage that do not commit with measures</a:t>
            </a:r>
            <a:endParaRPr/>
          </a:p>
        </p:txBody>
      </p:sp>
      <p:pic>
        <p:nvPicPr>
          <p:cNvPr id="156" name="Google Shape;156;g8ad02fcb77_0_30"/>
          <p:cNvPicPr preferRelativeResize="0"/>
          <p:nvPr/>
        </p:nvPicPr>
        <p:blipFill>
          <a:blip r:embed="rId3">
            <a:alphaModFix/>
          </a:blip>
          <a:stretch>
            <a:fillRect/>
          </a:stretch>
        </p:blipFill>
        <p:spPr>
          <a:xfrm>
            <a:off x="273200" y="1967825"/>
            <a:ext cx="7992801" cy="4651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CA"/>
              <a:t>Correlations</a:t>
            </a:r>
            <a:endParaRPr/>
          </a:p>
        </p:txBody>
      </p:sp>
      <p:sp>
        <p:nvSpPr>
          <p:cNvPr id="162" name="Google Shape;162;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36550" lvl="0" marL="457200" rtl="0" algn="l">
              <a:lnSpc>
                <a:spcPct val="100000"/>
              </a:lnSpc>
              <a:spcBef>
                <a:spcPts val="0"/>
              </a:spcBef>
              <a:spcAft>
                <a:spcPts val="0"/>
              </a:spcAft>
              <a:buSzPts val="1700"/>
              <a:buFont typeface="Arial"/>
              <a:buChar char="•"/>
            </a:pPr>
            <a:r>
              <a:rPr lang="en-CA" sz="1700">
                <a:latin typeface="Arial"/>
                <a:ea typeface="Arial"/>
                <a:cs typeface="Arial"/>
                <a:sym typeface="Arial"/>
              </a:rPr>
              <a:t>Spearman correlations were conducted between twitter sentiment (ratio of positive words / negative words) aggregated by week, and survey data of Canadian opinion towards various topics, measured weekly</a:t>
            </a:r>
            <a:endParaRPr sz="1700">
              <a:latin typeface="Arial"/>
              <a:ea typeface="Arial"/>
              <a:cs typeface="Arial"/>
              <a:sym typeface="Arial"/>
            </a:endParaRPr>
          </a:p>
          <a:p>
            <a:pPr indent="-336550" lvl="1" marL="914400" rtl="0" algn="l">
              <a:lnSpc>
                <a:spcPct val="100000"/>
              </a:lnSpc>
              <a:spcBef>
                <a:spcPts val="0"/>
              </a:spcBef>
              <a:spcAft>
                <a:spcPts val="0"/>
              </a:spcAft>
              <a:buSzPts val="1700"/>
              <a:buFont typeface="Arial"/>
              <a:buChar char="•"/>
            </a:pPr>
            <a:r>
              <a:rPr lang="en-CA" sz="1700">
                <a:latin typeface="Arial"/>
                <a:ea typeface="Arial"/>
                <a:cs typeface="Arial"/>
                <a:sym typeface="Arial"/>
              </a:rPr>
              <a:t>tweet positivity and approval of measures at federal level </a:t>
            </a:r>
            <a:endParaRPr sz="1700">
              <a:latin typeface="Arial"/>
              <a:ea typeface="Arial"/>
              <a:cs typeface="Arial"/>
              <a:sym typeface="Arial"/>
            </a:endParaRPr>
          </a:p>
          <a:p>
            <a:pPr indent="-336550" lvl="2" marL="1371600" rtl="0" algn="l">
              <a:lnSpc>
                <a:spcPct val="100000"/>
              </a:lnSpc>
              <a:spcBef>
                <a:spcPts val="0"/>
              </a:spcBef>
              <a:spcAft>
                <a:spcPts val="0"/>
              </a:spcAft>
              <a:buSzPts val="1700"/>
              <a:buFont typeface="Arial"/>
              <a:buChar char="•"/>
            </a:pPr>
            <a:r>
              <a:rPr lang="en-CA" sz="1700">
                <a:latin typeface="Arial"/>
                <a:ea typeface="Arial"/>
                <a:cs typeface="Arial"/>
                <a:sym typeface="Arial"/>
              </a:rPr>
              <a:t>r = 0.81 </a:t>
            </a:r>
            <a:endParaRPr sz="1700">
              <a:latin typeface="Arial"/>
              <a:ea typeface="Arial"/>
              <a:cs typeface="Arial"/>
              <a:sym typeface="Arial"/>
            </a:endParaRPr>
          </a:p>
          <a:p>
            <a:pPr indent="-336550" lvl="1" marL="914400" rtl="0" algn="l">
              <a:lnSpc>
                <a:spcPct val="100000"/>
              </a:lnSpc>
              <a:spcBef>
                <a:spcPts val="0"/>
              </a:spcBef>
              <a:spcAft>
                <a:spcPts val="0"/>
              </a:spcAft>
              <a:buSzPts val="1700"/>
              <a:buFont typeface="Arial"/>
              <a:buChar char="•"/>
            </a:pPr>
            <a:r>
              <a:rPr lang="en-CA" sz="1700">
                <a:latin typeface="Arial"/>
                <a:ea typeface="Arial"/>
                <a:cs typeface="Arial"/>
                <a:sym typeface="Arial"/>
              </a:rPr>
              <a:t>tweets positivity and approval of measures from provincial gov </a:t>
            </a:r>
            <a:endParaRPr sz="1700">
              <a:latin typeface="Arial"/>
              <a:ea typeface="Arial"/>
              <a:cs typeface="Arial"/>
              <a:sym typeface="Arial"/>
            </a:endParaRPr>
          </a:p>
          <a:p>
            <a:pPr indent="-336550" lvl="2" marL="1371600" rtl="0" algn="l">
              <a:lnSpc>
                <a:spcPct val="100000"/>
              </a:lnSpc>
              <a:spcBef>
                <a:spcPts val="0"/>
              </a:spcBef>
              <a:spcAft>
                <a:spcPts val="0"/>
              </a:spcAft>
              <a:buSzPts val="1700"/>
              <a:buFont typeface="Arial"/>
              <a:buChar char="•"/>
            </a:pPr>
            <a:r>
              <a:rPr lang="en-CA" sz="1700">
                <a:latin typeface="Arial"/>
                <a:ea typeface="Arial"/>
                <a:cs typeface="Arial"/>
                <a:sym typeface="Arial"/>
              </a:rPr>
              <a:t>r = 0.75</a:t>
            </a:r>
            <a:endParaRPr sz="1700">
              <a:latin typeface="Arial"/>
              <a:ea typeface="Arial"/>
              <a:cs typeface="Arial"/>
              <a:sym typeface="Arial"/>
            </a:endParaRPr>
          </a:p>
          <a:p>
            <a:pPr indent="-336550" lvl="1" marL="914400" rtl="0" algn="l">
              <a:lnSpc>
                <a:spcPct val="100000"/>
              </a:lnSpc>
              <a:spcBef>
                <a:spcPts val="0"/>
              </a:spcBef>
              <a:spcAft>
                <a:spcPts val="0"/>
              </a:spcAft>
              <a:buSzPts val="1700"/>
              <a:buFont typeface="Arial"/>
              <a:buChar char="•"/>
            </a:pPr>
            <a:r>
              <a:rPr lang="en-CA" sz="1700">
                <a:latin typeface="Arial"/>
                <a:ea typeface="Arial"/>
                <a:cs typeface="Arial"/>
                <a:sym typeface="Arial"/>
              </a:rPr>
              <a:t>tweet positivity and proportion that was exposed to the virus </a:t>
            </a:r>
            <a:endParaRPr sz="1700">
              <a:latin typeface="Arial"/>
              <a:ea typeface="Arial"/>
              <a:cs typeface="Arial"/>
              <a:sym typeface="Arial"/>
            </a:endParaRPr>
          </a:p>
          <a:p>
            <a:pPr indent="-336550" lvl="2" marL="1371600" rtl="0" algn="l">
              <a:lnSpc>
                <a:spcPct val="100000"/>
              </a:lnSpc>
              <a:spcBef>
                <a:spcPts val="0"/>
              </a:spcBef>
              <a:spcAft>
                <a:spcPts val="0"/>
              </a:spcAft>
              <a:buSzPts val="1700"/>
              <a:buFont typeface="Arial"/>
              <a:buChar char="•"/>
            </a:pPr>
            <a:r>
              <a:rPr lang="en-CA" sz="1700">
                <a:latin typeface="Arial"/>
                <a:ea typeface="Arial"/>
                <a:cs typeface="Arial"/>
                <a:sym typeface="Arial"/>
              </a:rPr>
              <a:t>r = -0.59</a:t>
            </a:r>
            <a:endParaRPr sz="1700">
              <a:latin typeface="Arial"/>
              <a:ea typeface="Arial"/>
              <a:cs typeface="Arial"/>
              <a:sym typeface="Arial"/>
            </a:endParaRPr>
          </a:p>
          <a:p>
            <a:pPr indent="-336550" lvl="1" marL="914400" rtl="0" algn="l">
              <a:lnSpc>
                <a:spcPct val="100000"/>
              </a:lnSpc>
              <a:spcBef>
                <a:spcPts val="0"/>
              </a:spcBef>
              <a:spcAft>
                <a:spcPts val="0"/>
              </a:spcAft>
              <a:buSzPts val="1700"/>
              <a:buFont typeface="Arial"/>
              <a:buChar char="•"/>
            </a:pPr>
            <a:r>
              <a:rPr lang="en-CA" sz="1700">
                <a:latin typeface="Arial"/>
                <a:ea typeface="Arial"/>
                <a:cs typeface="Arial"/>
                <a:sym typeface="Arial"/>
              </a:rPr>
              <a:t>tweets positivity and proportion of people that think the pandemic is currently at its worst stage (being optimistic for future) </a:t>
            </a:r>
            <a:endParaRPr sz="1700">
              <a:latin typeface="Arial"/>
              <a:ea typeface="Arial"/>
              <a:cs typeface="Arial"/>
              <a:sym typeface="Arial"/>
            </a:endParaRPr>
          </a:p>
          <a:p>
            <a:pPr indent="-336550" lvl="2" marL="1371600" rtl="0" algn="l">
              <a:lnSpc>
                <a:spcPct val="100000"/>
              </a:lnSpc>
              <a:spcBef>
                <a:spcPts val="0"/>
              </a:spcBef>
              <a:spcAft>
                <a:spcPts val="0"/>
              </a:spcAft>
              <a:buSzPts val="1700"/>
              <a:buFont typeface="Arial"/>
              <a:buChar char="•"/>
            </a:pPr>
            <a:r>
              <a:rPr lang="en-CA" sz="1700">
                <a:latin typeface="Arial"/>
                <a:ea typeface="Arial"/>
                <a:cs typeface="Arial"/>
                <a:sym typeface="Arial"/>
              </a:rPr>
              <a:t>r =0.89</a:t>
            </a:r>
            <a:endParaRPr sz="1700">
              <a:latin typeface="Arial"/>
              <a:ea typeface="Arial"/>
              <a:cs typeface="Arial"/>
              <a:sym typeface="Arial"/>
            </a:endParaRPr>
          </a:p>
          <a:p>
            <a:pPr indent="-336550" lvl="1" marL="914400" rtl="0" algn="l">
              <a:lnSpc>
                <a:spcPct val="100000"/>
              </a:lnSpc>
              <a:spcBef>
                <a:spcPts val="0"/>
              </a:spcBef>
              <a:spcAft>
                <a:spcPts val="0"/>
              </a:spcAft>
              <a:buSzPts val="1700"/>
              <a:buFont typeface="Arial"/>
              <a:buChar char="•"/>
            </a:pPr>
            <a:r>
              <a:rPr lang="en-CA" sz="1700">
                <a:latin typeface="Arial"/>
                <a:ea typeface="Arial"/>
                <a:cs typeface="Arial"/>
                <a:sym typeface="Arial"/>
              </a:rPr>
              <a:t>tweets positivity and proportion of people that do not commit with measures in place </a:t>
            </a:r>
            <a:endParaRPr sz="1700">
              <a:latin typeface="Arial"/>
              <a:ea typeface="Arial"/>
              <a:cs typeface="Arial"/>
              <a:sym typeface="Arial"/>
            </a:endParaRPr>
          </a:p>
          <a:p>
            <a:pPr indent="-336550" lvl="2" marL="1371600" rtl="0" algn="l">
              <a:lnSpc>
                <a:spcPct val="100000"/>
              </a:lnSpc>
              <a:spcBef>
                <a:spcPts val="0"/>
              </a:spcBef>
              <a:spcAft>
                <a:spcPts val="0"/>
              </a:spcAft>
              <a:buSzPts val="1700"/>
              <a:buFont typeface="Arial"/>
              <a:buChar char="•"/>
            </a:pPr>
            <a:r>
              <a:rPr lang="en-CA" sz="1700">
                <a:latin typeface="Arial"/>
                <a:ea typeface="Arial"/>
                <a:cs typeface="Arial"/>
                <a:sym typeface="Arial"/>
              </a:rPr>
              <a:t>r = -0.5</a:t>
            </a:r>
            <a:endParaRPr sz="1700">
              <a:latin typeface="Arial"/>
              <a:ea typeface="Arial"/>
              <a:cs typeface="Arial"/>
              <a:sym typeface="Arial"/>
            </a:endParaRPr>
          </a:p>
          <a:p>
            <a:pPr indent="-336550" lvl="1" marL="914400" rtl="0" algn="l">
              <a:lnSpc>
                <a:spcPct val="100000"/>
              </a:lnSpc>
              <a:spcBef>
                <a:spcPts val="0"/>
              </a:spcBef>
              <a:spcAft>
                <a:spcPts val="0"/>
              </a:spcAft>
              <a:buSzPts val="1700"/>
              <a:buFont typeface="Arial"/>
              <a:buChar char="•"/>
            </a:pPr>
            <a:r>
              <a:rPr lang="en-CA" sz="1700">
                <a:latin typeface="Arial"/>
                <a:ea typeface="Arial"/>
                <a:cs typeface="Arial"/>
                <a:sym typeface="Arial"/>
              </a:rPr>
              <a:t>tweets positivity and proportion of people that think the pandemic threat is blown out of proportion </a:t>
            </a:r>
            <a:endParaRPr sz="1700">
              <a:latin typeface="Arial"/>
              <a:ea typeface="Arial"/>
              <a:cs typeface="Arial"/>
              <a:sym typeface="Arial"/>
            </a:endParaRPr>
          </a:p>
          <a:p>
            <a:pPr indent="-336550" lvl="2" marL="1371600" rtl="0" algn="l">
              <a:lnSpc>
                <a:spcPct val="100000"/>
              </a:lnSpc>
              <a:spcBef>
                <a:spcPts val="0"/>
              </a:spcBef>
              <a:spcAft>
                <a:spcPts val="0"/>
              </a:spcAft>
              <a:buSzPts val="1700"/>
              <a:buFont typeface="Arial"/>
              <a:buChar char="•"/>
            </a:pPr>
            <a:r>
              <a:rPr lang="en-CA" sz="1700">
                <a:latin typeface="Arial"/>
                <a:ea typeface="Arial"/>
                <a:cs typeface="Arial"/>
                <a:sym typeface="Arial"/>
              </a:rPr>
              <a:t>r=- 0.8</a:t>
            </a:r>
            <a:endParaRPr sz="1700">
              <a:latin typeface="Arial"/>
              <a:ea typeface="Arial"/>
              <a:cs typeface="Arial"/>
              <a:sym typeface="Arial"/>
            </a:endParaRPr>
          </a:p>
          <a:p>
            <a:pPr indent="-336550" lvl="1" marL="914400" rtl="0" algn="l">
              <a:lnSpc>
                <a:spcPct val="100000"/>
              </a:lnSpc>
              <a:spcBef>
                <a:spcPts val="0"/>
              </a:spcBef>
              <a:spcAft>
                <a:spcPts val="0"/>
              </a:spcAft>
              <a:buSzPts val="1700"/>
              <a:buFont typeface="Arial"/>
              <a:buChar char="•"/>
            </a:pPr>
            <a:r>
              <a:rPr lang="en-CA" sz="1700">
                <a:latin typeface="Arial"/>
                <a:ea typeface="Arial"/>
                <a:cs typeface="Arial"/>
                <a:sym typeface="Arial"/>
              </a:rPr>
              <a:t>tweets positivity and cases of COVID</a:t>
            </a:r>
            <a:endParaRPr sz="1700">
              <a:latin typeface="Arial"/>
              <a:ea typeface="Arial"/>
              <a:cs typeface="Arial"/>
              <a:sym typeface="Arial"/>
            </a:endParaRPr>
          </a:p>
          <a:p>
            <a:pPr indent="-336550" lvl="2" marL="1371600" rtl="0" algn="l">
              <a:lnSpc>
                <a:spcPct val="100000"/>
              </a:lnSpc>
              <a:spcBef>
                <a:spcPts val="0"/>
              </a:spcBef>
              <a:spcAft>
                <a:spcPts val="0"/>
              </a:spcAft>
              <a:buSzPts val="1700"/>
              <a:buFont typeface="Arial"/>
              <a:buChar char="•"/>
            </a:pPr>
            <a:r>
              <a:rPr lang="en-CA" sz="1700">
                <a:latin typeface="Arial"/>
                <a:ea typeface="Arial"/>
                <a:cs typeface="Arial"/>
                <a:sym typeface="Arial"/>
              </a:rPr>
              <a:t>r = .33</a:t>
            </a:r>
            <a:endParaRPr sz="1700">
              <a:latin typeface="Arial"/>
              <a:ea typeface="Arial"/>
              <a:cs typeface="Arial"/>
              <a:sym typeface="Arial"/>
            </a:endParaRPr>
          </a:p>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g8ad02fcb77_0_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CA"/>
              <a:t>Discussion</a:t>
            </a:r>
            <a:endParaRPr/>
          </a:p>
        </p:txBody>
      </p:sp>
      <p:sp>
        <p:nvSpPr>
          <p:cNvPr id="168" name="Google Shape;168;g8ad02fcb77_0_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81000" lvl="0" marL="457200" rtl="0" algn="l">
              <a:lnSpc>
                <a:spcPct val="100000"/>
              </a:lnSpc>
              <a:spcBef>
                <a:spcPts val="0"/>
              </a:spcBef>
              <a:spcAft>
                <a:spcPts val="0"/>
              </a:spcAft>
              <a:buSzPts val="2400"/>
              <a:buFont typeface="Arial"/>
              <a:buChar char="•"/>
            </a:pPr>
            <a:r>
              <a:rPr lang="en-CA" sz="2400">
                <a:latin typeface="Arial"/>
                <a:ea typeface="Arial"/>
                <a:cs typeface="Arial"/>
                <a:sym typeface="Arial"/>
              </a:rPr>
              <a:t>Twitter sentiment appears to be predictive of public attitudes regarding the government response to COVID</a:t>
            </a:r>
            <a:endParaRPr sz="2400">
              <a:latin typeface="Arial"/>
              <a:ea typeface="Arial"/>
              <a:cs typeface="Arial"/>
              <a:sym typeface="Arial"/>
            </a:endParaRPr>
          </a:p>
          <a:p>
            <a:pPr indent="-381000" lvl="0" marL="457200" rtl="0" algn="l">
              <a:lnSpc>
                <a:spcPct val="100000"/>
              </a:lnSpc>
              <a:spcBef>
                <a:spcPts val="0"/>
              </a:spcBef>
              <a:spcAft>
                <a:spcPts val="0"/>
              </a:spcAft>
              <a:buSzPts val="2400"/>
              <a:buFont typeface="Arial"/>
              <a:buChar char="•"/>
            </a:pPr>
            <a:r>
              <a:rPr lang="en-CA" sz="2400">
                <a:latin typeface="Arial"/>
                <a:ea typeface="Arial"/>
                <a:cs typeface="Arial"/>
                <a:sym typeface="Arial"/>
              </a:rPr>
              <a:t>Shortcoming: small sample of weekly survey data (N = 10) limits generalizability</a:t>
            </a:r>
            <a:endParaRPr sz="2400">
              <a:latin typeface="Arial"/>
              <a:ea typeface="Arial"/>
              <a:cs typeface="Arial"/>
              <a:sym typeface="Arial"/>
            </a:endParaRPr>
          </a:p>
          <a:p>
            <a:pPr indent="-381000" lvl="0" marL="457200" rtl="0" algn="l">
              <a:lnSpc>
                <a:spcPct val="100000"/>
              </a:lnSpc>
              <a:spcBef>
                <a:spcPts val="0"/>
              </a:spcBef>
              <a:spcAft>
                <a:spcPts val="0"/>
              </a:spcAft>
              <a:buSzPts val="2400"/>
              <a:buFont typeface="Arial"/>
              <a:buChar char="•"/>
            </a:pPr>
            <a:r>
              <a:rPr lang="en-CA" sz="2400">
                <a:latin typeface="Arial"/>
                <a:ea typeface="Arial"/>
                <a:cs typeface="Arial"/>
                <a:sym typeface="Arial"/>
              </a:rPr>
              <a:t>Future work: replicate results with USA, provincial data, different countries- </a:t>
            </a:r>
            <a:r>
              <a:rPr lang="en-CA" sz="2400">
                <a:latin typeface="Arial"/>
                <a:ea typeface="Arial"/>
                <a:cs typeface="Arial"/>
                <a:sym typeface="Arial"/>
              </a:rPr>
              <a:t>Labor market indicators</a:t>
            </a:r>
            <a:endParaRPr sz="2400">
              <a:latin typeface="Arial"/>
              <a:ea typeface="Arial"/>
              <a:cs typeface="Arial"/>
              <a:sym typeface="Arial"/>
            </a:endParaRPr>
          </a:p>
          <a:p>
            <a:pPr indent="-381000" lvl="0" marL="457200" rtl="0" algn="l">
              <a:lnSpc>
                <a:spcPct val="100000"/>
              </a:lnSpc>
              <a:spcBef>
                <a:spcPts val="0"/>
              </a:spcBef>
              <a:spcAft>
                <a:spcPts val="0"/>
              </a:spcAft>
              <a:buSzPts val="2400"/>
              <a:buFont typeface="Arial"/>
              <a:buChar char="•"/>
            </a:pPr>
            <a:r>
              <a:rPr lang="en-CA" sz="2400">
                <a:latin typeface="Arial"/>
                <a:ea typeface="Arial"/>
                <a:cs typeface="Arial"/>
                <a:sym typeface="Arial"/>
              </a:rPr>
              <a:t>Future work: more sophisticated multivariate statistical analysis, time-series</a:t>
            </a:r>
            <a:endParaRPr sz="2400">
              <a:latin typeface="Arial"/>
              <a:ea typeface="Arial"/>
              <a:cs typeface="Arial"/>
              <a:sym typeface="Arial"/>
            </a:endParaRPr>
          </a:p>
          <a:p>
            <a:pPr indent="0" lvl="0" marL="457200" rtl="0" algn="l">
              <a:lnSpc>
                <a:spcPct val="100000"/>
              </a:lnSpc>
              <a:spcBef>
                <a:spcPts val="0"/>
              </a:spcBef>
              <a:spcAft>
                <a:spcPts val="0"/>
              </a:spcAft>
              <a:buNone/>
            </a:pPr>
            <a:r>
              <a:t/>
            </a:r>
            <a:endParaRPr sz="24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CA"/>
              <a:t>Authors</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CA"/>
              <a:t> Fatim Diabagate</a:t>
            </a:r>
            <a:endParaRPr b="0"/>
          </a:p>
          <a:p>
            <a:pPr indent="-228600" lvl="0" marL="228600" rtl="0" algn="l">
              <a:lnSpc>
                <a:spcPct val="90000"/>
              </a:lnSpc>
              <a:spcBef>
                <a:spcPts val="1000"/>
              </a:spcBef>
              <a:spcAft>
                <a:spcPts val="0"/>
              </a:spcAft>
              <a:buClr>
                <a:schemeClr val="dk1"/>
              </a:buClr>
              <a:buSzPts val="2800"/>
              <a:buChar char="•"/>
            </a:pPr>
            <a:r>
              <a:rPr lang="en-CA"/>
              <a:t>  Shruti Kulkarni</a:t>
            </a:r>
            <a:endParaRPr b="0"/>
          </a:p>
          <a:p>
            <a:pPr indent="-228600" lvl="0" marL="228600" rtl="0" algn="l">
              <a:lnSpc>
                <a:spcPct val="90000"/>
              </a:lnSpc>
              <a:spcBef>
                <a:spcPts val="1000"/>
              </a:spcBef>
              <a:spcAft>
                <a:spcPts val="0"/>
              </a:spcAft>
              <a:buClr>
                <a:schemeClr val="dk1"/>
              </a:buClr>
              <a:buSzPts val="2800"/>
              <a:buChar char="•"/>
            </a:pPr>
            <a:r>
              <a:rPr lang="en-CA"/>
              <a:t>  Matthew Martin</a:t>
            </a:r>
            <a:endParaRPr b="0"/>
          </a:p>
          <a:p>
            <a:pPr indent="-228600" lvl="0" marL="228600" rtl="0" algn="l">
              <a:lnSpc>
                <a:spcPct val="90000"/>
              </a:lnSpc>
              <a:spcBef>
                <a:spcPts val="1000"/>
              </a:spcBef>
              <a:spcAft>
                <a:spcPts val="0"/>
              </a:spcAft>
              <a:buClr>
                <a:schemeClr val="dk1"/>
              </a:buClr>
              <a:buSzPts val="2800"/>
              <a:buChar char="•"/>
            </a:pPr>
            <a:r>
              <a:rPr lang="en-CA"/>
              <a:t>  Julian Posada</a:t>
            </a:r>
            <a:endParaRPr b="0"/>
          </a:p>
          <a:p>
            <a:pPr indent="-228600" lvl="0" marL="228600" rtl="0" algn="l">
              <a:lnSpc>
                <a:spcPct val="90000"/>
              </a:lnSpc>
              <a:spcBef>
                <a:spcPts val="1000"/>
              </a:spcBef>
              <a:spcAft>
                <a:spcPts val="0"/>
              </a:spcAft>
              <a:buClr>
                <a:schemeClr val="dk1"/>
              </a:buClr>
              <a:buSzPts val="2800"/>
              <a:buChar char="•"/>
            </a:pPr>
            <a:r>
              <a:rPr lang="en-CA"/>
              <a:t>  Dan Xu</a:t>
            </a:r>
            <a:endParaRPr b="0"/>
          </a:p>
          <a:p>
            <a:pPr indent="-228600" lvl="0" marL="228600" rtl="0" algn="l">
              <a:lnSpc>
                <a:spcPct val="90000"/>
              </a:lnSpc>
              <a:spcBef>
                <a:spcPts val="1000"/>
              </a:spcBef>
              <a:spcAft>
                <a:spcPts val="0"/>
              </a:spcAft>
              <a:buClr>
                <a:schemeClr val="dk1"/>
              </a:buClr>
              <a:buSzPts val="2800"/>
              <a:buChar char="•"/>
            </a:pPr>
            <a:r>
              <a:rPr lang="en-CA"/>
              <a:t>  Baturay Yurtbay</a:t>
            </a:r>
            <a:br>
              <a:rPr lang="en-CA"/>
            </a:b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CA"/>
              <a:t>Introduction</a:t>
            </a:r>
            <a:endParaRPr/>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27050" lvl="0" marL="514350" rtl="0" algn="l">
              <a:lnSpc>
                <a:spcPct val="70000"/>
              </a:lnSpc>
              <a:spcBef>
                <a:spcPts val="0"/>
              </a:spcBef>
              <a:spcAft>
                <a:spcPts val="0"/>
              </a:spcAft>
              <a:buClr>
                <a:schemeClr val="dk1"/>
              </a:buClr>
              <a:buSzPts val="2160"/>
              <a:buFont typeface="Calibri"/>
              <a:buAutoNum type="arabicPeriod"/>
            </a:pPr>
            <a:r>
              <a:rPr lang="en-CA" sz="2160"/>
              <a:t>The COVID-19 pandemic is not only a health crisis, but an economic one as well</a:t>
            </a:r>
            <a:endParaRPr sz="3000"/>
          </a:p>
          <a:p>
            <a:pPr indent="-527050" lvl="0" marL="514350" rtl="0" algn="l">
              <a:lnSpc>
                <a:spcPct val="70000"/>
              </a:lnSpc>
              <a:spcBef>
                <a:spcPts val="1000"/>
              </a:spcBef>
              <a:spcAft>
                <a:spcPts val="0"/>
              </a:spcAft>
              <a:buClr>
                <a:schemeClr val="dk1"/>
              </a:buClr>
              <a:buSzPts val="2160"/>
              <a:buFont typeface="Calibri"/>
              <a:buAutoNum type="arabicPeriod"/>
            </a:pPr>
            <a:r>
              <a:rPr lang="en-CA" sz="2160"/>
              <a:t>Governments are introducing measures to promote public health such as social distancing and closing of non-essential businesses. These measures help slow the spread of the pandemic but also have a negative consequence on the greater economy, including increasing unemployment, negatively impacting individual’s income and savings etc.</a:t>
            </a:r>
            <a:endParaRPr sz="3000"/>
          </a:p>
          <a:p>
            <a:pPr indent="-527050" lvl="0" marL="514350" rtl="0" algn="l">
              <a:lnSpc>
                <a:spcPct val="70000"/>
              </a:lnSpc>
              <a:spcBef>
                <a:spcPts val="1000"/>
              </a:spcBef>
              <a:spcAft>
                <a:spcPts val="0"/>
              </a:spcAft>
              <a:buClr>
                <a:schemeClr val="dk1"/>
              </a:buClr>
              <a:buSzPts val="2160"/>
              <a:buFont typeface="Calibri"/>
              <a:buAutoNum type="arabicPeriod"/>
            </a:pPr>
            <a:r>
              <a:rPr lang="en-CA" sz="2160"/>
              <a:t>In democratic societies, it is important that leaders understand not just the public health and economic impacts of their policies, but also the public’s sentiment towards them. Effective democratic policies require popular support in order to be sustainable in the long-term.</a:t>
            </a:r>
            <a:endParaRPr sz="3000"/>
          </a:p>
          <a:p>
            <a:pPr indent="-527050" lvl="0" marL="514350" rtl="0" algn="l">
              <a:lnSpc>
                <a:spcPct val="70000"/>
              </a:lnSpc>
              <a:spcBef>
                <a:spcPts val="1000"/>
              </a:spcBef>
              <a:spcAft>
                <a:spcPts val="0"/>
              </a:spcAft>
              <a:buClr>
                <a:schemeClr val="dk1"/>
              </a:buClr>
              <a:buSzPts val="2160"/>
              <a:buFont typeface="Calibri"/>
              <a:buAutoNum type="arabicPeriod"/>
            </a:pPr>
            <a:r>
              <a:rPr lang="en-CA" sz="2160"/>
              <a:t>Traditional methods of measuring public sentiment involve survey techniques that are expensive and do not reflect real-time changes in the population (which can change rapidly from day to day). </a:t>
            </a:r>
            <a:endParaRPr sz="3000"/>
          </a:p>
          <a:p>
            <a:pPr indent="-527050" lvl="0" marL="514350" rtl="0" algn="l">
              <a:lnSpc>
                <a:spcPct val="70000"/>
              </a:lnSpc>
              <a:spcBef>
                <a:spcPts val="1000"/>
              </a:spcBef>
              <a:spcAft>
                <a:spcPts val="0"/>
              </a:spcAft>
              <a:buClr>
                <a:schemeClr val="dk1"/>
              </a:buClr>
              <a:buSzPts val="2160"/>
              <a:buFont typeface="Calibri"/>
              <a:buAutoNum type="arabicPeriod"/>
            </a:pPr>
            <a:r>
              <a:rPr lang="en-CA" sz="2160"/>
              <a:t>Our research seeks to find new means of measuring public sentiment related to COVID-19 and governmental response. In particular, we propose using a sentiment analysis of Twitter data related to COVID-19 and other policy-related keywords (such as governmental actors in different geographic regions)</a:t>
            </a:r>
            <a:endParaRPr sz="3000"/>
          </a:p>
          <a:p>
            <a:pPr indent="-104140" lvl="0" marL="228600" rtl="0" algn="l">
              <a:lnSpc>
                <a:spcPct val="70000"/>
              </a:lnSpc>
              <a:spcBef>
                <a:spcPts val="1000"/>
              </a:spcBef>
              <a:spcAft>
                <a:spcPts val="0"/>
              </a:spcAft>
              <a:buClr>
                <a:schemeClr val="dk1"/>
              </a:buClr>
              <a:buSzPts val="1960"/>
              <a:buNone/>
            </a:pPr>
            <a:r>
              <a:t/>
            </a:r>
            <a:endParaRPr sz="196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CA"/>
              <a:t>Research Questions</a:t>
            </a:r>
            <a:endParaRPr/>
          </a:p>
        </p:txBody>
      </p:sp>
      <p:sp>
        <p:nvSpPr>
          <p:cNvPr id="103" name="Google Shape;10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14350" lvl="0" marL="514350" rtl="0" algn="l">
              <a:lnSpc>
                <a:spcPct val="80000"/>
              </a:lnSpc>
              <a:spcBef>
                <a:spcPts val="0"/>
              </a:spcBef>
              <a:spcAft>
                <a:spcPts val="0"/>
              </a:spcAft>
              <a:buClr>
                <a:schemeClr val="dk1"/>
              </a:buClr>
              <a:buSzPts val="2590"/>
              <a:buFont typeface="Calibri"/>
              <a:buAutoNum type="arabicPeriod"/>
            </a:pPr>
            <a:r>
              <a:rPr lang="en-CA" sz="2590"/>
              <a:t>Does Twitter sentiment correlate with traditional survey methods that measure public approval of governmental action related to COVID? </a:t>
            </a:r>
            <a:endParaRPr sz="2590"/>
          </a:p>
          <a:p>
            <a:pPr indent="-278764" lvl="2" marL="1143000" rtl="0" algn="l">
              <a:lnSpc>
                <a:spcPct val="80000"/>
              </a:lnSpc>
              <a:spcBef>
                <a:spcPts val="0"/>
              </a:spcBef>
              <a:spcAft>
                <a:spcPts val="0"/>
              </a:spcAft>
              <a:buClr>
                <a:schemeClr val="dk1"/>
              </a:buClr>
              <a:buSzPts val="2590"/>
              <a:buFont typeface="Calibri"/>
              <a:buChar char="•"/>
            </a:pPr>
            <a:r>
              <a:rPr lang="en-CA" sz="2590"/>
              <a:t>Looking at Leger surveys will examine this</a:t>
            </a:r>
            <a:endParaRPr/>
          </a:p>
          <a:p>
            <a:pPr indent="-514350" lvl="0" marL="514350" rtl="0" algn="l">
              <a:lnSpc>
                <a:spcPct val="80000"/>
              </a:lnSpc>
              <a:spcBef>
                <a:spcPts val="1000"/>
              </a:spcBef>
              <a:spcAft>
                <a:spcPts val="0"/>
              </a:spcAft>
              <a:buClr>
                <a:schemeClr val="dk1"/>
              </a:buClr>
              <a:buSzPts val="2590"/>
              <a:buFont typeface="Calibri"/>
              <a:buAutoNum type="arabicPeriod"/>
            </a:pPr>
            <a:r>
              <a:rPr lang="en-CA" sz="2590"/>
              <a:t>What is the relationship between sentiment on Twitter related to COVID and the greater economy ie.economic indicators (unemployment rate, hiring probability, layoff rates, job mobility)?</a:t>
            </a:r>
            <a:endParaRPr/>
          </a:p>
          <a:p>
            <a:pPr indent="-457200" lvl="1" marL="914400" rtl="0" algn="l">
              <a:lnSpc>
                <a:spcPct val="80000"/>
              </a:lnSpc>
              <a:spcBef>
                <a:spcPts val="500"/>
              </a:spcBef>
              <a:spcAft>
                <a:spcPts val="0"/>
              </a:spcAft>
              <a:buClr>
                <a:schemeClr val="dk1"/>
              </a:buClr>
              <a:buSzPts val="2220"/>
              <a:buFont typeface="Calibri"/>
              <a:buAutoNum type="arabicPeriod"/>
            </a:pPr>
            <a:r>
              <a:rPr lang="en-CA" sz="2220"/>
              <a:t>Can we find proper keywords that indicate discussion about particular economic-related topics? </a:t>
            </a:r>
            <a:endParaRPr sz="2220"/>
          </a:p>
          <a:p>
            <a:pPr indent="-255269" lvl="2" marL="1143000" rtl="0" algn="l">
              <a:lnSpc>
                <a:spcPct val="80000"/>
              </a:lnSpc>
              <a:spcBef>
                <a:spcPts val="500"/>
              </a:spcBef>
              <a:spcAft>
                <a:spcPts val="0"/>
              </a:spcAft>
              <a:buClr>
                <a:schemeClr val="dk1"/>
              </a:buClr>
              <a:buSzPts val="2220"/>
              <a:buFont typeface="Calibri"/>
              <a:buChar char="•"/>
            </a:pPr>
            <a:r>
              <a:rPr lang="en-CA" sz="2220"/>
              <a:t>A topic analysis will examine this</a:t>
            </a:r>
            <a:endParaRPr/>
          </a:p>
          <a:p>
            <a:pPr indent="-514350" lvl="0" marL="514350" rtl="0" algn="l">
              <a:lnSpc>
                <a:spcPct val="80000"/>
              </a:lnSpc>
              <a:spcBef>
                <a:spcPts val="1000"/>
              </a:spcBef>
              <a:spcAft>
                <a:spcPts val="0"/>
              </a:spcAft>
              <a:buClr>
                <a:schemeClr val="dk1"/>
              </a:buClr>
              <a:buSzPts val="2590"/>
              <a:buFont typeface="Calibri"/>
              <a:buAutoNum type="arabicPeriod"/>
            </a:pPr>
            <a:r>
              <a:rPr lang="en-CA" sz="2590"/>
              <a:t>How does this relationship differ across different countries, especially how it relates to # deaths, infections, lockdown strategies, etc.</a:t>
            </a:r>
            <a:endParaRPr sz="2960"/>
          </a:p>
          <a:p>
            <a:pPr indent="-457200" lvl="1" marL="914400" rtl="0" algn="l">
              <a:lnSpc>
                <a:spcPct val="80000"/>
              </a:lnSpc>
              <a:spcBef>
                <a:spcPts val="500"/>
              </a:spcBef>
              <a:spcAft>
                <a:spcPts val="0"/>
              </a:spcAft>
              <a:buClr>
                <a:schemeClr val="dk1"/>
              </a:buClr>
              <a:buSzPts val="2220"/>
              <a:buFont typeface="Calibri"/>
              <a:buAutoNum type="arabicPeriod"/>
            </a:pPr>
            <a:r>
              <a:rPr lang="en-CA" sz="2220"/>
              <a:t>Can we find proper keywords that indicate discussion about particular geographic areas and policies relevant to those areas? </a:t>
            </a:r>
            <a:endParaRPr sz="2220"/>
          </a:p>
          <a:p>
            <a:pPr indent="-255269" lvl="2" marL="1143000" rtl="0" algn="l">
              <a:lnSpc>
                <a:spcPct val="80000"/>
              </a:lnSpc>
              <a:spcBef>
                <a:spcPts val="500"/>
              </a:spcBef>
              <a:spcAft>
                <a:spcPts val="0"/>
              </a:spcAft>
              <a:buClr>
                <a:schemeClr val="dk1"/>
              </a:buClr>
              <a:buSzPts val="2220"/>
              <a:buFont typeface="Calibri"/>
              <a:buChar char="•"/>
            </a:pPr>
            <a:r>
              <a:rPr lang="en-CA" sz="2220"/>
              <a:t>A topic analysis will examine this</a:t>
            </a:r>
            <a:endParaRPr sz="2590"/>
          </a:p>
          <a:p>
            <a:pPr indent="-64135" lvl="0" marL="228600" rtl="0" algn="l">
              <a:lnSpc>
                <a:spcPct val="80000"/>
              </a:lnSpc>
              <a:spcBef>
                <a:spcPts val="1000"/>
              </a:spcBef>
              <a:spcAft>
                <a:spcPts val="0"/>
              </a:spcAft>
              <a:buClr>
                <a:schemeClr val="dk1"/>
              </a:buClr>
              <a:buSzPts val="2590"/>
              <a:buNone/>
            </a:pPr>
            <a:r>
              <a:t/>
            </a:r>
            <a:endParaRPr sz="259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CA"/>
              <a:t>Methods</a:t>
            </a:r>
            <a:endParaRPr/>
          </a:p>
        </p:txBody>
      </p:sp>
      <p:sp>
        <p:nvSpPr>
          <p:cNvPr id="109" name="Google Shape;10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CA"/>
              <a:t>Topic Analysis</a:t>
            </a:r>
            <a:endParaRPr/>
          </a:p>
          <a:p>
            <a:pPr indent="-228600" lvl="0" marL="228600" rtl="0" algn="l">
              <a:lnSpc>
                <a:spcPct val="90000"/>
              </a:lnSpc>
              <a:spcBef>
                <a:spcPts val="1000"/>
              </a:spcBef>
              <a:spcAft>
                <a:spcPts val="0"/>
              </a:spcAft>
              <a:buClr>
                <a:schemeClr val="dk1"/>
              </a:buClr>
              <a:buSzPts val="2800"/>
              <a:buChar char="•"/>
            </a:pPr>
            <a:r>
              <a:rPr lang="en-CA"/>
              <a:t>Sentiment analysis</a:t>
            </a:r>
            <a:endParaRPr/>
          </a:p>
          <a:p>
            <a:pPr indent="-228600" lvl="0" marL="228600" rtl="0" algn="l">
              <a:lnSpc>
                <a:spcPct val="90000"/>
              </a:lnSpc>
              <a:spcBef>
                <a:spcPts val="1000"/>
              </a:spcBef>
              <a:spcAft>
                <a:spcPts val="0"/>
              </a:spcAft>
              <a:buClr>
                <a:schemeClr val="dk1"/>
              </a:buClr>
              <a:buSzPts val="2800"/>
              <a:buChar char="•"/>
            </a:pPr>
            <a:r>
              <a:rPr lang="en-CA"/>
              <a:t>Survey methods</a:t>
            </a:r>
            <a:endParaRPr/>
          </a:p>
          <a:p>
            <a:pPr indent="-228600" lvl="0" marL="228600" rtl="0" algn="l">
              <a:lnSpc>
                <a:spcPct val="90000"/>
              </a:lnSpc>
              <a:spcBef>
                <a:spcPts val="1000"/>
              </a:spcBef>
              <a:spcAft>
                <a:spcPts val="0"/>
              </a:spcAft>
              <a:buClr>
                <a:schemeClr val="dk1"/>
              </a:buClr>
              <a:buSzPts val="2800"/>
              <a:buChar char="•"/>
            </a:pPr>
            <a:r>
              <a:rPr lang="en-CA"/>
              <a:t>COVID 19 Infection rates</a:t>
            </a:r>
            <a:endParaRPr/>
          </a:p>
          <a:p>
            <a:pPr indent="-165100" lvl="0" marL="228600" rtl="0" algn="l">
              <a:lnSpc>
                <a:spcPct val="90000"/>
              </a:lnSpc>
              <a:spcBef>
                <a:spcPts val="1000"/>
              </a:spcBef>
              <a:spcAft>
                <a:spcPts val="0"/>
              </a:spcAft>
              <a:buSzPts val="1800"/>
              <a:buChar char="•"/>
            </a:pPr>
            <a:r>
              <a:rPr lang="en-CA"/>
              <a:t>Labor market indicators (forthcoming)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g8ad02fcb77_0_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CA"/>
              <a:t>Topic analysis</a:t>
            </a:r>
            <a:endParaRPr/>
          </a:p>
        </p:txBody>
      </p:sp>
      <p:pic>
        <p:nvPicPr>
          <p:cNvPr id="115" name="Google Shape;115;g8ad02fcb77_0_0"/>
          <p:cNvPicPr preferRelativeResize="0"/>
          <p:nvPr/>
        </p:nvPicPr>
        <p:blipFill>
          <a:blip r:embed="rId3">
            <a:alphaModFix/>
          </a:blip>
          <a:stretch>
            <a:fillRect/>
          </a:stretch>
        </p:blipFill>
        <p:spPr>
          <a:xfrm>
            <a:off x="2103025" y="1516925"/>
            <a:ext cx="7985950" cy="4928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g8ad02fcb77_0_3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CA"/>
              <a:t>Most frequent words</a:t>
            </a:r>
            <a:endParaRPr/>
          </a:p>
        </p:txBody>
      </p:sp>
      <p:sp>
        <p:nvSpPr>
          <p:cNvPr id="121" name="Google Shape;121;g8ad02fcb77_0_37"/>
          <p:cNvSpPr txBox="1"/>
          <p:nvPr>
            <p:ph idx="1" type="body"/>
          </p:nvPr>
        </p:nvSpPr>
        <p:spPr>
          <a:xfrm>
            <a:off x="838200" y="1825625"/>
            <a:ext cx="38865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CA"/>
              <a:t>Frequent topics:</a:t>
            </a:r>
            <a:endParaRPr/>
          </a:p>
          <a:p>
            <a:pPr indent="0" lvl="0" marL="0" rtl="0" algn="l">
              <a:spcBef>
                <a:spcPts val="1000"/>
              </a:spcBef>
              <a:spcAft>
                <a:spcPts val="0"/>
              </a:spcAft>
              <a:buNone/>
            </a:pPr>
            <a:r>
              <a:rPr lang="en-CA"/>
              <a:t>‘Trump’, ‘U.S’</a:t>
            </a:r>
            <a:endParaRPr/>
          </a:p>
          <a:p>
            <a:pPr indent="0" lvl="0" marL="0" rtl="0" algn="l">
              <a:spcBef>
                <a:spcPts val="1000"/>
              </a:spcBef>
              <a:spcAft>
                <a:spcPts val="0"/>
              </a:spcAft>
              <a:buNone/>
            </a:pPr>
            <a:r>
              <a:rPr lang="en-CA"/>
              <a:t>‘Trudeau’, ‘Canada’ </a:t>
            </a:r>
            <a:endParaRPr/>
          </a:p>
        </p:txBody>
      </p:sp>
      <p:pic>
        <p:nvPicPr>
          <p:cNvPr id="122" name="Google Shape;122;g8ad02fcb77_0_37"/>
          <p:cNvPicPr preferRelativeResize="0"/>
          <p:nvPr/>
        </p:nvPicPr>
        <p:blipFill>
          <a:blip r:embed="rId3">
            <a:alphaModFix/>
          </a:blip>
          <a:stretch>
            <a:fillRect/>
          </a:stretch>
        </p:blipFill>
        <p:spPr>
          <a:xfrm>
            <a:off x="4877100" y="1843225"/>
            <a:ext cx="7162501" cy="4846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26" name="Shape 126"/>
        <p:cNvGrpSpPr/>
        <p:nvPr/>
      </p:nvGrpSpPr>
      <p:grpSpPr>
        <a:xfrm>
          <a:off x="0" y="0"/>
          <a:ext cx="0" cy="0"/>
          <a:chOff x="0" y="0"/>
          <a:chExt cx="0" cy="0"/>
        </a:xfrm>
      </p:grpSpPr>
      <p:sp>
        <p:nvSpPr>
          <p:cNvPr id="127" name="Google Shape;127;g8ad02fcb77_0_1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CA"/>
              <a:t>Sentiment</a:t>
            </a:r>
            <a:endParaRPr/>
          </a:p>
        </p:txBody>
      </p:sp>
      <p:sp>
        <p:nvSpPr>
          <p:cNvPr id="128" name="Google Shape;128;g8ad02fcb77_0_11"/>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129" name="Google Shape;129;g8ad02fcb77_0_11"/>
          <p:cNvPicPr preferRelativeResize="0"/>
          <p:nvPr/>
        </p:nvPicPr>
        <p:blipFill>
          <a:blip r:embed="rId3">
            <a:alphaModFix/>
          </a:blip>
          <a:stretch>
            <a:fillRect/>
          </a:stretch>
        </p:blipFill>
        <p:spPr>
          <a:xfrm>
            <a:off x="838200" y="1690825"/>
            <a:ext cx="8721925" cy="5009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33" name="Shape 133"/>
        <p:cNvGrpSpPr/>
        <p:nvPr/>
      </p:nvGrpSpPr>
      <p:grpSpPr>
        <a:xfrm>
          <a:off x="0" y="0"/>
          <a:ext cx="0" cy="0"/>
          <a:chOff x="0" y="0"/>
          <a:chExt cx="0" cy="0"/>
        </a:xfrm>
      </p:grpSpPr>
      <p:sp>
        <p:nvSpPr>
          <p:cNvPr id="134" name="Google Shape;134;g8ad02fcb77_0_1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CA"/>
              <a:t>Sentiment Analysis</a:t>
            </a:r>
            <a:endParaRPr/>
          </a:p>
        </p:txBody>
      </p:sp>
      <p:sp>
        <p:nvSpPr>
          <p:cNvPr id="135" name="Google Shape;135;g8ad02fcb77_0_17"/>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136" name="Google Shape;136;g8ad02fcb77_0_17"/>
          <p:cNvPicPr preferRelativeResize="0"/>
          <p:nvPr/>
        </p:nvPicPr>
        <p:blipFill>
          <a:blip r:embed="rId3">
            <a:alphaModFix/>
          </a:blip>
          <a:stretch>
            <a:fillRect/>
          </a:stretch>
        </p:blipFill>
        <p:spPr>
          <a:xfrm>
            <a:off x="838200" y="1371600"/>
            <a:ext cx="8890000" cy="548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2020-06-26T17:54:30Z</dcterms:created>
  <dc:creator>Martin, Matthew</dc:creator>
</cp:coreProperties>
</file>