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58" r:id="rId3"/>
    <p:sldId id="289" r:id="rId4"/>
    <p:sldId id="364" r:id="rId5"/>
    <p:sldId id="369" r:id="rId6"/>
    <p:sldId id="372" r:id="rId7"/>
    <p:sldId id="373" r:id="rId8"/>
    <p:sldId id="365" r:id="rId9"/>
    <p:sldId id="374" r:id="rId10"/>
    <p:sldId id="370" r:id="rId11"/>
    <p:sldId id="367" r:id="rId12"/>
    <p:sldId id="371" r:id="rId13"/>
    <p:sldId id="368" r:id="rId14"/>
    <p:sldId id="366" r:id="rId15"/>
    <p:sldId id="363" r:id="rId16"/>
    <p:sldId id="350" r:id="rId17"/>
    <p:sldId id="360" r:id="rId18"/>
    <p:sldId id="352" r:id="rId19"/>
    <p:sldId id="302" r:id="rId20"/>
    <p:sldId id="298" r:id="rId21"/>
    <p:sldId id="304" r:id="rId22"/>
    <p:sldId id="303" r:id="rId23"/>
    <p:sldId id="361" r:id="rId24"/>
    <p:sldId id="290" r:id="rId25"/>
    <p:sldId id="353" r:id="rId26"/>
    <p:sldId id="354" r:id="rId27"/>
    <p:sldId id="355" r:id="rId28"/>
    <p:sldId id="356" r:id="rId29"/>
    <p:sldId id="362" r:id="rId30"/>
    <p:sldId id="357" r:id="rId31"/>
    <p:sldId id="292" r:id="rId32"/>
    <p:sldId id="257" r:id="rId33"/>
    <p:sldId id="375" r:id="rId34"/>
    <p:sldId id="376" r:id="rId35"/>
    <p:sldId id="377" r:id="rId36"/>
    <p:sldId id="378" r:id="rId37"/>
    <p:sldId id="259" r:id="rId38"/>
    <p:sldId id="261" r:id="rId39"/>
    <p:sldId id="260" r:id="rId40"/>
    <p:sldId id="280" r:id="rId41"/>
    <p:sldId id="262" r:id="rId42"/>
    <p:sldId id="263" r:id="rId43"/>
    <p:sldId id="264" r:id="rId44"/>
    <p:sldId id="265" r:id="rId45"/>
    <p:sldId id="266" r:id="rId46"/>
    <p:sldId id="284" r:id="rId47"/>
    <p:sldId id="267" r:id="rId48"/>
    <p:sldId id="281" r:id="rId49"/>
    <p:sldId id="285" r:id="rId50"/>
    <p:sldId id="379" r:id="rId51"/>
    <p:sldId id="269" r:id="rId52"/>
    <p:sldId id="268" r:id="rId53"/>
    <p:sldId id="286" r:id="rId54"/>
    <p:sldId id="270" r:id="rId55"/>
    <p:sldId id="271" r:id="rId56"/>
    <p:sldId id="273" r:id="rId57"/>
    <p:sldId id="279" r:id="rId58"/>
    <p:sldId id="381" r:id="rId59"/>
    <p:sldId id="272" r:id="rId60"/>
    <p:sldId id="287" r:id="rId61"/>
    <p:sldId id="274" r:id="rId62"/>
    <p:sldId id="288" r:id="rId63"/>
    <p:sldId id="382" r:id="rId64"/>
    <p:sldId id="283" r:id="rId65"/>
    <p:sldId id="28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modeling.stat.columbia.edu/2014/01/21/everything-need-know-bayesian-statistics-learned-eight-sch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10" Type="http://schemas.openxmlformats.org/officeDocument/2006/relationships/image" Target="../media/image170.png"/><Relationship Id="rId4" Type="http://schemas.openxmlformats.org/officeDocument/2006/relationships/image" Target="../media/image23.jpe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4/01/21/everything-need-know-bayesian-statistics-learned-eight-school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to rule them all: A beginner’s guide to fitting Bayesian mixed-effects models in Stan using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SIPS Rotterdam; Johannes Algermissen, Julian Quandt; 09-07-2019</a:t>
            </a:r>
          </a:p>
        </p:txBody>
      </p:sp>
      <p:pic>
        <p:nvPicPr>
          <p:cNvPr id="11" name="Afbeelding 1" descr="The_one_ring.gif">
            <a:extLst>
              <a:ext uri="{FF2B5EF4-FFF2-40B4-BE49-F238E27FC236}">
                <a16:creationId xmlns:a16="http://schemas.microsoft.com/office/drawing/2014/main" id="{47C02A82-5F5B-4203-89F8-FFEB8521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96763"/>
            <a:ext cx="1603970" cy="1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D16-1BF6-488E-BA69-3E0F528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DC1-FD70-4AA9-9AA6-E6BED96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subject has </a:t>
            </a:r>
            <a:r>
              <a:rPr lang="en-US" b="1" dirty="0"/>
              <a:t>its own </a:t>
            </a:r>
            <a:r>
              <a:rPr lang="en-US" dirty="0"/>
              <a:t>effect – but it might be hard to measure reliably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few trials, large variance,…</a:t>
            </a:r>
          </a:p>
          <a:p>
            <a:r>
              <a:rPr lang="en-US" dirty="0"/>
              <a:t>Each subject should show </a:t>
            </a:r>
            <a:r>
              <a:rPr lang="en-US" b="1" dirty="0"/>
              <a:t>the same </a:t>
            </a:r>
            <a:r>
              <a:rPr lang="en-US" dirty="0"/>
              <a:t>effect as they all get the same treatment – any variation in the effect is just noise, no meaningful individual differences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outliers</a:t>
            </a:r>
          </a:p>
          <a:p>
            <a:r>
              <a:rPr lang="en-US" dirty="0"/>
              <a:t>Find a compromise between each subjects peculiarity &amp; the knowledge that all subjects originate from the same sample (undergoing the same treatment)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pooling (“shrinkage”, “borrowing strength”, “regularization”)</a:t>
            </a:r>
          </a:p>
          <a:p>
            <a:pPr lvl="1"/>
            <a:r>
              <a:rPr lang="en-US" dirty="0"/>
              <a:t>Inform the estimated effect for subject A by the estimated effects of all other subjects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2D48-BC7D-462F-AADE-DD12EB66935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2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906A-3CF0-462A-B083-2095CB5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93" y="75294"/>
            <a:ext cx="2608107" cy="17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E954-DEF0-442E-B8E1-2008BFD0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6"/>
          <a:stretch/>
        </p:blipFill>
        <p:spPr>
          <a:xfrm>
            <a:off x="1606282" y="3280380"/>
            <a:ext cx="2882503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5C2A-D87A-4D94-8884-19326497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3"/>
          <a:stretch/>
        </p:blipFill>
        <p:spPr>
          <a:xfrm>
            <a:off x="7210425" y="3280380"/>
            <a:ext cx="2617587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631BF-A6B4-4466-981C-05035DE1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8" r="32765"/>
          <a:stretch/>
        </p:blipFill>
        <p:spPr>
          <a:xfrm>
            <a:off x="4540811" y="3280380"/>
            <a:ext cx="261758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2AD0-7FA7-45B9-A646-7F93019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multiple-comparisons problem…?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CEF9-3452-402E-9A95-495BFEF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135" cy="4351338"/>
          </a:xfrm>
        </p:spPr>
        <p:txBody>
          <a:bodyPr/>
          <a:lstStyle/>
          <a:p>
            <a:r>
              <a:rPr lang="en-US" dirty="0"/>
              <a:t>Having multiple outcomes (e.g. questionnaire scores, treatment sites,…)</a:t>
            </a:r>
          </a:p>
          <a:p>
            <a:r>
              <a:rPr lang="en-US" dirty="0"/>
              <a:t>Traditional way: Bonferroni correction (affects confidence intervals)</a:t>
            </a:r>
          </a:p>
          <a:p>
            <a:r>
              <a:rPr lang="en-US" dirty="0"/>
              <a:t>Alternative: Inform one outcome by the others (affects estimates)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B145-C4F2-4AFD-8077-5A683C4A70B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84201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Gelman, A., Hill, J., &amp; </a:t>
            </a:r>
            <a:r>
              <a:rPr lang="en-US" dirty="0" err="1"/>
              <a:t>Yajima</a:t>
            </a:r>
            <a:r>
              <a:rPr lang="en-US" dirty="0"/>
              <a:t>, M. (2012). Why we (usually) don't have to worry about multiple comparisons.  </a:t>
            </a:r>
          </a:p>
          <a:p>
            <a:pPr algn="l"/>
            <a:r>
              <a:rPr lang="en-US" i="1" dirty="0"/>
              <a:t>Journal of Research on Educational Effectiveness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189-211.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D5A-EA2F-44C9-8B02-FBAF400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motivation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3A-0022-44A5-8B33-26C56CB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lower-level processes</a:t>
            </a:r>
          </a:p>
          <a:p>
            <a:r>
              <a:rPr lang="en-US" dirty="0"/>
              <a:t>Estimate contribution of each lower-level effect to higher-level effect</a:t>
            </a:r>
          </a:p>
          <a:p>
            <a:r>
              <a:rPr lang="en-US" dirty="0"/>
              <a:t>Use other available data (e.g. “trials/ subjects originate from same source”) to improve estimation of lower-level effects </a:t>
            </a:r>
          </a:p>
        </p:txBody>
      </p:sp>
    </p:spTree>
    <p:extLst>
      <p:ext uri="{BB962C8B-B14F-4D97-AF65-F5344CB8AC3E}">
        <p14:creationId xmlns:p14="http://schemas.microsoft.com/office/powerpoint/2010/main" val="3685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AD7-612C-46DA-9BE6-B95B9A29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D63-3D57-4376-9F94-D3B5D1C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mixed-effects models (LMMs; also called multilevel analysis, hierarchical linear modeling, …)</a:t>
            </a:r>
          </a:p>
          <a:p>
            <a:r>
              <a:rPr lang="en-US" dirty="0"/>
              <a:t>For </a:t>
            </a:r>
            <a:r>
              <a:rPr lang="en-US" b="1" dirty="0"/>
              <a:t>nested/grouped/clustered</a:t>
            </a:r>
            <a:r>
              <a:rPr lang="en-US" dirty="0"/>
              <a:t> data: </a:t>
            </a:r>
            <a:br>
              <a:rPr lang="en-US" dirty="0"/>
            </a:br>
            <a:r>
              <a:rPr lang="en-US" dirty="0"/>
              <a:t>data points from the </a:t>
            </a:r>
            <a:r>
              <a:rPr lang="en-US" i="1" dirty="0"/>
              <a:t>same source </a:t>
            </a:r>
            <a:r>
              <a:rPr lang="en-US" dirty="0"/>
              <a:t>are more similar to each than data from </a:t>
            </a:r>
            <a:r>
              <a:rPr lang="en-US" i="1" dirty="0"/>
              <a:t>different sources </a:t>
            </a:r>
            <a:r>
              <a:rPr lang="en-US" dirty="0">
                <a:sym typeface="Wingdings" panose="05000000000000000000" pitchFamily="2" charset="2"/>
              </a:rPr>
              <a:t> “correlated errors”, “non-independence”</a:t>
            </a:r>
            <a:endParaRPr lang="en-US" dirty="0"/>
          </a:p>
          <a:p>
            <a:pPr lvl="1"/>
            <a:r>
              <a:rPr lang="en-US" dirty="0"/>
              <a:t>Data points (“trials”) nested in subjects</a:t>
            </a:r>
          </a:p>
          <a:p>
            <a:pPr lvl="1"/>
            <a:r>
              <a:rPr lang="en-US" dirty="0"/>
              <a:t>Subjects nested in groups (e.g. school classes, hospitals)</a:t>
            </a:r>
          </a:p>
          <a:p>
            <a:pPr lvl="1"/>
            <a:r>
              <a:rPr lang="en-US" dirty="0"/>
              <a:t>Groups nested in larger groups (e.g. classes nested in schools)</a:t>
            </a:r>
          </a:p>
          <a:p>
            <a:pPr lvl="1"/>
            <a:r>
              <a:rPr lang="en-US" dirty="0"/>
              <a:t>Data points (“trials”) nested in items</a:t>
            </a:r>
          </a:p>
        </p:txBody>
      </p:sp>
    </p:spTree>
    <p:extLst>
      <p:ext uri="{BB962C8B-B14F-4D97-AF65-F5344CB8AC3E}">
        <p14:creationId xmlns:p14="http://schemas.microsoft.com/office/powerpoint/2010/main" val="3358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375-AC74-4247-8B9B-42ABC4DD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225" cy="1325563"/>
          </a:xfrm>
        </p:spPr>
        <p:txBody>
          <a:bodyPr/>
          <a:lstStyle/>
          <a:p>
            <a:r>
              <a:rPr lang="en-US" dirty="0"/>
              <a:t>Advantages of mixed-effects models over RM-ANOVAs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BB5-FD32-4C4D-B5CA-3D3657F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flexibility in modelled distribution of dependent variable</a:t>
            </a:r>
          </a:p>
          <a:p>
            <a:pPr lvl="1"/>
            <a:r>
              <a:rPr lang="en-US" dirty="0"/>
              <a:t>Not only normal, but also logistic/binomial, Poisson, log-normal,…</a:t>
            </a:r>
          </a:p>
          <a:p>
            <a:r>
              <a:rPr lang="en-US" dirty="0"/>
              <a:t>Model lower-level effects (e.g. effect of time on task, order effects,…)</a:t>
            </a:r>
          </a:p>
          <a:p>
            <a:pPr lvl="1"/>
            <a:r>
              <a:rPr lang="en-US" dirty="0"/>
              <a:t>Use continuous (not only categorical) predictors</a:t>
            </a:r>
          </a:p>
          <a:p>
            <a:pPr lvl="1"/>
            <a:r>
              <a:rPr lang="en-US" dirty="0"/>
              <a:t>Don’t throw out “errors”, but model them!</a:t>
            </a:r>
          </a:p>
          <a:p>
            <a:r>
              <a:rPr lang="en-US" dirty="0"/>
              <a:t>Relaxed assumptions:</a:t>
            </a:r>
          </a:p>
          <a:p>
            <a:pPr lvl="1"/>
            <a:r>
              <a:rPr lang="en-US" dirty="0"/>
              <a:t>Robust to unequal cell sizes/ trial numbers (by design or due to missingness)</a:t>
            </a:r>
          </a:p>
          <a:p>
            <a:pPr lvl="1"/>
            <a:r>
              <a:rPr lang="en-US" dirty="0"/>
              <a:t>Robust to unequal variances within groups (heteroscedasticity)</a:t>
            </a:r>
          </a:p>
          <a:p>
            <a:r>
              <a:rPr lang="en-US" dirty="0"/>
              <a:t>Estimate effect of lower-level effects on higher level effects</a:t>
            </a:r>
          </a:p>
          <a:p>
            <a:r>
              <a:rPr lang="en-US" dirty="0"/>
              <a:t>Use other available data to inform your estimates (partial pooling)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547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Philosophy of mixed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9022814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McElreath</a:t>
            </a:r>
            <a:r>
              <a:rPr lang="en-US" dirty="0"/>
              <a:t>, R. (2018). 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Chain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Philosophy of mixed models</a:t>
            </a:r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by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360"/>
            <a:ext cx="10515600" cy="29452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r>
              <a:rPr lang="de-DE" sz="7200" dirty="0"/>
              <a:t>:</a:t>
            </a:r>
            <a:br>
              <a:rPr lang="de-DE" sz="7200" dirty="0"/>
            </a:br>
            <a:r>
              <a:rPr lang="de-DE" sz="5000" b="1" dirty="0" err="1"/>
              <a:t>b</a:t>
            </a:r>
            <a:r>
              <a:rPr lang="de-DE" sz="5000" dirty="0" err="1"/>
              <a:t>ayesian</a:t>
            </a:r>
            <a:r>
              <a:rPr lang="de-DE" sz="5000" dirty="0"/>
              <a:t> </a:t>
            </a:r>
            <a:r>
              <a:rPr lang="de-DE" sz="5000" b="1" dirty="0" err="1"/>
              <a:t>r</a:t>
            </a:r>
            <a:r>
              <a:rPr lang="de-DE" sz="5000" dirty="0" err="1"/>
              <a:t>egression</a:t>
            </a:r>
            <a:r>
              <a:rPr lang="de-DE" sz="5000" dirty="0"/>
              <a:t> </a:t>
            </a:r>
            <a:r>
              <a:rPr lang="de-DE" sz="5000" b="1" dirty="0" err="1"/>
              <a:t>m</a:t>
            </a:r>
            <a:r>
              <a:rPr lang="de-DE" sz="5000" dirty="0" err="1"/>
              <a:t>odels</a:t>
            </a:r>
            <a:r>
              <a:rPr lang="de-DE" sz="5000" dirty="0"/>
              <a:t> in </a:t>
            </a:r>
            <a:r>
              <a:rPr lang="de-DE" sz="5000" b="1" dirty="0" err="1"/>
              <a:t>s</a:t>
            </a:r>
            <a:r>
              <a:rPr lang="de-DE" sz="5000" dirty="0" err="1"/>
              <a:t>tan</a:t>
            </a:r>
            <a:r>
              <a:rPr lang="de-DE" sz="7200" dirty="0"/>
              <a:t> 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Quick recap on lme4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2D1AA-81D2-4210-8AB5-B79C482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86" y="1415078"/>
            <a:ext cx="10515600" cy="4351338"/>
          </a:xfrm>
        </p:spPr>
        <p:txBody>
          <a:bodyPr/>
          <a:lstStyle/>
          <a:p>
            <a:r>
              <a:rPr lang="en-US" dirty="0"/>
              <a:t>We follow the </a:t>
            </a:r>
            <a:r>
              <a:rPr lang="en-US" b="1" dirty="0"/>
              <a:t>maximal model approach</a:t>
            </a:r>
            <a:r>
              <a:rPr lang="en-US" dirty="0"/>
              <a:t> here (Barr, Levy, Scheepers, &amp; </a:t>
            </a:r>
            <a:r>
              <a:rPr lang="en-US" dirty="0" err="1"/>
              <a:t>Tily</a:t>
            </a:r>
            <a:r>
              <a:rPr lang="en-US" dirty="0"/>
              <a:t>, 2013):</a:t>
            </a:r>
          </a:p>
          <a:p>
            <a:pPr lvl="1"/>
            <a:r>
              <a:rPr lang="en-US" dirty="0"/>
              <a:t>All fixed effects (i.e. population-level effects) that are important</a:t>
            </a:r>
          </a:p>
          <a:p>
            <a:pPr lvl="1"/>
            <a:r>
              <a:rPr lang="en-US" dirty="0"/>
              <a:t>A intercept adjustment (variance parameter) for each grouping level</a:t>
            </a:r>
          </a:p>
          <a:p>
            <a:pPr lvl="1"/>
            <a:r>
              <a:rPr lang="en-US" dirty="0"/>
              <a:t>An adjustment of the fixed-effect for each grouping level</a:t>
            </a:r>
          </a:p>
          <a:p>
            <a:pPr lvl="1"/>
            <a:r>
              <a:rPr lang="en-US" dirty="0"/>
              <a:t>The correlations between these adjustments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761261" y="4141162"/>
            <a:ext cx="9925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C68E-8878-4560-BCD7-896731C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3"/>
          <a:stretch/>
        </p:blipFill>
        <p:spPr>
          <a:xfrm>
            <a:off x="1683672" y="1727933"/>
            <a:ext cx="8824656" cy="513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9" y="436228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438823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85FCF-C10F-4FEA-8B8A-3014E9A0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1786642" y="1797582"/>
            <a:ext cx="8633623" cy="506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8" y="833161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844419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25377F-7697-44F1-8F43-7D5AABE0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818109"/>
            <a:ext cx="8509000" cy="4498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B3B1AA-6E0B-4F9B-BFF5-611EE3AA812F}"/>
              </a:ext>
            </a:extLst>
          </p:cNvPr>
          <p:cNvSpPr/>
          <p:nvPr/>
        </p:nvSpPr>
        <p:spPr>
          <a:xfrm>
            <a:off x="5408195" y="112815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5B8B4-B9D9-4A3D-B3AF-AD954D19A579}"/>
              </a:ext>
            </a:extLst>
          </p:cNvPr>
          <p:cNvSpPr/>
          <p:nvPr/>
        </p:nvSpPr>
        <p:spPr>
          <a:xfrm>
            <a:off x="4776399" y="465072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46163-49C5-475F-90E2-6DF480C8E468}"/>
              </a:ext>
            </a:extLst>
          </p:cNvPr>
          <p:cNvSpPr/>
          <p:nvPr/>
        </p:nvSpPr>
        <p:spPr>
          <a:xfrm>
            <a:off x="7093241" y="359256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D584B-EDE7-4633-8F05-E69D04766545}"/>
              </a:ext>
            </a:extLst>
          </p:cNvPr>
          <p:cNvSpPr/>
          <p:nvPr/>
        </p:nvSpPr>
        <p:spPr>
          <a:xfrm>
            <a:off x="1715815" y="1942932"/>
            <a:ext cx="5918167" cy="23270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C44FB-8408-43DA-B080-E2BF5725B47D}"/>
              </a:ext>
            </a:extLst>
          </p:cNvPr>
          <p:cNvSpPr/>
          <p:nvPr/>
        </p:nvSpPr>
        <p:spPr>
          <a:xfrm>
            <a:off x="7679947" y="1942931"/>
            <a:ext cx="918769" cy="2327063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77A0F-4D2D-4C87-B085-E633C6C9A50C}"/>
              </a:ext>
            </a:extLst>
          </p:cNvPr>
          <p:cNvSpPr/>
          <p:nvPr/>
        </p:nvSpPr>
        <p:spPr>
          <a:xfrm>
            <a:off x="1715815" y="4925154"/>
            <a:ext cx="5918167" cy="15164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differ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Evaluate effect of new drug on outcome Y: </a:t>
                </a:r>
              </a:p>
              <a:p>
                <a:pPr lvl="1"/>
                <a:r>
                  <a:rPr lang="en-US" dirty="0"/>
                  <a:t>Within-subjects factor: pre/post measurement </a:t>
                </a:r>
              </a:p>
              <a:p>
                <a:pPr lvl="1"/>
                <a:r>
                  <a:rPr lang="en-US" dirty="0"/>
                  <a:t>Between-subjects factor: experimental/ control group</a:t>
                </a:r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How would you analyze this design?</a:t>
                </a:r>
                <a:endParaRPr lang="en-US" dirty="0"/>
              </a:p>
              <a:p>
                <a:r>
                  <a:rPr lang="en-US" dirty="0"/>
                  <a:t>Possible approaches: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Ignore pre-measurement,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on post measurement: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Compute change score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dif</a:t>
                </a:r>
                <a:r>
                  <a:rPr lang="en-US" dirty="0"/>
                  <a:t> 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post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pre</a:t>
                </a:r>
                <a:r>
                  <a:rPr lang="en-US" dirty="0"/>
                  <a:t>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(like RM-ANOVA):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Use pre-measurement as covariate in regression model (like ANCOVA):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Evaluate power (i.e. sensitivity to detect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  <a:blipFill>
                <a:blip r:embed="rId2"/>
                <a:stretch>
                  <a:fillRect l="-8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5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(brm1))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Actually,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How to specify this: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Fat, 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 -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lvl="2"/>
            <a:r>
              <a:rPr lang="en-US" dirty="0"/>
              <a:t>- </a:t>
            </a:r>
            <a:r>
              <a:rPr lang="nb-NO" dirty="0">
                <a:latin typeface="Consolas" panose="020B0609020204030204" pitchFamily="49" charset="0"/>
              </a:rPr>
              <a:t>control = list(adapt_delta = .99)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1: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2: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moderately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3: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r>
                  <a:rPr lang="de-DE" dirty="0" err="1"/>
                  <a:t>Conclusion</a:t>
                </a:r>
                <a:r>
                  <a:rPr lang="de-DE" dirty="0"/>
                  <a:t>: ANCOVA </a:t>
                </a:r>
                <a:r>
                  <a:rPr lang="de-DE" dirty="0" err="1"/>
                  <a:t>performs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endParaRPr lang="de-DE" dirty="0"/>
              </a:p>
              <a:p>
                <a:pPr lvl="1"/>
                <a:r>
                  <a:rPr lang="de-DE" dirty="0"/>
                  <a:t>ANCOVA: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𝒑𝒓𝒆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RM-ANOVA: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Which is the same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Estimate </a:t>
                </a:r>
                <a:r>
                  <a:rPr lang="en-US" dirty="0">
                    <a:sym typeface="Wingdings" panose="05000000000000000000" pitchFamily="2" charset="2"/>
                  </a:rPr>
                  <a:t>effect of baseline! Estimation brings more flexibility than just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  <a:blipFill>
                <a:blip r:embed="rId2"/>
                <a:stretch>
                  <a:fillRect l="-102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BBF5-3A97-4BBD-AB64-2AF28167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7" y="2280031"/>
            <a:ext cx="26860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C56B4-5911-4A32-8E72-69E90D50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7" y="3134297"/>
            <a:ext cx="27051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80CA-1CA3-4ED1-A395-4AE6094A3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57" y="4004196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6DA-8CCC-4BD4-AE32-21EE2DD3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adequacy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C6B8-604B-48FC-86D2-6EAE9C05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Posterior predictive check: </a:t>
            </a:r>
            <a:r>
              <a:rPr lang="en-US" dirty="0"/>
              <a:t>how good does the posterior (our prior after updating it with the likelihood) represent the data?</a:t>
            </a:r>
          </a:p>
          <a:p>
            <a:r>
              <a:rPr lang="en-US" b="1" dirty="0"/>
              <a:t>Check for influential observations:</a:t>
            </a:r>
            <a:r>
              <a:rPr lang="en-US" dirty="0"/>
              <a:t> Are there any observations that influence the posterior predictions heavily?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879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296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41779-0522-461E-9865-8939D04089E2}"/>
              </a:ext>
            </a:extLst>
          </p:cNvPr>
          <p:cNvSpPr/>
          <p:nvPr/>
        </p:nvSpPr>
        <p:spPr>
          <a:xfrm>
            <a:off x="6305758" y="108052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87C4-29C2-49E0-B512-0295FF816D3D}"/>
              </a:ext>
            </a:extLst>
          </p:cNvPr>
          <p:cNvSpPr/>
          <p:nvPr/>
        </p:nvSpPr>
        <p:spPr>
          <a:xfrm>
            <a:off x="382109" y="6236846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pareto-k samples above 0.7 and </a:t>
            </a:r>
            <a:r>
              <a:rPr lang="en-US" dirty="0" err="1"/>
              <a:t>qq</a:t>
            </a:r>
            <a:r>
              <a:rPr lang="en-US" dirty="0"/>
              <a:t>-plot looks quite ok. </a:t>
            </a:r>
          </a:p>
        </p:txBody>
      </p:sp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 except for the correlations.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904955" cy="1325563"/>
          </a:xfrm>
        </p:spPr>
        <p:txBody>
          <a:bodyPr/>
          <a:lstStyle/>
          <a:p>
            <a:r>
              <a:rPr lang="en-US" dirty="0"/>
              <a:t>Correlations: an example of prior in – prior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A9AE-6530-49CB-B8CD-E5C6932F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3" y="1900483"/>
            <a:ext cx="7058025" cy="9048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8EB50BF-6DD9-4916-91E2-7CEA00033551}"/>
              </a:ext>
            </a:extLst>
          </p:cNvPr>
          <p:cNvSpPr txBox="1">
            <a:spLocks/>
          </p:cNvSpPr>
          <p:nvPr/>
        </p:nvSpPr>
        <p:spPr>
          <a:xfrm>
            <a:off x="-857436" y="1180730"/>
            <a:ext cx="11217676" cy="61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 err="1">
                <a:latin typeface="+mn-lt"/>
              </a:rPr>
              <a:t>Remember</a:t>
            </a:r>
            <a:r>
              <a:rPr lang="de-DE" sz="3600" dirty="0">
                <a:latin typeface="+mn-lt"/>
              </a:rPr>
              <a:t> that </a:t>
            </a:r>
            <a:r>
              <a:rPr lang="de-DE" sz="3600" dirty="0" err="1">
                <a:latin typeface="Consolas" panose="020B0609020204030204" pitchFamily="49" charset="0"/>
              </a:rPr>
              <a:t>lkj</a:t>
            </a:r>
            <a:r>
              <a:rPr lang="de-DE" sz="3600" dirty="0">
                <a:latin typeface="Consolas" panose="020B0609020204030204" pitchFamily="49" charset="0"/>
              </a:rPr>
              <a:t>(1)</a:t>
            </a:r>
            <a:r>
              <a:rPr lang="de-DE" sz="3600" dirty="0" err="1">
                <a:latin typeface="+mn-lt"/>
              </a:rPr>
              <a:t>prior</a:t>
            </a:r>
            <a:r>
              <a:rPr lang="de-DE" sz="3600" dirty="0">
                <a:latin typeface="+mn-lt"/>
              </a:rPr>
              <a:t> for </a:t>
            </a:r>
            <a:r>
              <a:rPr lang="de-DE" sz="3600" dirty="0" err="1">
                <a:latin typeface="+mn-lt"/>
              </a:rPr>
              <a:t>the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correlations</a:t>
            </a:r>
            <a:r>
              <a:rPr lang="de-DE" sz="3600" dirty="0"/>
              <a:t>?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E01EF-1BE4-41A5-9D67-E50D2A95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5" y="2973750"/>
            <a:ext cx="5366273" cy="38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EB4DEF7-57EA-4A44-9945-124BD1EBE970}"/>
              </a:ext>
            </a:extLst>
          </p:cNvPr>
          <p:cNvSpPr txBox="1">
            <a:spLocks/>
          </p:cNvSpPr>
          <p:nvPr/>
        </p:nvSpPr>
        <p:spPr>
          <a:xfrm>
            <a:off x="6047121" y="2912821"/>
            <a:ext cx="6144879" cy="393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what it looks like. And this is also what we get in the model summary: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We just do not have enough data to estimate a reliable correlation so we just get back our prior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also why our lme4 fit is singular.</a:t>
            </a:r>
          </a:p>
          <a:p>
            <a:endParaRPr lang="de-DE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606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6966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RM-ANOVA</a:t>
            </a:r>
            <a:r>
              <a:rPr lang="en-US" sz="2600" dirty="0"/>
              <a:t> approach to analyze trials: </a:t>
            </a:r>
            <a:r>
              <a:rPr lang="en-US" sz="2600" b="1" dirty="0"/>
              <a:t>Aggregate</a:t>
            </a:r>
            <a:r>
              <a:rPr lang="en-US" sz="2600" dirty="0"/>
              <a:t>, i.e. take the mean of each cell for each subject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Assume that the mean is an accurate representation of all trials (i.e. normal distribution)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Assume equal reliability of all trials (assign weight of 1 to each trial)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Ignore lower-level processes, e.g. learning over time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6D26-1B2C-49FD-AEE4-E7837BA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185D0A2-D792-498C-8C9D-E7B4E695B74F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2B1B79-6019-48F3-8337-02DB1394759B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C8CB4-D241-4133-AFD4-0BED30068F95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16ED54-2E95-4315-A168-A7F084A9F62D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291C72-A58D-41F5-B293-D90904F84281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1EF02-F686-4735-AC8D-E94266638B46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91138B-8374-4720-A971-C7C4484F9A6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E29D4F-91D5-4323-BB1A-BCF447904498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53DE1A-C01C-4CEB-A17A-19DBD6C67A79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3745D-96F6-4E1E-83E0-BA263B532206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DD5DCF-7F17-49FC-8772-0CDE650197E5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899D7-E4FE-4887-B398-B5EE5AB23F7E}"/>
              </a:ext>
            </a:extLst>
          </p:cNvPr>
          <p:cNvCxnSpPr>
            <a:cxnSpLocks/>
            <a:stCxn id="59" idx="0"/>
            <a:endCxn id="41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126D85-D98A-4D5F-90F4-067AA9579797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BB8C74-0938-4FC5-9A7D-81B712CEB73F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C49BF-17ED-4CB1-812B-B5EA5D82480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58C00B-03BB-48A2-A9B3-F3CB95EB75C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02626B-5D9D-495F-8EAD-B77B497517CE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FE5B51-D9AB-4B7B-9A6A-EE46FC90C7A7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DB1E3-4DCD-49D5-9FF4-CCCBDA733F5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D63D67-D0A2-4712-87B6-112DC6AD8206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BB9240-36E2-4F00-BCEB-6444F471FD09}"/>
              </a:ext>
            </a:extLst>
          </p:cNvPr>
          <p:cNvCxnSpPr>
            <a:cxnSpLocks/>
            <a:stCxn id="42" idx="0"/>
            <a:endCxn id="3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36EB49-4729-4C74-A084-6B0D93731655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50FE5E-273C-4E9A-9204-67751E892C17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9CEBF5-82A0-49FC-9BEE-3C94BC0928F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BCEF8E-71EC-49F0-ABE1-B9742535950C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F1AEFB-A8C4-4070-85B2-079254A07DA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375D4F-03B5-467F-BCA6-474F4ACF7929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C999A-0A38-4AD0-BD20-1B0CD23094AD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or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6D55D-C1C0-4D9B-96B6-DB38D14D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63352"/>
            <a:ext cx="10201275" cy="3133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77196-E524-4461-BEEE-64560A1AF054}"/>
              </a:ext>
            </a:extLst>
          </p:cNvPr>
          <p:cNvSpPr/>
          <p:nvPr/>
        </p:nvSpPr>
        <p:spPr>
          <a:xfrm>
            <a:off x="276641" y="1325563"/>
            <a:ext cx="11772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204F97-9AA6-4D6C-A08B-080CC23D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</p:spTree>
    <p:extLst>
      <p:ext uri="{BB962C8B-B14F-4D97-AF65-F5344CB8AC3E}">
        <p14:creationId xmlns:p14="http://schemas.microsoft.com/office/powerpoint/2010/main" val="1993831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67" y="1629255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5CBFB9A-D5B0-4DDA-BF15-42474BD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35" y="3977118"/>
            <a:ext cx="2804076" cy="2389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Two-step least-squares </a:t>
            </a:r>
            <a:r>
              <a:rPr lang="en-US" sz="2600" dirty="0"/>
              <a:t>approach: Separate regression per subject, extract coefficient, do t-test on coefficient of all subjects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Allows to add lower-level regressor, e.g. adjust for effect of time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Many regressions on potentially few data points  noisy estimates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Each subject equally weighted?</a:t>
            </a: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7DFFA-BFD0-4CD5-8599-33F72896BD8A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7A530-5554-4F3D-8A97-ABBF68EDDA8E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E2FA1-767C-47AC-99EE-48D650780A94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D9DA6-CA3D-4710-B5C9-9F8651980945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58CE3-D490-4B1D-956A-5C3D6828861C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3D3F8-455B-4DD5-BA22-3E92E537BFAC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BFABF-3EE9-4419-929E-A6486E0D6C2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0F8E3-0A30-4544-8855-4C90F4913160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920FF-4F24-4E1A-98CB-630E0C6E3716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0A47-6CC0-4E96-8A80-370126DFB88D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1804F-EAFC-4864-8CFF-A94FEB00BC8A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6500-422A-408E-A6F1-960CC01F155D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EC548-BBB9-440A-821D-6063695FA731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9465-BB1D-41E6-BFC3-66411A2F376E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0E41F-2080-4270-A4B1-43874822CCCE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82FC8C-6439-4935-ABD9-32CE578411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450DD-0DDE-4AEB-9D3C-EAF67368AFBB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8A79BB-DA11-4F67-A5BC-C3A25E6879D9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319DF-2200-4F84-A818-A513B2DB0F5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61906D-CD9D-4616-8866-60970F03C68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A450D4-03B2-460A-BF2A-610C26D21AF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E0FEE-AECC-41BA-9BD0-FD44C1307CF2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7CAAB-5BF7-40CB-A2BB-CDBAC2DF1F98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830CD-4F00-4F48-B3FE-49287515F771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5392-70AC-4007-A923-FBDDF4119401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E9334-2B5D-437F-BCDA-0B760653505E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864-D9AA-4702-90B0-8B0B4DAF8A6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CA0BE4-2297-4873-8A79-3B1AAADF9F34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01183-09BB-4254-923C-747C608A8845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1B2FB-2888-409E-8378-F3F24548A5DF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6C460-5EEB-4053-9AC7-A086C528250F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E6DB0B-3469-4954-93ED-C93431F3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3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8EB8D61-CF91-4C02-8884-348E521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ym typeface="Wingdings" panose="05000000000000000000" pitchFamily="2" charset="2"/>
              </a:rPr>
              <a:t>Wouldn’t it be nice to </a:t>
            </a:r>
            <a:r>
              <a:rPr lang="en-US" sz="2600" b="1" i="1" dirty="0">
                <a:sym typeface="Wingdings" panose="05000000000000000000" pitchFamily="2" charset="2"/>
              </a:rPr>
              <a:t>estimate</a:t>
            </a:r>
            <a:r>
              <a:rPr lang="en-US" sz="2600" dirty="0">
                <a:sym typeface="Wingdings" panose="05000000000000000000" pitchFamily="2" charset="2"/>
              </a:rPr>
              <a:t> the contribution of each trial/ subject, e.g. based on its data quality?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Number of trials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Variance within subject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Outliers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Do not set weights to 1, but </a:t>
            </a:r>
            <a:r>
              <a:rPr lang="en-US" sz="2200" b="1" i="1" dirty="0">
                <a:sym typeface="Wingdings" panose="05000000000000000000" pitchFamily="2" charset="2"/>
              </a:rPr>
              <a:t>estimate </a:t>
            </a:r>
            <a:r>
              <a:rPr lang="en-US" sz="2200" dirty="0">
                <a:sym typeface="Wingdings" panose="05000000000000000000" pitchFamily="2" charset="2"/>
              </a:rPr>
              <a:t>them!</a:t>
            </a:r>
            <a:endParaRPr lang="en-US" sz="2200" dirty="0"/>
          </a:p>
          <a:p>
            <a:pPr lvl="1"/>
            <a:endParaRPr lang="en-US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24BC87-C563-4203-80AB-C30757C545CB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B76563-AED5-43D5-ACA1-580AFDE8328A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47D33B-92A8-409C-A5EC-21D18E4ED9E8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3B013-0C0D-435F-8111-C2F8203713C1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F0AE10-7B1B-4F95-954A-CF8C79B24CF4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CF6427-CA82-49E7-941B-E739A293CDA7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9A3765-4202-4522-99C8-A93EE0DA2376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558B82-66D7-489F-B6DE-E09D6802A902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DA3675-C3D3-4970-B478-DA860772479A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579947-1224-48FD-A5C1-9CD209131BF4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9D033A-6DBC-4D10-A2FA-6CCC343C3474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DD5C-DCDC-454E-9FF8-E57558D91CAB}"/>
              </a:ext>
            </a:extLst>
          </p:cNvPr>
          <p:cNvCxnSpPr>
            <a:stCxn id="68" idx="0"/>
            <a:endCxn id="60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89B-ADCD-4A9E-A27C-71CDCE640454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233453-35D8-431A-8F8B-DE5AE3022204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B5A9F-29A7-492C-8C4B-6B278D698FD2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E08E-4EEA-4CE6-AC41-FACA4F872F8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0CC1D5-BB05-466B-816E-2C6DF81CF786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E33390-535E-49E0-A840-24E43AA81BE3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A9129F-A67F-49BB-B4DD-78D3F6A98A13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6A250E-FDC2-4726-A5F7-6C9DC47DF059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D106AA-A6FA-4B06-B51B-FE5182DD994C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E2E63E-603B-4E6B-90A1-25F67CE06099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E32F2-F945-40BF-B57E-70329644D82A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D45481-12A0-45C4-B081-954BD24AA4E0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59256-F5EB-41AE-82FB-FDEBA1893A4A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61BB49-C881-41F9-A1D0-29C0AC84B8A8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2770E-3BB4-4A65-BCBC-1A18884944B5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9FB3F-9162-4C3A-91A2-40FC790B38AF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C6047A-0D98-442B-BA6E-53A47236364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E5AE98-08AB-4AFB-A858-FDA0937219FD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E42C19-3EDE-4C12-9D7F-0D458F321FE3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1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FAD-7E10-4C78-84F9-05BFF3F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8-schools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8EC6-5F97-44D3-A50A-6312D9CD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6429375" cy="4314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34F13-A0FE-4773-A031-71FDA526F000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3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8BD60-E72D-4C91-BAEC-4A29A8D186C4}"/>
              </a:ext>
            </a:extLst>
          </p:cNvPr>
          <p:cNvSpPr txBox="1">
            <a:spLocks/>
          </p:cNvSpPr>
          <p:nvPr/>
        </p:nvSpPr>
        <p:spPr>
          <a:xfrm>
            <a:off x="7562849" y="2333625"/>
            <a:ext cx="3543301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True effect size in school A: </a:t>
            </a:r>
          </a:p>
          <a:p>
            <a:pPr algn="l"/>
            <a:r>
              <a:rPr lang="en-US" sz="1800" dirty="0">
                <a:latin typeface="+mn-lt"/>
              </a:rPr>
              <a:t>28 (effect in that particular school)?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AD257-4337-4538-A11A-96EC2D6BB16B}"/>
              </a:ext>
            </a:extLst>
          </p:cNvPr>
          <p:cNvSpPr txBox="1">
            <a:spLocks/>
          </p:cNvSpPr>
          <p:nvPr/>
        </p:nvSpPr>
        <p:spPr>
          <a:xfrm>
            <a:off x="7562850" y="3009900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Or 8 (mean effect across schools)?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61666A-58FB-403D-8D1C-A84FEF7124B8}"/>
              </a:ext>
            </a:extLst>
          </p:cNvPr>
          <p:cNvSpPr txBox="1">
            <a:spLocks/>
          </p:cNvSpPr>
          <p:nvPr/>
        </p:nvSpPr>
        <p:spPr>
          <a:xfrm>
            <a:off x="7562849" y="3476625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Somewhere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187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3564</Words>
  <Application>Microsoft Office PowerPoint</Application>
  <PresentationFormat>Widescreen</PresentationFormat>
  <Paragraphs>460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Philosophy of mixed models</vt:lpstr>
      <vt:lpstr>Scenario</vt:lpstr>
      <vt:lpstr>Scenario outcomes</vt:lpstr>
      <vt:lpstr>Measurement models and assumptions – 1 </vt:lpstr>
      <vt:lpstr>Measurement models and assumptions – 2 </vt:lpstr>
      <vt:lpstr>Measurement models and assumptions – 3 </vt:lpstr>
      <vt:lpstr>Rubin’s 8-schools model</vt:lpstr>
      <vt:lpstr>Partial pooling</vt:lpstr>
      <vt:lpstr>Solution to multiple-comparisons problem…?</vt:lpstr>
      <vt:lpstr>Summary motivation mixed models</vt:lpstr>
      <vt:lpstr>Linear mixed-effects models</vt:lpstr>
      <vt:lpstr>Advantages of mixed-effects models over RM-ANOVAs</vt:lpstr>
      <vt:lpstr>Bayesian vs. Frequentist philosophy of statistics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Practical: bayesian regression models in stan  </vt:lpstr>
      <vt:lpstr>Example 1: Go/No-Go training data</vt:lpstr>
      <vt:lpstr>Quick recap on lme4 syntax</vt:lpstr>
      <vt:lpstr>PowerPoint Presentation</vt:lpstr>
      <vt:lpstr>PowerPoint Presentation</vt:lpstr>
      <vt:lpstr>PowerPoint Presentation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weakly regularizing default priors</vt:lpstr>
      <vt:lpstr>Fitting: priors</vt:lpstr>
      <vt:lpstr>Fitting: priors</vt:lpstr>
      <vt:lpstr>Fitting</vt:lpstr>
      <vt:lpstr>Diagnostics</vt:lpstr>
      <vt:lpstr>Diagnostics: Convergence</vt:lpstr>
      <vt:lpstr>Diagnostics: Convergence - What if it goes wrong?</vt:lpstr>
      <vt:lpstr>Evaluation 1 - Adequacy</vt:lpstr>
      <vt:lpstr>Checking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Correlations: an example of prior in – prior out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266</cp:revision>
  <dcterms:created xsi:type="dcterms:W3CDTF">2019-06-05T09:20:38Z</dcterms:created>
  <dcterms:modified xsi:type="dcterms:W3CDTF">2019-07-09T12:17:32Z</dcterms:modified>
</cp:coreProperties>
</file>