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58" r:id="rId3"/>
    <p:sldId id="289" r:id="rId4"/>
    <p:sldId id="364" r:id="rId5"/>
    <p:sldId id="369" r:id="rId6"/>
    <p:sldId id="372" r:id="rId7"/>
    <p:sldId id="373" r:id="rId8"/>
    <p:sldId id="365" r:id="rId9"/>
    <p:sldId id="374" r:id="rId10"/>
    <p:sldId id="370" r:id="rId11"/>
    <p:sldId id="367" r:id="rId12"/>
    <p:sldId id="371" r:id="rId13"/>
    <p:sldId id="368" r:id="rId14"/>
    <p:sldId id="366" r:id="rId15"/>
    <p:sldId id="363" r:id="rId16"/>
    <p:sldId id="350" r:id="rId17"/>
    <p:sldId id="360" r:id="rId18"/>
    <p:sldId id="352" r:id="rId19"/>
    <p:sldId id="302" r:id="rId20"/>
    <p:sldId id="298" r:id="rId21"/>
    <p:sldId id="304" r:id="rId22"/>
    <p:sldId id="303" r:id="rId23"/>
    <p:sldId id="361" r:id="rId24"/>
    <p:sldId id="290" r:id="rId25"/>
    <p:sldId id="353" r:id="rId26"/>
    <p:sldId id="354" r:id="rId27"/>
    <p:sldId id="355" r:id="rId28"/>
    <p:sldId id="356" r:id="rId29"/>
    <p:sldId id="362" r:id="rId30"/>
    <p:sldId id="357" r:id="rId31"/>
    <p:sldId id="292" r:id="rId32"/>
    <p:sldId id="257" r:id="rId33"/>
    <p:sldId id="375" r:id="rId34"/>
    <p:sldId id="376" r:id="rId35"/>
    <p:sldId id="377" r:id="rId36"/>
    <p:sldId id="378" r:id="rId37"/>
    <p:sldId id="259" r:id="rId38"/>
    <p:sldId id="261" r:id="rId39"/>
    <p:sldId id="260" r:id="rId40"/>
    <p:sldId id="280" r:id="rId41"/>
    <p:sldId id="262" r:id="rId42"/>
    <p:sldId id="263" r:id="rId43"/>
    <p:sldId id="264" r:id="rId44"/>
    <p:sldId id="265" r:id="rId45"/>
    <p:sldId id="266" r:id="rId46"/>
    <p:sldId id="284" r:id="rId47"/>
    <p:sldId id="267" r:id="rId48"/>
    <p:sldId id="281" r:id="rId49"/>
    <p:sldId id="285" r:id="rId50"/>
    <p:sldId id="379" r:id="rId51"/>
    <p:sldId id="269" r:id="rId52"/>
    <p:sldId id="268" r:id="rId53"/>
    <p:sldId id="286" r:id="rId54"/>
    <p:sldId id="270" r:id="rId55"/>
    <p:sldId id="271" r:id="rId56"/>
    <p:sldId id="273" r:id="rId57"/>
    <p:sldId id="279" r:id="rId58"/>
    <p:sldId id="381" r:id="rId59"/>
    <p:sldId id="272" r:id="rId60"/>
    <p:sldId id="287" r:id="rId61"/>
    <p:sldId id="274" r:id="rId62"/>
    <p:sldId id="288" r:id="rId63"/>
    <p:sldId id="382" r:id="rId64"/>
    <p:sldId id="283" r:id="rId65"/>
    <p:sldId id="28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8268-2E67-48A3-82C0-FDDAC97966E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ECF1-67AC-4863-B31C-F0485106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3E8B-C8ED-4F44-B7BC-2E63F3CE9D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131-0A66-459D-A9D7-C79D002F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D9D3-ECD0-4629-8CEF-FBA6E39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82BC-07AE-472A-88C6-2B0CBB2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DD4E-D1E6-42E6-9B7E-3388653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220-B951-4A2E-BABB-4374A3A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55C-32F5-40D6-9CBF-29B1C54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F2D42-9D59-4A03-AC45-39589C0B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4FD-62C7-4D3E-B404-F8965E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9C5-435B-4486-B170-5415C18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5F15-6E4D-487B-80FC-5A36DBC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EA0-DCC8-4F6B-9486-E511D60B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CD7-02E3-4DF0-820D-5611B0B1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F2B-C582-431D-A6B7-19A24025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2506-4AF8-4F05-8DB0-638ACAC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998F-FCF3-4A3A-86CF-D2A9FC5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7C1-37EB-4A7E-8994-BF80703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617A-71BE-4B6E-B23D-3295E35D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43B-B26E-40C2-A686-562F000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6DD-1D59-47AA-B319-016F6C0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06A-2A22-49C7-9B72-3CD61CC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C-023E-45CD-A79A-AA52B909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F95E-87BD-4272-B5EB-824805FD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B1CF-FE26-4278-9013-E49B1779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DE2-F6A9-4ABF-9D35-6A9C487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6EA9-6AD9-45AD-B216-C84F11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53CD-6185-4489-8B75-E932B63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68B-790E-408C-BF0C-ACD25314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D0D-FC8E-4091-A467-40066028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4A9D-2DB0-4250-B290-9A65447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38B5-EFD2-462E-8C2B-AEC179FC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0026-2C81-4B54-972F-B400226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DE92-8432-4AAB-A2BE-635379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D857-A8A2-4FF7-85A3-95E8B8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48A3-45A0-4153-9AA6-8DED34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3D50-D1C2-438B-B9A1-2447C091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00DC-0462-4097-BC39-077267F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F277-B376-437A-97D4-4448171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B7B-A8DB-4813-9CB3-329378D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315-48D1-499B-B499-63745649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E344-2A53-49F7-A35E-FEF0D1AC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668D-5881-4CE9-8A0C-8BC6A45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09F5-E1BD-493A-96C3-36C4E4A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A021-73B1-42BC-89A7-AED545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893-3DD1-4FEB-96F6-DAEED6F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7E16-2A94-4F6B-87B2-A6FEA9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942B-C699-4B55-AF60-4B01B25F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5B30-AE6F-44C4-B2A2-8A1BA6E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538-163E-46DC-B4C0-5F66E3D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EA1-47D0-4A5D-9D6D-DE7D424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2477-6DC8-4755-910E-7CF87D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930A-7030-4757-BBA1-500A86B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1DC-546D-4422-97C3-CF45B10C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F1F-58F1-4E68-AD9B-7F3A7B3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FED1-C1F4-47DA-9FA4-02C9F2C6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tmodeling.stat.columbia.edu/2014/01/21/everything-need-know-bayesian-statistics-learned-eight-scho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10" Type="http://schemas.openxmlformats.org/officeDocument/2006/relationships/image" Target="../media/image170.png"/><Relationship Id="rId4" Type="http://schemas.openxmlformats.org/officeDocument/2006/relationships/image" Target="../media/image23.jpe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c-sta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misc/warnings.html#divergent-transitions-after-warmup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ajkurz/Statistical_Rethinking_recoded/" TargetMode="External"/><Relationship Id="rId3" Type="http://schemas.openxmlformats.org/officeDocument/2006/relationships/hyperlink" Target="https://cran.r-project.org/web/packages/brms/vignettes/brms_multilevel.pdf" TargetMode="External"/><Relationship Id="rId7" Type="http://schemas.openxmlformats.org/officeDocument/2006/relationships/hyperlink" Target="https://rdrr.io/cran/brms/man/brmsfamily.html" TargetMode="External"/><Relationship Id="rId12" Type="http://schemas.openxmlformats.org/officeDocument/2006/relationships/hyperlink" Target="https://chi-feng.github.io/mcmc-demo/" TargetMode="External"/><Relationship Id="rId2" Type="http://schemas.openxmlformats.org/officeDocument/2006/relationships/hyperlink" Target="https://cran.r-project.org/web/packages/brms/vignettes/brms_overview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brms/vignettes/brms_families.html#beta-models" TargetMode="External"/><Relationship Id="rId11" Type="http://schemas.openxmlformats.org/officeDocument/2006/relationships/hyperlink" Target="http://elevanth.org/blog/2017/11/28/build-a-better-markov-chain/" TargetMode="External"/><Relationship Id="rId5" Type="http://schemas.openxmlformats.org/officeDocument/2006/relationships/hyperlink" Target="https://osf.io/xs4zg/" TargetMode="External"/><Relationship Id="rId10" Type="http://schemas.openxmlformats.org/officeDocument/2006/relationships/hyperlink" Target="https://statmodeling.stat.columbia.edu/" TargetMode="External"/><Relationship Id="rId4" Type="http://schemas.openxmlformats.org/officeDocument/2006/relationships/hyperlink" Target="https://www.rensvandeschoot.com/tutorials/brms/" TargetMode="External"/><Relationship Id="rId9" Type="http://schemas.openxmlformats.org/officeDocument/2006/relationships/hyperlink" Target="https://discourse.mc-stan.org/c/interfaces/br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modeling.stat.columbia.edu/2014/01/21/everything-need-know-bayesian-statistics-learned-eight-school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A2D7D0-FE6C-40C2-A6F5-BACBE128BD44}"/>
              </a:ext>
            </a:extLst>
          </p:cNvPr>
          <p:cNvGrpSpPr/>
          <p:nvPr/>
        </p:nvGrpSpPr>
        <p:grpSpPr>
          <a:xfrm>
            <a:off x="313804" y="2222855"/>
            <a:ext cx="11564391" cy="4202990"/>
            <a:chOff x="313804" y="1327505"/>
            <a:chExt cx="11564391" cy="4202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84372F-09C5-473E-8F12-C15001FB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4" y="1327505"/>
              <a:ext cx="11564391" cy="42029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3267E6-90C7-47A8-9C4F-74740B33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97876">
              <a:off x="4392327" y="1753303"/>
              <a:ext cx="3174976" cy="318344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61A5A-D69A-4BA1-869D-949276251CD8}"/>
              </a:ext>
            </a:extLst>
          </p:cNvPr>
          <p:cNvSpPr txBox="1">
            <a:spLocks/>
          </p:cNvSpPr>
          <p:nvPr/>
        </p:nvSpPr>
        <p:spPr>
          <a:xfrm>
            <a:off x="598190" y="67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to rule them all: A beginner’s guide to fitting Bayesian mixed-effects models in Stan using brms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AA54-9280-4584-AE65-96857339B952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SIPS Rotterdam; Johannes Algermissen, Julian Quandt; 09-07-2019</a:t>
            </a:r>
          </a:p>
        </p:txBody>
      </p:sp>
      <p:pic>
        <p:nvPicPr>
          <p:cNvPr id="11" name="Afbeelding 1" descr="The_one_ring.gif">
            <a:extLst>
              <a:ext uri="{FF2B5EF4-FFF2-40B4-BE49-F238E27FC236}">
                <a16:creationId xmlns:a16="http://schemas.microsoft.com/office/drawing/2014/main" id="{47C02A82-5F5B-4203-89F8-FFEB8521F5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996763"/>
            <a:ext cx="1603970" cy="12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AD16-1BF6-488E-BA69-3E0F528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DDC1-FD70-4AA9-9AA6-E6BED96D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subject has </a:t>
            </a:r>
            <a:r>
              <a:rPr lang="en-US" b="1" dirty="0"/>
              <a:t>its own </a:t>
            </a:r>
            <a:r>
              <a:rPr lang="en-US" dirty="0"/>
              <a:t>effect – but it might be hard to measure reliably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few trials, large variance,…</a:t>
            </a:r>
          </a:p>
          <a:p>
            <a:r>
              <a:rPr lang="en-US" dirty="0"/>
              <a:t>Each subject should show </a:t>
            </a:r>
            <a:r>
              <a:rPr lang="en-US" b="1" dirty="0"/>
              <a:t>the same </a:t>
            </a:r>
            <a:r>
              <a:rPr lang="en-US" dirty="0"/>
              <a:t>effect as they all get the same treatment – any variation in the effect is just noise, no meaningful individual differences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outliers</a:t>
            </a:r>
          </a:p>
          <a:p>
            <a:r>
              <a:rPr lang="en-US" dirty="0"/>
              <a:t>Find a compromise between each subjects peculiarity &amp; the knowledge that all subjects originate from the same sample (undergoing the same treatment)</a:t>
            </a:r>
          </a:p>
          <a:p>
            <a:pPr lvl="1"/>
            <a:r>
              <a:rPr lang="en-US" b="1" dirty="0"/>
              <a:t>Partial</a:t>
            </a:r>
            <a:r>
              <a:rPr lang="en-US" dirty="0"/>
              <a:t> pooling (“shrinkage”, “borrowing strength”, “regularization”)</a:t>
            </a:r>
          </a:p>
          <a:p>
            <a:pPr lvl="1"/>
            <a:r>
              <a:rPr lang="en-US" dirty="0"/>
              <a:t>Inform the estimated effect for subject A by the estimated effects of all other subjects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32D48-BC7D-462F-AADE-DD12EB66935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2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E906A-3CF0-462A-B083-2095CB55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893" y="75294"/>
            <a:ext cx="2608107" cy="17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0E954-DEF0-442E-B8E1-2008BFD04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36"/>
          <a:stretch/>
        </p:blipFill>
        <p:spPr>
          <a:xfrm>
            <a:off x="1606282" y="3280380"/>
            <a:ext cx="2882503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95C2A-D87A-4D94-8884-19326497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13"/>
          <a:stretch/>
        </p:blipFill>
        <p:spPr>
          <a:xfrm>
            <a:off x="7210425" y="3280380"/>
            <a:ext cx="2617587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631BF-A6B4-4466-981C-05035DE11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8" r="32765"/>
          <a:stretch/>
        </p:blipFill>
        <p:spPr>
          <a:xfrm>
            <a:off x="4540811" y="3280380"/>
            <a:ext cx="2617588" cy="32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62AD0-7FA7-45B9-A646-7F930195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multiple-comparisons problem…?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CEF9-3452-402E-9A95-495BFEF8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7135" cy="4351338"/>
          </a:xfrm>
        </p:spPr>
        <p:txBody>
          <a:bodyPr/>
          <a:lstStyle/>
          <a:p>
            <a:r>
              <a:rPr lang="en-US" dirty="0"/>
              <a:t>Having multiple outcomes (e.g. questionnaire scores, treatment sites,…)</a:t>
            </a:r>
          </a:p>
          <a:p>
            <a:r>
              <a:rPr lang="en-US" dirty="0"/>
              <a:t>Traditional way: Bonferroni correction (affects confidence intervals)</a:t>
            </a:r>
          </a:p>
          <a:p>
            <a:r>
              <a:rPr lang="en-US" dirty="0"/>
              <a:t>Alternative: Inform one outcome by the others (affects estimates)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CB145-C4F2-4AFD-8077-5A683C4A70B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84201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Gelman, A., Hill, J., &amp; </a:t>
            </a:r>
            <a:r>
              <a:rPr lang="en-US" dirty="0" err="1"/>
              <a:t>Yajima</a:t>
            </a:r>
            <a:r>
              <a:rPr lang="en-US" dirty="0"/>
              <a:t>, M. (2012). Why we (usually) don't have to worry about multiple comparisons.  </a:t>
            </a:r>
          </a:p>
          <a:p>
            <a:pPr algn="l"/>
            <a:r>
              <a:rPr lang="en-US" i="1" dirty="0"/>
              <a:t>Journal of Research on Educational Effectiveness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(2), 189-211.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6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3D5A-EA2F-44C9-8B02-FBAF4003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motivation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A93A-0022-44A5-8B33-26C56CB5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lower-level processes</a:t>
            </a:r>
          </a:p>
          <a:p>
            <a:r>
              <a:rPr lang="en-US" dirty="0"/>
              <a:t>Estimate contribution of each lower-level effect to higher-level effect</a:t>
            </a:r>
          </a:p>
          <a:p>
            <a:r>
              <a:rPr lang="en-US" dirty="0"/>
              <a:t>Use other available data (e.g. “trials/ subjects originate from same source”) to improve estimation of lower-level effects </a:t>
            </a:r>
          </a:p>
        </p:txBody>
      </p:sp>
    </p:spTree>
    <p:extLst>
      <p:ext uri="{BB962C8B-B14F-4D97-AF65-F5344CB8AC3E}">
        <p14:creationId xmlns:p14="http://schemas.microsoft.com/office/powerpoint/2010/main" val="368581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3AD7-612C-46DA-9BE6-B95B9A29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mixed-effects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CD63-3D57-4376-9F94-D3B5D1C4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mixed-effects models (LMMs; also called multilevel analysis, hierarchical linear modeling, …)</a:t>
            </a:r>
          </a:p>
          <a:p>
            <a:r>
              <a:rPr lang="en-US" dirty="0"/>
              <a:t>For </a:t>
            </a:r>
            <a:r>
              <a:rPr lang="en-US" b="1" dirty="0"/>
              <a:t>nested/grouped/clustered</a:t>
            </a:r>
            <a:r>
              <a:rPr lang="en-US" dirty="0"/>
              <a:t> data: </a:t>
            </a:r>
            <a:br>
              <a:rPr lang="en-US" dirty="0"/>
            </a:br>
            <a:r>
              <a:rPr lang="en-US" dirty="0"/>
              <a:t>data points from the </a:t>
            </a:r>
            <a:r>
              <a:rPr lang="en-US" i="1" dirty="0"/>
              <a:t>same source </a:t>
            </a:r>
            <a:r>
              <a:rPr lang="en-US" dirty="0"/>
              <a:t>are more similar to each than data from </a:t>
            </a:r>
            <a:r>
              <a:rPr lang="en-US" i="1" dirty="0"/>
              <a:t>different sources </a:t>
            </a:r>
            <a:r>
              <a:rPr lang="en-US" dirty="0">
                <a:sym typeface="Wingdings" panose="05000000000000000000" pitchFamily="2" charset="2"/>
              </a:rPr>
              <a:t> “correlated errors”, “non-independence”</a:t>
            </a:r>
            <a:endParaRPr lang="en-US" dirty="0"/>
          </a:p>
          <a:p>
            <a:pPr lvl="1"/>
            <a:r>
              <a:rPr lang="en-US" dirty="0"/>
              <a:t>Data points (“trials”) nested in subjects</a:t>
            </a:r>
          </a:p>
          <a:p>
            <a:pPr lvl="1"/>
            <a:r>
              <a:rPr lang="en-US" dirty="0"/>
              <a:t>Subjects nested in groups (e.g. school classes, hospitals)</a:t>
            </a:r>
          </a:p>
          <a:p>
            <a:pPr lvl="1"/>
            <a:r>
              <a:rPr lang="en-US" dirty="0"/>
              <a:t>Groups nested in larger groups (e.g. classes nested in schools)</a:t>
            </a:r>
          </a:p>
          <a:p>
            <a:pPr lvl="1"/>
            <a:r>
              <a:rPr lang="en-US" dirty="0"/>
              <a:t>Data points (“trials”) nested in items</a:t>
            </a:r>
          </a:p>
        </p:txBody>
      </p:sp>
    </p:spTree>
    <p:extLst>
      <p:ext uri="{BB962C8B-B14F-4D97-AF65-F5344CB8AC3E}">
        <p14:creationId xmlns:p14="http://schemas.microsoft.com/office/powerpoint/2010/main" val="33583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9375-AC74-4247-8B9B-42ABC4DD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2225" cy="1325563"/>
          </a:xfrm>
        </p:spPr>
        <p:txBody>
          <a:bodyPr/>
          <a:lstStyle/>
          <a:p>
            <a:r>
              <a:rPr lang="en-US" dirty="0"/>
              <a:t>Advantages of mixed-effects models over RM-ANOVAs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EBB5-FD32-4C4D-B5CA-3D3657F5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flexibility in modelled distribution of dependent variable</a:t>
            </a:r>
          </a:p>
          <a:p>
            <a:pPr lvl="1"/>
            <a:r>
              <a:rPr lang="en-US" dirty="0"/>
              <a:t>Not only normal, but also logistic/binomial, Poisson, log-normal,…</a:t>
            </a:r>
          </a:p>
          <a:p>
            <a:r>
              <a:rPr lang="en-US" dirty="0"/>
              <a:t>Model lower-level effects (e.g. effect of time on task, order effects,…)</a:t>
            </a:r>
          </a:p>
          <a:p>
            <a:pPr lvl="1"/>
            <a:r>
              <a:rPr lang="en-US" dirty="0"/>
              <a:t>Use continuous (not only categorical) predictors</a:t>
            </a:r>
          </a:p>
          <a:p>
            <a:pPr lvl="1"/>
            <a:r>
              <a:rPr lang="en-US" dirty="0"/>
              <a:t>Don’t throw out “errors”, but model them!</a:t>
            </a:r>
          </a:p>
          <a:p>
            <a:r>
              <a:rPr lang="en-US" dirty="0"/>
              <a:t>Relaxed assumptions:</a:t>
            </a:r>
          </a:p>
          <a:p>
            <a:pPr lvl="1"/>
            <a:r>
              <a:rPr lang="en-US" dirty="0"/>
              <a:t>Robust to unequal cell sizes/ trial numbers (by design or due to missingness)</a:t>
            </a:r>
          </a:p>
          <a:p>
            <a:pPr lvl="1"/>
            <a:r>
              <a:rPr lang="en-US" dirty="0"/>
              <a:t>Robust to unequal variances within groups (heteroscedasticity)</a:t>
            </a:r>
          </a:p>
          <a:p>
            <a:r>
              <a:rPr lang="en-US" dirty="0"/>
              <a:t>Estimate effect of lower-level effects on higher level effects</a:t>
            </a:r>
          </a:p>
          <a:p>
            <a:r>
              <a:rPr lang="en-US" dirty="0"/>
              <a:t>Use other available data to inform your estimates (partial pooling)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Increase power!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6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 err="1"/>
              <a:t>Bayesian</a:t>
            </a:r>
            <a:r>
              <a:rPr lang="de-DE" sz="7200" dirty="0"/>
              <a:t> vs. </a:t>
            </a:r>
            <a:r>
              <a:rPr lang="de-DE" sz="7200" dirty="0" err="1"/>
              <a:t>Frequentist</a:t>
            </a:r>
            <a:br>
              <a:rPr lang="de-DE" sz="7200" dirty="0"/>
            </a:br>
            <a:r>
              <a:rPr lang="de-DE" sz="7200" dirty="0" err="1"/>
              <a:t>philosophy</a:t>
            </a:r>
            <a:r>
              <a:rPr lang="de-DE" sz="7200" dirty="0"/>
              <a:t> </a:t>
            </a:r>
            <a:r>
              <a:rPr lang="de-DE" sz="7200" dirty="0" err="1"/>
              <a:t>of</a:t>
            </a:r>
            <a:r>
              <a:rPr lang="de-DE" sz="7200" dirty="0"/>
              <a:t> </a:t>
            </a:r>
            <a:r>
              <a:rPr lang="de-DE" sz="7200" dirty="0" err="1"/>
              <a:t>statistics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547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E3DA01C-5B55-411B-8B64-B98CCADE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15728-4128-47E4-ACF4-33D604A0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2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Frequentist vs. Bayesian perspective 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260B2-6505-43D8-B9BD-E3F91D03C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8278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 err="1"/>
                        <a:t>What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is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i="1" dirty="0" err="1"/>
                        <a:t>true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?</a:t>
                      </a:r>
                    </a:p>
                    <a:p>
                      <a:r>
                        <a:rPr lang="de-DE" sz="2800" i="0" u="none" dirty="0" err="1"/>
                        <a:t>How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much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are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my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data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compatible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with</a:t>
                      </a:r>
                      <a:r>
                        <a:rPr lang="de-DE" sz="2800" i="0" u="none" dirty="0"/>
                        <a:t> a </a:t>
                      </a:r>
                      <a:r>
                        <a:rPr lang="de-DE" sz="2800" i="0" u="none" dirty="0" err="1"/>
                        <a:t>certain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hypothesized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 (e.g. H</a:t>
                      </a:r>
                      <a:r>
                        <a:rPr lang="de-DE" sz="2800" i="0" u="none" baseline="-25000" dirty="0"/>
                        <a:t>0</a:t>
                      </a:r>
                      <a:r>
                        <a:rPr lang="de-DE" sz="2800" i="0" u="none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0)?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degree of </a:t>
                      </a:r>
                      <a:r>
                        <a:rPr lang="en-US" sz="2800" i="1" dirty="0"/>
                        <a:t>credibility/ belief/ probability </a:t>
                      </a:r>
                      <a:r>
                        <a:rPr lang="en-US" sz="2800" dirty="0"/>
                        <a:t>should I assign to different possible parameter values?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31765" y="4078784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C0093-5E1C-499F-A175-FACDAA40995A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1358B-2728-4E6C-B8B9-C7EC15B87ABD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F5BDC-AB36-4AED-A1BB-EEC51933685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B1319-6B0B-4441-AD6F-7881102BFFAA}"/>
              </a:ext>
            </a:extLst>
          </p:cNvPr>
          <p:cNvSpPr/>
          <p:nvPr/>
        </p:nvSpPr>
        <p:spPr>
          <a:xfrm>
            <a:off x="5875005" y="4796672"/>
            <a:ext cx="5725755" cy="1252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7D91FE-C354-4913-8427-0D7A43B2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43F2D-7308-44A6-B833-821A7DD3B8AF}"/>
              </a:ext>
            </a:extLst>
          </p:cNvPr>
          <p:cNvCxnSpPr>
            <a:stCxn id="8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12" grpId="0" animBg="1"/>
      <p:bldP spid="8" grpId="0"/>
      <p:bldP spid="23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Hypothesis testing vs.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2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86954" y="421362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F3887C-F97D-4450-93E4-77549F2D7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78542"/>
              </p:ext>
            </p:extLst>
          </p:nvPr>
        </p:nvGraphicFramePr>
        <p:xfrm>
          <a:off x="475703" y="4249149"/>
          <a:ext cx="11268076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Hypothesis testing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How (in)compatible are my data with some (null) hypothesis </a:t>
                      </a:r>
                    </a:p>
                    <a:p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Which parameter estimates should I use to predict 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0D794B0-E27E-4FB8-9EDF-AED86D0D5BB0}"/>
              </a:ext>
            </a:extLst>
          </p:cNvPr>
          <p:cNvSpPr/>
          <p:nvPr/>
        </p:nvSpPr>
        <p:spPr>
          <a:xfrm>
            <a:off x="5791729" y="369927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059B214-85DF-4BD2-BAEE-7CD3D1CE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9B3B62-BC75-46D9-8E79-E8D7093A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5961A-F33F-4368-BC1F-CD4E33D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Different interest in distributions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45EEF-2570-42B7-91A5-A32CBD1D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60184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/>
                        <a:t>Need </a:t>
                      </a:r>
                      <a:r>
                        <a:rPr lang="de-DE" sz="2800" i="1" dirty="0" err="1"/>
                        <a:t>sampling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1" dirty="0" err="1"/>
                        <a:t>distribution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test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statistic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evaluate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how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compatible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data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with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null </a:t>
                      </a:r>
                      <a:r>
                        <a:rPr lang="de-DE" sz="2800" dirty="0" err="1"/>
                        <a:t>hypothesis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Interested in entire distribution to evaluate </a:t>
                      </a:r>
                      <a:r>
                        <a:rPr lang="en-US" sz="2800" i="1" dirty="0"/>
                        <a:t>credibility/ belief </a:t>
                      </a:r>
                      <a:r>
                        <a:rPr lang="en-US" sz="2800" dirty="0"/>
                        <a:t>to-be-assigned to different possible parameter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ircle: Hollow 7">
            <a:extLst>
              <a:ext uri="{FF2B5EF4-FFF2-40B4-BE49-F238E27FC236}">
                <a16:creationId xmlns:a16="http://schemas.microsoft.com/office/drawing/2014/main" id="{DC654A57-57C2-4B1B-A0F1-8082526ABE3C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C772A41-686F-4840-9E55-FBCA22340794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F8EE7FF-4E2C-42D0-A8E6-E883B65509B7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39C3104-2F2A-4FE9-B831-9C32C8FFA1CC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DBBBD-CCBE-46D9-B723-8B37C5F9FEFA}"/>
              </a:ext>
            </a:extLst>
          </p:cNvPr>
          <p:cNvSpPr/>
          <p:nvPr/>
        </p:nvSpPr>
        <p:spPr>
          <a:xfrm>
            <a:off x="5708977" y="4249149"/>
            <a:ext cx="6112014" cy="239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5DE3A-3190-4EF6-81DE-5FD82829814A}"/>
              </a:ext>
            </a:extLst>
          </p:cNvPr>
          <p:cNvSpPr/>
          <p:nvPr/>
        </p:nvSpPr>
        <p:spPr>
          <a:xfrm>
            <a:off x="448221" y="4385468"/>
            <a:ext cx="5293922" cy="2180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6EE7-F40D-4B31-8941-4479948FAF12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129E4-9CDD-46B2-92A2-D6822D29C595}"/>
              </a:ext>
            </a:extLst>
          </p:cNvPr>
          <p:cNvCxnSpPr>
            <a:stCxn id="16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FAFA22-324A-4313-B8B8-CAACA3D8D2D2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877BD2-5BCB-458C-93D1-21EC809A77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Frequentist scenario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60975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Postulate a </a:t>
            </a:r>
            <a:r>
              <a:rPr lang="en-GB" b="1" dirty="0"/>
              <a:t>population</a:t>
            </a:r>
            <a:r>
              <a:rPr lang="en-GB" dirty="0"/>
              <a:t> with “true” parameter </a:t>
            </a:r>
            <a:r>
              <a:rPr lang="en-US" dirty="0"/>
              <a:t>θ, hypothesize e.g.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</a:t>
            </a:r>
            <a:endParaRPr lang="en-GB" dirty="0"/>
          </a:p>
          <a:p>
            <a:r>
              <a:rPr lang="en-GB" dirty="0"/>
              <a:t>Draw </a:t>
            </a:r>
            <a:r>
              <a:rPr lang="en-GB" b="1" dirty="0"/>
              <a:t>empirical sample </a:t>
            </a:r>
            <a:r>
              <a:rPr lang="en-GB" dirty="0"/>
              <a:t>from population, measure summary statistic (mean)</a:t>
            </a:r>
          </a:p>
          <a:p>
            <a:r>
              <a:rPr lang="de-DE" dirty="0"/>
              <a:t>D</a:t>
            </a:r>
            <a:r>
              <a:rPr lang="en-US" dirty="0"/>
              <a:t>raw infinitely many </a:t>
            </a:r>
            <a:r>
              <a:rPr lang="en-US" b="1" dirty="0"/>
              <a:t>imaginary samples </a:t>
            </a:r>
            <a:r>
              <a:rPr lang="en-US" dirty="0"/>
              <a:t>given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 is true, take summary statistic of each sample</a:t>
            </a:r>
            <a:r>
              <a:rPr lang="en-US" baseline="-25000" dirty="0"/>
              <a:t> </a:t>
            </a:r>
            <a:endParaRPr lang="en-GB" dirty="0"/>
          </a:p>
          <a:p>
            <a:r>
              <a:rPr lang="en-GB" dirty="0"/>
              <a:t>Compute </a:t>
            </a:r>
            <a:r>
              <a:rPr lang="en-GB" b="1" dirty="0"/>
              <a:t>frequency </a:t>
            </a:r>
            <a:r>
              <a:rPr lang="en-GB" dirty="0"/>
              <a:t>of how often certain summary statistic (or more extreme one)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observed</a:t>
            </a:r>
            <a:endParaRPr lang="en-GB" dirty="0"/>
          </a:p>
          <a:p>
            <a:r>
              <a:rPr lang="en-GB" dirty="0"/>
              <a:t>Draw inferences about population</a:t>
            </a:r>
          </a:p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Assume population of humans in NL has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50% women</a:t>
                </a:r>
              </a:p>
              <a:p>
                <a:r>
                  <a:rPr lang="en-GB" dirty="0"/>
                  <a:t>Obtain sample of 100 people, measure that 60 are women</a:t>
                </a:r>
              </a:p>
              <a:p>
                <a:r>
                  <a:rPr lang="en-GB" dirty="0"/>
                  <a:t>Model distribution of sample means with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GB" dirty="0"/>
                  <a:t>: </a:t>
                </a:r>
                <a:r>
                  <a:rPr lang="en-US" dirty="0"/>
                  <a:t>θ = .50 as </a:t>
                </a:r>
                <a:r>
                  <a:rPr lang="en-US" b="1" dirty="0"/>
                  <a:t>t-distribution</a:t>
                </a:r>
                <a:r>
                  <a:rPr lang="en-US" dirty="0"/>
                  <a:t> with </a:t>
                </a:r>
                <a:r>
                  <a:rPr lang="en-US" b="1" dirty="0"/>
                  <a:t>mean</a:t>
                </a:r>
                <a:r>
                  <a:rPr lang="en-US" dirty="0"/>
                  <a:t> θ and </a:t>
                </a:r>
                <a:r>
                  <a:rPr lang="en-US" b="1" dirty="0"/>
                  <a:t>SD</a:t>
                </a:r>
                <a:r>
                  <a:rPr lang="en-US" dirty="0"/>
                  <a:t> based on sample SD (i.e. SE)</a:t>
                </a:r>
              </a:p>
              <a:p>
                <a:r>
                  <a:rPr lang="en-US" dirty="0"/>
                  <a:t>Compute </a:t>
                </a:r>
                <a:r>
                  <a:rPr lang="en-US" i="1" dirty="0"/>
                  <a:t>t</a:t>
                </a:r>
                <a:r>
                  <a:rPr lang="en-US" dirty="0"/>
                  <a:t>-statistic for 60% under H</a:t>
                </a:r>
                <a:r>
                  <a:rPr lang="en-US" baseline="-25000" dirty="0"/>
                  <a:t>0</a:t>
                </a:r>
                <a:r>
                  <a:rPr lang="en-US" dirty="0"/>
                  <a:t>, compute </a:t>
                </a:r>
                <a:r>
                  <a:rPr lang="en-US" b="1" i="1" dirty="0"/>
                  <a:t>p</a:t>
                </a:r>
                <a:r>
                  <a:rPr lang="en-US" b="1" dirty="0"/>
                  <a:t>-value </a:t>
                </a:r>
                <a:r>
                  <a:rPr lang="en-US" dirty="0"/>
                  <a:t>for observed </a:t>
                </a:r>
                <a:r>
                  <a:rPr lang="en-US" i="1" dirty="0"/>
                  <a:t>t</a:t>
                </a:r>
                <a:r>
                  <a:rPr lang="en-US" dirty="0"/>
                  <a:t>-statistic or more extreme one</a:t>
                </a:r>
                <a:endParaRPr lang="en-GB" dirty="0"/>
              </a:p>
              <a:p>
                <a:r>
                  <a:rPr lang="en-GB" dirty="0"/>
                  <a:t>Conclude women &gt; men</a:t>
                </a: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  <a:blipFill>
                <a:blip r:embed="rId3"/>
                <a:stretch>
                  <a:fillRect l="-1232" t="-3477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41667" y="6193001"/>
            <a:ext cx="2743200" cy="365125"/>
          </a:xfrm>
        </p:spPr>
        <p:txBody>
          <a:bodyPr/>
          <a:lstStyle/>
          <a:p>
            <a:fld id="{467DD3EE-9B53-4BB0-AB54-D1CAFB03BA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Grafik 8" descr="Population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254" y="3675225"/>
            <a:ext cx="5019675" cy="2593499"/>
          </a:xfrm>
          <a:prstGeom prst="rect">
            <a:avLst/>
          </a:prstGeom>
        </p:spPr>
      </p:pic>
      <p:pic>
        <p:nvPicPr>
          <p:cNvPr id="11" name="Grafik 10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2268" y="3822867"/>
            <a:ext cx="2554268" cy="2554268"/>
          </a:xfrm>
          <a:prstGeom prst="rect">
            <a:avLst/>
          </a:prstGeom>
        </p:spPr>
      </p:pic>
      <p:pic>
        <p:nvPicPr>
          <p:cNvPr id="12" name="Grafik 11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619" y="5504776"/>
            <a:ext cx="1038224" cy="1038224"/>
          </a:xfrm>
          <a:prstGeom prst="rect">
            <a:avLst/>
          </a:prstGeom>
        </p:spPr>
      </p:pic>
      <p:pic>
        <p:nvPicPr>
          <p:cNvPr id="13" name="Grafik 12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4157" y="5385713"/>
            <a:ext cx="1038224" cy="1038224"/>
          </a:xfrm>
          <a:prstGeom prst="rect">
            <a:avLst/>
          </a:prstGeom>
        </p:spPr>
      </p:pic>
      <p:pic>
        <p:nvPicPr>
          <p:cNvPr id="14" name="Grafik 13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120" y="5595263"/>
            <a:ext cx="1038224" cy="1038224"/>
          </a:xfrm>
          <a:prstGeom prst="rect">
            <a:avLst/>
          </a:prstGeom>
        </p:spPr>
      </p:pic>
      <p:pic>
        <p:nvPicPr>
          <p:cNvPr id="15" name="Grafik 14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2108" y="5361901"/>
            <a:ext cx="1038224" cy="1038224"/>
          </a:xfrm>
          <a:prstGeom prst="rect">
            <a:avLst/>
          </a:prstGeom>
        </p:spPr>
      </p:pic>
      <p:pic>
        <p:nvPicPr>
          <p:cNvPr id="16" name="Grafik 15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533" y="4528462"/>
            <a:ext cx="1038224" cy="1038224"/>
          </a:xfrm>
          <a:prstGeom prst="rect">
            <a:avLst/>
          </a:prstGeom>
        </p:spPr>
      </p:pic>
      <p:pic>
        <p:nvPicPr>
          <p:cNvPr id="17" name="Grafik 16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85" y="4695150"/>
            <a:ext cx="1038224" cy="1038224"/>
          </a:xfrm>
          <a:prstGeom prst="rect">
            <a:avLst/>
          </a:prstGeom>
        </p:spPr>
      </p:pic>
      <p:pic>
        <p:nvPicPr>
          <p:cNvPr id="18" name="Grafik 17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1723" y="4561800"/>
            <a:ext cx="1038224" cy="10382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18" y="4561800"/>
            <a:ext cx="2940397" cy="2132851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930" y="3672052"/>
            <a:ext cx="4930975" cy="3093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874" y="3672052"/>
            <a:ext cx="4926621" cy="30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07A7-10C5-45D1-87BB-C6C92890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8F1D-F91C-4044-8CB4-9BB6259D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Philosophy of mixed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vs. Frequentist philosophy of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Markov </a:t>
            </a:r>
            <a:r>
              <a:rPr lang="de-DE" dirty="0" err="1"/>
              <a:t>chain</a:t>
            </a:r>
            <a:r>
              <a:rPr lang="de-DE" dirty="0"/>
              <a:t> Monte Carlo (MCMC) </a:t>
            </a:r>
            <a:r>
              <a:rPr lang="de-DE" dirty="0" err="1"/>
              <a:t>algorithms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Brms</a:t>
            </a:r>
            <a:r>
              <a:rPr lang="de-DE" dirty="0"/>
              <a:t> </a:t>
            </a:r>
            <a:r>
              <a:rPr lang="de-DE" dirty="0" err="1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Bayes Theorem</a:t>
            </a:r>
            <a:endParaRPr lang="en-US" dirty="0"/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9" y="1406078"/>
            <a:ext cx="8383171" cy="16290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946053" y="1373095"/>
            <a:ext cx="357187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830210" y="2157589"/>
            <a:ext cx="52911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660162" y="1295988"/>
            <a:ext cx="38963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1204" y="3595062"/>
            <a:ext cx="3960000" cy="2574000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2430" y="3602116"/>
            <a:ext cx="3960000" cy="2574000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8" y="3618106"/>
            <a:ext cx="3960000" cy="2574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483517" y="3406868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9791700" y="3497302"/>
            <a:ext cx="0" cy="56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802855" y="1673811"/>
            <a:ext cx="3042280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Specify data-generating process,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blipFill>
                <a:blip r:embed="rId9"/>
                <a:stretch>
                  <a:fillRect l="-17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5875" y="0"/>
            <a:ext cx="6158172" cy="685241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168049" y="1"/>
            <a:ext cx="2286018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463590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7520005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257552" y="2209801"/>
            <a:ext cx="219553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5462609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7500958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028952" y="4586286"/>
            <a:ext cx="243365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5457841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7496190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3241" y="1885784"/>
            <a:ext cx="3900633" cy="445531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9022814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McElreath</a:t>
            </a:r>
            <a:r>
              <a:rPr lang="en-US" dirty="0"/>
              <a:t>, R. (2018). 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and Hall/CRC.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scenario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distribution of parameter </a:t>
            </a:r>
            <a:r>
              <a:rPr lang="en-US" dirty="0"/>
              <a:t>θ (</a:t>
            </a:r>
            <a:r>
              <a:rPr lang="en-US" b="1" dirty="0"/>
              <a:t>prior</a:t>
            </a:r>
            <a:r>
              <a:rPr lang="en-US" dirty="0"/>
              <a:t>)</a:t>
            </a:r>
          </a:p>
          <a:p>
            <a:r>
              <a:rPr lang="en-US" dirty="0"/>
              <a:t>Obtain some data</a:t>
            </a:r>
          </a:p>
          <a:p>
            <a:r>
              <a:rPr lang="en-US" dirty="0"/>
              <a:t>Compute for each parameter value in how many ways data could have occurred (</a:t>
            </a:r>
            <a:r>
              <a:rPr lang="en-US" b="1" dirty="0"/>
              <a:t>likelihood</a:t>
            </a:r>
            <a:r>
              <a:rPr lang="en-US" dirty="0"/>
              <a:t>)</a:t>
            </a:r>
          </a:p>
          <a:p>
            <a:r>
              <a:rPr lang="en-US" dirty="0"/>
              <a:t>Compute distribution of θ conditional on data (</a:t>
            </a:r>
            <a:r>
              <a:rPr lang="en-US" b="1" dirty="0"/>
              <a:t>posterior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/>
          </a:bodyPr>
          <a:lstStyle/>
          <a:p>
            <a:r>
              <a:rPr lang="en-GB" dirty="0"/>
              <a:t>Start with density distribution on possible gender ratio values in NL</a:t>
            </a:r>
          </a:p>
          <a:p>
            <a:r>
              <a:rPr lang="en-GB" dirty="0"/>
              <a:t>Ask 10 people for their gender</a:t>
            </a:r>
          </a:p>
          <a:p>
            <a:r>
              <a:rPr lang="en-GB" dirty="0"/>
              <a:t>Update distribution on the fly, stop at some point when all data points have been accounted for</a:t>
            </a:r>
          </a:p>
          <a:p>
            <a:r>
              <a:rPr lang="en-GB" dirty="0"/>
              <a:t>Compute final distribution on possible gender ratio values in NL</a:t>
            </a:r>
          </a:p>
          <a:p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3271837" y="2822257"/>
            <a:ext cx="5773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strike="sngStrike" dirty="0"/>
              <a:t>Population</a:t>
            </a:r>
            <a:r>
              <a:rPr lang="en-GB" sz="2600" dirty="0"/>
              <a:t>, </a:t>
            </a:r>
            <a:r>
              <a:rPr lang="en-GB" sz="2600" strike="sngStrike" dirty="0"/>
              <a:t>sample</a:t>
            </a:r>
            <a:r>
              <a:rPr lang="en-GB" sz="2600" dirty="0"/>
              <a:t>, </a:t>
            </a:r>
            <a:r>
              <a:rPr lang="en-GB" sz="2600" strike="sngStrike" dirty="0"/>
              <a:t>frequency</a:t>
            </a:r>
            <a:r>
              <a:rPr lang="en-GB" sz="2600" dirty="0"/>
              <a:t>, </a:t>
            </a:r>
            <a:r>
              <a:rPr lang="en-GB" sz="2600" i="1" strike="sngStrike" dirty="0"/>
              <a:t>p</a:t>
            </a:r>
            <a:r>
              <a:rPr lang="en-GB" sz="2600" strike="sngStrike" dirty="0"/>
              <a:t>-value</a:t>
            </a:r>
            <a:r>
              <a:rPr lang="en-GB" sz="2600" dirty="0"/>
              <a:t>,...</a:t>
            </a:r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997867" y="1535205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pic>
        <p:nvPicPr>
          <p:cNvPr id="13" name="Grafik 12" descr="R_Likelihoo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4" name="Grafik 13" descr="R_Posterior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5" name="Grafik 14" descr="Sum_of_2dic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3314700"/>
            <a:ext cx="4881318" cy="2867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3" y="5190769"/>
            <a:ext cx="2109076" cy="158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5EF6-AC9E-4551-82AE-5B931826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75DC-A058-4799-9BEA-1C55634FD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5C06-1F30-48B9-820E-20EC0D6ED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Interested in the </a:t>
            </a:r>
            <a:r>
              <a:rPr lang="en-US" i="1" dirty="0"/>
              <a:t>true </a:t>
            </a:r>
            <a:r>
              <a:rPr lang="en-US" dirty="0"/>
              <a:t>population parameter values</a:t>
            </a:r>
          </a:p>
          <a:p>
            <a:r>
              <a:rPr lang="en-US" dirty="0"/>
              <a:t>Test whether data are compatible with certain (null) hypotheses about parameter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C51A3-0B33-4BD4-8B1C-B4922421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Bayesian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D5873-6307-4207-8552-B442E10B2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Interest in the distribution of credibility/plausibility/certainty/ probability over possible parameter values</a:t>
            </a:r>
          </a:p>
          <a:p>
            <a:r>
              <a:rPr lang="en-US" dirty="0"/>
              <a:t>Update distribution based on data using Bayes Theorem</a:t>
            </a:r>
          </a:p>
        </p:txBody>
      </p:sp>
    </p:spTree>
    <p:extLst>
      <p:ext uri="{BB962C8B-B14F-4D97-AF65-F5344CB8AC3E}">
        <p14:creationId xmlns:p14="http://schemas.microsoft.com/office/powerpoint/2010/main" val="2321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Markov </a:t>
            </a:r>
            <a:r>
              <a:rPr lang="de-DE" sz="7200" dirty="0" err="1"/>
              <a:t>chain</a:t>
            </a:r>
            <a:r>
              <a:rPr lang="de-DE" sz="7200" dirty="0"/>
              <a:t> Monte Carlo (MCMC) </a:t>
            </a:r>
            <a:r>
              <a:rPr lang="de-DE" sz="7200" dirty="0" err="1"/>
              <a:t>algorithms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4598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8165-C8F2-4D60-B589-30302BA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local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C20B-EB8F-46E5-ADCE-3382B08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EE522984-3638-4E95-AAA9-F29AA7EB14D0}"/>
              </a:ext>
            </a:extLst>
          </p:cNvPr>
          <p:cNvSpPr/>
          <p:nvPr/>
        </p:nvSpPr>
        <p:spPr>
          <a:xfrm>
            <a:off x="8240617" y="1734756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D632DC5-3447-4F80-939F-BA9B57E05795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4F7C2-6373-44C3-BD48-F53CEDF5231A}"/>
              </a:ext>
            </a:extLst>
          </p:cNvPr>
          <p:cNvCxnSpPr>
            <a:cxnSpLocks/>
          </p:cNvCxnSpPr>
          <p:nvPr/>
        </p:nvCxnSpPr>
        <p:spPr>
          <a:xfrm flipH="1">
            <a:off x="4616067" y="3512545"/>
            <a:ext cx="268534" cy="341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AEBA0B-E6EA-4B9E-9C66-278869563066}"/>
              </a:ext>
            </a:extLst>
          </p:cNvPr>
          <p:cNvCxnSpPr>
            <a:cxnSpLocks/>
          </p:cNvCxnSpPr>
          <p:nvPr/>
        </p:nvCxnSpPr>
        <p:spPr>
          <a:xfrm>
            <a:off x="5321517" y="3494970"/>
            <a:ext cx="243287" cy="37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7D38B934-B469-47F1-A67F-76A5E9AEA8B6}"/>
              </a:ext>
            </a:extLst>
          </p:cNvPr>
          <p:cNvSpPr/>
          <p:nvPr/>
        </p:nvSpPr>
        <p:spPr>
          <a:xfrm>
            <a:off x="2198608" y="5903071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35 0.38611 C -0.18685 0.38611 -0.16159 0.37963 -0.12058 0.34722 C -0.07969 0.31505 -0.05899 0.20208 -0.03959 0.11458 C -0.03295 0.06458 -0.02292 0.04607 3.125E-6 -1.48148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1DFF140B-7C2F-44E7-ABB6-259D8AB26E76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29E30-50D8-4B26-93FC-E4620DA359A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09139" y="3559166"/>
            <a:ext cx="387430" cy="461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F033B-0B0A-4BD8-83F8-2F571422DB4D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8A171-6F85-4003-98E2-046F5850DA17}"/>
              </a:ext>
            </a:extLst>
          </p:cNvPr>
          <p:cNvCxnSpPr>
            <a:cxnSpLocks/>
          </p:cNvCxnSpPr>
          <p:nvPr/>
        </p:nvCxnSpPr>
        <p:spPr>
          <a:xfrm flipH="1">
            <a:off x="2181340" y="4020039"/>
            <a:ext cx="341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E1B612-0613-40AE-90C3-80B8B3527C57}"/>
              </a:ext>
            </a:extLst>
          </p:cNvPr>
          <p:cNvSpPr txBox="1"/>
          <p:nvPr/>
        </p:nvSpPr>
        <p:spPr>
          <a:xfrm>
            <a:off x="2611682" y="360663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0.80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FC29A-B880-48BF-B67A-7399C6ECF122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80% probability!</a:t>
            </a:r>
          </a:p>
        </p:txBody>
      </p:sp>
    </p:spTree>
    <p:extLst>
      <p:ext uri="{BB962C8B-B14F-4D97-AF65-F5344CB8AC3E}">
        <p14:creationId xmlns:p14="http://schemas.microsoft.com/office/powerpoint/2010/main" val="35516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954607B-8FF7-4346-BDB1-7F50EF6C039A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7B31D-62A7-4343-AA7A-41CF96BA16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209139" y="2941504"/>
            <a:ext cx="1184200" cy="617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1FB258-9E0D-4A1F-BCDE-268E3227AB00}"/>
              </a:ext>
            </a:extLst>
          </p:cNvPr>
          <p:cNvCxnSpPr>
            <a:cxnSpLocks/>
          </p:cNvCxnSpPr>
          <p:nvPr/>
        </p:nvCxnSpPr>
        <p:spPr>
          <a:xfrm flipH="1">
            <a:off x="2181339" y="2941504"/>
            <a:ext cx="42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CCC68-83DA-4DBF-A863-60B6C78018F5}"/>
              </a:ext>
            </a:extLst>
          </p:cNvPr>
          <p:cNvSpPr txBox="1"/>
          <p:nvPr/>
        </p:nvSpPr>
        <p:spPr>
          <a:xfrm>
            <a:off x="2563712" y="306566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1.20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5517F-F579-4BFD-AE88-6B1E945ACC5C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100% probability!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6EBD4-A57A-4DA5-B543-AAC4B2EA7AC6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DF08B-C0B4-4ED6-8C79-6E2A0E3A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</p:spPr>
            <p:txBody>
              <a:bodyPr/>
              <a:lstStyle/>
              <a:p>
                <a:r>
                  <a:rPr lang="en-US" dirty="0"/>
                  <a:t>Make proposal based on random walk (move 1 “step” from current position)</a:t>
                </a:r>
              </a:p>
              <a:p>
                <a:r>
                  <a:rPr lang="en-US" dirty="0"/>
                  <a:t>Accept proposals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accept proposals that move to value with higher probability</a:t>
                </a:r>
              </a:p>
              <a:p>
                <a:pPr lvl="1"/>
                <a:r>
                  <a:rPr lang="en-US" dirty="0"/>
                  <a:t>Accept proposals that that move to value with lower probability based on ratio of old and new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  <a:blipFill>
                <a:blip r:embed="rId4"/>
                <a:stretch>
                  <a:fillRect l="-9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6A7B1-5F36-4191-BBE0-6BDD5A4E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5E01-815D-4290-84BF-54C4688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 (proposals based on random walk)</a:t>
            </a:r>
          </a:p>
          <a:p>
            <a:r>
              <a:rPr lang="en-US" dirty="0"/>
              <a:t>High autocorrelation (due to random walk) </a:t>
            </a:r>
            <a:r>
              <a:rPr lang="en-US" dirty="0">
                <a:sym typeface="Wingdings" panose="05000000000000000000" pitchFamily="2" charset="2"/>
              </a:rPr>
              <a:t> many redundant samples</a:t>
            </a:r>
          </a:p>
          <a:p>
            <a:r>
              <a:rPr lang="en-US" dirty="0">
                <a:sym typeface="Wingdings" panose="05000000000000000000" pitchFamily="2" charset="2"/>
              </a:rPr>
              <a:t>Problems with finding complex patterns in high-dimensional distributions (e.g. hierarchical models)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Solution: Hamiltonian Monte-Carlo (HMC) as implemented in STAN</a:t>
            </a:r>
            <a:endParaRPr lang="en-US" dirty="0"/>
          </a:p>
        </p:txBody>
      </p:sp>
      <p:pic>
        <p:nvPicPr>
          <p:cNvPr id="1026" name="Picture 2" descr="Image result for mc-stan logo gelman">
            <a:extLst>
              <a:ext uri="{FF2B5EF4-FFF2-40B4-BE49-F238E27FC236}">
                <a16:creationId xmlns:a16="http://schemas.microsoft.com/office/drawing/2014/main" id="{9E88DB01-5FBE-453E-B0DE-F79B3163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7" y="531937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Philosophy of mixed models</a:t>
            </a:r>
          </a:p>
        </p:txBody>
      </p:sp>
    </p:spTree>
    <p:extLst>
      <p:ext uri="{BB962C8B-B14F-4D97-AF65-F5344CB8AC3E}">
        <p14:creationId xmlns:p14="http://schemas.microsoft.com/office/powerpoint/2010/main" val="345674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0E1-F52C-49F7-BBE3-5DEEDCE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6DB8-A61D-4DB8-865D-1FC2FB13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https://mc-stan.org/</a:t>
            </a:r>
            <a:endParaRPr lang="en-US" dirty="0"/>
          </a:p>
          <a:p>
            <a:r>
              <a:rPr lang="en-US" dirty="0"/>
              <a:t>Probabilistic programming language written in C++</a:t>
            </a:r>
          </a:p>
          <a:p>
            <a:r>
              <a:rPr lang="en-US" dirty="0"/>
              <a:t>Developed by Andrew Gelman and Bob Carpenter (and many others) at Columbia University</a:t>
            </a:r>
          </a:p>
          <a:p>
            <a:r>
              <a:rPr lang="en-US" dirty="0"/>
              <a:t>Can be interfaced from many other languages (e.g. </a:t>
            </a:r>
            <a:r>
              <a:rPr lang="en-US" dirty="0" err="1"/>
              <a:t>CmdStan</a:t>
            </a:r>
            <a:r>
              <a:rPr lang="en-US" dirty="0"/>
              <a:t>, </a:t>
            </a:r>
            <a:r>
              <a:rPr lang="en-US" dirty="0" err="1"/>
              <a:t>Rstan</a:t>
            </a:r>
            <a:r>
              <a:rPr lang="en-US" dirty="0"/>
              <a:t>, </a:t>
            </a:r>
            <a:r>
              <a:rPr lang="en-US" dirty="0" err="1"/>
              <a:t>PyStan</a:t>
            </a:r>
            <a:r>
              <a:rPr lang="en-US" dirty="0"/>
              <a:t>, </a:t>
            </a:r>
            <a:r>
              <a:rPr lang="en-US" dirty="0" err="1"/>
              <a:t>MatlabStan</a:t>
            </a:r>
            <a:r>
              <a:rPr lang="en-US" dirty="0"/>
              <a:t>, </a:t>
            </a:r>
            <a:r>
              <a:rPr lang="en-US" dirty="0" err="1"/>
              <a:t>Stan.jl</a:t>
            </a:r>
            <a:r>
              <a:rPr lang="en-US" dirty="0"/>
              <a:t>, </a:t>
            </a:r>
            <a:r>
              <a:rPr lang="en-US" dirty="0" err="1"/>
              <a:t>StataStan</a:t>
            </a:r>
            <a:r>
              <a:rPr lang="en-US" dirty="0"/>
              <a:t>)</a:t>
            </a:r>
          </a:p>
          <a:p>
            <a:r>
              <a:rPr lang="en-US" dirty="0"/>
              <a:t>Implements Hamiltonian Monte-Carlo with No-U-Turn sampler (NUTS)</a:t>
            </a:r>
          </a:p>
          <a:p>
            <a:r>
              <a:rPr lang="en-US" dirty="0"/>
              <a:t>Write lme4-like models that get translated into Stan code: </a:t>
            </a:r>
            <a:r>
              <a:rPr lang="en-US" b="1" dirty="0"/>
              <a:t>brms </a:t>
            </a:r>
            <a:r>
              <a:rPr lang="en-US" dirty="0"/>
              <a:t>(“Bayesian Regression Models using 'Stan’”) package by Paul </a:t>
            </a:r>
            <a:r>
              <a:rPr lang="en-US" dirty="0" err="1"/>
              <a:t>Bürkner</a:t>
            </a:r>
            <a:endParaRPr lang="en-US" dirty="0"/>
          </a:p>
        </p:txBody>
      </p:sp>
      <p:pic>
        <p:nvPicPr>
          <p:cNvPr id="4" name="Picture 2" descr="Image result for mc-stan logo gelman">
            <a:extLst>
              <a:ext uri="{FF2B5EF4-FFF2-40B4-BE49-F238E27FC236}">
                <a16:creationId xmlns:a16="http://schemas.microsoft.com/office/drawing/2014/main" id="{50664A2B-DBD5-4FBC-9F56-5DC9F97F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8894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ms.png">
            <a:extLst>
              <a:ext uri="{FF2B5EF4-FFF2-40B4-BE49-F238E27FC236}">
                <a16:creationId xmlns:a16="http://schemas.microsoft.com/office/drawing/2014/main" id="{0FA0EED2-9346-45DF-BAD2-1A150EAB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622740"/>
            <a:ext cx="11543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6360"/>
            <a:ext cx="10515600" cy="2945279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 </a:t>
            </a:r>
            <a:r>
              <a:rPr lang="de-DE" sz="7200" dirty="0" err="1"/>
              <a:t>brms</a:t>
            </a:r>
            <a:r>
              <a:rPr lang="de-DE" sz="7200" dirty="0"/>
              <a:t> </a:t>
            </a:r>
            <a:r>
              <a:rPr lang="de-DE" sz="7200" dirty="0" err="1"/>
              <a:t>Practical</a:t>
            </a:r>
            <a:r>
              <a:rPr lang="de-DE" sz="7200" dirty="0"/>
              <a:t>:</a:t>
            </a:r>
            <a:br>
              <a:rPr lang="de-DE" sz="7200" dirty="0"/>
            </a:br>
            <a:r>
              <a:rPr lang="de-DE" sz="5000" b="1" dirty="0" err="1"/>
              <a:t>b</a:t>
            </a:r>
            <a:r>
              <a:rPr lang="de-DE" sz="5000" dirty="0" err="1"/>
              <a:t>ayesian</a:t>
            </a:r>
            <a:r>
              <a:rPr lang="de-DE" sz="5000" dirty="0"/>
              <a:t> </a:t>
            </a:r>
            <a:r>
              <a:rPr lang="de-DE" sz="5000" b="1" dirty="0" err="1"/>
              <a:t>r</a:t>
            </a:r>
            <a:r>
              <a:rPr lang="de-DE" sz="5000" dirty="0" err="1"/>
              <a:t>egression</a:t>
            </a:r>
            <a:r>
              <a:rPr lang="de-DE" sz="5000" dirty="0"/>
              <a:t> </a:t>
            </a:r>
            <a:r>
              <a:rPr lang="de-DE" sz="5000" b="1" dirty="0" err="1"/>
              <a:t>m</a:t>
            </a:r>
            <a:r>
              <a:rPr lang="de-DE" sz="5000" dirty="0" err="1"/>
              <a:t>odels</a:t>
            </a:r>
            <a:r>
              <a:rPr lang="de-DE" sz="5000" dirty="0"/>
              <a:t> in </a:t>
            </a:r>
            <a:r>
              <a:rPr lang="de-DE" sz="5000" b="1" dirty="0" err="1"/>
              <a:t>s</a:t>
            </a:r>
            <a:r>
              <a:rPr lang="de-DE" sz="5000" dirty="0" err="1"/>
              <a:t>tan</a:t>
            </a:r>
            <a:r>
              <a:rPr lang="de-DE" sz="7200" dirty="0"/>
              <a:t> </a:t>
            </a:r>
            <a:br>
              <a:rPr lang="de-DE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 1: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2400" dirty="0"/>
              <a:t>DV: difference score between ratings (post-pre)</a:t>
            </a:r>
          </a:p>
          <a:p>
            <a:pPr marL="0" indent="0">
              <a:buNone/>
            </a:pPr>
            <a:r>
              <a:rPr lang="en-US" sz="2400" dirty="0"/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27" y="4113222"/>
            <a:ext cx="4558922" cy="239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8" y="4113221"/>
            <a:ext cx="4362950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Quick recap on lme4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C2D1AA-81D2-4210-8AB5-B79C4827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86" y="1415078"/>
            <a:ext cx="10515600" cy="4351338"/>
          </a:xfrm>
        </p:spPr>
        <p:txBody>
          <a:bodyPr/>
          <a:lstStyle/>
          <a:p>
            <a:r>
              <a:rPr lang="en-US" dirty="0"/>
              <a:t>We follow the </a:t>
            </a:r>
            <a:r>
              <a:rPr lang="en-US" b="1" dirty="0"/>
              <a:t>maximal model approach</a:t>
            </a:r>
            <a:r>
              <a:rPr lang="en-US" dirty="0"/>
              <a:t> here (Barr, Levy, Scheepers, &amp; </a:t>
            </a:r>
            <a:r>
              <a:rPr lang="en-US" dirty="0" err="1"/>
              <a:t>Tily</a:t>
            </a:r>
            <a:r>
              <a:rPr lang="en-US" dirty="0"/>
              <a:t>, 2013):</a:t>
            </a:r>
          </a:p>
          <a:p>
            <a:pPr lvl="1"/>
            <a:r>
              <a:rPr lang="en-US" dirty="0"/>
              <a:t>All fixed effects (i.e. population-level effects) that are important</a:t>
            </a:r>
          </a:p>
          <a:p>
            <a:pPr lvl="1"/>
            <a:r>
              <a:rPr lang="en-US" dirty="0"/>
              <a:t>A intercept adjustment (variance parameter) for each grouping level</a:t>
            </a:r>
          </a:p>
          <a:p>
            <a:pPr lvl="1"/>
            <a:r>
              <a:rPr lang="en-US" dirty="0"/>
              <a:t>An adjustment of the fixed-effect for each grouping level</a:t>
            </a:r>
          </a:p>
          <a:p>
            <a:pPr lvl="1"/>
            <a:r>
              <a:rPr lang="en-US" dirty="0"/>
              <a:t>The correlations between these adjustments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761261" y="4141162"/>
            <a:ext cx="9925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0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1C68E-8878-4560-BCD7-896731C8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03"/>
          <a:stretch/>
        </p:blipFill>
        <p:spPr>
          <a:xfrm>
            <a:off x="1683672" y="1727933"/>
            <a:ext cx="8824656" cy="513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D4FB2-4960-45DC-BFC9-15A9DCAC6FF3}"/>
              </a:ext>
            </a:extLst>
          </p:cNvPr>
          <p:cNvSpPr/>
          <p:nvPr/>
        </p:nvSpPr>
        <p:spPr>
          <a:xfrm>
            <a:off x="7248089" y="436228"/>
            <a:ext cx="1614536" cy="40819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9EB34-7C94-420F-BF65-A474839F65E8}"/>
              </a:ext>
            </a:extLst>
          </p:cNvPr>
          <p:cNvSpPr/>
          <p:nvPr/>
        </p:nvSpPr>
        <p:spPr>
          <a:xfrm>
            <a:off x="1786642" y="2316760"/>
            <a:ext cx="4412822" cy="4511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250F8-D259-431A-9519-4A266572174B}"/>
              </a:ext>
            </a:extLst>
          </p:cNvPr>
          <p:cNvSpPr/>
          <p:nvPr/>
        </p:nvSpPr>
        <p:spPr>
          <a:xfrm>
            <a:off x="5392196" y="438823"/>
            <a:ext cx="1614536" cy="40819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F300-3534-45B1-9CAA-EC785362AE88}"/>
              </a:ext>
            </a:extLst>
          </p:cNvPr>
          <p:cNvSpPr/>
          <p:nvPr/>
        </p:nvSpPr>
        <p:spPr>
          <a:xfrm>
            <a:off x="6260489" y="2313965"/>
            <a:ext cx="3984771" cy="45118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85FCF-C10F-4FEA-8B8A-3014E9A04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6"/>
          <a:stretch/>
        </p:blipFill>
        <p:spPr>
          <a:xfrm>
            <a:off x="1786642" y="1797582"/>
            <a:ext cx="8633623" cy="506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D4FB2-4960-45DC-BFC9-15A9DCAC6FF3}"/>
              </a:ext>
            </a:extLst>
          </p:cNvPr>
          <p:cNvSpPr/>
          <p:nvPr/>
        </p:nvSpPr>
        <p:spPr>
          <a:xfrm>
            <a:off x="7248088" y="833161"/>
            <a:ext cx="1614536" cy="40819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9EB34-7C94-420F-BF65-A474839F65E8}"/>
              </a:ext>
            </a:extLst>
          </p:cNvPr>
          <p:cNvSpPr/>
          <p:nvPr/>
        </p:nvSpPr>
        <p:spPr>
          <a:xfrm>
            <a:off x="1786642" y="2316760"/>
            <a:ext cx="4412822" cy="4511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250F8-D259-431A-9519-4A266572174B}"/>
              </a:ext>
            </a:extLst>
          </p:cNvPr>
          <p:cNvSpPr/>
          <p:nvPr/>
        </p:nvSpPr>
        <p:spPr>
          <a:xfrm>
            <a:off x="5392196" y="844419"/>
            <a:ext cx="1614536" cy="40819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F300-3534-45B1-9CAA-EC785362AE88}"/>
              </a:ext>
            </a:extLst>
          </p:cNvPr>
          <p:cNvSpPr/>
          <p:nvPr/>
        </p:nvSpPr>
        <p:spPr>
          <a:xfrm>
            <a:off x="6260489" y="2313965"/>
            <a:ext cx="3984771" cy="45118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25377F-7697-44F1-8F43-7D5AABE0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818109"/>
            <a:ext cx="8509000" cy="4498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B3B1AA-6E0B-4F9B-BFF5-611EE3AA812F}"/>
              </a:ext>
            </a:extLst>
          </p:cNvPr>
          <p:cNvSpPr/>
          <p:nvPr/>
        </p:nvSpPr>
        <p:spPr>
          <a:xfrm>
            <a:off x="5408195" y="112815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5B8B4-B9D9-4A3D-B3AF-AD954D19A579}"/>
              </a:ext>
            </a:extLst>
          </p:cNvPr>
          <p:cNvSpPr/>
          <p:nvPr/>
        </p:nvSpPr>
        <p:spPr>
          <a:xfrm>
            <a:off x="4776399" y="465072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46163-49C5-475F-90E2-6DF480C8E468}"/>
              </a:ext>
            </a:extLst>
          </p:cNvPr>
          <p:cNvSpPr/>
          <p:nvPr/>
        </p:nvSpPr>
        <p:spPr>
          <a:xfrm>
            <a:off x="7093241" y="359256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0D584B-EDE7-4633-8F05-E69D04766545}"/>
              </a:ext>
            </a:extLst>
          </p:cNvPr>
          <p:cNvSpPr/>
          <p:nvPr/>
        </p:nvSpPr>
        <p:spPr>
          <a:xfrm>
            <a:off x="1715815" y="1942932"/>
            <a:ext cx="5918167" cy="232706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C44FB-8408-43DA-B080-E2BF5725B47D}"/>
              </a:ext>
            </a:extLst>
          </p:cNvPr>
          <p:cNvSpPr/>
          <p:nvPr/>
        </p:nvSpPr>
        <p:spPr>
          <a:xfrm>
            <a:off x="7679947" y="1942931"/>
            <a:ext cx="918769" cy="2327063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77A0F-4D2D-4C87-B085-E633C6C9A50C}"/>
              </a:ext>
            </a:extLst>
          </p:cNvPr>
          <p:cNvSpPr/>
          <p:nvPr/>
        </p:nvSpPr>
        <p:spPr>
          <a:xfrm>
            <a:off x="1715815" y="4925154"/>
            <a:ext cx="5918167" cy="15164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1716974" cy="531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Why brms:</a:t>
            </a:r>
          </a:p>
          <a:p>
            <a:pPr marL="0" indent="0">
              <a:buNone/>
            </a:pPr>
            <a:r>
              <a:rPr lang="en-US" sz="2400" dirty="0"/>
              <a:t>	- If you prefer a Bayesian philosophy over the frequentist one</a:t>
            </a:r>
          </a:p>
          <a:p>
            <a:pPr marL="0" indent="0">
              <a:buNone/>
            </a:pPr>
            <a:r>
              <a:rPr lang="en-US" sz="2400" dirty="0"/>
              <a:t>	- If you have </a:t>
            </a:r>
            <a:r>
              <a:rPr lang="en-US" sz="2400" b="1" dirty="0"/>
              <a:t>domain-knowledge </a:t>
            </a:r>
            <a:r>
              <a:rPr lang="en-US" sz="2400" dirty="0"/>
              <a:t>about the research-question and what you might expect, you 	can directly put it into the model via the </a:t>
            </a:r>
            <a:r>
              <a:rPr lang="en-US" sz="2400" b="1" i="1" dirty="0"/>
              <a:t>priors</a:t>
            </a:r>
          </a:p>
          <a:p>
            <a:pPr marL="0" indent="0">
              <a:buNone/>
            </a:pPr>
            <a:r>
              <a:rPr lang="en-US" sz="2400" i="1" dirty="0"/>
              <a:t>	- </a:t>
            </a:r>
            <a:r>
              <a:rPr lang="en-US" sz="2400" dirty="0"/>
              <a:t>The HMC sampler</a:t>
            </a:r>
            <a:r>
              <a:rPr lang="en-US" sz="2400" i="1" dirty="0"/>
              <a:t> </a:t>
            </a:r>
            <a:r>
              <a:rPr lang="en-US" sz="2400" dirty="0"/>
              <a:t>can handle increasingly </a:t>
            </a:r>
            <a:r>
              <a:rPr lang="en-US" sz="2400" b="1" i="1" dirty="0"/>
              <a:t>complex </a:t>
            </a:r>
            <a:r>
              <a:rPr lang="en-US" sz="2400" dirty="0"/>
              <a:t>models with </a:t>
            </a:r>
            <a:r>
              <a:rPr lang="en-US" sz="2400" i="1" dirty="0"/>
              <a:t>thousands </a:t>
            </a:r>
            <a:r>
              <a:rPr lang="en-US" sz="2400" dirty="0"/>
              <a:t>of parameters 	that would (probably) be very difficult to fit in maximum likelihood (lme4) </a:t>
            </a:r>
            <a:r>
              <a:rPr lang="en-US" sz="2400" dirty="0">
                <a:sym typeface="Wingdings" panose="05000000000000000000" pitchFamily="2" charset="2"/>
              </a:rPr>
              <a:t> no need for 	simplifying a maximal model*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brms is </a:t>
            </a:r>
            <a:r>
              <a:rPr lang="en-US" sz="2400" b="1" i="1" dirty="0"/>
              <a:t>very flexible</a:t>
            </a:r>
            <a:r>
              <a:rPr lang="en-US" sz="2400" dirty="0"/>
              <a:t> and can already handle various non-normal models, (negative; zero	- inflated) binomial, cumulative, exponential, lognormal, multinomial, drift- diffusion/wiener 	and many more and it’s even possible to define custom model families in STAN!</a:t>
            </a:r>
          </a:p>
          <a:p>
            <a:pPr marL="0" indent="0">
              <a:buNone/>
            </a:pPr>
            <a:r>
              <a:rPr lang="en-US" sz="2400" dirty="0"/>
              <a:t>Why </a:t>
            </a:r>
            <a:r>
              <a:rPr lang="en-US" sz="2400" i="1" dirty="0"/>
              <a:t>not </a:t>
            </a:r>
            <a:r>
              <a:rPr lang="en-US" sz="2400" dirty="0"/>
              <a:t>brms:</a:t>
            </a:r>
          </a:p>
          <a:p>
            <a:pPr marL="0" indent="0">
              <a:buNone/>
            </a:pPr>
            <a:r>
              <a:rPr lang="en-US" sz="2400" dirty="0"/>
              <a:t>	- the fitting time might be order of magnitudes </a:t>
            </a:r>
            <a:r>
              <a:rPr lang="en-US" sz="2400" b="1" i="1" dirty="0"/>
              <a:t>slower</a:t>
            </a:r>
            <a:r>
              <a:rPr lang="en-US" sz="2400" dirty="0"/>
              <a:t> than lme4 (not to mention 	</a:t>
            </a:r>
            <a:r>
              <a:rPr lang="en-US" sz="2400" dirty="0" err="1"/>
              <a:t>MixedModels</a:t>
            </a:r>
            <a:r>
              <a:rPr lang="en-US" sz="2400" dirty="0"/>
              <a:t> in Julia) as the model needs to be compiled first and the MCMC sampling itself 	takes more time than optimization in lme4 though for simple models estimates are often very 	similar numerically</a:t>
            </a:r>
          </a:p>
          <a:p>
            <a:pPr marL="0" indent="0">
              <a:buNone/>
            </a:pPr>
            <a:r>
              <a:rPr lang="en-US" sz="2400" dirty="0"/>
              <a:t>	- Even though the change is easy if you know lme4, model </a:t>
            </a:r>
            <a:r>
              <a:rPr lang="en-US" sz="2400" b="1" dirty="0"/>
              <a:t>diagnostics and output </a:t>
            </a:r>
            <a:r>
              <a:rPr lang="en-US" sz="2400" dirty="0"/>
              <a:t>	interpretation differ quite a lot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64151-1BBA-4B8B-A9B3-EC6CD845E3E2}"/>
              </a:ext>
            </a:extLst>
          </p:cNvPr>
          <p:cNvSpPr/>
          <p:nvPr/>
        </p:nvSpPr>
        <p:spPr>
          <a:xfrm>
            <a:off x="284525" y="6359009"/>
            <a:ext cx="759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*technically this is the case but do not take this too serious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000125" y="1176336"/>
            <a:ext cx="9925050" cy="212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337"/>
            <a:ext cx="9934575" cy="21240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3" y="3429000"/>
            <a:ext cx="5864577" cy="329882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6248400" y="3428999"/>
            <a:ext cx="5753100" cy="329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few things are implicit here as they have a default setting that </a:t>
            </a:r>
            <a:r>
              <a:rPr lang="en-US" sz="2400" dirty="0" err="1"/>
              <a:t>brm</a:t>
            </a:r>
            <a:r>
              <a:rPr lang="en-US" sz="2400" dirty="0"/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2400" dirty="0"/>
              <a:t>What is the </a:t>
            </a:r>
            <a:r>
              <a:rPr lang="en-US" sz="2400" b="1" dirty="0"/>
              <a:t>distribution</a:t>
            </a:r>
            <a:r>
              <a:rPr lang="en-US" sz="2400" dirty="0"/>
              <a:t> of the response variable aka. model-family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What are our </a:t>
            </a:r>
            <a:r>
              <a:rPr lang="en-US" sz="2400" b="1" dirty="0"/>
              <a:t>priors</a:t>
            </a:r>
            <a:r>
              <a:rPr lang="en-US" sz="2400" dirty="0"/>
              <a:t>?</a:t>
            </a:r>
          </a:p>
          <a:p>
            <a:pPr>
              <a:buFontTx/>
              <a:buChar char="-"/>
            </a:pPr>
            <a:r>
              <a:rPr lang="en-US" sz="2400" dirty="0"/>
              <a:t>How </a:t>
            </a:r>
            <a:r>
              <a:rPr lang="en-US" sz="2400" b="1" dirty="0"/>
              <a:t>many</a:t>
            </a:r>
            <a:r>
              <a:rPr lang="en-US" sz="2400" dirty="0"/>
              <a:t> MCMC samples do we want to collect?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204675"/>
            <a:ext cx="10943303" cy="2715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503FCA-5649-4FD8-8694-E827781C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" y="4229100"/>
            <a:ext cx="10515600" cy="2033588"/>
          </a:xfrm>
        </p:spPr>
        <p:txBody>
          <a:bodyPr>
            <a:normAutofit/>
          </a:bodyPr>
          <a:lstStyle/>
          <a:p>
            <a:r>
              <a:rPr lang="en-US" sz="3200" dirty="0"/>
              <a:t>Fitting</a:t>
            </a:r>
          </a:p>
          <a:p>
            <a:r>
              <a:rPr lang="en-US" sz="3200" dirty="0"/>
              <a:t>Diagnostics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Evaluate effect of new drug on outcome Y: </a:t>
                </a:r>
              </a:p>
              <a:p>
                <a:pPr lvl="1"/>
                <a:r>
                  <a:rPr lang="en-US" dirty="0"/>
                  <a:t>Within-subjects factor: pre/post measurement </a:t>
                </a:r>
              </a:p>
              <a:p>
                <a:pPr lvl="1"/>
                <a:r>
                  <a:rPr lang="en-US" dirty="0"/>
                  <a:t>Between-subjects factor: experimental/ control group</a:t>
                </a:r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How would you analyze this design?</a:t>
                </a:r>
                <a:endParaRPr lang="en-US" dirty="0"/>
              </a:p>
              <a:p>
                <a:r>
                  <a:rPr lang="en-US" dirty="0"/>
                  <a:t>Possible approaches: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Ignore pre-measurement,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on post measurement: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Compute change score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dif</a:t>
                </a:r>
                <a:r>
                  <a:rPr lang="en-US" dirty="0"/>
                  <a:t> =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post</a:t>
                </a:r>
                <a:r>
                  <a:rPr lang="en-US" dirty="0"/>
                  <a:t> –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pre</a:t>
                </a:r>
                <a:r>
                  <a:rPr lang="en-US" dirty="0"/>
                  <a:t>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(like RM-ANOVA):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Use pre-measurement as covariate in regression model (like ANCOVA):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Evaluate power (i.e. sensitivity to detect effect)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  <a:blipFill>
                <a:blip r:embed="rId2"/>
                <a:stretch>
                  <a:fillRect l="-8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50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Priors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02F49-E4C3-4497-A054-E86F71D843F5}"/>
              </a:ext>
            </a:extLst>
          </p:cNvPr>
          <p:cNvSpPr txBox="1">
            <a:spLocks/>
          </p:cNvSpPr>
          <p:nvPr/>
        </p:nvSpPr>
        <p:spPr>
          <a:xfrm>
            <a:off x="100012" y="1075081"/>
            <a:ext cx="5891213" cy="203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defaults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get_prior</a:t>
            </a:r>
            <a:r>
              <a:rPr lang="en-US" sz="2400" dirty="0">
                <a:latin typeface="Consolas" panose="020B0609020204030204" pitchFamily="49" charset="0"/>
              </a:rPr>
              <a:t>(brm1))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00012" y="1711828"/>
            <a:ext cx="6662738" cy="5089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00012" y="2705100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00011" y="3698372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100010" y="4046031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00009" y="6380234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5301"/>
            <a:ext cx="6267450" cy="13400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7072312" y="1438513"/>
            <a:ext cx="4910138" cy="528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term ‘</a:t>
            </a:r>
            <a:r>
              <a:rPr lang="en-US" sz="2000" i="1" dirty="0"/>
              <a:t>default</a:t>
            </a:r>
            <a:r>
              <a:rPr lang="en-US" sz="2000" dirty="0"/>
              <a:t>’ is a bit confusing here as the priors actually </a:t>
            </a:r>
            <a:r>
              <a:rPr lang="en-US" sz="2000" i="1" dirty="0"/>
              <a:t>depend</a:t>
            </a:r>
            <a:r>
              <a:rPr lang="en-US" sz="2000" dirty="0"/>
              <a:t> on your data and the default is only </a:t>
            </a:r>
            <a:r>
              <a:rPr lang="en-US" sz="2000" i="1" dirty="0"/>
              <a:t>conceptually </a:t>
            </a:r>
            <a:r>
              <a:rPr lang="en-US" sz="2000" dirty="0"/>
              <a:t>the same each time but will </a:t>
            </a:r>
            <a:r>
              <a:rPr lang="en-US" sz="2000" b="1" i="1" dirty="0"/>
              <a:t>not </a:t>
            </a:r>
            <a:r>
              <a:rPr lang="en-US" sz="2000" dirty="0"/>
              <a:t>numerically be the same for different data-sets / models.</a:t>
            </a:r>
          </a:p>
          <a:p>
            <a:pPr marL="0" indent="0">
              <a:buNone/>
            </a:pPr>
            <a:r>
              <a:rPr lang="en-US" sz="2000" dirty="0"/>
              <a:t>What default means here:</a:t>
            </a:r>
          </a:p>
          <a:p>
            <a:pPr marL="0" indent="0">
              <a:buNone/>
            </a:pPr>
            <a:r>
              <a:rPr lang="en-US" sz="2000" dirty="0"/>
              <a:t>Priors are </a:t>
            </a:r>
            <a:r>
              <a:rPr lang="en-US" sz="2000" i="1" dirty="0"/>
              <a:t>obligatory</a:t>
            </a:r>
            <a:r>
              <a:rPr lang="en-US" sz="2000" dirty="0"/>
              <a:t> for Bayesian inference and if </a:t>
            </a:r>
            <a:r>
              <a:rPr lang="en-US" sz="2000" i="1" dirty="0"/>
              <a:t>you </a:t>
            </a:r>
            <a:r>
              <a:rPr lang="en-US" sz="2000" dirty="0"/>
              <a:t>don’t dare to make at least some prior predictions about the data, then </a:t>
            </a:r>
            <a:r>
              <a:rPr lang="en-US" sz="2000" b="1" dirty="0"/>
              <a:t>someone else </a:t>
            </a:r>
            <a:r>
              <a:rPr lang="en-US" sz="2000" dirty="0"/>
              <a:t>has to do it!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00008" y="4101940"/>
            <a:ext cx="6662737" cy="23168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00008" y="2764302"/>
            <a:ext cx="666273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2409822" y="2059487"/>
            <a:ext cx="4352928" cy="6315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00009" y="3705920"/>
            <a:ext cx="3624266" cy="3391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8620125" y="0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8105775" y="339237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0439395" y="233421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100008" y="6452514"/>
            <a:ext cx="3624266" cy="3391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weakly regularizing default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01725"/>
            <a:ext cx="3609975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242887" y="1714738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do these priors (e.g. student-t distribution(df = 3, mean = -7, </a:t>
            </a:r>
            <a:r>
              <a:rPr lang="en-US" sz="2400" dirty="0" err="1"/>
              <a:t>sd</a:t>
            </a:r>
            <a:r>
              <a:rPr lang="en-US" sz="2400" dirty="0"/>
              <a:t> = 21) ‘mean’?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412"/>
            <a:ext cx="6838950" cy="4510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6772275" y="2389306"/>
            <a:ext cx="5191125" cy="435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“before” seeing the data: </a:t>
            </a:r>
          </a:p>
          <a:p>
            <a:pPr marL="0" indent="0">
              <a:buNone/>
            </a:pPr>
            <a:r>
              <a:rPr lang="en-US" sz="2400" dirty="0"/>
              <a:t>- most probable intercept value (</a:t>
            </a:r>
            <a:r>
              <a:rPr lang="en-US" sz="2400" dirty="0" err="1"/>
              <a:t>i.e</a:t>
            </a:r>
            <a:r>
              <a:rPr lang="en-US" sz="2400" dirty="0"/>
              <a:t> mean difference score) is -7 (i.e. the peak)</a:t>
            </a:r>
          </a:p>
          <a:p>
            <a:pPr>
              <a:buFontTx/>
              <a:buChar char="-"/>
            </a:pPr>
            <a:r>
              <a:rPr lang="en-US" sz="2400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sz="2400" dirty="0"/>
              <a:t>However could also be -1000 or +1000 (not shown in graph)!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REALLY vague; </a:t>
            </a:r>
            <a:r>
              <a:rPr lang="en-US" sz="2400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6281738" cy="5622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do better: What do we know?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Intercept: </a:t>
            </a:r>
            <a:r>
              <a:rPr lang="en-US" sz="2400" dirty="0"/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sz="2400" b="1" dirty="0"/>
              <a:t>Fixed effect: </a:t>
            </a:r>
            <a:r>
              <a:rPr lang="en-US" sz="2400" dirty="0"/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sz="2400" b="1" dirty="0"/>
              <a:t>Random effects: </a:t>
            </a:r>
            <a:r>
              <a:rPr lang="en-US" sz="2400" dirty="0"/>
              <a:t>there might be quite some individual variation between participants, probably less so for items. However, much more difficult to predict, so lets use a </a:t>
            </a:r>
            <a:r>
              <a:rPr lang="en-US" sz="2400" b="1" i="1" dirty="0"/>
              <a:t>weakly regularizing prior </a:t>
            </a:r>
            <a:r>
              <a:rPr lang="en-US" sz="2400" dirty="0"/>
              <a:t>(just as the default but not </a:t>
            </a:r>
            <a:r>
              <a:rPr lang="en-US" sz="2400" i="1" dirty="0"/>
              <a:t>that </a:t>
            </a:r>
            <a:r>
              <a:rPr lang="en-US" sz="2400" dirty="0"/>
              <a:t>weak).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Actually, we have ran quite some GNG studies in the lab, I could me much more specific than this without making very bold claims (but lets use only the above for now)…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6210299" y="1063744"/>
            <a:ext cx="6081713" cy="54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How to specify this: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Intercept: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50)', class = 'Intercept’)</a:t>
            </a:r>
          </a:p>
          <a:p>
            <a:pPr marL="0" indent="0">
              <a:buNone/>
            </a:pPr>
            <a:r>
              <a:rPr lang="en-US" sz="2200" b="1" dirty="0"/>
              <a:t>Fixed effect: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10)', class = 'b’)</a:t>
            </a:r>
          </a:p>
          <a:p>
            <a:pPr marL="0" indent="0">
              <a:buNone/>
            </a:pPr>
            <a:r>
              <a:rPr lang="en-US" sz="2200" b="1" dirty="0"/>
              <a:t>Random effects: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</a:rPr>
              <a:t>cauchy</a:t>
            </a:r>
            <a:r>
              <a:rPr lang="en-US" sz="2200" dirty="0">
                <a:latin typeface="Consolas" panose="020B0609020204030204" pitchFamily="49" charset="0"/>
              </a:rPr>
              <a:t>(0, 5)', class = '</a:t>
            </a:r>
            <a:r>
              <a:rPr lang="en-US" sz="2200" dirty="0" err="1">
                <a:latin typeface="Consolas" panose="020B0609020204030204" pitchFamily="49" charset="0"/>
              </a:rPr>
              <a:t>sd</a:t>
            </a:r>
            <a:r>
              <a:rPr lang="en-US" sz="2200" dirty="0">
                <a:latin typeface="Consolas" panose="020B0609020204030204" pitchFamily="49" charset="0"/>
              </a:rPr>
              <a:t>')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1939259"/>
            <a:ext cx="7486233" cy="4620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233362" y="1206072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intercept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429000"/>
            <a:ext cx="10943303" cy="271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300F6-EAD4-47DE-A831-500BF25DB7AB}"/>
              </a:ext>
            </a:extLst>
          </p:cNvPr>
          <p:cNvSpPr/>
          <p:nvPr/>
        </p:nvSpPr>
        <p:spPr>
          <a:xfrm>
            <a:off x="1466851" y="144365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prior_list</a:t>
            </a:r>
            <a:r>
              <a:rPr lang="en-US" dirty="0">
                <a:latin typeface="Consolas" panose="020B0609020204030204" pitchFamily="49" charset="0"/>
              </a:rPr>
              <a:t> &lt;- c(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50)', class = 'Intercept'),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10)', class = 'b'),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cauchy</a:t>
            </a:r>
            <a:r>
              <a:rPr lang="en-US" dirty="0">
                <a:latin typeface="Consolas" panose="020B0609020204030204" pitchFamily="49" charset="0"/>
              </a:rPr>
              <a:t>(0, 5)', class = '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05456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 err="1"/>
              <a:t>Diagnostics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3328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Diagnostics: Convergence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11491912" cy="5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Did the chains mix well, i.e. did the MCMC sampling converge somewhere?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plot(brm1)							summary(brm1)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04F9-F898-495A-85E1-36FE7111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560757"/>
            <a:ext cx="5485302" cy="338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5543-F888-44E5-815A-D208057F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03" r="18005"/>
          <a:stretch/>
        </p:blipFill>
        <p:spPr>
          <a:xfrm>
            <a:off x="5629507" y="2389307"/>
            <a:ext cx="6481530" cy="1972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948EB-8338-4B87-881E-4A3ACA934CB5}"/>
              </a:ext>
            </a:extLst>
          </p:cNvPr>
          <p:cNvSpPr txBox="1">
            <a:spLocks/>
          </p:cNvSpPr>
          <p:nvPr/>
        </p:nvSpPr>
        <p:spPr>
          <a:xfrm>
            <a:off x="5694017" y="4535324"/>
            <a:ext cx="6352509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Fat, hairy caterpillars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Rhat</a:t>
            </a:r>
            <a:r>
              <a:rPr lang="en-US" sz="2400" dirty="0">
                <a:latin typeface="Consolas" panose="020B0609020204030204" pitchFamily="49" charset="0"/>
              </a:rPr>
              <a:t> &lt; 1.1 (or better &lt;1.02)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Eff.Sample</a:t>
            </a:r>
            <a:r>
              <a:rPr lang="en-US" sz="2400" dirty="0">
                <a:latin typeface="Consolas" panose="020B0609020204030204" pitchFamily="49" charset="0"/>
              </a:rPr>
              <a:t> size is “big enough”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No </a:t>
            </a:r>
            <a:r>
              <a:rPr lang="en-US" sz="2400" i="1" dirty="0">
                <a:latin typeface="Consolas" panose="020B0609020204030204" pitchFamily="49" charset="0"/>
              </a:rPr>
              <a:t>divergent transitions</a:t>
            </a:r>
            <a:r>
              <a:rPr lang="en-US" sz="2400" dirty="0">
                <a:latin typeface="Consolas" panose="020B0609020204030204" pitchFamily="49" charset="0"/>
              </a:rPr>
              <a:t> warnings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Consolas" panose="020B0609020204030204" pitchFamily="49" charset="0"/>
              </a:rPr>
              <a:t>If all are a “yes” you should be good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94CFC-D6F7-4F2C-900D-4B5B194B6AC9}"/>
              </a:ext>
            </a:extLst>
          </p:cNvPr>
          <p:cNvSpPr/>
          <p:nvPr/>
        </p:nvSpPr>
        <p:spPr>
          <a:xfrm>
            <a:off x="10610850" y="2651126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D7BE-BF6E-4F5F-AE97-03B5E0540E94}"/>
              </a:ext>
            </a:extLst>
          </p:cNvPr>
          <p:cNvSpPr/>
          <p:nvPr/>
        </p:nvSpPr>
        <p:spPr>
          <a:xfrm>
            <a:off x="10090409" y="3714870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91875" cy="1325563"/>
          </a:xfrm>
        </p:spPr>
        <p:txBody>
          <a:bodyPr/>
          <a:lstStyle/>
          <a:p>
            <a:r>
              <a:rPr lang="en-US" dirty="0"/>
              <a:t>Diagnostics: Convergence - What if it goes wrong?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325562"/>
            <a:ext cx="114919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CAA5-D35E-4FF6-8B76-6F40B69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463675"/>
            <a:ext cx="12153900" cy="70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C85613-B7FD-4200-A905-010FE41187C1}"/>
              </a:ext>
            </a:extLst>
          </p:cNvPr>
          <p:cNvSpPr/>
          <p:nvPr/>
        </p:nvSpPr>
        <p:spPr>
          <a:xfrm>
            <a:off x="0" y="2306638"/>
            <a:ext cx="117724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Can mostly be resolved by 2 simple changes: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Increase chain-length </a:t>
            </a:r>
          </a:p>
          <a:p>
            <a:pPr marL="800100" lvl="1" indent="-342900">
              <a:buAutoNum type="arabicPeriod"/>
            </a:pPr>
            <a:r>
              <a:rPr lang="en-US" dirty="0"/>
              <a:t>Increases the „resolution“ of the HMC-sampler as some features of the target distribution might be too small to detect for the default resolution of the sampler </a:t>
            </a:r>
          </a:p>
          <a:p>
            <a:pPr lvl="2"/>
            <a:r>
              <a:rPr lang="en-US" dirty="0"/>
              <a:t>- </a:t>
            </a:r>
            <a:r>
              <a:rPr lang="nb-NO" dirty="0">
                <a:latin typeface="Consolas" panose="020B0609020204030204" pitchFamily="49" charset="0"/>
              </a:rPr>
              <a:t>control = list(adapt_delta = .99)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find more information on </a:t>
            </a:r>
            <a:r>
              <a:rPr lang="en-US" dirty="0">
                <a:hlinkClick r:id="rId3"/>
              </a:rPr>
              <a:t>https://mc-stan.org/misc/warnings.html#divergent-transitions-after-warmup</a:t>
            </a:r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6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1 - </a:t>
            </a:r>
            <a:r>
              <a:rPr lang="de-DE" sz="7200" dirty="0" err="1"/>
              <a:t>Adequacy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5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1: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not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2: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moderately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3: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almost</a:t>
                </a:r>
                <a:r>
                  <a:rPr lang="de-DE" dirty="0"/>
                  <a:t> </a:t>
                </a:r>
                <a:r>
                  <a:rPr lang="de-DE" dirty="0" err="1"/>
                  <a:t>perfectly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r>
                  <a:rPr lang="de-DE" dirty="0" err="1"/>
                  <a:t>Conclusion</a:t>
                </a:r>
                <a:r>
                  <a:rPr lang="de-DE" dirty="0"/>
                  <a:t>: ANCOVA </a:t>
                </a:r>
                <a:r>
                  <a:rPr lang="de-DE" dirty="0" err="1"/>
                  <a:t>performs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endParaRPr lang="de-DE" dirty="0"/>
              </a:p>
              <a:p>
                <a:pPr lvl="1"/>
                <a:r>
                  <a:rPr lang="de-DE" dirty="0"/>
                  <a:t>ANCOVA: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𝒑𝒓𝒆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RM-ANOVA: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Which is the same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ym typeface="Wingdings" panose="05000000000000000000" pitchFamily="2" charset="2"/>
                  </a:rPr>
                  <a:t>Estimate </a:t>
                </a:r>
                <a:r>
                  <a:rPr lang="en-US" dirty="0">
                    <a:sym typeface="Wingdings" panose="05000000000000000000" pitchFamily="2" charset="2"/>
                  </a:rPr>
                  <a:t>effect of baseline! Estimation brings more flexibility than just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  <a:blipFill>
                <a:blip r:embed="rId2"/>
                <a:stretch>
                  <a:fillRect l="-1027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4BBF5-3A97-4BBD-AB64-2AF281678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07" y="2280031"/>
            <a:ext cx="26860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C56B4-5911-4A32-8E72-69E90D50C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57" y="3134297"/>
            <a:ext cx="270510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B80CA-1CA3-4ED1-A395-4AE6094A3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557" y="4004196"/>
            <a:ext cx="2676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56DA-8CCC-4BD4-AE32-21EE2DD3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adequacy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C6B8-604B-48FC-86D2-6EAE9C05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Posterior predictive check: </a:t>
            </a:r>
            <a:r>
              <a:rPr lang="en-US" dirty="0"/>
              <a:t>how good does the posterior (our prior after updating it with the likelihood) represent the data?</a:t>
            </a:r>
          </a:p>
          <a:p>
            <a:r>
              <a:rPr lang="en-US" b="1" dirty="0"/>
              <a:t>Check for influential observations:</a:t>
            </a:r>
            <a:r>
              <a:rPr lang="en-US" dirty="0"/>
              <a:t> Are there any observations that influence the posterior predictions heavily?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879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8150" cy="1325563"/>
          </a:xfrm>
        </p:spPr>
        <p:txBody>
          <a:bodyPr/>
          <a:lstStyle/>
          <a:p>
            <a:r>
              <a:rPr lang="en-US" dirty="0"/>
              <a:t>Evaluation: Adequacy – posterior predictive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4D6A7-CAF4-492A-BDFB-A46F20B01737}"/>
              </a:ext>
            </a:extLst>
          </p:cNvPr>
          <p:cNvSpPr/>
          <p:nvPr/>
        </p:nvSpPr>
        <p:spPr>
          <a:xfrm>
            <a:off x="229016" y="1080527"/>
            <a:ext cx="2966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(brm1)	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2" y="1626890"/>
            <a:ext cx="6234929" cy="384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DA5A8-5743-45DB-BBF2-70ED2D89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1" y="1882215"/>
            <a:ext cx="5821209" cy="3592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419516" y="577605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ok. The estimate of the mean is very close to the observed mean, and the spread of the distribution is close to the observed distribution.</a:t>
            </a:r>
          </a:p>
          <a:p>
            <a:r>
              <a:rPr lang="en-US" dirty="0"/>
              <a:t>However, the peak in the middle is not so well-covered in this case.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41779-0522-461E-9865-8939D04089E2}"/>
              </a:ext>
            </a:extLst>
          </p:cNvPr>
          <p:cNvSpPr/>
          <p:nvPr/>
        </p:nvSpPr>
        <p:spPr>
          <a:xfrm>
            <a:off x="6305758" y="1080527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(brm1, type = “stat”)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Adequacy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B5EB7-9812-406A-B43C-1C440F375240}"/>
              </a:ext>
            </a:extLst>
          </p:cNvPr>
          <p:cNvSpPr/>
          <p:nvPr/>
        </p:nvSpPr>
        <p:spPr>
          <a:xfrm>
            <a:off x="419516" y="114690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more we can do</a:t>
            </a:r>
          </a:p>
          <a:p>
            <a:endParaRPr lang="en-US" dirty="0"/>
          </a:p>
          <a:p>
            <a:r>
              <a:rPr lang="en-US" dirty="0"/>
              <a:t>- Check influential observations with loo and loo-pit </a:t>
            </a:r>
            <a:r>
              <a:rPr lang="en-US" dirty="0" err="1"/>
              <a:t>qq</a:t>
            </a:r>
            <a:r>
              <a:rPr lang="en-US" dirty="0"/>
              <a:t>-plot (see talk-notes)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BB934-9050-4991-8F3C-10AA90A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" y="2552700"/>
            <a:ext cx="4811234" cy="3724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DA487-A092-4341-AAC2-C42502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70239"/>
            <a:ext cx="5130333" cy="3828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F87C4-29C2-49E0-B512-0295FF816D3D}"/>
              </a:ext>
            </a:extLst>
          </p:cNvPr>
          <p:cNvSpPr/>
          <p:nvPr/>
        </p:nvSpPr>
        <p:spPr>
          <a:xfrm>
            <a:off x="382109" y="6236846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pareto-k samples above 0.7 and </a:t>
            </a:r>
            <a:r>
              <a:rPr lang="en-US" dirty="0" err="1"/>
              <a:t>qq</a:t>
            </a:r>
            <a:r>
              <a:rPr lang="en-US" dirty="0"/>
              <a:t>-plot looks quite ok. </a:t>
            </a:r>
          </a:p>
        </p:txBody>
      </p:sp>
    </p:spTree>
    <p:extLst>
      <p:ext uri="{BB962C8B-B14F-4D97-AF65-F5344CB8AC3E}">
        <p14:creationId xmlns:p14="http://schemas.microsoft.com/office/powerpoint/2010/main" val="3774290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2 - </a:t>
            </a:r>
            <a:r>
              <a:rPr lang="de-DE" sz="7200" dirty="0" err="1"/>
              <a:t>Estimation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13699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#1 of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E567-2092-4095-A2C5-8B5E8B3A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49859"/>
            <a:ext cx="10353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1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3" y="2038350"/>
            <a:ext cx="10191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priors quickly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194227" y="2076451"/>
            <a:ext cx="5633357" cy="334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6029324" y="2121567"/>
            <a:ext cx="5800726" cy="3236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419516" y="5776059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what about lme4?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0" r="35327" b="59860"/>
          <a:stretch/>
        </p:blipFill>
        <p:spPr>
          <a:xfrm>
            <a:off x="166657" y="4465353"/>
            <a:ext cx="5376893" cy="1300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	lmer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166657" y="6305550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 again… except for the correlations.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6570-62F9-4D42-BA69-D4BBE62B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93" r="23346"/>
          <a:stretch/>
        </p:blipFill>
        <p:spPr>
          <a:xfrm>
            <a:off x="7004122" y="1803685"/>
            <a:ext cx="4935019" cy="450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4BD1C-130F-495E-8872-F416D0632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3832" r="29342"/>
          <a:stretch/>
        </p:blipFill>
        <p:spPr>
          <a:xfrm>
            <a:off x="166657" y="1505347"/>
            <a:ext cx="6205567" cy="2983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C79B3-7F66-41A9-965B-A6E9FE5CBD54}"/>
              </a:ext>
            </a:extLst>
          </p:cNvPr>
          <p:cNvSpPr/>
          <p:nvPr/>
        </p:nvSpPr>
        <p:spPr>
          <a:xfrm>
            <a:off x="76200" y="4957504"/>
            <a:ext cx="5686425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5CCC-BA1A-4777-A4C6-316EB3136C57}"/>
              </a:ext>
            </a:extLst>
          </p:cNvPr>
          <p:cNvSpPr/>
          <p:nvPr/>
        </p:nvSpPr>
        <p:spPr>
          <a:xfrm>
            <a:off x="7258050" y="4222370"/>
            <a:ext cx="4743450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EF5E0-BB67-4D45-A9DB-630713F9DA88}"/>
              </a:ext>
            </a:extLst>
          </p:cNvPr>
          <p:cNvSpPr/>
          <p:nvPr/>
        </p:nvSpPr>
        <p:spPr>
          <a:xfrm>
            <a:off x="144499" y="1938532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21652-7510-4AF4-8EB2-C5160B60C016}"/>
              </a:ext>
            </a:extLst>
          </p:cNvPr>
          <p:cNvSpPr/>
          <p:nvPr/>
        </p:nvSpPr>
        <p:spPr>
          <a:xfrm>
            <a:off x="11325220" y="2435088"/>
            <a:ext cx="676280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3CBF-25E4-42E9-B207-C24F1EABBBCC}"/>
              </a:ext>
            </a:extLst>
          </p:cNvPr>
          <p:cNvSpPr/>
          <p:nvPr/>
        </p:nvSpPr>
        <p:spPr>
          <a:xfrm>
            <a:off x="190500" y="2648283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26F2E-58A4-41B4-94E8-8C1183AA2E30}"/>
              </a:ext>
            </a:extLst>
          </p:cNvPr>
          <p:cNvSpPr/>
          <p:nvPr/>
        </p:nvSpPr>
        <p:spPr>
          <a:xfrm>
            <a:off x="190499" y="4037704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3CC52-51DE-4220-90FB-CC37765A25E0}"/>
              </a:ext>
            </a:extLst>
          </p:cNvPr>
          <p:cNvSpPr/>
          <p:nvPr/>
        </p:nvSpPr>
        <p:spPr>
          <a:xfrm>
            <a:off x="144499" y="3316193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FBE1F-0B8A-4334-BD3B-2B4A0737D7D7}"/>
              </a:ext>
            </a:extLst>
          </p:cNvPr>
          <p:cNvSpPr/>
          <p:nvPr/>
        </p:nvSpPr>
        <p:spPr>
          <a:xfrm>
            <a:off x="7004121" y="2146060"/>
            <a:ext cx="4268741" cy="11151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2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904955" cy="1325563"/>
          </a:xfrm>
        </p:spPr>
        <p:txBody>
          <a:bodyPr/>
          <a:lstStyle/>
          <a:p>
            <a:r>
              <a:rPr lang="en-US" dirty="0"/>
              <a:t>Correlations: an example of prior in – prior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6A9AE-6530-49CB-B8CD-E5C6932F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3" y="1900483"/>
            <a:ext cx="7058025" cy="90487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8EB50BF-6DD9-4916-91E2-7CEA00033551}"/>
              </a:ext>
            </a:extLst>
          </p:cNvPr>
          <p:cNvSpPr txBox="1">
            <a:spLocks/>
          </p:cNvSpPr>
          <p:nvPr/>
        </p:nvSpPr>
        <p:spPr>
          <a:xfrm>
            <a:off x="-857436" y="1180730"/>
            <a:ext cx="11217676" cy="61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 err="1">
                <a:latin typeface="+mn-lt"/>
              </a:rPr>
              <a:t>Remember</a:t>
            </a:r>
            <a:r>
              <a:rPr lang="de-DE" sz="3600" dirty="0">
                <a:latin typeface="+mn-lt"/>
              </a:rPr>
              <a:t> that </a:t>
            </a:r>
            <a:r>
              <a:rPr lang="de-DE" sz="3600" dirty="0" err="1">
                <a:latin typeface="Consolas" panose="020B0609020204030204" pitchFamily="49" charset="0"/>
              </a:rPr>
              <a:t>lkj</a:t>
            </a:r>
            <a:r>
              <a:rPr lang="de-DE" sz="3600" dirty="0">
                <a:latin typeface="Consolas" panose="020B0609020204030204" pitchFamily="49" charset="0"/>
              </a:rPr>
              <a:t>(1)</a:t>
            </a:r>
            <a:r>
              <a:rPr lang="de-DE" sz="3600" dirty="0" err="1">
                <a:latin typeface="+mn-lt"/>
              </a:rPr>
              <a:t>prior</a:t>
            </a:r>
            <a:r>
              <a:rPr lang="de-DE" sz="3600" dirty="0">
                <a:latin typeface="+mn-lt"/>
              </a:rPr>
              <a:t> for </a:t>
            </a:r>
            <a:r>
              <a:rPr lang="de-DE" sz="3600" dirty="0" err="1">
                <a:latin typeface="+mn-lt"/>
              </a:rPr>
              <a:t>the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correlations</a:t>
            </a:r>
            <a:r>
              <a:rPr lang="de-DE" sz="3600" dirty="0"/>
              <a:t>?</a:t>
            </a: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E01EF-1BE4-41A5-9D67-E50D2A95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5" y="2973750"/>
            <a:ext cx="5366273" cy="38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EB4DEF7-57EA-4A44-9945-124BD1EBE970}"/>
              </a:ext>
            </a:extLst>
          </p:cNvPr>
          <p:cNvSpPr txBox="1">
            <a:spLocks/>
          </p:cNvSpPr>
          <p:nvPr/>
        </p:nvSpPr>
        <p:spPr>
          <a:xfrm>
            <a:off x="6047121" y="2912821"/>
            <a:ext cx="6144879" cy="3932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This is what it looks like. And this is also what we get in the model summary: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We just do not have enough data to estimate a reliable correlation so we just get back our prior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This is also why our lme4 fit is singular.</a:t>
            </a:r>
          </a:p>
          <a:p>
            <a:endParaRPr lang="de-DE" sz="3600" dirty="0">
              <a:latin typeface="+mn-lt"/>
            </a:endParaRPr>
          </a:p>
          <a:p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4606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plot the effects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(brm1)				</a:t>
            </a:r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(brm1, method=“predict”)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998-C748-4994-B91E-B635B39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7" y="2191007"/>
            <a:ext cx="5666958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0824A-0075-40C6-BB30-B2D7483E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2" y="2191007"/>
            <a:ext cx="5666958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6966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RM-ANOVA</a:t>
            </a:r>
            <a:r>
              <a:rPr lang="en-US" sz="2600" dirty="0"/>
              <a:t> approach to analyze trials: </a:t>
            </a:r>
            <a:r>
              <a:rPr lang="en-US" sz="2600" b="1" dirty="0"/>
              <a:t>Aggregate</a:t>
            </a:r>
            <a:r>
              <a:rPr lang="en-US" sz="2600" dirty="0"/>
              <a:t>, i.e. take the mean of each cell for each subject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Assume that the mean is an accurate representation of all trials (i.e. normal distribution)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Assume equal reliability of all trials (assign weight of 1 to each trial)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Ignore lower-level processes, e.g. learning over time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C6D26-1B2C-49FD-AEE4-E7837BA8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F185D0A2-D792-498C-8C9D-E7B4E695B74F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2B1B79-6019-48F3-8337-02DB1394759B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C8CB4-D241-4133-AFD4-0BED30068F95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416ED54-2E95-4315-A168-A7F084A9F62D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291C72-A58D-41F5-B293-D90904F84281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11EF02-F686-4735-AC8D-E94266638B46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91138B-8374-4720-A971-C7C4484F9A6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E29D4F-91D5-4323-BB1A-BCF447904498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53DE1A-C01C-4CEB-A17A-19DBD6C67A79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3745D-96F6-4E1E-83E0-BA263B532206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DD5DCF-7F17-49FC-8772-0CDE650197E5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B899D7-E4FE-4887-B398-B5EE5AB23F7E}"/>
              </a:ext>
            </a:extLst>
          </p:cNvPr>
          <p:cNvCxnSpPr>
            <a:cxnSpLocks/>
            <a:stCxn id="59" idx="0"/>
            <a:endCxn id="41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126D85-D98A-4D5F-90F4-067AA9579797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BB8C74-0938-4FC5-9A7D-81B712CEB73F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2C49BF-17ED-4CB1-812B-B5EA5D82480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58C00B-03BB-48A2-A9B3-F3CB95EB75C2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02626B-5D9D-495F-8EAD-B77B497517CE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FE5B51-D9AB-4B7B-9A6A-EE46FC90C7A7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7DB1E3-4DCD-49D5-9FF4-CCCBDA733F55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D63D67-D0A2-4712-87B6-112DC6AD8206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BB9240-36E2-4F00-BCEB-6444F471FD09}"/>
              </a:ext>
            </a:extLst>
          </p:cNvPr>
          <p:cNvCxnSpPr>
            <a:cxnSpLocks/>
            <a:stCxn id="42" idx="0"/>
            <a:endCxn id="3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736EB49-4729-4C74-A084-6B0D93731655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50FE5E-273C-4E9A-9204-67751E892C17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9CEBF5-82A0-49FC-9BEE-3C94BC0928F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BCEF8E-71EC-49F0-ABE1-B9742535950C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F1AEFB-A8C4-4070-85B2-079254A07DA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375D4F-03B5-467F-BCA6-474F4ACF7929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4C999A-0A38-4AD0-BD20-1B0CD23094AD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91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3 - </a:t>
            </a:r>
            <a:r>
              <a:rPr lang="de-DE" sz="7200" dirty="0" err="1"/>
              <a:t>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our options here? We do not get p-values (they don’t exist/make sense in the Bayesian framework)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get </a:t>
            </a:r>
            <a:r>
              <a:rPr lang="en-US" i="1" dirty="0"/>
              <a:t>posterior probabilities </a:t>
            </a:r>
            <a:r>
              <a:rPr lang="en-US" dirty="0"/>
              <a:t>sometimes called “Bayesian p-values” that describe the proportion of the posterior that are above/below a certain value (e.g. 0).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easy to </a:t>
            </a:r>
            <a:r>
              <a:rPr lang="en-US" dirty="0"/>
              <a:t>compute, easily interpretable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de-DE" dirty="0"/>
              <a:t>not trivial to do with </a:t>
            </a:r>
            <a:r>
              <a:rPr lang="en-US" dirty="0"/>
              <a:t>factors</a:t>
            </a:r>
            <a:r>
              <a:rPr lang="de-DE" dirty="0"/>
              <a:t> that have </a:t>
            </a:r>
            <a:r>
              <a:rPr lang="en-US" dirty="0"/>
              <a:t>more than</a:t>
            </a:r>
            <a:r>
              <a:rPr lang="de-DE" dirty="0"/>
              <a:t> 2 </a:t>
            </a:r>
            <a:r>
              <a:rPr lang="en-US" dirty="0"/>
              <a:t>levels or their interactions</a:t>
            </a:r>
            <a:r>
              <a:rPr lang="de-DE" dirty="0"/>
              <a:t>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do model comparisons based on information-criteria / quantifying predictive performance (e.g. AIC / WAIC / LOOIC / cross-validation)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very flexible in </a:t>
            </a:r>
            <a:r>
              <a:rPr lang="en-US" dirty="0"/>
              <a:t>terms of comparison </a:t>
            </a:r>
            <a:r>
              <a:rPr lang="de-DE" dirty="0"/>
              <a:t>(not only </a:t>
            </a:r>
            <a:r>
              <a:rPr lang="en-US" dirty="0"/>
              <a:t>nested models</a:t>
            </a:r>
            <a:r>
              <a:rPr lang="de-DE" dirty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answering a slightly different question than what we normally want to know with significance tests (namely predictive performance</a:t>
            </a:r>
            <a:r>
              <a:rPr lang="de-DE" dirty="0"/>
              <a:t>)</a:t>
            </a:r>
            <a:endParaRPr lang="de-DE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calculate the Bayes-Factor (i.e. ratio of prior odds to posterior odds aka. the evidence ratio between two hypotheses)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</a:t>
            </a:r>
            <a:r>
              <a:rPr lang="en-US" b="1" dirty="0" err="1"/>
              <a:t>dvantages</a:t>
            </a:r>
            <a:r>
              <a:rPr lang="en-US" b="1" dirty="0"/>
              <a:t>: </a:t>
            </a:r>
            <a:r>
              <a:rPr lang="en-US" dirty="0"/>
              <a:t>gives us overall “evidential value” statistic for an effect (as compared posterior probabilities)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Take a lot of time and effort to compute (only stable if we increase iterations to </a:t>
            </a:r>
            <a:r>
              <a:rPr lang="de-DE" dirty="0"/>
              <a:t>&gt; 10000), </a:t>
            </a:r>
            <a:r>
              <a:rPr lang="de-DE" b="1" i="1" dirty="0"/>
              <a:t>very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with no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of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  <a:endParaRPr lang="en-US" b="1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Model </a:t>
            </a:r>
            <a:r>
              <a:rPr lang="en-US" sz="7200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1776118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96D55D-C1C0-4D9B-96B6-DB38D14D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63352"/>
            <a:ext cx="10201275" cy="3133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077196-E524-4461-BEEE-64560A1AF054}"/>
              </a:ext>
            </a:extLst>
          </p:cNvPr>
          <p:cNvSpPr/>
          <p:nvPr/>
        </p:nvSpPr>
        <p:spPr>
          <a:xfrm>
            <a:off x="276641" y="1325563"/>
            <a:ext cx="11772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As said, we are not restricted to normal models, and can also e.g. fit a student-t distribution on the response data: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204F97-9AA6-4D6C-A08B-080CC23D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</p:spTree>
    <p:extLst>
      <p:ext uri="{BB962C8B-B14F-4D97-AF65-F5344CB8AC3E}">
        <p14:creationId xmlns:p14="http://schemas.microsoft.com/office/powerpoint/2010/main" val="1993831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775FF-C200-4B96-B8F1-186EF0BC7E84}"/>
              </a:ext>
            </a:extLst>
          </p:cNvPr>
          <p:cNvSpPr/>
          <p:nvPr/>
        </p:nvSpPr>
        <p:spPr>
          <a:xfrm>
            <a:off x="276641" y="1325563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estimates do only change slightly but model-fit and predictive performance increase drastically (see notes).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CBA5-1239-4229-ADED-729523B2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67" y="1629255"/>
            <a:ext cx="6324600" cy="3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12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600" b="1" dirty="0"/>
              <a:t>BRMS: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The </a:t>
            </a:r>
            <a:r>
              <a:rPr lang="de-DE" sz="1600" b="1" dirty="0" err="1"/>
              <a:t>standard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2"/>
              </a:rPr>
              <a:t>https://cran.r-project.org/web/packages/brms/vignettes/brms_overview.pdf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Another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3"/>
              </a:rPr>
              <a:t>https://cran.r-project.org/web/packages/brms/vignettes/brms_multilevel.pdf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Intro </a:t>
            </a:r>
            <a:r>
              <a:rPr lang="de-DE" sz="1600" b="1" dirty="0" err="1"/>
              <a:t>by</a:t>
            </a:r>
            <a:r>
              <a:rPr lang="de-DE" sz="1600" b="1" dirty="0"/>
              <a:t> Rens van der </a:t>
            </a:r>
            <a:r>
              <a:rPr lang="de-DE" sz="1600" b="1" dirty="0" err="1"/>
              <a:t>Schoot</a:t>
            </a:r>
            <a:r>
              <a:rPr lang="de-DE" sz="1600" b="1" dirty="0"/>
              <a:t>: </a:t>
            </a:r>
            <a:r>
              <a:rPr lang="en-US" sz="1600" dirty="0">
                <a:hlinkClick r:id="rId4"/>
              </a:rPr>
              <a:t>https://www.rensvandeschoot.com/tutorials/brms/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lvl="1"/>
            <a:r>
              <a:rPr lang="de-DE" sz="1600" b="1" dirty="0"/>
              <a:t>STAN </a:t>
            </a:r>
            <a:r>
              <a:rPr lang="de-DE" sz="1600" b="1" dirty="0" err="1"/>
              <a:t>more</a:t>
            </a:r>
            <a:r>
              <a:rPr lang="de-DE" sz="1600" b="1" dirty="0"/>
              <a:t> </a:t>
            </a:r>
            <a:r>
              <a:rPr lang="de-DE" sz="1600" b="1" dirty="0" err="1"/>
              <a:t>generally</a:t>
            </a:r>
            <a:r>
              <a:rPr lang="de-DE" sz="16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Workflow: </a:t>
            </a:r>
            <a:r>
              <a:rPr lang="en-US" sz="1600" dirty="0"/>
              <a:t>Toward a principled Bayesian workflow in cognitive science (Shad, Betancourt, &amp; </a:t>
            </a:r>
            <a:r>
              <a:rPr lang="en-US" sz="1600" dirty="0" err="1"/>
              <a:t>Vasishth</a:t>
            </a:r>
            <a:r>
              <a:rPr lang="en-US" sz="1600" dirty="0"/>
              <a:t>, 2019)</a:t>
            </a:r>
            <a:r>
              <a:rPr lang="de-DE" sz="1600" b="1" dirty="0"/>
              <a:t> </a:t>
            </a:r>
            <a:r>
              <a:rPr lang="de-DE" sz="1600" dirty="0">
                <a:hlinkClick r:id="rId5"/>
              </a:rPr>
              <a:t>https://osf.io/xs4zg/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Model-</a:t>
            </a:r>
            <a:r>
              <a:rPr lang="de-DE" sz="1600" b="1" dirty="0" err="1"/>
              <a:t>families</a:t>
            </a:r>
            <a:r>
              <a:rPr lang="de-DE" sz="1600" b="1" dirty="0"/>
              <a:t>: </a:t>
            </a:r>
            <a:r>
              <a:rPr lang="de-DE" sz="1600" dirty="0">
                <a:hlinkClick r:id="rId6"/>
              </a:rPr>
              <a:t>https://cran.r-project.org/web/packages/brms/vignettes/brms_families.html#beta-models</a:t>
            </a:r>
            <a:r>
              <a:rPr lang="de-DE" sz="1600" dirty="0"/>
              <a:t> and </a:t>
            </a:r>
            <a:r>
              <a:rPr lang="de-DE" sz="1600" dirty="0">
                <a:hlinkClick r:id="rId7"/>
              </a:rPr>
              <a:t>https://rdrr.io/cran/brms/man/brmsfamily.html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</a:t>
            </a:r>
            <a:r>
              <a:rPr lang="de-DE" sz="1600" b="1" dirty="0" err="1"/>
              <a:t>stats</a:t>
            </a:r>
            <a:r>
              <a:rPr lang="de-DE" sz="1600" b="1" dirty="0"/>
              <a:t> in </a:t>
            </a:r>
            <a:r>
              <a:rPr lang="de-DE" sz="1600" b="1" dirty="0" err="1"/>
              <a:t>general</a:t>
            </a:r>
            <a:r>
              <a:rPr lang="de-DE" sz="1600" b="1" dirty="0"/>
              <a:t> (</a:t>
            </a:r>
            <a:r>
              <a:rPr lang="de-DE" sz="1600" b="1" dirty="0" err="1"/>
              <a:t>great</a:t>
            </a:r>
            <a:r>
              <a:rPr lang="de-DE" sz="1600" b="1" dirty="0"/>
              <a:t> </a:t>
            </a:r>
            <a:r>
              <a:rPr lang="de-DE" sz="1600" b="1" dirty="0" err="1"/>
              <a:t>book</a:t>
            </a:r>
            <a:r>
              <a:rPr lang="de-DE" sz="1600" b="1" dirty="0"/>
              <a:t>!): </a:t>
            </a:r>
            <a:r>
              <a:rPr lang="de-DE" sz="1600" dirty="0"/>
              <a:t>http://xcelab.net/rmpubs/sr2/statisticalrethinking2.pdf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hlinkClick r:id="rId8"/>
              </a:rPr>
              <a:t>https://bookdown.org/ajkurz/Statistical_Rethinking_recoded/</a:t>
            </a:r>
            <a:r>
              <a:rPr lang="de-DE" sz="1600" dirty="0"/>
              <a:t> </a:t>
            </a:r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book</a:t>
            </a:r>
            <a:r>
              <a:rPr lang="de-DE" sz="1600" dirty="0"/>
              <a:t> code </a:t>
            </a:r>
            <a:r>
              <a:rPr lang="de-DE" sz="1600" dirty="0" err="1"/>
              <a:t>chunks</a:t>
            </a:r>
            <a:r>
              <a:rPr lang="de-DE" sz="1600" dirty="0"/>
              <a:t> and </a:t>
            </a:r>
            <a:r>
              <a:rPr lang="de-DE" sz="1600" dirty="0" err="1"/>
              <a:t>exercises</a:t>
            </a:r>
            <a:r>
              <a:rPr lang="de-DE" sz="1600" dirty="0"/>
              <a:t> </a:t>
            </a:r>
            <a:r>
              <a:rPr lang="de-DE" sz="1600" dirty="0" err="1"/>
              <a:t>recoded</a:t>
            </a:r>
            <a:r>
              <a:rPr lang="de-DE" sz="1600" dirty="0"/>
              <a:t> in </a:t>
            </a:r>
            <a:r>
              <a:rPr lang="de-DE" sz="1600" dirty="0" err="1"/>
              <a:t>tydiverse</a:t>
            </a:r>
            <a:r>
              <a:rPr lang="de-DE" sz="1600" dirty="0"/>
              <a:t> and </a:t>
            </a:r>
            <a:r>
              <a:rPr lang="de-DE" sz="1600" dirty="0" err="1"/>
              <a:t>brms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Q &amp;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Stay</a:t>
            </a:r>
            <a:r>
              <a:rPr lang="de-DE" sz="1600" dirty="0"/>
              <a:t> </a:t>
            </a:r>
            <a:r>
              <a:rPr lang="de-DE" sz="1600" dirty="0" err="1"/>
              <a:t>tuned</a:t>
            </a:r>
            <a:r>
              <a:rPr lang="de-DE" sz="1600" dirty="0"/>
              <a:t> and </a:t>
            </a:r>
            <a:r>
              <a:rPr lang="de-DE" sz="1600" dirty="0" err="1"/>
              <a:t>ask</a:t>
            </a:r>
            <a:r>
              <a:rPr lang="de-DE" sz="1600" dirty="0"/>
              <a:t> </a:t>
            </a:r>
            <a:r>
              <a:rPr lang="de-DE" sz="1600" dirty="0" err="1"/>
              <a:t>questions</a:t>
            </a:r>
            <a:r>
              <a:rPr lang="de-DE" sz="1600" dirty="0"/>
              <a:t>: </a:t>
            </a:r>
            <a:r>
              <a:rPr lang="de-DE" sz="1600" dirty="0">
                <a:hlinkClick r:id="rId9"/>
              </a:rPr>
              <a:t>https://discourse.mc-stan.org/c/interfaces/brms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Andrew </a:t>
            </a:r>
            <a:r>
              <a:rPr lang="de-DE" sz="1600" b="1" dirty="0" err="1"/>
              <a:t>Gelman</a:t>
            </a:r>
            <a:r>
              <a:rPr lang="de-DE" sz="1600" dirty="0" err="1"/>
              <a:t>‘s</a:t>
            </a:r>
            <a:r>
              <a:rPr lang="de-DE" sz="1600" dirty="0"/>
              <a:t> </a:t>
            </a:r>
            <a:r>
              <a:rPr lang="de-DE" sz="1600" dirty="0" err="1"/>
              <a:t>blog</a:t>
            </a:r>
            <a:r>
              <a:rPr lang="de-DE" sz="1600" dirty="0"/>
              <a:t>: </a:t>
            </a:r>
            <a:r>
              <a:rPr lang="en-US" sz="1600" dirty="0">
                <a:hlinkClick r:id="rId10"/>
              </a:rPr>
              <a:t>https://statmodeling.stat.columbia.edu/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MCMCs: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Explanation and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Richard </a:t>
            </a:r>
            <a:r>
              <a:rPr lang="de-DE" sz="1600" dirty="0" err="1"/>
              <a:t>McElreath</a:t>
            </a:r>
            <a:r>
              <a:rPr lang="de-DE" sz="1600" dirty="0"/>
              <a:t>: </a:t>
            </a:r>
            <a:r>
              <a:rPr lang="en-US" sz="1600" dirty="0">
                <a:hlinkClick r:id="rId11"/>
              </a:rPr>
              <a:t>http://elevanth.org/blog/2017/11/28/build-a-better-markov-chain/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 </a:t>
            </a:r>
            <a:r>
              <a:rPr lang="de-DE" sz="1600" dirty="0" err="1"/>
              <a:t>by</a:t>
            </a:r>
            <a:r>
              <a:rPr lang="de-DE" sz="1600" dirty="0"/>
              <a:t> Chi Feng: </a:t>
            </a:r>
            <a:r>
              <a:rPr lang="en-US" sz="1600" dirty="0">
                <a:hlinkClick r:id="rId12"/>
              </a:rPr>
              <a:t>https://chi-feng.github.io/mcmc-demo/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560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5CBFB9A-D5B0-4DDA-BF15-42474BDA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35" y="3977118"/>
            <a:ext cx="2804076" cy="2389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Two-step least-squares </a:t>
            </a:r>
            <a:r>
              <a:rPr lang="en-US" sz="2600" dirty="0"/>
              <a:t>approach: Separate regression per subject, extract coefficient, do t-test on coefficient of all subjects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Allows to add lower-level regressor, e.g. adjust for effect of time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Many regressions on potentially few data points  noisy estimates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Each subject equally weighted?</a:t>
            </a: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7DFFA-BFD0-4CD5-8599-33F72896BD8A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7A530-5554-4F3D-8A97-ABBF68EDDA8E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E2FA1-767C-47AC-99EE-48D650780A94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2D9DA6-CA3D-4710-B5C9-9F8651980945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58CE3-D490-4B1D-956A-5C3D6828861C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B3D3F8-455B-4DD5-BA22-3E92E537BFAC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BFABF-3EE9-4419-929E-A6486E0D6C2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80F8E3-0A30-4544-8855-4C90F4913160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0920FF-4F24-4E1A-98CB-630E0C6E3716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0A47-6CC0-4E96-8A80-370126DFB88D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1804F-EAFC-4864-8CFF-A94FEB00BC8A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6500-422A-408E-A6F1-960CC01F155D}"/>
              </a:ext>
            </a:extLst>
          </p:cNvPr>
          <p:cNvCxnSpPr>
            <a:stCxn id="17" idx="0"/>
            <a:endCxn id="9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EC548-BBB9-440A-821D-6063695FA731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E29465-BB1D-41E6-BFC3-66411A2F376E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0E41F-2080-4270-A4B1-43874822CCCE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82FC8C-6439-4935-ABD9-32CE578411F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E450DD-0DDE-4AEB-9D3C-EAF67368AFBB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8A79BB-DA11-4F67-A5BC-C3A25E6879D9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4319DF-2200-4F84-A818-A513B2DB0F5F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61906D-CD9D-4616-8866-60970F03C68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A450D4-03B2-460A-BF2A-610C26D21AF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E0FEE-AECC-41BA-9BD0-FD44C1307CF2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F7CAAB-5BF7-40CB-A2BB-CDBAC2DF1F98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830CD-4F00-4F48-B3FE-49287515F771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3A5392-70AC-4007-A923-FBDDF4119401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AE9334-2B5D-437F-BCDA-0B760653505E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72864-D9AA-4702-90B0-8B0B4DAF8A6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CA0BE4-2297-4873-8A79-3B1AAADF9F34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601183-09BB-4254-923C-747C608A8845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1B2FB-2888-409E-8378-F3F24548A5DF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F6C460-5EEB-4053-9AC7-A086C528250F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BE6DB0B-3469-4954-93ED-C93431F3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3 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18EB8D61-CF91-4C02-8884-348E5216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ym typeface="Wingdings" panose="05000000000000000000" pitchFamily="2" charset="2"/>
              </a:rPr>
              <a:t>Wouldn’t it be nice to </a:t>
            </a:r>
            <a:r>
              <a:rPr lang="en-US" sz="2600" b="1" i="1" dirty="0">
                <a:sym typeface="Wingdings" panose="05000000000000000000" pitchFamily="2" charset="2"/>
              </a:rPr>
              <a:t>estimate</a:t>
            </a:r>
            <a:r>
              <a:rPr lang="en-US" sz="2600" dirty="0">
                <a:sym typeface="Wingdings" panose="05000000000000000000" pitchFamily="2" charset="2"/>
              </a:rPr>
              <a:t> the contribution of each trial/ subject, e.g. based on its data quality?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Number of trials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Variance within subject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Outliers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Do not set weights to 1, but </a:t>
            </a:r>
            <a:r>
              <a:rPr lang="en-US" sz="2200" b="1" i="1" dirty="0">
                <a:sym typeface="Wingdings" panose="05000000000000000000" pitchFamily="2" charset="2"/>
              </a:rPr>
              <a:t>estimate </a:t>
            </a:r>
            <a:r>
              <a:rPr lang="en-US" sz="2200" dirty="0">
                <a:sym typeface="Wingdings" panose="05000000000000000000" pitchFamily="2" charset="2"/>
              </a:rPr>
              <a:t>them!</a:t>
            </a:r>
            <a:endParaRPr lang="en-US" sz="2200" dirty="0"/>
          </a:p>
          <a:p>
            <a:pPr lvl="1"/>
            <a:endParaRPr lang="en-US" sz="14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24BC87-C563-4203-80AB-C30757C545CB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3B76563-AED5-43D5-ACA1-580AFDE8328A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47D33B-92A8-409C-A5EC-21D18E4ED9E8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03B013-0C0D-435F-8111-C2F8203713C1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F0AE10-7B1B-4F95-954A-CF8C79B24CF4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CF6427-CA82-49E7-941B-E739A293CDA7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9A3765-4202-4522-99C8-A93EE0DA2376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0558B82-66D7-489F-B6DE-E09D6802A902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FDA3675-C3D3-4970-B478-DA860772479A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579947-1224-48FD-A5C1-9CD209131BF4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9D033A-6DBC-4D10-A2FA-6CCC343C3474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E0DD5C-DCDC-454E-9FF8-E57558D91CAB}"/>
              </a:ext>
            </a:extLst>
          </p:cNvPr>
          <p:cNvCxnSpPr>
            <a:stCxn id="68" idx="0"/>
            <a:endCxn id="60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89B-ADCD-4A9E-A27C-71CDCE640454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233453-35D8-431A-8F8B-DE5AE3022204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B5A9F-29A7-492C-8C4B-6B278D698FD2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A6E08E-4EEA-4CE6-AC41-FACA4F872F8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0CC1D5-BB05-466B-816E-2C6DF81CF786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E33390-535E-49E0-A840-24E43AA81BE3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A9129F-A67F-49BB-B4DD-78D3F6A98A13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6A250E-FDC2-4726-A5F7-6C9DC47DF059}"/>
              </a:ext>
            </a:extLst>
          </p:cNvPr>
          <p:cNvCxnSpPr>
            <a:cxnSpLocks/>
            <a:endCxn id="5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D106AA-A6FA-4B06-B51B-FE5182DD994C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E2E63E-603B-4E6B-90A1-25F67CE06099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E32F2-F945-40BF-B57E-70329644D82A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D45481-12A0-45C4-B081-954BD24AA4E0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59256-F5EB-41AE-82FB-FDEBA1893A4A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61BB49-C881-41F9-A1D0-29C0AC84B8A8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2770E-3BB4-4A65-BCBC-1A18884944B5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09FB3F-9162-4C3A-91A2-40FC790B38AF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C6047A-0D98-442B-BA6E-53A47236364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E5AE98-08AB-4AFB-A858-FDA0937219FD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E42C19-3EDE-4C12-9D7F-0D458F321FE3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11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FAD-7E10-4C78-84F9-05BFF3FB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Rubin’s 8-schools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28EC6-5F97-44D3-A50A-6312D9CD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762"/>
            <a:ext cx="6429375" cy="4314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E34F13-A0FE-4773-A031-71FDA526F000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3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8BD60-E72D-4C91-BAEC-4A29A8D186C4}"/>
              </a:ext>
            </a:extLst>
          </p:cNvPr>
          <p:cNvSpPr txBox="1">
            <a:spLocks/>
          </p:cNvSpPr>
          <p:nvPr/>
        </p:nvSpPr>
        <p:spPr>
          <a:xfrm>
            <a:off x="7562849" y="2333625"/>
            <a:ext cx="3543301" cy="67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True effect size in school A: </a:t>
            </a:r>
          </a:p>
          <a:p>
            <a:pPr algn="l"/>
            <a:r>
              <a:rPr lang="en-US" sz="1800" dirty="0">
                <a:latin typeface="+mn-lt"/>
              </a:rPr>
              <a:t>28 (effect in that particular school)?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CAD257-4337-4538-A11A-96EC2D6BB16B}"/>
              </a:ext>
            </a:extLst>
          </p:cNvPr>
          <p:cNvSpPr txBox="1">
            <a:spLocks/>
          </p:cNvSpPr>
          <p:nvPr/>
        </p:nvSpPr>
        <p:spPr>
          <a:xfrm>
            <a:off x="7562850" y="3009900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Or 8 (mean effect across schools)?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61666A-58FB-403D-8D1C-A84FEF7124B8}"/>
              </a:ext>
            </a:extLst>
          </p:cNvPr>
          <p:cNvSpPr txBox="1">
            <a:spLocks/>
          </p:cNvSpPr>
          <p:nvPr/>
        </p:nvSpPr>
        <p:spPr>
          <a:xfrm>
            <a:off x="7562849" y="3476625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Somewhere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21874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3564</Words>
  <Application>Microsoft Office PowerPoint</Application>
  <PresentationFormat>Widescreen</PresentationFormat>
  <Paragraphs>460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Tahoma</vt:lpstr>
      <vt:lpstr>Wingdings</vt:lpstr>
      <vt:lpstr>Office Theme</vt:lpstr>
      <vt:lpstr>PowerPoint Presentation</vt:lpstr>
      <vt:lpstr>Table of Content</vt:lpstr>
      <vt:lpstr>Philosophy of mixed models</vt:lpstr>
      <vt:lpstr>Scenario</vt:lpstr>
      <vt:lpstr>Scenario outcomes</vt:lpstr>
      <vt:lpstr>Measurement models and assumptions – 1 </vt:lpstr>
      <vt:lpstr>Measurement models and assumptions – 2 </vt:lpstr>
      <vt:lpstr>Measurement models and assumptions – 3 </vt:lpstr>
      <vt:lpstr>Rubin’s 8-schools model</vt:lpstr>
      <vt:lpstr>Partial pooling</vt:lpstr>
      <vt:lpstr>Solution to multiple-comparisons problem…?</vt:lpstr>
      <vt:lpstr>Summary motivation mixed models</vt:lpstr>
      <vt:lpstr>Linear mixed-effects models</vt:lpstr>
      <vt:lpstr>Advantages of mixed-effects models over RM-ANOVAs</vt:lpstr>
      <vt:lpstr>Bayesian vs. Frequentist philosophy of statistics</vt:lpstr>
      <vt:lpstr>Frequentist vs. Bayesian perspective on parameters</vt:lpstr>
      <vt:lpstr>Hypothesis testing vs. parameter estimation</vt:lpstr>
      <vt:lpstr>Different interest in distributions</vt:lpstr>
      <vt:lpstr>Frequentist scenario</vt:lpstr>
      <vt:lpstr>Bayes Theorem</vt:lpstr>
      <vt:lpstr>PowerPoint Presentation</vt:lpstr>
      <vt:lpstr>Bayesian scenario</vt:lpstr>
      <vt:lpstr>Interim summary</vt:lpstr>
      <vt:lpstr>Markov chain Monte Carlo (MCMC) algorithms</vt:lpstr>
      <vt:lpstr>Problem of local minima</vt:lpstr>
      <vt:lpstr>Metropolis algorithm – 1</vt:lpstr>
      <vt:lpstr>Metropolis algorithm – 2 </vt:lpstr>
      <vt:lpstr>Summary Metropolis algorithm</vt:lpstr>
      <vt:lpstr>Problems with Metropolis algorithm</vt:lpstr>
      <vt:lpstr>STAN</vt:lpstr>
      <vt:lpstr> brms Practical: bayesian regression models in stan  </vt:lpstr>
      <vt:lpstr>Example 1: Go/No-Go training data</vt:lpstr>
      <vt:lpstr>Quick recap on lme4 syntax</vt:lpstr>
      <vt:lpstr>PowerPoint Presentation</vt:lpstr>
      <vt:lpstr>PowerPoint Presentation</vt:lpstr>
      <vt:lpstr>PowerPoint Presentation</vt:lpstr>
      <vt:lpstr>lme4 vs. brms: few words on practical differences</vt:lpstr>
      <vt:lpstr>Making the switch: lme4  brms</vt:lpstr>
      <vt:lpstr>Making the switch: lme4  brms</vt:lpstr>
      <vt:lpstr>Priors</vt:lpstr>
      <vt:lpstr>Fitting: priors</vt:lpstr>
      <vt:lpstr>Fitting: weakly regularizing default priors</vt:lpstr>
      <vt:lpstr>Fitting: priors</vt:lpstr>
      <vt:lpstr>Fitting: priors</vt:lpstr>
      <vt:lpstr>Fitting</vt:lpstr>
      <vt:lpstr>Diagnostics</vt:lpstr>
      <vt:lpstr>Diagnostics: Convergence</vt:lpstr>
      <vt:lpstr>Diagnostics: Convergence - What if it goes wrong?</vt:lpstr>
      <vt:lpstr>Evaluation 1 - Adequacy</vt:lpstr>
      <vt:lpstr>Checking adequacy</vt:lpstr>
      <vt:lpstr>Evaluation: Adequacy – posterior predictive check</vt:lpstr>
      <vt:lpstr>Evaluation: Adequacy</vt:lpstr>
      <vt:lpstr>Evaluation 2 - Estimation</vt:lpstr>
      <vt:lpstr>Evaluation: Estimates</vt:lpstr>
      <vt:lpstr>Evaluation: Estimates</vt:lpstr>
      <vt:lpstr>Back to priors quickly</vt:lpstr>
      <vt:lpstr>And what about lme4?</vt:lpstr>
      <vt:lpstr>Correlations: an example of prior in – prior out</vt:lpstr>
      <vt:lpstr>Evaluation: plot the effects</vt:lpstr>
      <vt:lpstr>Evaluation 3 - Testing</vt:lpstr>
      <vt:lpstr>Evaluation: Is there an effect of condition?</vt:lpstr>
      <vt:lpstr>Model Families</vt:lpstr>
      <vt:lpstr>Beyond that: Model families</vt:lpstr>
      <vt:lpstr>Beyond that: Model families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Quandt</dc:creator>
  <cp:lastModifiedBy>Julian Quandt</cp:lastModifiedBy>
  <cp:revision>265</cp:revision>
  <dcterms:created xsi:type="dcterms:W3CDTF">2019-06-05T09:20:38Z</dcterms:created>
  <dcterms:modified xsi:type="dcterms:W3CDTF">2019-07-09T12:07:22Z</dcterms:modified>
</cp:coreProperties>
</file>