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375" r:id="rId34"/>
    <p:sldId id="376" r:id="rId35"/>
    <p:sldId id="377" r:id="rId36"/>
    <p:sldId id="378" r:id="rId37"/>
    <p:sldId id="259" r:id="rId38"/>
    <p:sldId id="261" r:id="rId39"/>
    <p:sldId id="260" r:id="rId40"/>
    <p:sldId id="280" r:id="rId41"/>
    <p:sldId id="262" r:id="rId42"/>
    <p:sldId id="263" r:id="rId43"/>
    <p:sldId id="264" r:id="rId44"/>
    <p:sldId id="265" r:id="rId45"/>
    <p:sldId id="266" r:id="rId46"/>
    <p:sldId id="284" r:id="rId47"/>
    <p:sldId id="267" r:id="rId48"/>
    <p:sldId id="281" r:id="rId49"/>
    <p:sldId id="285" r:id="rId50"/>
    <p:sldId id="379" r:id="rId51"/>
    <p:sldId id="269" r:id="rId52"/>
    <p:sldId id="268" r:id="rId53"/>
    <p:sldId id="286" r:id="rId54"/>
    <p:sldId id="270" r:id="rId55"/>
    <p:sldId id="271" r:id="rId56"/>
    <p:sldId id="273" r:id="rId57"/>
    <p:sldId id="279" r:id="rId58"/>
    <p:sldId id="381" r:id="rId59"/>
    <p:sldId id="272" r:id="rId60"/>
    <p:sldId id="287" r:id="rId61"/>
    <p:sldId id="274" r:id="rId62"/>
    <p:sldId id="288" r:id="rId63"/>
    <p:sldId id="382" r:id="rId64"/>
    <p:sldId id="283" r:id="rId65"/>
    <p:sldId id="28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“regularization”)</a:t>
            </a:r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360"/>
            <a:ext cx="10515600" cy="29452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r>
              <a:rPr lang="de-DE" sz="7200" dirty="0"/>
              <a:t>:</a:t>
            </a:r>
            <a:br>
              <a:rPr lang="de-DE" sz="7200" dirty="0"/>
            </a:br>
            <a:r>
              <a:rPr lang="de-DE" sz="5000" b="1" dirty="0" err="1"/>
              <a:t>b</a:t>
            </a:r>
            <a:r>
              <a:rPr lang="de-DE" sz="5000" dirty="0" err="1"/>
              <a:t>ayesian</a:t>
            </a:r>
            <a:r>
              <a:rPr lang="de-DE" sz="5000" dirty="0"/>
              <a:t> </a:t>
            </a:r>
            <a:r>
              <a:rPr lang="de-DE" sz="5000" b="1" dirty="0" err="1"/>
              <a:t>r</a:t>
            </a:r>
            <a:r>
              <a:rPr lang="de-DE" sz="5000" dirty="0" err="1"/>
              <a:t>egression</a:t>
            </a:r>
            <a:r>
              <a:rPr lang="de-DE" sz="5000" dirty="0"/>
              <a:t> </a:t>
            </a:r>
            <a:r>
              <a:rPr lang="de-DE" sz="5000" b="1" dirty="0" err="1"/>
              <a:t>m</a:t>
            </a:r>
            <a:r>
              <a:rPr lang="de-DE" sz="5000" dirty="0" err="1"/>
              <a:t>odels</a:t>
            </a:r>
            <a:r>
              <a:rPr lang="de-DE" sz="5000" dirty="0"/>
              <a:t> in </a:t>
            </a:r>
            <a:r>
              <a:rPr lang="de-DE" sz="5000" b="1" dirty="0" err="1"/>
              <a:t>s</a:t>
            </a:r>
            <a:r>
              <a:rPr lang="de-DE" sz="5000" dirty="0" err="1"/>
              <a:t>tan</a:t>
            </a:r>
            <a:r>
              <a:rPr lang="de-DE" sz="7200" dirty="0"/>
              <a:t> 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Quick recap on lme4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2D1AA-81D2-4210-8AB5-B79C48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86" y="1415078"/>
            <a:ext cx="10515600" cy="4351338"/>
          </a:xfrm>
        </p:spPr>
        <p:txBody>
          <a:bodyPr/>
          <a:lstStyle/>
          <a:p>
            <a:r>
              <a:rPr lang="en-US" dirty="0"/>
              <a:t>We follow the </a:t>
            </a:r>
            <a:r>
              <a:rPr lang="en-US" b="1" dirty="0"/>
              <a:t>maximal model approach</a:t>
            </a:r>
            <a:r>
              <a:rPr lang="en-US" dirty="0"/>
              <a:t> here (Barr, Levy, </a:t>
            </a:r>
            <a:r>
              <a:rPr lang="en-US" dirty="0" err="1"/>
              <a:t>Schepers</a:t>
            </a:r>
            <a:r>
              <a:rPr lang="en-US" dirty="0"/>
              <a:t>, &amp; </a:t>
            </a:r>
            <a:r>
              <a:rPr lang="en-US" dirty="0" err="1"/>
              <a:t>Tily</a:t>
            </a:r>
            <a:r>
              <a:rPr lang="en-US" dirty="0"/>
              <a:t>, 2013):</a:t>
            </a:r>
          </a:p>
          <a:p>
            <a:pPr lvl="1"/>
            <a:r>
              <a:rPr lang="en-US" dirty="0"/>
              <a:t>All fixed effects (i.e. population-level effects) that are important</a:t>
            </a:r>
          </a:p>
          <a:p>
            <a:pPr lvl="1"/>
            <a:r>
              <a:rPr lang="en-US" dirty="0"/>
              <a:t>A intercept adjustment (variance parameter) for each grouping level</a:t>
            </a:r>
          </a:p>
          <a:p>
            <a:pPr lvl="1"/>
            <a:r>
              <a:rPr lang="en-US" dirty="0"/>
              <a:t>An adjustment of the fixed-effect for each grouping level</a:t>
            </a:r>
          </a:p>
          <a:p>
            <a:pPr lvl="1"/>
            <a:r>
              <a:rPr lang="en-US" dirty="0"/>
              <a:t>The correlations between these adjustments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761261" y="4141162"/>
            <a:ext cx="9925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C68E-8878-4560-BCD7-896731C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3"/>
          <a:stretch/>
        </p:blipFill>
        <p:spPr>
          <a:xfrm>
            <a:off x="1683672" y="1727933"/>
            <a:ext cx="8824656" cy="513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9" y="436228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438823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85FCF-C10F-4FEA-8B8A-3014E9A0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1786642" y="1797582"/>
            <a:ext cx="8633623" cy="506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D4FB2-4960-45DC-BFC9-15A9DCAC6FF3}"/>
              </a:ext>
            </a:extLst>
          </p:cNvPr>
          <p:cNvSpPr/>
          <p:nvPr/>
        </p:nvSpPr>
        <p:spPr>
          <a:xfrm>
            <a:off x="7248088" y="833161"/>
            <a:ext cx="1614536" cy="40819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9EB34-7C94-420F-BF65-A474839F65E8}"/>
              </a:ext>
            </a:extLst>
          </p:cNvPr>
          <p:cNvSpPr/>
          <p:nvPr/>
        </p:nvSpPr>
        <p:spPr>
          <a:xfrm>
            <a:off x="1786642" y="2316760"/>
            <a:ext cx="4412822" cy="4511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250F8-D259-431A-9519-4A266572174B}"/>
              </a:ext>
            </a:extLst>
          </p:cNvPr>
          <p:cNvSpPr/>
          <p:nvPr/>
        </p:nvSpPr>
        <p:spPr>
          <a:xfrm>
            <a:off x="5392196" y="844419"/>
            <a:ext cx="1614536" cy="40819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F300-3534-45B1-9CAA-EC785362AE88}"/>
              </a:ext>
            </a:extLst>
          </p:cNvPr>
          <p:cNvSpPr/>
          <p:nvPr/>
        </p:nvSpPr>
        <p:spPr>
          <a:xfrm>
            <a:off x="6260489" y="2313965"/>
            <a:ext cx="3984771" cy="45118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77E93-796C-4B41-BC28-E3C15C546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2593910" y="173631"/>
            <a:ext cx="6268714" cy="1341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25377F-7697-44F1-8F43-7D5AABE0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818109"/>
            <a:ext cx="8509000" cy="449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B3B1AA-6E0B-4F9B-BFF5-611EE3AA812F}"/>
              </a:ext>
            </a:extLst>
          </p:cNvPr>
          <p:cNvSpPr/>
          <p:nvPr/>
        </p:nvSpPr>
        <p:spPr>
          <a:xfrm>
            <a:off x="5408195" y="112815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B8B4-B9D9-4A3D-B3AF-AD954D19A579}"/>
              </a:ext>
            </a:extLst>
          </p:cNvPr>
          <p:cNvSpPr/>
          <p:nvPr/>
        </p:nvSpPr>
        <p:spPr>
          <a:xfrm>
            <a:off x="4776399" y="465072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46163-49C5-475F-90E2-6DF480C8E468}"/>
              </a:ext>
            </a:extLst>
          </p:cNvPr>
          <p:cNvSpPr/>
          <p:nvPr/>
        </p:nvSpPr>
        <p:spPr>
          <a:xfrm>
            <a:off x="7093241" y="359256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D584B-EDE7-4633-8F05-E69D04766545}"/>
              </a:ext>
            </a:extLst>
          </p:cNvPr>
          <p:cNvSpPr/>
          <p:nvPr/>
        </p:nvSpPr>
        <p:spPr>
          <a:xfrm>
            <a:off x="1715815" y="1942932"/>
            <a:ext cx="5918167" cy="23270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C44FB-8408-43DA-B080-E2BF5725B47D}"/>
              </a:ext>
            </a:extLst>
          </p:cNvPr>
          <p:cNvSpPr/>
          <p:nvPr/>
        </p:nvSpPr>
        <p:spPr>
          <a:xfrm>
            <a:off x="7679947" y="1942931"/>
            <a:ext cx="918769" cy="2327063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77A0F-4D2D-4C87-B085-E633C6C9A50C}"/>
              </a:ext>
            </a:extLst>
          </p:cNvPr>
          <p:cNvSpPr/>
          <p:nvPr/>
        </p:nvSpPr>
        <p:spPr>
          <a:xfrm>
            <a:off x="1715815" y="4925154"/>
            <a:ext cx="5918167" cy="15164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(brm1))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6DA-8CCC-4BD4-AE32-21EE2DD3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adequacy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C6B8-604B-48FC-86D2-6EAE9C05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Posterior predictive check: </a:t>
            </a:r>
            <a:r>
              <a:rPr lang="en-US" dirty="0"/>
              <a:t>how good does the posterior (our prior after updating it with the likelihood) represent the data?</a:t>
            </a:r>
          </a:p>
          <a:p>
            <a:r>
              <a:rPr lang="en-US" b="1" dirty="0"/>
              <a:t>Check for influential observations:</a:t>
            </a:r>
            <a:r>
              <a:rPr lang="en-US" dirty="0"/>
              <a:t> Are there any observations that influence the posterior predictions heavily?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87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296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41779-0522-461E-9865-8939D04089E2}"/>
              </a:ext>
            </a:extLst>
          </p:cNvPr>
          <p:cNvSpPr/>
          <p:nvPr/>
        </p:nvSpPr>
        <p:spPr>
          <a:xfrm>
            <a:off x="6305758" y="108052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87C4-29C2-49E0-B512-0295FF816D3D}"/>
              </a:ext>
            </a:extLst>
          </p:cNvPr>
          <p:cNvSpPr/>
          <p:nvPr/>
        </p:nvSpPr>
        <p:spPr>
          <a:xfrm>
            <a:off x="382109" y="6236846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pareto-k samples above 0.7 and </a:t>
            </a:r>
            <a:r>
              <a:rPr lang="en-US" dirty="0" err="1"/>
              <a:t>qq</a:t>
            </a:r>
            <a:r>
              <a:rPr lang="en-US" dirty="0"/>
              <a:t>-plot looks quite ok. </a:t>
            </a:r>
          </a:p>
        </p:txBody>
      </p:sp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 except for the correlations.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904955" cy="1325563"/>
          </a:xfrm>
        </p:spPr>
        <p:txBody>
          <a:bodyPr/>
          <a:lstStyle/>
          <a:p>
            <a:r>
              <a:rPr lang="en-US" dirty="0"/>
              <a:t>Correlations: an example of prior in – prior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9AE-6530-49CB-B8CD-E5C6932F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" y="1900483"/>
            <a:ext cx="7058025" cy="9048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8EB50BF-6DD9-4916-91E2-7CEA00033551}"/>
              </a:ext>
            </a:extLst>
          </p:cNvPr>
          <p:cNvSpPr txBox="1">
            <a:spLocks/>
          </p:cNvSpPr>
          <p:nvPr/>
        </p:nvSpPr>
        <p:spPr>
          <a:xfrm>
            <a:off x="-857436" y="1180730"/>
            <a:ext cx="11217676" cy="61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 err="1">
                <a:latin typeface="+mn-lt"/>
              </a:rPr>
              <a:t>Remember</a:t>
            </a:r>
            <a:r>
              <a:rPr lang="de-DE" sz="3600" dirty="0">
                <a:latin typeface="+mn-lt"/>
              </a:rPr>
              <a:t> that </a:t>
            </a:r>
            <a:r>
              <a:rPr lang="de-DE" sz="3600" dirty="0" err="1">
                <a:latin typeface="Consolas" panose="020B0609020204030204" pitchFamily="49" charset="0"/>
              </a:rPr>
              <a:t>lkj</a:t>
            </a:r>
            <a:r>
              <a:rPr lang="de-DE" sz="3600" dirty="0">
                <a:latin typeface="Consolas" panose="020B0609020204030204" pitchFamily="49" charset="0"/>
              </a:rPr>
              <a:t>(1)</a:t>
            </a:r>
            <a:r>
              <a:rPr lang="de-DE" sz="3600" dirty="0" err="1">
                <a:latin typeface="+mn-lt"/>
              </a:rPr>
              <a:t>prior</a:t>
            </a:r>
            <a:r>
              <a:rPr lang="de-DE" sz="3600" dirty="0">
                <a:latin typeface="+mn-lt"/>
              </a:rPr>
              <a:t> for </a:t>
            </a:r>
            <a:r>
              <a:rPr lang="de-DE" sz="3600" dirty="0" err="1">
                <a:latin typeface="+mn-lt"/>
              </a:rPr>
              <a:t>the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correlations</a:t>
            </a:r>
            <a:r>
              <a:rPr lang="de-DE" sz="3600" dirty="0"/>
              <a:t>?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E01EF-1BE4-41A5-9D67-E50D2A95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" y="2973750"/>
            <a:ext cx="5366273" cy="3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EB4DEF7-57EA-4A44-9945-124BD1EBE970}"/>
              </a:ext>
            </a:extLst>
          </p:cNvPr>
          <p:cNvSpPr txBox="1">
            <a:spLocks/>
          </p:cNvSpPr>
          <p:nvPr/>
        </p:nvSpPr>
        <p:spPr>
          <a:xfrm>
            <a:off x="6047121" y="2912821"/>
            <a:ext cx="6144879" cy="393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what it looks like. And this is also what we get in the model summary: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We just do not have enough data to estimate a reliable correlation so we just get back our prior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This is also why our lme4 fit is singular.</a:t>
            </a:r>
          </a:p>
          <a:p>
            <a:endParaRPr lang="de-DE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606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or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6D55D-C1C0-4D9B-96B6-DB38D14D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63352"/>
            <a:ext cx="10201275" cy="3133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77196-E524-4461-BEEE-64560A1AF054}"/>
              </a:ext>
            </a:extLst>
          </p:cNvPr>
          <p:cNvSpPr/>
          <p:nvPr/>
        </p:nvSpPr>
        <p:spPr>
          <a:xfrm>
            <a:off x="276641" y="1325563"/>
            <a:ext cx="11772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204F97-9AA6-4D6C-A08B-080CC23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</p:spTree>
    <p:extLst>
      <p:ext uri="{BB962C8B-B14F-4D97-AF65-F5344CB8AC3E}">
        <p14:creationId xmlns:p14="http://schemas.microsoft.com/office/powerpoint/2010/main" val="1993831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67" y="1629255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3543</Words>
  <Application>Microsoft Office PowerPoint</Application>
  <PresentationFormat>Widescreen</PresentationFormat>
  <Paragraphs>459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Practical: bayesian regression models in stan  </vt:lpstr>
      <vt:lpstr>Example 1: Go/No-Go training data</vt:lpstr>
      <vt:lpstr>Quick recap on lme4 syntax</vt:lpstr>
      <vt:lpstr>PowerPoint Presentation</vt:lpstr>
      <vt:lpstr>PowerPoint Presentation</vt:lpstr>
      <vt:lpstr>PowerPoint Presentation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Checking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Correlations: an example of prior in – prior out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261</cp:revision>
  <dcterms:created xsi:type="dcterms:W3CDTF">2019-06-05T09:20:38Z</dcterms:created>
  <dcterms:modified xsi:type="dcterms:W3CDTF">2019-07-05T12:18:31Z</dcterms:modified>
</cp:coreProperties>
</file>