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25" r:id="rId3"/>
    <p:sldId id="334" r:id="rId4"/>
    <p:sldId id="340" r:id="rId5"/>
    <p:sldId id="362" r:id="rId6"/>
    <p:sldId id="298" r:id="rId7"/>
    <p:sldId id="304" r:id="rId8"/>
    <p:sldId id="361" r:id="rId9"/>
    <p:sldId id="342" r:id="rId10"/>
    <p:sldId id="355" r:id="rId11"/>
    <p:sldId id="352" r:id="rId12"/>
    <p:sldId id="348" r:id="rId13"/>
    <p:sldId id="356" r:id="rId14"/>
    <p:sldId id="357" r:id="rId15"/>
    <p:sldId id="345" r:id="rId16"/>
    <p:sldId id="359" r:id="rId17"/>
    <p:sldId id="292" r:id="rId18"/>
    <p:sldId id="259" r:id="rId19"/>
    <p:sldId id="360" r:id="rId20"/>
    <p:sldId id="257" r:id="rId21"/>
    <p:sldId id="261" r:id="rId22"/>
    <p:sldId id="260" r:id="rId23"/>
    <p:sldId id="280" r:id="rId24"/>
    <p:sldId id="354" r:id="rId25"/>
    <p:sldId id="262" r:id="rId26"/>
    <p:sldId id="263" r:id="rId27"/>
    <p:sldId id="264" r:id="rId28"/>
    <p:sldId id="265" r:id="rId29"/>
    <p:sldId id="273" r:id="rId30"/>
    <p:sldId id="269" r:id="rId31"/>
    <p:sldId id="287" r:id="rId32"/>
    <p:sldId id="274" r:id="rId33"/>
    <p:sldId id="363" r:id="rId34"/>
  </p:sldIdLst>
  <p:sldSz cx="173466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54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E1B"/>
    <a:srgbClr val="B72822"/>
    <a:srgbClr val="BF2E1B"/>
    <a:srgbClr val="B3011B"/>
    <a:srgbClr val="A8011B"/>
    <a:srgbClr val="00332B"/>
    <a:srgbClr val="E8CDCC"/>
    <a:srgbClr val="BE2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414" y="132"/>
      </p:cViewPr>
      <p:guideLst>
        <p:guide orient="horz" pos="3073"/>
        <p:guide pos="54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2EFB15A-F931-431E-9A9C-5531F997795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F3F4AD5-E0E4-440F-BFDD-AB8E6AA31058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D628238-3002-4116-A148-FF36853EA830}" type="datetime1">
              <a:rPr lang="nl-NL"/>
              <a:pPr/>
              <a:t>7-11-2019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AD26291-ABAF-4E40-8D90-C0D4896E2D15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00001" y="1800000"/>
            <a:ext cx="6604358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884609" y="1800000"/>
            <a:ext cx="6663792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99999" y="1800000"/>
            <a:ext cx="6604359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800001" y="2700000"/>
            <a:ext cx="6604358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884608" y="1800000"/>
            <a:ext cx="6662883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884609" y="2700000"/>
            <a:ext cx="6663792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637861" y="554351"/>
            <a:ext cx="11932361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637861" y="7265828"/>
            <a:ext cx="11932361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197B-5C6F-4CDC-8A79-6947494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AF11-9EA7-490D-8747-546B890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17D8-8316-4422-B42B-8CA223BD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8D6-384D-4911-9DB1-61FCCA3B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8E76-7862-4895-A1E1-005A1121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A04-8704-4D48-A2A0-B6D96547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F468-2486-4D39-8FCD-52DE3CE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D64-8603-4654-9C66-AA8C50C45F72}" type="datetimeFigureOut">
              <a:rPr lang="en-US" smtClean="0"/>
              <a:t>07-Nov-19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1A52-4818-4C96-8030-D057033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D5A2-1899-4EC2-B8FA-B361B35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F0EE-F81A-4B27-9FBC-47D0BD3E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800000" y="1800000"/>
            <a:ext cx="13748400" cy="6120000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" Target="../slides/slide32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1" descr="RU_E_RGB_2014_wit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6" name="Picture 5" descr="BSI-signature-white-screen-big.png">
            <a:hlinkClick r:id="rId13" action="ppaction://hlinksldjump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1" fontAlgn="base" hangingPunct="1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800225" y="720725"/>
            <a:ext cx="13747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800225" y="1800225"/>
            <a:ext cx="13747750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199" name="Afbeelding 7" descr="RU_E_RGB_2014_wi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663" y="8705850"/>
            <a:ext cx="360203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SI-signature-white-screen-big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1800" y="8581370"/>
            <a:ext cx="5479776" cy="938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58775" indent="-358775" algn="l" defTabSz="649288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1913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500" kern="12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14425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–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511300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1906588" indent="-358775" algn="l" defTabSz="649288" rtl="0" eaLnBrk="0" fontAlgn="base" hangingPunct="0">
        <a:spcBef>
          <a:spcPct val="0"/>
        </a:spcBef>
        <a:spcAft>
          <a:spcPct val="0"/>
        </a:spcAft>
        <a:buFont typeface="Lucida Grande" charset="0"/>
        <a:buChar char="-"/>
        <a:defRPr sz="2100" kern="12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>
          <a:xfrm>
            <a:off x="1800225" y="720724"/>
            <a:ext cx="13747750" cy="2949401"/>
          </a:xfrm>
          <a:noFill/>
        </p:spPr>
        <p:txBody>
          <a:bodyPr/>
          <a:lstStyle/>
          <a:p>
            <a:pPr algn="ctr" eaLnBrk="1" hangingPunct="1"/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</a:t>
            </a:r>
            <a:b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P-values, Bayes Factors and Beyond</a:t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Julian Quandt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"/>
    </mc:Choice>
    <mc:Fallback xmlns="">
      <p:transition spd="slow" advTm="19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F53F56-ECDF-483A-A36F-ED0CABEDE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5"/>
            <a:ext cx="16762265" cy="6370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comparison of Hypotheses: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p-values are only quantifying how likely the data is under H0. If p &gt; .05 (or other alpha, it does not tell us anything).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 allow us to directly compare competing Hypotheses.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363" lvl="1" indent="0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/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A7F9E5-DDEF-4A84-ADB8-8771DF45C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43" y="5154830"/>
                <a:ext cx="11412187" cy="974819"/>
              </a:xfrm>
              <a:prstGeom prst="rect">
                <a:avLst/>
              </a:prstGeom>
              <a:blipFill>
                <a:blip r:embed="rId2"/>
                <a:stretch>
                  <a:fillRect r="-908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/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(80 </m:t>
                        </m:r>
                        <m:r>
                          <a:rPr lang="de-DE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009</m:t>
                        </m:r>
                      </m:num>
                      <m:den>
                        <m:r>
                          <a:rPr lang="de-DE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09</m:t>
                        </m:r>
                      </m:den>
                    </m:f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0.09 (11.1)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F4E9DF-0A43-4242-AFFE-C5C28A641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033" y="3673654"/>
                <a:ext cx="13342179" cy="974819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/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6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(50 </m:t>
                        </m:r>
                        <m:r>
                          <a:rPr lang="de-D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</m:t>
                        </m:r>
                        <m:r>
                          <a:rPr lang="de-DE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8</m:t>
                        </m:r>
                      </m:num>
                      <m:den>
                        <m:r>
                          <a:rPr lang="de-DE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8.0</a:t>
                </a:r>
                <a:endParaRPr lang="en-US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0E2E6E-97D3-48D9-AB3D-09B4C7491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167" y="6629282"/>
                <a:ext cx="11452538" cy="974819"/>
              </a:xfrm>
              <a:prstGeom prst="rect">
                <a:avLst/>
              </a:prstGeom>
              <a:blipFill>
                <a:blip r:embed="rId4"/>
                <a:stretch>
                  <a:fillRect r="-53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54EF35-1127-41BE-A126-A6F23194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73" y="993301"/>
            <a:ext cx="16762265" cy="5787509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7E60-994D-4D90-88F4-4D13512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97" y="3695690"/>
            <a:ext cx="6712850" cy="4142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A6FB-9B07-4976-A6B4-64C3F27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08" y="3695690"/>
            <a:ext cx="6712850" cy="41427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 of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206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Sequential Sampling: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If H0 is true, p-values will still reject H0 at some point. Each time we look at our data and run a NHST, we increase the chance of Type I Error.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Bayes Factors will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towards the true Hypothesis in either case. As it directly quantifies the relative evidence for each hypothesis, increased Type 1 Error rate is not a problem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DFC784-A254-4709-AF6F-C2EA18C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574" y="3390752"/>
            <a:ext cx="6741808" cy="4160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81107-9EF2-4815-A14A-1047FB1C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96" y="3390751"/>
            <a:ext cx="6741808" cy="4160658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Bayes Factors objectively better then?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 Factors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might seem superior at this point but they also come with their own problems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priors should be used? Good defaults have been suggested but they are often quite conservative.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even draw another kind of wrong conclusion, i.e. accepting H0 if H1 is true!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do not solve the problem of decision-making.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can always be wrong!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Optional Stopping based on BF will systematically bias parameter estimates!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everything beyond t-tests and one-way ANOVA they get very difficult to compute and are not readily implemented in software packages (Specifying a prior on the log-scale of the raw effect when analyzing reaction-times is not very straightforward).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good news is however, if you don’t want Bayes Factors, priors often do not matter so much!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p-values and Bayes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5395A-7518-428B-B761-7D7CA594568C}"/>
              </a:ext>
            </a:extLst>
          </p:cNvPr>
          <p:cNvSpPr/>
          <p:nvPr/>
        </p:nvSpPr>
        <p:spPr>
          <a:xfrm>
            <a:off x="0" y="885357"/>
            <a:ext cx="173466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want arbitrary decision thresholds to claim ground truth?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We know that research always involves a lot of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degrees of freedom.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Multiverse Analysis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We should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embrace the uncertainty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about our inferences instead of forcing them to be binary (i.e. accept / reject).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Confidence intervals, Credible Intervals, Hypotheses Charts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The end-goal of psychological research should be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theories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 able to make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 about effect-sizes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claiming only presence or absence of an effect.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Parameter Estimation instead of Hypothesis Testing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naturally embraces uncertainty as it is all about uncertainty!</a:t>
            </a:r>
          </a:p>
          <a:p>
            <a:pPr marL="514350" indent="-514350">
              <a:buAutoNum type="arabicPeriod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Because it has priors!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Often the point is not putting </a:t>
            </a:r>
            <a:r>
              <a:rPr lang="en-US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previous effect sizes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into the model but just common sense.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measured on a 7-point Likert Scale, the effect of a manipulation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cannot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be 8 points on the outcome.  prior distribution between 0 and 7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my outcome is reaction times on an AAT, they will probably be only very few with more than 10 seconds.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know a lot more about our data than we tend to think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! Share your knowledge with your statistical model!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complex models, such as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mixed-effect models,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this often makes the difference between not getting an answer (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convergence problems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in Frequentist mixed-models and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not the slightest problem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in Bayesian mixed-models.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42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Statistics is better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2. 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Fit cognitive models such as drift diffusion models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3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169136"/>
            <a:ext cx="14960388" cy="4190205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0243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b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alternative to </a:t>
            </a:r>
            <a:r>
              <a:rPr lang="de-DE" sz="7114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</a:t>
            </a:r>
            <a:r>
              <a:rPr lang="de-DE" sz="7114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-models in lme4</a:t>
            </a:r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de-DE" sz="10243" dirty="0"/>
            </a:br>
            <a:endParaRPr lang="en-US" sz="10243" dirty="0"/>
          </a:p>
        </p:txBody>
      </p:sp>
    </p:spTree>
    <p:extLst>
      <p:ext uri="{BB962C8B-B14F-4D97-AF65-F5344CB8AC3E}">
        <p14:creationId xmlns:p14="http://schemas.microsoft.com/office/powerpoint/2010/main" val="6633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" y="0"/>
            <a:ext cx="16871090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lme4 vs. brms: few words on practical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3" y="703687"/>
            <a:ext cx="16669565" cy="7558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/>
              <a:t>Why brms:</a:t>
            </a:r>
          </a:p>
          <a:p>
            <a:pPr>
              <a:buFontTx/>
              <a:buChar char="-"/>
            </a:pPr>
            <a:r>
              <a:rPr lang="en-US" sz="3000" dirty="0"/>
              <a:t>If you prefer a Bayesian philosophy over the frequentist one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If you have </a:t>
            </a:r>
            <a:r>
              <a:rPr lang="en-US" sz="3000" b="1" dirty="0"/>
              <a:t>domain-knowledge </a:t>
            </a:r>
            <a:r>
              <a:rPr lang="en-US" sz="3000" dirty="0"/>
              <a:t>about the research-question and what you might expect, you can directly put it into the model via the </a:t>
            </a:r>
            <a:r>
              <a:rPr lang="en-US" sz="3000" b="1" i="1" dirty="0"/>
              <a:t>priors</a:t>
            </a:r>
          </a:p>
          <a:p>
            <a:pPr>
              <a:buFontTx/>
              <a:buChar char="-"/>
            </a:pPr>
            <a:endParaRPr lang="en-US" sz="3000" b="1" i="1" dirty="0"/>
          </a:p>
          <a:p>
            <a:pPr>
              <a:buFontTx/>
              <a:buChar char="-"/>
            </a:pPr>
            <a:r>
              <a:rPr lang="en-US" sz="3000" dirty="0"/>
              <a:t>Can handle </a:t>
            </a:r>
            <a:r>
              <a:rPr lang="en-US" sz="3000" b="1" i="1" dirty="0"/>
              <a:t>complex </a:t>
            </a:r>
            <a:r>
              <a:rPr lang="en-US" sz="3000" dirty="0"/>
              <a:t>models with </a:t>
            </a:r>
            <a:r>
              <a:rPr lang="en-US" sz="3000" i="1" dirty="0"/>
              <a:t>thousands </a:t>
            </a:r>
            <a:r>
              <a:rPr lang="en-US" sz="3000" dirty="0"/>
              <a:t>of parameters that would (probably) be very difficult to fit in maximum likelihood (lme4) </a:t>
            </a:r>
            <a:r>
              <a:rPr lang="en-US" sz="3000" dirty="0">
                <a:sym typeface="Wingdings" panose="05000000000000000000" pitchFamily="2" charset="2"/>
              </a:rPr>
              <a:t> no need for  simplifying a maximal model</a:t>
            </a:r>
          </a:p>
          <a:p>
            <a:pPr>
              <a:buFontTx/>
              <a:buChar char="-"/>
            </a:pPr>
            <a:endParaRPr lang="en-US" sz="3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3000" dirty="0"/>
              <a:t>brms is </a:t>
            </a:r>
            <a:r>
              <a:rPr lang="en-US" sz="3000" b="1" i="1" dirty="0"/>
              <a:t>very flexible</a:t>
            </a:r>
            <a:r>
              <a:rPr lang="en-US" sz="3000" dirty="0"/>
              <a:t> and can already handle various non-normal models, (negative; zero inflated) binomial, cumulative, exponential, lognormal, multinomial, drift- diffusion/wiener and many more and it’s even possible to define custom model families in STAN!</a:t>
            </a:r>
            <a:endParaRPr lang="en-US" sz="3414" dirty="0"/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Multiple DVs are possible / Mediation Models / (Simple) Piecewise SEM / Drift-Diffusion Models</a:t>
            </a:r>
          </a:p>
          <a:p>
            <a:pPr>
              <a:buFontTx/>
              <a:buChar char="-"/>
            </a:pPr>
            <a:endParaRPr lang="en-US" sz="3000" dirty="0"/>
          </a:p>
          <a:p>
            <a:pPr>
              <a:buFontTx/>
              <a:buChar char="-"/>
            </a:pPr>
            <a:r>
              <a:rPr lang="en-US" sz="3000" dirty="0"/>
              <a:t>(Almost) </a:t>
            </a:r>
            <a:r>
              <a:rPr lang="en-US" sz="3000" b="1" dirty="0"/>
              <a:t>no convergence problems</a:t>
            </a:r>
            <a:r>
              <a:rPr lang="en-US" sz="3000" dirty="0"/>
              <a:t> and if so, they can mostly be solved without altering the model and diagnostics is much more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4078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5"/>
            <a:ext cx="17360617" cy="94953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brms better than lme4?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62491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Almost no restrictions in what we want to do! The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brms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package in </a:t>
            </a:r>
            <a:r>
              <a:rPr lang="en-US" sz="32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allows you do to almost everything you’d ever need!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Multivariate Mixed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Mediation in Mixed-Effect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Simple Structural Equation Models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Dozens of different outcome distributions/model families are possible!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Think about how your outcome might look like! (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normal, lognormal, </a:t>
            </a:r>
            <a:r>
              <a:rPr lang="en-US" sz="28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poisson</a:t>
            </a:r>
            <a:r>
              <a:rPr lang="en-US" sz="2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binomial, beta, gamma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You can even use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mixtures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of these outcome distributions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Outliers can often be kept in the model instead of having to be deleted – this gives us more stable inferences!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annoying convergence problems, and model diagnostic if something goes wrong is much more straightforward.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09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74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Go/No-Go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78B5-0139-4957-BA3F-75FC86C8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08" y="826517"/>
            <a:ext cx="14960388" cy="6190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data:</a:t>
            </a:r>
          </a:p>
          <a:p>
            <a:pPr marL="0" indent="0">
              <a:buNone/>
            </a:pPr>
            <a:endParaRPr lang="en-US" sz="3414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people rate 40 food items before and after an experimental (within-subject) manipulation (go/no-go training)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DV: difference score between ratings (post-pre)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IV: training condition of item (go / no-go)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10160-AD93-4317-A1AE-99C445AE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51" y="4664464"/>
            <a:ext cx="6485911" cy="340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5322-4766-41EE-83FB-FADB1BF8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468" y="4664463"/>
            <a:ext cx="6207104" cy="3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07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the Statistical Toolbox: P-values, Bayes Factors and Beyond</a:t>
            </a:r>
            <a:endParaRPr lang="nl-NL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5BFC5-88C1-4163-867A-924DEA95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04" y="1044364"/>
            <a:ext cx="9110170" cy="612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 1: Intro to Bayesian Statistics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Frequentist Method and NHST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Bayesian Method and Bayes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Beyond Bayes Factors and p-values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Bayesian is better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Option 2: Intro to Bayesian mixed models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go Bayesian with mixed-effects models in </a:t>
            </a:r>
            <a:r>
              <a:rPr lang="en-US" sz="32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brms</a:t>
            </a:r>
            <a:endParaRPr lang="en-US" sz="3200" b="1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4DE73-E339-44CF-8F9B-98A7706560F4}"/>
              </a:ext>
            </a:extLst>
          </p:cNvPr>
          <p:cNvSpPr/>
          <p:nvPr/>
        </p:nvSpPr>
        <p:spPr>
          <a:xfrm>
            <a:off x="6387129" y="6845203"/>
            <a:ext cx="11174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Material + reading list on </a:t>
            </a:r>
            <a:r>
              <a:rPr lang="en-US" sz="5400" b="1" dirty="0" err="1"/>
              <a:t>Github</a:t>
            </a:r>
            <a:r>
              <a:rPr lang="en-US" sz="5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58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92E338-1B82-4DC8-8717-DA9F3BF3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9"/>
          <a:stretch/>
        </p:blipFill>
        <p:spPr>
          <a:xfrm>
            <a:off x="1423479" y="677269"/>
            <a:ext cx="12398664" cy="2653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5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DBE32-5358-4E76-9547-9F5A230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80" y="677268"/>
            <a:ext cx="12410563" cy="26534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71C22-8EE0-455C-89B9-241EEAD4C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0" y="3882101"/>
            <a:ext cx="7326202" cy="412098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A2073-DA96-439B-9A25-5648FF41446F}"/>
              </a:ext>
            </a:extLst>
          </p:cNvPr>
          <p:cNvSpPr txBox="1">
            <a:spLocks/>
          </p:cNvSpPr>
          <p:nvPr/>
        </p:nvSpPr>
        <p:spPr>
          <a:xfrm>
            <a:off x="8890122" y="3882099"/>
            <a:ext cx="7186941" cy="3801591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few things are implicit here as they have a default setting that </a:t>
            </a:r>
            <a:r>
              <a:rPr lang="en-US" sz="3414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brm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will fall back to if things are not specified: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response variable aka. model-family</a:t>
            </a:r>
          </a:p>
          <a:p>
            <a:pPr marL="0" indent="0">
              <a:buNone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What are our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>
              <a:buFontTx/>
              <a:buChar char="-"/>
            </a:pP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3414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lang="en-US" sz="34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MCMC samples do we want to collect?</a:t>
            </a:r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148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869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Making the switch: lme4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 brms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66FC2-19D4-4495-8782-5E414682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9" y="1713873"/>
            <a:ext cx="15568875" cy="38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8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066378"/>
            <a:ext cx="14960388" cy="1885859"/>
          </a:xfrm>
        </p:spPr>
        <p:txBody>
          <a:bodyPr>
            <a:normAutofit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  <a:endParaRPr lang="en-US" sz="10243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72478E-D9A9-4C74-93DF-07F5B9596B02}"/>
              </a:ext>
            </a:extLst>
          </p:cNvPr>
          <p:cNvSpPr txBox="1">
            <a:spLocks/>
          </p:cNvSpPr>
          <p:nvPr/>
        </p:nvSpPr>
        <p:spPr bwMode="auto">
          <a:xfrm>
            <a:off x="292173" y="1020655"/>
            <a:ext cx="16762265" cy="69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Priors are one of the most important parts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 information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such as domain expertise to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allow us to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regularize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inference (more on this later)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are also the most criticized part of Bayesian statistics.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They make statistical inference dependent on subjective opinions!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What if I do not agree with your prior?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the good news is, very often varying priors does not change the results a lot but priors are still incredibly helpful because of regularization</a:t>
            </a:r>
          </a:p>
          <a:p>
            <a:pPr marL="360363" lvl="1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b="1" strike="sngStrik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 algn="ctr">
              <a:buFont typeface="Arial" pitchFamily="34" charset="0"/>
              <a:buNone/>
            </a:pP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 algn="ctr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360363" lvl="1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2062906" cy="1474279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</a:rPr>
              <a:t>The default priors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12EA9-6B70-4D00-B4C3-314A6F345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"/>
          <a:stretch/>
        </p:blipFill>
        <p:spPr>
          <a:xfrm>
            <a:off x="142903" y="2435392"/>
            <a:ext cx="7643119" cy="5838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518B8-B19B-4034-A824-71D05A85687B}"/>
              </a:ext>
            </a:extLst>
          </p:cNvPr>
          <p:cNvSpPr/>
          <p:nvPr/>
        </p:nvSpPr>
        <p:spPr>
          <a:xfrm>
            <a:off x="142894" y="3547392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4FBDF-1593-47B1-BF56-60830F5DB849}"/>
              </a:ext>
            </a:extLst>
          </p:cNvPr>
          <p:cNvSpPr/>
          <p:nvPr/>
        </p:nvSpPr>
        <p:spPr>
          <a:xfrm>
            <a:off x="142905" y="4742245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7266E-C674-4D2D-B52C-1C686DB41E0D}"/>
              </a:ext>
            </a:extLst>
          </p:cNvPr>
          <p:cNvSpPr/>
          <p:nvPr/>
        </p:nvSpPr>
        <p:spPr>
          <a:xfrm>
            <a:off x="235517" y="5169794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D5A3-2B1A-463F-96E4-F225F47CAA2A}"/>
              </a:ext>
            </a:extLst>
          </p:cNvPr>
          <p:cNvSpPr/>
          <p:nvPr/>
        </p:nvSpPr>
        <p:spPr>
          <a:xfrm>
            <a:off x="142894" y="7757951"/>
            <a:ext cx="2649688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AA45-CD5F-4B56-B78D-AC6A582E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387" y="7541"/>
            <a:ext cx="8916608" cy="190642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93AEAD-4880-4729-AD95-96ECF1EBB09B}"/>
              </a:ext>
            </a:extLst>
          </p:cNvPr>
          <p:cNvSpPr txBox="1">
            <a:spLocks/>
          </p:cNvSpPr>
          <p:nvPr/>
        </p:nvSpPr>
        <p:spPr>
          <a:xfrm>
            <a:off x="10062290" y="2046550"/>
            <a:ext cx="5632635" cy="5882799"/>
          </a:xfrm>
          <a:prstGeom prst="rect">
            <a:avLst/>
          </a:prstGeom>
        </p:spPr>
        <p:txBody>
          <a:bodyPr vert="horz" lIns="130090" tIns="65045" rIns="130090" bIns="65045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b="1" dirty="0">
                <a:solidFill>
                  <a:srgbClr val="00B050"/>
                </a:solidFill>
              </a:rPr>
              <a:t>Fixed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C55A11"/>
                </a:solidFill>
              </a:rPr>
              <a:t>Random Effects</a:t>
            </a:r>
          </a:p>
          <a:p>
            <a:pPr marL="0" indent="0">
              <a:buNone/>
            </a:pPr>
            <a:r>
              <a:rPr lang="en-US" sz="3414" b="1" dirty="0">
                <a:solidFill>
                  <a:schemeClr val="accent2">
                    <a:lumMod val="50000"/>
                  </a:schemeClr>
                </a:solidFill>
              </a:rPr>
              <a:t>Random Correlations</a:t>
            </a:r>
          </a:p>
          <a:p>
            <a:pPr marL="0" indent="0">
              <a:buNone/>
            </a:pPr>
            <a:r>
              <a:rPr lang="en-US" sz="3414" b="1" dirty="0">
                <a:solidFill>
                  <a:srgbClr val="002060"/>
                </a:solidFill>
              </a:rPr>
              <a:t>Residual standard deviation</a:t>
            </a:r>
          </a:p>
          <a:p>
            <a:pPr marL="0" indent="0">
              <a:buNone/>
            </a:pPr>
            <a:endParaRPr lang="en-US" sz="2845" dirty="0"/>
          </a:p>
          <a:p>
            <a:pPr marL="0" indent="0">
              <a:buNone/>
            </a:pPr>
            <a:r>
              <a:rPr lang="en-US" sz="2845" b="1" dirty="0"/>
              <a:t>Wait? Why are these based on data??? </a:t>
            </a:r>
          </a:p>
          <a:p>
            <a:pPr marL="0" indent="0">
              <a:buNone/>
            </a:pPr>
            <a:r>
              <a:rPr lang="en-US" sz="2845" dirty="0"/>
              <a:t>Priors are </a:t>
            </a:r>
            <a:r>
              <a:rPr lang="en-US" sz="2845" b="1" i="1" dirty="0"/>
              <a:t>obligatory</a:t>
            </a:r>
            <a:r>
              <a:rPr lang="en-US" sz="2845" dirty="0"/>
              <a:t> for Bayesian inference and if </a:t>
            </a:r>
            <a:r>
              <a:rPr lang="en-US" sz="2845" i="1" dirty="0"/>
              <a:t>you </a:t>
            </a:r>
            <a:r>
              <a:rPr lang="en-US" sz="2845" dirty="0"/>
              <a:t>don’t dare to give at least some prior, brms will use one that is not optimal but at least not too daring.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3C7E8-0E99-447B-9155-B1E935E906A6}"/>
              </a:ext>
            </a:extLst>
          </p:cNvPr>
          <p:cNvSpPr/>
          <p:nvPr/>
        </p:nvSpPr>
        <p:spPr>
          <a:xfrm>
            <a:off x="142899" y="5146643"/>
            <a:ext cx="7643118" cy="26113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5E98C-4388-46B1-9CB8-8A42CC8CA0F1}"/>
              </a:ext>
            </a:extLst>
          </p:cNvPr>
          <p:cNvSpPr/>
          <p:nvPr/>
        </p:nvSpPr>
        <p:spPr>
          <a:xfrm>
            <a:off x="142905" y="3632375"/>
            <a:ext cx="7643118" cy="998601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68DBF-A70A-4F68-A808-E235BF91E48B}"/>
              </a:ext>
            </a:extLst>
          </p:cNvPr>
          <p:cNvSpPr/>
          <p:nvPr/>
        </p:nvSpPr>
        <p:spPr>
          <a:xfrm>
            <a:off x="3429035" y="2856747"/>
            <a:ext cx="4356982" cy="7023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6B41D-7611-4C31-B53F-C37E3F8226ED}"/>
              </a:ext>
            </a:extLst>
          </p:cNvPr>
          <p:cNvSpPr/>
          <p:nvPr/>
        </p:nvSpPr>
        <p:spPr>
          <a:xfrm>
            <a:off x="157077" y="4689789"/>
            <a:ext cx="4157555" cy="3771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CC28FC-0E11-4391-B85E-AEA79742AF13}"/>
              </a:ext>
            </a:extLst>
          </p:cNvPr>
          <p:cNvSpPr/>
          <p:nvPr/>
        </p:nvSpPr>
        <p:spPr>
          <a:xfrm>
            <a:off x="12264342" y="0"/>
            <a:ext cx="2215933" cy="3511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BD33A-C53B-40FF-BEE7-FB262A2E3610}"/>
              </a:ext>
            </a:extLst>
          </p:cNvPr>
          <p:cNvSpPr/>
          <p:nvPr/>
        </p:nvSpPr>
        <p:spPr>
          <a:xfrm>
            <a:off x="11532584" y="482628"/>
            <a:ext cx="5813412" cy="99286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BF6210-D5FE-4C3B-984B-47D219D37578}"/>
              </a:ext>
            </a:extLst>
          </p:cNvPr>
          <p:cNvSpPr/>
          <p:nvPr/>
        </p:nvSpPr>
        <p:spPr>
          <a:xfrm>
            <a:off x="14852592" y="332084"/>
            <a:ext cx="202146" cy="1011548"/>
          </a:xfrm>
          <a:prstGeom prst="rect">
            <a:avLst/>
          </a:prstGeom>
          <a:noFill/>
          <a:ln w="57150">
            <a:solidFill>
              <a:srgbClr val="843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5D42F1-2319-466F-83F6-D0FAD7FB89AC}"/>
              </a:ext>
            </a:extLst>
          </p:cNvPr>
          <p:cNvSpPr/>
          <p:nvPr/>
        </p:nvSpPr>
        <p:spPr>
          <a:xfrm>
            <a:off x="235517" y="7800138"/>
            <a:ext cx="4157555" cy="37719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20227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16114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weakly regularizing default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9498-3EFE-4E28-AF59-A8926974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0" y="1248957"/>
            <a:ext cx="5135858" cy="636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D317F-544A-4EA5-866E-D41541BB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40" y="1669912"/>
            <a:ext cx="9729673" cy="64169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90A246-4BA3-4F30-82BC-944142D0E3CB}"/>
              </a:ext>
            </a:extLst>
          </p:cNvPr>
          <p:cNvSpPr txBox="1">
            <a:spLocks/>
          </p:cNvSpPr>
          <p:nvPr/>
        </p:nvSpPr>
        <p:spPr>
          <a:xfrm>
            <a:off x="346170" y="2034453"/>
            <a:ext cx="7385337" cy="6193740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most probable intercept value (</a:t>
            </a:r>
            <a:r>
              <a:rPr lang="en-US" dirty="0" err="1"/>
              <a:t>i.e</a:t>
            </a:r>
            <a:r>
              <a:rPr lang="en-US" dirty="0"/>
              <a:t> mean difference score) is -7 (i.e. the peak based on the data)</a:t>
            </a:r>
          </a:p>
          <a:p>
            <a:pPr>
              <a:buFontTx/>
              <a:buChar char="-"/>
            </a:pPr>
            <a:r>
              <a:rPr lang="en-US" dirty="0"/>
              <a:t>Most likely it is between ca. -75 and 60 (95% HDI)</a:t>
            </a:r>
          </a:p>
          <a:p>
            <a:pPr>
              <a:buFontTx/>
              <a:buChar char="-"/>
            </a:pPr>
            <a:r>
              <a:rPr lang="en-US" dirty="0"/>
              <a:t>However could also be -1000 or +1000 (not shown in graph)!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1" dirty="0">
                <a:sym typeface="Wingdings" panose="05000000000000000000" pitchFamily="2" charset="2"/>
              </a:rPr>
              <a:t>REALLY vague; </a:t>
            </a:r>
            <a:r>
              <a:rPr lang="en-US" dirty="0">
                <a:sym typeface="Wingdings" panose="05000000000000000000" pitchFamily="2" charset="2"/>
              </a:rPr>
              <a:t>We can do better than this in most cases!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E.g. we know that difference scores can only be between -200 and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1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Fitting: priors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11C1F6-0818-45A7-81C5-A3B0DBF0F0DB}"/>
              </a:ext>
            </a:extLst>
          </p:cNvPr>
          <p:cNvSpPr txBox="1">
            <a:spLocks/>
          </p:cNvSpPr>
          <p:nvPr/>
        </p:nvSpPr>
        <p:spPr>
          <a:xfrm>
            <a:off x="115802" y="878646"/>
            <a:ext cx="8386753" cy="4908006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do better: What do we know?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Intercept: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likely close to 0 as differences between pre- and post rating are mostly small. Can be -200 or 200 at max.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 effect: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go/no-go training does normally not have huge effect sizes on evaluation.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effects: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it might be difficult to know in advance so we will just use something that does not make any strong predictions.</a:t>
            </a:r>
            <a:endParaRPr lang="en-US" sz="3414" dirty="0"/>
          </a:p>
          <a:p>
            <a:pPr marL="0" indent="0">
              <a:buNone/>
            </a:pPr>
            <a:endParaRPr lang="en-US" sz="3414" dirty="0"/>
          </a:p>
          <a:p>
            <a:pPr marL="0" indent="0">
              <a:buNone/>
            </a:pPr>
            <a:endParaRPr lang="en-US" sz="3414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E37A-A113-4B10-A1FB-8D980B402D6A}"/>
              </a:ext>
            </a:extLst>
          </p:cNvPr>
          <p:cNvSpPr txBox="1">
            <a:spLocks/>
          </p:cNvSpPr>
          <p:nvPr/>
        </p:nvSpPr>
        <p:spPr>
          <a:xfrm>
            <a:off x="8502555" y="878532"/>
            <a:ext cx="8728256" cy="5964185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to specify this:</a:t>
            </a:r>
          </a:p>
          <a:p>
            <a:pPr marL="0" indent="0">
              <a:buNone/>
            </a:pPr>
            <a:endParaRPr lang="en-US" sz="3130" b="1" dirty="0"/>
          </a:p>
          <a:p>
            <a:pPr marL="0" indent="0">
              <a:buNone/>
            </a:pPr>
            <a:r>
              <a:rPr lang="en-US" sz="3200" b="1" dirty="0"/>
              <a:t>Intercept: </a:t>
            </a:r>
            <a:r>
              <a:rPr lang="fr-FR" sz="3200" dirty="0"/>
              <a:t>Normal distribution µ = 0, σ = 50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Fixed effect: </a:t>
            </a:r>
            <a:r>
              <a:rPr lang="en-US" sz="3200" dirty="0"/>
              <a:t>Normal distribution µ = 0, </a:t>
            </a:r>
            <a:r>
              <a:rPr lang="el-GR" sz="3200" dirty="0"/>
              <a:t>σ</a:t>
            </a:r>
            <a:r>
              <a:rPr lang="en-US" sz="3200" dirty="0"/>
              <a:t> = 10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Random effects: </a:t>
            </a:r>
            <a:r>
              <a:rPr lang="en-US" sz="3200" dirty="0"/>
              <a:t>Normal distribution, µ = 0, </a:t>
            </a:r>
            <a:r>
              <a:rPr lang="el-GR" sz="3200" dirty="0"/>
              <a:t>σ</a:t>
            </a:r>
            <a:r>
              <a:rPr lang="en-US" sz="3200" dirty="0"/>
              <a:t> = 50</a:t>
            </a:r>
          </a:p>
          <a:p>
            <a:pPr marL="0" indent="0">
              <a:buNone/>
            </a:pPr>
            <a:endParaRPr lang="en-US" sz="3414" dirty="0"/>
          </a:p>
        </p:txBody>
      </p:sp>
    </p:spTree>
    <p:extLst>
      <p:ext uri="{BB962C8B-B14F-4D97-AF65-F5344CB8AC3E}">
        <p14:creationId xmlns:p14="http://schemas.microsoft.com/office/powerpoint/2010/main" val="4040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9212-8525-4987-9AC8-438B028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4960388" cy="1885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Fitting: priors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691A-E2FA-4172-B93C-3E4609DA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52" y="1417717"/>
            <a:ext cx="10650553" cy="65729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CC4CD-9182-41AF-8522-E1503C5EBA27}"/>
              </a:ext>
            </a:extLst>
          </p:cNvPr>
          <p:cNvSpPr txBox="1">
            <a:spLocks/>
          </p:cNvSpPr>
          <p:nvPr/>
        </p:nvSpPr>
        <p:spPr>
          <a:xfrm>
            <a:off x="332619" y="672746"/>
            <a:ext cx="16383251" cy="744971"/>
          </a:xfrm>
          <a:prstGeom prst="rect">
            <a:avLst/>
          </a:prstGeom>
        </p:spPr>
        <p:txBody>
          <a:bodyPr vert="horz" lIns="130090" tIns="65045" rIns="130090" bIns="6504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14" dirty="0"/>
              <a:t>How does this new intercept prior look like?</a:t>
            </a:r>
          </a:p>
        </p:txBody>
      </p:sp>
    </p:spTree>
    <p:extLst>
      <p:ext uri="{BB962C8B-B14F-4D97-AF65-F5344CB8AC3E}">
        <p14:creationId xmlns:p14="http://schemas.microsoft.com/office/powerpoint/2010/main" val="189673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41" y="1"/>
            <a:ext cx="14960388" cy="95355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The influence of priors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D6829-24CE-48AB-AAFE-4752027A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27"/>
          <a:stretch/>
        </p:blipFill>
        <p:spPr>
          <a:xfrm>
            <a:off x="515065" y="1184713"/>
            <a:ext cx="8014494" cy="4759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7174A0-B343-49CA-AE5D-EF338E4F7F76}"/>
              </a:ext>
            </a:extLst>
          </p:cNvPr>
          <p:cNvSpPr/>
          <p:nvPr/>
        </p:nvSpPr>
        <p:spPr>
          <a:xfrm>
            <a:off x="578108" y="522777"/>
            <a:ext cx="16748539" cy="661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>
                <a:latin typeface="Consolas" panose="020B0609020204030204" pitchFamily="49" charset="0"/>
              </a:rPr>
              <a:t>Custom priors								default priors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A69A-E989-456C-BBAE-CA7916B4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72"/>
          <a:stretch/>
        </p:blipFill>
        <p:spPr>
          <a:xfrm>
            <a:off x="8816571" y="1136396"/>
            <a:ext cx="8252607" cy="4604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4D831-17FC-4A43-93A8-BE5E0AA9A22F}"/>
              </a:ext>
            </a:extLst>
          </p:cNvPr>
          <p:cNvSpPr/>
          <p:nvPr/>
        </p:nvSpPr>
        <p:spPr>
          <a:xfrm>
            <a:off x="835579" y="2269288"/>
            <a:ext cx="16233599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CDFB17-6EC0-4C67-BB13-1F3F668918B7}"/>
              </a:ext>
            </a:extLst>
          </p:cNvPr>
          <p:cNvSpPr txBox="1">
            <a:spLocks/>
          </p:cNvSpPr>
          <p:nvPr/>
        </p:nvSpPr>
        <p:spPr bwMode="auto">
          <a:xfrm>
            <a:off x="659306" y="5923956"/>
            <a:ext cx="16028000" cy="216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rgbClr val="BE2E1A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BE2E1A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Take home message: </a:t>
            </a:r>
            <a:r>
              <a:rPr lang="en-US" sz="3200" b="0" dirty="0">
                <a:solidFill>
                  <a:schemeClr val="tx1"/>
                </a:solidFill>
              </a:rPr>
              <a:t>Priors </a:t>
            </a:r>
            <a:r>
              <a:rPr lang="en-US" sz="3200" dirty="0">
                <a:solidFill>
                  <a:schemeClr val="tx1"/>
                </a:solidFill>
              </a:rPr>
              <a:t>do not matter in most parameter-estimation cases </a:t>
            </a:r>
            <a:r>
              <a:rPr lang="en-US" sz="3200" b="0" dirty="0">
                <a:solidFill>
                  <a:schemeClr val="tx1"/>
                </a:solidFill>
              </a:rPr>
              <a:t>with enough data. However, they can still be very useful to make the fitting easier and more efficient and you </a:t>
            </a:r>
            <a:r>
              <a:rPr lang="en-US" sz="3200" dirty="0">
                <a:solidFill>
                  <a:schemeClr val="tx1"/>
                </a:solidFill>
              </a:rPr>
              <a:t>should not just ignore them.</a:t>
            </a:r>
          </a:p>
          <a:p>
            <a:r>
              <a:rPr lang="en-US" sz="3200" dirty="0">
                <a:solidFill>
                  <a:schemeClr val="tx1"/>
                </a:solidFill>
              </a:rPr>
              <a:t>If you want to calculate Bayes Factors, they are really, really important!</a:t>
            </a:r>
          </a:p>
        </p:txBody>
      </p:sp>
    </p:spTree>
    <p:extLst>
      <p:ext uri="{BB962C8B-B14F-4D97-AF65-F5344CB8AC3E}">
        <p14:creationId xmlns:p14="http://schemas.microsoft.com/office/powerpoint/2010/main" val="33502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" y="0"/>
            <a:ext cx="16884641" cy="18858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 we have the right model family? – Posterior Predictive Checks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127D7-A8F2-4525-991D-283C397A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6" y="1885859"/>
            <a:ext cx="8870341" cy="5474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D84D94-1203-4219-B450-8FCD090043AB}"/>
              </a:ext>
            </a:extLst>
          </p:cNvPr>
          <p:cNvSpPr/>
          <p:nvPr/>
        </p:nvSpPr>
        <p:spPr>
          <a:xfrm>
            <a:off x="9635319" y="1741346"/>
            <a:ext cx="8097565" cy="521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99" dirty="0"/>
              <a:t>Looks ok. However, the peak in the middle is not so well-covered in this case. </a:t>
            </a:r>
          </a:p>
          <a:p>
            <a:endParaRPr lang="en-US" sz="3699" dirty="0"/>
          </a:p>
          <a:p>
            <a:r>
              <a:rPr lang="en-US" sz="3699" dirty="0"/>
              <a:t>… but can be better: For example what if we model the difference scores as a student-t distribution?</a:t>
            </a:r>
          </a:p>
          <a:p>
            <a:endParaRPr lang="en-US" sz="3699" dirty="0"/>
          </a:p>
          <a:p>
            <a:endParaRPr lang="en-US" sz="36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F8844-0F35-42BB-AE7D-DD20611E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9" y="1885859"/>
            <a:ext cx="8997915" cy="5552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A27763-A98F-4869-9984-127426523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05" y="2317917"/>
            <a:ext cx="14513203" cy="4458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E3E31-52B8-4B5C-8A5D-B105DDD79A15}"/>
              </a:ext>
            </a:extLst>
          </p:cNvPr>
          <p:cNvSpPr/>
          <p:nvPr/>
        </p:nvSpPr>
        <p:spPr>
          <a:xfrm>
            <a:off x="1416705" y="5089589"/>
            <a:ext cx="14513203" cy="386663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99"/>
          </a:p>
        </p:txBody>
      </p:sp>
    </p:spTree>
    <p:extLst>
      <p:ext uri="{BB962C8B-B14F-4D97-AF65-F5344CB8AC3E}">
        <p14:creationId xmlns:p14="http://schemas.microsoft.com/office/powerpoint/2010/main" val="11421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Reminder: Null-Hypothesis Significance Testing (NHST)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Frequentist method in a nutshell</a:t>
            </a:r>
          </a:p>
          <a:p>
            <a:pPr marL="0" indent="0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Question: Are there more men or women in the Netherlands?</a:t>
            </a:r>
          </a:p>
          <a:p>
            <a:pPr marL="0" indent="0">
              <a:buNone/>
            </a:pPr>
            <a:endParaRPr lang="en-US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a null-hypothesis (e.g. the sex ratio in NL is 50%)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define what we find improbable enough to reject H0  alpha-level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collect data: Imagine 60 out of 100 are women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Assuming H0 is true, we test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our sample is extreme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 terms of the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sampling distribution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i.e. the entire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distribution of all possible samples that we could have observed.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conclude that…</a:t>
            </a:r>
          </a:p>
          <a:p>
            <a:pPr marL="874713" lvl="1" indent="-51435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very improbable if H0 was true 	 reject H0 		if p &lt; alpha</a:t>
            </a:r>
          </a:p>
          <a:p>
            <a:pPr marL="817563" lvl="1" indent="-457200">
              <a:buAutoNum type="alphaLcParenR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…our sample is not unlikely if H0 was true 		 retain H0 		if p ≥ alpha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0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2434913"/>
            <a:ext cx="14960388" cy="2996896"/>
          </a:xfrm>
        </p:spPr>
        <p:txBody>
          <a:bodyPr>
            <a:normAutofit fontScale="90000"/>
          </a:bodyPr>
          <a:lstStyle/>
          <a:p>
            <a:pPr algn="ctr"/>
            <a:r>
              <a:rPr lang="de-DE" sz="10243" dirty="0">
                <a:solidFill>
                  <a:schemeClr val="tx1"/>
                </a:solidFill>
              </a:rPr>
              <a:t>How do </a:t>
            </a:r>
            <a:r>
              <a:rPr lang="de-DE" sz="10243" dirty="0" err="1">
                <a:solidFill>
                  <a:schemeClr val="tx1"/>
                </a:solidFill>
              </a:rPr>
              <a:t>we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test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our</a:t>
            </a:r>
            <a:r>
              <a:rPr lang="de-DE" sz="10243" dirty="0">
                <a:solidFill>
                  <a:schemeClr val="tx1"/>
                </a:solidFill>
              </a:rPr>
              <a:t> </a:t>
            </a:r>
            <a:r>
              <a:rPr lang="de-DE" sz="10243" dirty="0" err="1">
                <a:solidFill>
                  <a:schemeClr val="tx1"/>
                </a:solidFill>
              </a:rPr>
              <a:t>hypothesis</a:t>
            </a:r>
            <a:r>
              <a:rPr lang="de-DE" sz="10243" dirty="0">
                <a:solidFill>
                  <a:schemeClr val="tx1"/>
                </a:solidFill>
              </a:rPr>
              <a:t>?</a:t>
            </a:r>
            <a:endParaRPr lang="en-US" sz="1024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6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0"/>
            <a:ext cx="14960388" cy="188585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Evaluation: Is there an effect of condition?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are our options here? We do not get p-values (they don’t exist/make sense in the Bayesian framework)</a:t>
            </a:r>
          </a:p>
          <a:p>
            <a:endParaRPr lang="en-US" sz="2400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get </a:t>
            </a:r>
            <a:r>
              <a:rPr lang="en-US" sz="2400" i="1" dirty="0"/>
              <a:t>posterior probabilities </a:t>
            </a:r>
            <a:r>
              <a:rPr lang="en-US" sz="2400" dirty="0"/>
              <a:t>sometimes called “Bayesian p-values” that describe the proportion of the posterior that are above/below a certain value (e.g. 0).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easy to </a:t>
            </a:r>
            <a:r>
              <a:rPr lang="en-US" sz="2400" dirty="0"/>
              <a:t>compute, easily interpretable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de-DE" sz="2400" dirty="0"/>
              <a:t>no </a:t>
            </a:r>
            <a:r>
              <a:rPr lang="de-DE" sz="2400" dirty="0" err="1"/>
              <a:t>overall</a:t>
            </a:r>
            <a:r>
              <a:rPr lang="de-DE" sz="2400" dirty="0"/>
              <a:t> p-</a:t>
            </a:r>
            <a:r>
              <a:rPr lang="de-DE" sz="2400" dirty="0" err="1"/>
              <a:t>value</a:t>
            </a:r>
            <a:r>
              <a:rPr lang="de-DE" sz="2400" dirty="0"/>
              <a:t> for </a:t>
            </a:r>
            <a:r>
              <a:rPr lang="en-US" sz="2400" dirty="0"/>
              <a:t>factors</a:t>
            </a:r>
            <a:r>
              <a:rPr lang="de-DE" sz="2400" dirty="0"/>
              <a:t> that have </a:t>
            </a:r>
            <a:r>
              <a:rPr lang="en-US" sz="2400" dirty="0"/>
              <a:t>more than</a:t>
            </a:r>
            <a:r>
              <a:rPr lang="de-DE" sz="2400" dirty="0"/>
              <a:t> 2 </a:t>
            </a:r>
            <a:r>
              <a:rPr lang="en-US" sz="2400" dirty="0"/>
              <a:t>levels or their interactions</a:t>
            </a:r>
            <a:r>
              <a:rPr lang="de-DE" sz="2400" dirty="0"/>
              <a:t>.</a:t>
            </a:r>
            <a:endParaRPr lang="en-US" sz="2400" b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do model comparisons based on information-criteria / quantifying predictive performance (e.g. AIC / WAIC / LOOIC / cross-validation)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Advantages</a:t>
            </a:r>
            <a:r>
              <a:rPr lang="de-DE" sz="2400" dirty="0"/>
              <a:t>: very flexible in </a:t>
            </a:r>
            <a:r>
              <a:rPr lang="en-US" sz="2400" dirty="0"/>
              <a:t>terms of comparison </a:t>
            </a:r>
            <a:r>
              <a:rPr lang="de-DE" sz="2400" dirty="0"/>
              <a:t>(not only </a:t>
            </a:r>
            <a:r>
              <a:rPr lang="en-US" sz="2400" dirty="0"/>
              <a:t>nested models</a:t>
            </a:r>
            <a:r>
              <a:rPr lang="de-DE" sz="2400" dirty="0"/>
              <a:t>)</a:t>
            </a:r>
            <a:endParaRPr lang="en-US" sz="2400" dirty="0"/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answering a slightly different question than what we normally want to know with significance tests (namely predictive performance</a:t>
            </a:r>
            <a:r>
              <a:rPr lang="de-DE" sz="2400" dirty="0"/>
              <a:t>)</a:t>
            </a:r>
            <a:endParaRPr lang="de-DE" sz="2400" i="1" dirty="0"/>
          </a:p>
          <a:p>
            <a:pPr marL="406537" indent="-406537">
              <a:buFontTx/>
              <a:buChar char="-"/>
            </a:pPr>
            <a:endParaRPr lang="en-US" sz="2400" i="1" dirty="0"/>
          </a:p>
          <a:p>
            <a:pPr marL="406537" indent="-406537">
              <a:buFontTx/>
              <a:buChar char="-"/>
            </a:pPr>
            <a:r>
              <a:rPr lang="en-US" sz="2400" dirty="0"/>
              <a:t>We can calculate the Bayes-Factor (i.e. ratio of prior odds to posterior odds aka. the evidence ratio between two hypotheses)</a:t>
            </a:r>
          </a:p>
          <a:p>
            <a:pPr marL="1056995" lvl="1" indent="-406537">
              <a:buFontTx/>
              <a:buChar char="-"/>
            </a:pPr>
            <a:r>
              <a:rPr lang="de-DE" sz="2400" b="1" dirty="0"/>
              <a:t>A</a:t>
            </a:r>
            <a:r>
              <a:rPr lang="en-US" sz="2400" b="1" dirty="0" err="1"/>
              <a:t>dvantages</a:t>
            </a:r>
            <a:r>
              <a:rPr lang="en-US" sz="2400" b="1" dirty="0"/>
              <a:t>: </a:t>
            </a:r>
            <a:r>
              <a:rPr lang="en-US" sz="2400" dirty="0"/>
              <a:t>gives us overall “evidential value” statistic for an effect (as compared posterior probabilities)</a:t>
            </a:r>
          </a:p>
          <a:p>
            <a:pPr marL="1056995" lvl="1" indent="-406537">
              <a:buFontTx/>
              <a:buChar char="-"/>
            </a:pPr>
            <a:r>
              <a:rPr lang="en-US" sz="2400" b="1" dirty="0"/>
              <a:t>Disadvantages</a:t>
            </a:r>
            <a:r>
              <a:rPr lang="de-DE" sz="2400" b="1" dirty="0"/>
              <a:t>: </a:t>
            </a:r>
            <a:r>
              <a:rPr lang="en-US" sz="2400" dirty="0"/>
              <a:t>Take a lot of time and effort to compute (only stable if we increase iterations to </a:t>
            </a:r>
            <a:r>
              <a:rPr lang="de-DE" sz="2400" dirty="0"/>
              <a:t>&gt; 10000), </a:t>
            </a:r>
            <a:r>
              <a:rPr lang="de-DE" sz="2400" b="1" i="1" dirty="0"/>
              <a:t>very</a:t>
            </a:r>
            <a:r>
              <a:rPr lang="de-DE" sz="2400" dirty="0"/>
              <a:t> </a:t>
            </a:r>
            <a:r>
              <a:rPr lang="de-DE" sz="2400" dirty="0" err="1"/>
              <a:t>dependent</a:t>
            </a:r>
            <a:r>
              <a:rPr lang="de-DE" sz="2400" dirty="0"/>
              <a:t> on </a:t>
            </a:r>
            <a:r>
              <a:rPr lang="de-DE" sz="2400" dirty="0" err="1"/>
              <a:t>prior</a:t>
            </a:r>
            <a:r>
              <a:rPr lang="de-DE" sz="2400" dirty="0"/>
              <a:t> with no </a:t>
            </a:r>
            <a:r>
              <a:rPr lang="de-DE" sz="2400" dirty="0" err="1"/>
              <a:t>clear</a:t>
            </a:r>
            <a:r>
              <a:rPr lang="de-DE" sz="2400" dirty="0"/>
              <a:t> </a:t>
            </a:r>
            <a:r>
              <a:rPr lang="de-DE" sz="2400" dirty="0" err="1"/>
              <a:t>standards</a:t>
            </a:r>
            <a:r>
              <a:rPr lang="de-DE" sz="2400" dirty="0"/>
              <a:t> of </a:t>
            </a:r>
            <a:r>
              <a:rPr lang="de-DE" sz="2400" dirty="0" err="1"/>
              <a:t>reporting</a:t>
            </a:r>
            <a:r>
              <a:rPr lang="de-DE" sz="2400" dirty="0"/>
              <a:t> </a:t>
            </a:r>
            <a:r>
              <a:rPr lang="de-DE" sz="2400" dirty="0" err="1"/>
              <a:t>yet</a:t>
            </a:r>
            <a:r>
              <a:rPr lang="de-DE" sz="2400" dirty="0"/>
              <a:t>.</a:t>
            </a:r>
            <a:endParaRPr lang="en-US" sz="2400" b="1" dirty="0"/>
          </a:p>
          <a:p>
            <a:pPr marL="1056995" lvl="1" indent="-406537">
              <a:buFontTx/>
              <a:buChar char="-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09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E3E-4CB8-4851-925F-B9E98E7B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589" y="362899"/>
            <a:ext cx="14960388" cy="164332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you and check out the reading list and extra material!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F9C01-760B-4A23-9A07-EFBB983C8FA9}"/>
              </a:ext>
            </a:extLst>
          </p:cNvPr>
          <p:cNvSpPr/>
          <p:nvPr/>
        </p:nvSpPr>
        <p:spPr>
          <a:xfrm>
            <a:off x="162178" y="725798"/>
            <a:ext cx="16748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458" lvl="1" indent="0"/>
            <a:endParaRPr lang="en-US" sz="2000" b="1" dirty="0"/>
          </a:p>
          <a:p>
            <a:pPr marL="650458" lvl="1" indent="0"/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8CDC-6E68-4B47-A2BD-649E414C25C8}"/>
              </a:ext>
            </a:extLst>
          </p:cNvPr>
          <p:cNvSpPr txBox="1"/>
          <p:nvPr/>
        </p:nvSpPr>
        <p:spPr>
          <a:xfrm>
            <a:off x="1651533" y="1892445"/>
            <a:ext cx="140435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Material</a:t>
            </a:r>
          </a:p>
          <a:p>
            <a:r>
              <a:rPr lang="en-US" sz="2400" dirty="0"/>
              <a:t>	- Slides, R-code, brms tutorial</a:t>
            </a:r>
          </a:p>
          <a:p>
            <a:endParaRPr lang="en-US" sz="2400" dirty="0"/>
          </a:p>
          <a:p>
            <a:r>
              <a:rPr lang="en-US" sz="2400" b="1" dirty="0"/>
              <a:t>Readings 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Book/papers recommendation to get started with Bayes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problems with NHST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advantages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disadvantages / criticism of Bayes Factors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arguments for not using either</a:t>
            </a:r>
          </a:p>
          <a:p>
            <a:endParaRPr lang="en-US" sz="2400" b="1" dirty="0"/>
          </a:p>
          <a:p>
            <a:r>
              <a:rPr lang="en-US" sz="2400" b="1" dirty="0"/>
              <a:t>Brms material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get started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how to specify models…</a:t>
            </a:r>
          </a:p>
          <a:p>
            <a:endParaRPr lang="en-US" sz="2400" b="1" dirty="0"/>
          </a:p>
          <a:p>
            <a:r>
              <a:rPr lang="en-US" sz="2400" b="1" dirty="0"/>
              <a:t>How to stay tuned</a:t>
            </a:r>
          </a:p>
          <a:p>
            <a:r>
              <a:rPr lang="en-US" sz="2400" b="1" dirty="0"/>
              <a:t>	</a:t>
            </a:r>
            <a:r>
              <a:rPr lang="en-US" sz="2400" dirty="0"/>
              <a:t>- blogs and twitter accounts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F1FB7C-3E2A-4D60-85D5-72A24231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615" y="1184559"/>
            <a:ext cx="5264102" cy="5264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B9502B-C074-4257-A851-3E8688EA94B2}"/>
              </a:ext>
            </a:extLst>
          </p:cNvPr>
          <p:cNvSpPr/>
          <p:nvPr/>
        </p:nvSpPr>
        <p:spPr>
          <a:xfrm>
            <a:off x="10342591" y="6752055"/>
            <a:ext cx="7386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https://bit.ly/2rkB11Q</a:t>
            </a:r>
          </a:p>
        </p:txBody>
      </p:sp>
    </p:spTree>
    <p:extLst>
      <p:ext uri="{BB962C8B-B14F-4D97-AF65-F5344CB8AC3E}">
        <p14:creationId xmlns:p14="http://schemas.microsoft.com/office/powerpoint/2010/main" val="106925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E904-B2DF-43E8-826E-8DFDF179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12" y="3309167"/>
            <a:ext cx="14960388" cy="14409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</a:t>
            </a:r>
            <a:r>
              <a:rPr lang="de-DE" sz="7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7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  <a:br>
              <a:rPr lang="de-DE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9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BEF6-536B-40DF-9672-F6ED6C5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" y="-18081"/>
            <a:ext cx="17343381" cy="1079500"/>
          </a:xfrm>
        </p:spPr>
        <p:txBody>
          <a:bodyPr/>
          <a:lstStyle/>
          <a:p>
            <a:pPr algn="ctr"/>
            <a:r>
              <a:rPr lang="nl-NL" sz="4800" dirty="0">
                <a:solidFill>
                  <a:schemeClr val="tx1"/>
                </a:solidFill>
              </a:rPr>
              <a:t>Bayes Theorem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5" name="Grafik 4" descr="rethinking_bayes_wor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5895" y="1152430"/>
            <a:ext cx="11926613" cy="231755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093502" y="1105505"/>
            <a:ext cx="5081654" cy="1158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8" name="Rechteck 7"/>
          <p:cNvSpPr/>
          <p:nvPr/>
        </p:nvSpPr>
        <p:spPr>
          <a:xfrm>
            <a:off x="6118852" y="2127044"/>
            <a:ext cx="7527624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p:sp>
        <p:nvSpPr>
          <p:cNvPr id="10" name="Rechteck 9"/>
          <p:cNvSpPr/>
          <p:nvPr/>
        </p:nvSpPr>
        <p:spPr>
          <a:xfrm>
            <a:off x="5418714" y="995806"/>
            <a:ext cx="5543262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11" name="Grafik 10" descr="R_Prio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10556" y="5098910"/>
            <a:ext cx="4444114" cy="2888675"/>
          </a:xfrm>
          <a:prstGeom prst="rect">
            <a:avLst/>
          </a:prstGeom>
        </p:spPr>
      </p:pic>
      <p:pic>
        <p:nvPicPr>
          <p:cNvPr id="12" name="Grafik 11" descr="R_Likelihood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1249" y="5108945"/>
            <a:ext cx="4444114" cy="2888675"/>
          </a:xfrm>
          <a:prstGeom prst="rect">
            <a:avLst/>
          </a:prstGeom>
        </p:spPr>
      </p:pic>
      <p:pic>
        <p:nvPicPr>
          <p:cNvPr id="13" name="Grafik 12" descr="R_Posterior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212" y="5131694"/>
            <a:ext cx="4444114" cy="28886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625741" y="4262488"/>
            <a:ext cx="6568978" cy="66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99" b="1" dirty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r>
              <a:rPr lang="en-GB" sz="3699" dirty="0">
                <a:latin typeface="Tahoma" pitchFamily="34" charset="0"/>
                <a:ea typeface="Tahoma" pitchFamily="34" charset="0"/>
                <a:cs typeface="Tahoma" pitchFamily="34" charset="0"/>
              </a:rPr>
              <a:t>: W,W,W,W,W,W,M,M,M,M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3E4566-DC38-44CE-91B2-9535E981FD50}"/>
              </a:ext>
            </a:extLst>
          </p:cNvPr>
          <p:cNvCxnSpPr>
            <a:cxnSpLocks/>
          </p:cNvCxnSpPr>
          <p:nvPr/>
        </p:nvCxnSpPr>
        <p:spPr>
          <a:xfrm>
            <a:off x="13931124" y="3978234"/>
            <a:ext cx="651775" cy="2363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7">
            <a:extLst>
              <a:ext uri="{FF2B5EF4-FFF2-40B4-BE49-F238E27FC236}">
                <a16:creationId xmlns:a16="http://schemas.microsoft.com/office/drawing/2014/main" id="{93FD6624-BBC6-482C-BCDB-F919C0EF810F}"/>
              </a:ext>
            </a:extLst>
          </p:cNvPr>
          <p:cNvSpPr/>
          <p:nvPr/>
        </p:nvSpPr>
        <p:spPr>
          <a:xfrm>
            <a:off x="1353665" y="1533329"/>
            <a:ext cx="4328207" cy="1348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/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Assume a data-generating process, e.g. </a:t>
                </a:r>
                <a:r>
                  <a:rPr lang="de-DE" sz="3600" i="1" dirty="0">
                    <a:latin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𝑎𝑚𝑝𝑙𝑒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𝑠𝑒𝑥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600" b="0" i="1" dirty="0" smtClean="0">
                        <a:latin typeface="Cambria Math" panose="02040503050406030204" pitchFamily="18" charset="0"/>
                      </a:rPr>
                      <m:t>𝑁𝐿</m:t>
                    </m:r>
                    <m:r>
                      <a:rPr lang="de-DE" sz="3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600" i="1" dirty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A71F78-5995-4559-BB20-D3A9628F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3349425"/>
                <a:ext cx="17210135" cy="646331"/>
              </a:xfrm>
              <a:prstGeom prst="rect">
                <a:avLst/>
              </a:prstGeom>
              <a:blipFill>
                <a:blip r:embed="rId6"/>
                <a:stretch>
                  <a:fillRect l="-106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69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691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5691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569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69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69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de-DE" sz="5691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sz="569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569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569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5691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569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69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691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569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69" y="1083935"/>
                <a:ext cx="8247194" cy="194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  <p:bldP spid="29" grpId="0" animBg="1"/>
      <p:bldP spid="6" grpId="0"/>
      <p:bldP spid="6" grpI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rethinking_globus_upda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4433" y="0"/>
            <a:ext cx="6843327" cy="761480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688073" y="23884"/>
            <a:ext cx="2404561" cy="237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5" name="Rechteck 14"/>
          <p:cNvSpPr/>
          <p:nvPr/>
        </p:nvSpPr>
        <p:spPr>
          <a:xfrm>
            <a:off x="7222911" y="34599"/>
            <a:ext cx="2180396" cy="2367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6" name="Rechteck 15"/>
          <p:cNvSpPr/>
          <p:nvPr/>
        </p:nvSpPr>
        <p:spPr>
          <a:xfrm>
            <a:off x="9270516" y="37771"/>
            <a:ext cx="2404561" cy="2541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7" name="Rechteck 16"/>
          <p:cNvSpPr/>
          <p:nvPr/>
        </p:nvSpPr>
        <p:spPr>
          <a:xfrm>
            <a:off x="4675382" y="2463269"/>
            <a:ext cx="2451857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8" name="Rechteck 17"/>
          <p:cNvSpPr/>
          <p:nvPr/>
        </p:nvSpPr>
        <p:spPr>
          <a:xfrm>
            <a:off x="7176838" y="2463269"/>
            <a:ext cx="2093678" cy="2619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19" name="Rechteck 18"/>
          <p:cNvSpPr/>
          <p:nvPr/>
        </p:nvSpPr>
        <p:spPr>
          <a:xfrm>
            <a:off x="9390777" y="2398312"/>
            <a:ext cx="2402144" cy="2644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0" name="Rechteck 19"/>
          <p:cNvSpPr/>
          <p:nvPr/>
        </p:nvSpPr>
        <p:spPr>
          <a:xfrm>
            <a:off x="4387512" y="5067952"/>
            <a:ext cx="2669065" cy="247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1" name="Rechteck 20"/>
          <p:cNvSpPr/>
          <p:nvPr/>
        </p:nvSpPr>
        <p:spPr>
          <a:xfrm>
            <a:off x="7165447" y="5119740"/>
            <a:ext cx="2225330" cy="247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sp>
        <p:nvSpPr>
          <p:cNvPr id="22" name="Rechteck 21"/>
          <p:cNvSpPr/>
          <p:nvPr/>
        </p:nvSpPr>
        <p:spPr>
          <a:xfrm>
            <a:off x="9358332" y="5119740"/>
            <a:ext cx="2434589" cy="2529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99"/>
          </a:p>
        </p:txBody>
      </p:sp>
      <p:pic>
        <p:nvPicPr>
          <p:cNvPr id="23" name="Grafik 22" descr="rethinking_prior_stra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2198" y="1230309"/>
            <a:ext cx="4973169" cy="56803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110577B-62BD-4129-AD6C-28637C4C98CF}"/>
              </a:ext>
            </a:extLst>
          </p:cNvPr>
          <p:cNvSpPr txBox="1">
            <a:spLocks/>
          </p:cNvSpPr>
          <p:nvPr/>
        </p:nvSpPr>
        <p:spPr>
          <a:xfrm>
            <a:off x="617" y="9036826"/>
            <a:ext cx="12836624" cy="696064"/>
          </a:xfrm>
          <a:prstGeom prst="rect">
            <a:avLst/>
          </a:prstGeom>
        </p:spPr>
        <p:txBody>
          <a:bodyPr vert="horz" lIns="130090" tIns="65045" rIns="130090" bIns="65045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536" dirty="0" err="1"/>
              <a:t>McElreath</a:t>
            </a:r>
            <a:r>
              <a:rPr lang="en-US" sz="8536" dirty="0"/>
              <a:t>, R. (2018). </a:t>
            </a:r>
            <a:r>
              <a:rPr lang="en-US" sz="8536" i="1" dirty="0"/>
              <a:t>Statistical rethinking: A Bayesian course with examples in R and Stan</a:t>
            </a:r>
            <a:r>
              <a:rPr lang="en-US" sz="8536" dirty="0"/>
              <a:t>. Chapman and Hall/CRC.</a:t>
            </a:r>
            <a:endParaRPr lang="en-US" sz="25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0" y="-82963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Statistics in a nutshell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C7036F-BD42-4C20-9C74-E2EC391D6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236554"/>
            <a:ext cx="16762265" cy="6002445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3214-3B33-4889-A1A0-45DD6334A659}"/>
              </a:ext>
            </a:extLst>
          </p:cNvPr>
          <p:cNvSpPr txBox="1">
            <a:spLocks/>
          </p:cNvSpPr>
          <p:nvPr/>
        </p:nvSpPr>
        <p:spPr bwMode="auto">
          <a:xfrm>
            <a:off x="425532" y="723935"/>
            <a:ext cx="16762265" cy="65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14425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511300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906588" indent="-358775" algn="l" defTabSz="649288" rtl="0" eaLnBrk="1" fontAlgn="base" hangingPunct="1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Come up with a prior that reflects our hypothesis or belief about the world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Update our prior with data</a:t>
            </a:r>
          </a:p>
          <a:p>
            <a:pPr>
              <a:buFontTx/>
              <a:buChar char="-"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Have a more informed belief now and call it posterior.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5" name="Grafik 12" descr="R_Posterior.jpeg">
            <a:extLst>
              <a:ext uri="{FF2B5EF4-FFF2-40B4-BE49-F238E27FC236}">
                <a16:creationId xmlns:a16="http://schemas.microsoft.com/office/drawing/2014/main" id="{73A90DA5-9B66-4141-BF94-FDE67642B5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0669" y="2989118"/>
            <a:ext cx="6760412" cy="4394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EB3ED-E308-47BD-8188-B397005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48" y="2989118"/>
            <a:ext cx="7934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>
          <a:xfrm>
            <a:off x="-14005" y="-35136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a Bayesian might evaluate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Question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: Are there equally many men and women in the Netherlands?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Hypotheses: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Null-Hypothesis: 			Yes 	  	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H0: percentage of women =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50%</a:t>
                </a: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Alternative Hypothesis: 	No 		 		</a:t>
                </a:r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</a:t>
                </a:r>
                <a:r>
                  <a:rPr lang="en-GB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percentage of women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Bayes Factor </a:t>
                </a:r>
                <a14:m>
                  <m:oMath xmlns:m="http://schemas.openxmlformats.org/officeDocument/2006/math">
                    <m:r>
                      <a:rPr lang="de-DE" sz="4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en-US" sz="4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</m:e>
                          <m:sub>
                            <m:r>
                              <a:rPr lang="de-DE" sz="4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</m:sSub>
                        <m:r>
                          <a:rPr lang="de-DE" sz="4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48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=  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  <m:r>
                          <m:rPr>
                            <m:nor/>
                          </m:rPr>
                          <a:rPr lang="en-US" sz="48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𝒐𝒃𝒔𝒆𝒓𝒗𝒊𝒏𝒈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𝟔𝟎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𝒊𝒏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𝟏𝟎𝟎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de-DE" sz="4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𝒘𝒐𝒎𝒆𝒏</m:t>
                            </m:r>
                          </m:e>
                        </m:d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𝒔𝒆𝒙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𝒓𝒂𝒕𝒊𝒐</m:t>
                        </m:r>
                        <m:r>
                          <a:rPr lang="de-DE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𝟓𝟎</m:t>
                        </m:r>
                        <m:r>
                          <a:rPr lang="de-DE" sz="4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%)</m:t>
                        </m:r>
                      </m:den>
                    </m:f>
                  </m:oMath>
                </a14:m>
                <a:endParaRPr lang="en-US" sz="48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A9035F8-1A5F-48A0-AEC4-157F377E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5"/>
                <a:ext cx="16762265" cy="6376431"/>
              </a:xfrm>
              <a:prstGeom prst="rect">
                <a:avLst/>
              </a:prstGeom>
              <a:blipFill>
                <a:blip r:embed="rId2"/>
                <a:stretch>
                  <a:fillRect l="-1273" t="-13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18C9C9-D5D9-4CDB-AC33-3910256C4A7C}"/>
              </a:ext>
            </a:extLst>
          </p:cNvPr>
          <p:cNvSpPr/>
          <p:nvPr/>
        </p:nvSpPr>
        <p:spPr>
          <a:xfrm>
            <a:off x="5795158" y="4168239"/>
            <a:ext cx="11259280" cy="1793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42377BEA-D02A-4FFB-B140-C9359A2C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60617" cy="140047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Hypotheses =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lvl1pPr marL="35877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1913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5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14425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511300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906588" indent="-358775" algn="l" defTabSz="649288" rtl="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Lucida Grande" charset="0"/>
                  <a:buChar char="-"/>
                  <a:defRPr sz="21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3576516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26791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7067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27342" indent="-325138" algn="l" defTabSz="650276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lvl="1" indent="0"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Possible prior expectation for </a:t>
                </a:r>
                <a:r>
                  <a:rPr lang="en-GB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H1: percentage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de-DE" sz="3200" b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50% </a:t>
                </a: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could for example be that before seeing the data, each sex ratio would be equally likely. </a:t>
                </a:r>
              </a:p>
              <a:p>
                <a:pPr marL="360363" lvl="1" indent="0">
                  <a:buNone/>
                </a:pPr>
                <a:r>
                  <a:rPr lang="en-US" sz="3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 Uniform prior distribution between 0 and 100</a:t>
                </a:r>
              </a:p>
              <a:p>
                <a:pPr marL="360363" lvl="1" indent="0"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b="1" strike="sngStrik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b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buFont typeface="Arial" pitchFamily="34" charset="0"/>
                  <a:buNone/>
                </a:pPr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 algn="ctr">
                  <a:buNone/>
                </a:pP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360363" lvl="1" indent="0">
                  <a:buFont typeface="Arial" pitchFamily="34" charset="0"/>
                  <a:buNone/>
                </a:pPr>
                <a:endPara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Data are equally likely under both hypotheses!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											 Evidence is inconclusive!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272478E-D9A9-4C74-93DF-07F5B95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73" y="1020656"/>
                <a:ext cx="16762265" cy="4372980"/>
              </a:xfrm>
              <a:prstGeom prst="rect">
                <a:avLst/>
              </a:prstGeom>
              <a:blipFill>
                <a:blip r:embed="rId2"/>
                <a:stretch>
                  <a:fillRect t="-2089" b="-529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FA6911B-AF9D-4D20-850F-C98C9E48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" y="2749582"/>
            <a:ext cx="6784687" cy="4868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/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3200" dirty="0">
                    <a:solidFill>
                      <a:srgbClr val="00B050"/>
                    </a:solidFill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de-DE" sz="3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=50%)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(60 </m:t>
                        </m:r>
                        <m:r>
                          <a:rPr lang="de-DE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𝑤𝑜𝑚𝑒𝑛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𝑆𝑒𝑥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𝑅𝑎𝑡𝑖𝑜</m:t>
                        </m:r>
                        <m:r>
                          <a:rPr lang="de-DE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𝑈𝑛𝑖𝑓𝑜𝑟𝑚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  <a:sym typeface="Wingdings" panose="05000000000000000000" pitchFamily="2" charset="2"/>
                              </a:rPr>
                              <m:t>0,100</m:t>
                            </m:r>
                          </m:e>
                        </m:d>
                        <m:r>
                          <a:rPr lang="de-DE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0.011</m:t>
                        </m:r>
                      </m:num>
                      <m:den>
                        <m:r>
                          <a:rPr lang="de-DE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  <a:sym typeface="Wingdings" panose="05000000000000000000" pitchFamily="2" charset="2"/>
                          </a:rPr>
                          <m:t>0.010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= 1.1</a:t>
                </a:r>
                <a:endParaRPr lang="en-US" sz="28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6A1602-F643-4762-88F4-FC7495CE5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09" y="4155562"/>
                <a:ext cx="10613302" cy="876843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U PPT Algemeen ENG 2014 Br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 BrB</Template>
  <TotalTime>3524</TotalTime>
  <Words>2172</Words>
  <Application>Microsoft Office PowerPoint</Application>
  <PresentationFormat>Custom</PresentationFormat>
  <Paragraphs>316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Lucida Grande</vt:lpstr>
      <vt:lpstr>Tahoma</vt:lpstr>
      <vt:lpstr>Wingdings</vt:lpstr>
      <vt:lpstr>RU PPT Algemeen ENG 2014 BrB</vt:lpstr>
      <vt:lpstr>RU Titeldia's</vt:lpstr>
      <vt:lpstr>Extending the Statistical Toolbox:  P-values, Bayes Factors and Beyond Julian Quandt</vt:lpstr>
      <vt:lpstr>Extending the Statistical Toolbox: P-values, Bayes Factors and Beyond</vt:lpstr>
      <vt:lpstr>Quick Reminder: Null-Hypothesis Significance Testing (NHST)</vt:lpstr>
      <vt:lpstr> Bayesian Statistics </vt:lpstr>
      <vt:lpstr>Bayes Theorem</vt:lpstr>
      <vt:lpstr>PowerPoint Presentation</vt:lpstr>
      <vt:lpstr>Bayesian Statistics in a nutshell</vt:lpstr>
      <vt:lpstr>How a Bayesian might evaluate Hypotheses</vt:lpstr>
      <vt:lpstr>Hypotheses = Priors</vt:lpstr>
      <vt:lpstr>Advantages of Bayes Factors</vt:lpstr>
      <vt:lpstr>Advantages of Bayes Factors</vt:lpstr>
      <vt:lpstr>Are Bayes Factors objectively better then?</vt:lpstr>
      <vt:lpstr>Beyond p-values and Bayes Factors</vt:lpstr>
      <vt:lpstr>Why Bayesian Statistics is better</vt:lpstr>
      <vt:lpstr>Why Bayesian Statistics is better</vt:lpstr>
      <vt:lpstr> brms : bayesian regression models in stan as an alternative to mixed-models in lme4  </vt:lpstr>
      <vt:lpstr>lme4 vs. brms: few words on practical differences</vt:lpstr>
      <vt:lpstr>Why is brms better than lme4?</vt:lpstr>
      <vt:lpstr>Example: Go/No-Go training data</vt:lpstr>
      <vt:lpstr>Making the switch: lme4  brms</vt:lpstr>
      <vt:lpstr>Making the switch: lme4  brms</vt:lpstr>
      <vt:lpstr>Priors</vt:lpstr>
      <vt:lpstr>Priors</vt:lpstr>
      <vt:lpstr>The default priors</vt:lpstr>
      <vt:lpstr>weakly regularizing default priors</vt:lpstr>
      <vt:lpstr>Fitting: priors</vt:lpstr>
      <vt:lpstr>Fitting: priors</vt:lpstr>
      <vt:lpstr>The influence of priors</vt:lpstr>
      <vt:lpstr>Do we have the right model family? – Posterior Predictive Checks</vt:lpstr>
      <vt:lpstr>How do we test our hypothesis?</vt:lpstr>
      <vt:lpstr>Evaluation: Is there an effect of condition?</vt:lpstr>
      <vt:lpstr>Thank you and check out the reading list and extra material! 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u474122</dc:creator>
  <cp:lastModifiedBy>Julian Quandt</cp:lastModifiedBy>
  <cp:revision>154</cp:revision>
  <dcterms:created xsi:type="dcterms:W3CDTF">2015-08-31T09:14:35Z</dcterms:created>
  <dcterms:modified xsi:type="dcterms:W3CDTF">2019-11-07T19:58:50Z</dcterms:modified>
</cp:coreProperties>
</file>