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325" r:id="rId3"/>
    <p:sldId id="334" r:id="rId4"/>
    <p:sldId id="340" r:id="rId5"/>
    <p:sldId id="341" r:id="rId6"/>
    <p:sldId id="362" r:id="rId7"/>
    <p:sldId id="298" r:id="rId8"/>
    <p:sldId id="304" r:id="rId9"/>
    <p:sldId id="361" r:id="rId10"/>
    <p:sldId id="342" r:id="rId11"/>
    <p:sldId id="355" r:id="rId12"/>
    <p:sldId id="352" r:id="rId13"/>
    <p:sldId id="348" r:id="rId14"/>
    <p:sldId id="356" r:id="rId15"/>
    <p:sldId id="357" r:id="rId16"/>
    <p:sldId id="345" r:id="rId17"/>
    <p:sldId id="359" r:id="rId18"/>
    <p:sldId id="292" r:id="rId19"/>
    <p:sldId id="259" r:id="rId20"/>
    <p:sldId id="257" r:id="rId21"/>
    <p:sldId id="261" r:id="rId22"/>
    <p:sldId id="260" r:id="rId23"/>
    <p:sldId id="280" r:id="rId24"/>
    <p:sldId id="354" r:id="rId25"/>
    <p:sldId id="262" r:id="rId26"/>
    <p:sldId id="263" r:id="rId27"/>
    <p:sldId id="264" r:id="rId28"/>
    <p:sldId id="265" r:id="rId29"/>
    <p:sldId id="273" r:id="rId30"/>
    <p:sldId id="269" r:id="rId31"/>
    <p:sldId id="360" r:id="rId32"/>
    <p:sldId id="287" r:id="rId33"/>
    <p:sldId id="274" r:id="rId34"/>
  </p:sldIdLst>
  <p:sldSz cx="17346613" cy="9756775"/>
  <p:notesSz cx="6858000" cy="9144000"/>
  <p:defaultTextStyle>
    <a:defPPr>
      <a:defRPr lang="nl-NL"/>
    </a:defPPr>
    <a:lvl1pPr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649288" indent="-192088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300163" indent="-385763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949450" indent="-577850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600325" indent="-771525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54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E1B"/>
    <a:srgbClr val="B72822"/>
    <a:srgbClr val="BF2E1B"/>
    <a:srgbClr val="B3011B"/>
    <a:srgbClr val="A8011B"/>
    <a:srgbClr val="00332B"/>
    <a:srgbClr val="E8CDCC"/>
    <a:srgbClr val="BE2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20" y="420"/>
      </p:cViewPr>
      <p:guideLst>
        <p:guide orient="horz" pos="3073"/>
        <p:guide pos="54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EFB15A-F931-431E-9A9C-5531F9977950}" type="datetime1">
              <a:rPr lang="nl-NL"/>
              <a:pPr/>
              <a:t>6-11-2019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F3F4AD5-E0E4-440F-BFDD-AB8E6AA31058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D628238-3002-4116-A148-FF36853EA830}" type="datetime1">
              <a:rPr lang="nl-NL"/>
              <a:pPr/>
              <a:t>6-11-2019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AD26291-ABAF-4E40-8D90-C0D4896E2D15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800001" y="1800000"/>
            <a:ext cx="6604358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884609" y="1800000"/>
            <a:ext cx="6663792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800000" y="1800000"/>
            <a:ext cx="13748400" cy="612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799999" y="1800000"/>
            <a:ext cx="6604359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800001" y="2700000"/>
            <a:ext cx="6604358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8884608" y="1800000"/>
            <a:ext cx="6662883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8884609" y="2700000"/>
            <a:ext cx="6663792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637861" y="554351"/>
            <a:ext cx="11932361" cy="6711476"/>
          </a:xfrm>
        </p:spPr>
        <p:txBody>
          <a:bodyPr rtlCol="0">
            <a:noAutofit/>
          </a:bodyPr>
          <a:lstStyle>
            <a:lvl1pPr marL="0" indent="0">
              <a:buNone/>
              <a:defRPr sz="4600"/>
            </a:lvl1pPr>
            <a:lvl2pPr marL="650276" indent="0">
              <a:buNone/>
              <a:defRPr sz="4000"/>
            </a:lvl2pPr>
            <a:lvl3pPr marL="1300551" indent="0">
              <a:buNone/>
              <a:defRPr sz="3400"/>
            </a:lvl3pPr>
            <a:lvl4pPr marL="1950827" indent="0">
              <a:buNone/>
              <a:defRPr sz="2800"/>
            </a:lvl4pPr>
            <a:lvl5pPr marL="2601102" indent="0">
              <a:buNone/>
              <a:defRPr sz="2800"/>
            </a:lvl5pPr>
            <a:lvl6pPr marL="3251378" indent="0">
              <a:buNone/>
              <a:defRPr sz="2800"/>
            </a:lvl6pPr>
            <a:lvl7pPr marL="3901653" indent="0">
              <a:buNone/>
              <a:defRPr sz="2800"/>
            </a:lvl7pPr>
            <a:lvl8pPr marL="4551929" indent="0">
              <a:buNone/>
              <a:defRPr sz="2800"/>
            </a:lvl8pPr>
            <a:lvl9pPr marL="5202204" indent="0">
              <a:buNone/>
              <a:defRPr sz="28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637861" y="7265828"/>
            <a:ext cx="11932361" cy="796768"/>
          </a:xfrm>
        </p:spPr>
        <p:txBody>
          <a:bodyPr/>
          <a:lstStyle>
            <a:lvl1pPr marL="0" indent="0" algn="ctr">
              <a:buNone/>
              <a:defRPr sz="18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pagina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2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800000" y="1800000"/>
            <a:ext cx="13748400" cy="6120000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11" descr="RU_E_RGB_2014_wit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920663" y="8705850"/>
            <a:ext cx="360203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800225" y="720725"/>
            <a:ext cx="137477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800225" y="1800225"/>
            <a:ext cx="1374775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6" name="Picture 5" descr="BSI-signature-white-screen-big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31800" y="8581370"/>
            <a:ext cx="5479776" cy="938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hf sldNum="0" hdr="0" ftr="0" dt="0"/>
  <p:txStyles>
    <p:titleStyle>
      <a:lvl1pPr algn="l" defTabSz="649288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BE2E1A"/>
          </a:solidFill>
          <a:latin typeface="+mj-lt"/>
          <a:ea typeface="ＭＳ Ｐゴシック" charset="0"/>
          <a:cs typeface="ＭＳ Ｐゴシック" charset="0"/>
        </a:defRPr>
      </a:lvl1pPr>
      <a:lvl2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58775" indent="-358775" algn="l" defTabSz="649288" rtl="0" eaLnBrk="1" fontAlgn="base" hangingPunct="1">
        <a:spcBef>
          <a:spcPct val="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9138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14425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11300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06588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800225" y="720725"/>
            <a:ext cx="137477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800225" y="1800225"/>
            <a:ext cx="1374775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199" name="Afbeelding 7" descr="RU_E_RGB_2014_wi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20663" y="8705850"/>
            <a:ext cx="360203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BSI-signature-white-screen-big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1800" y="8581370"/>
            <a:ext cx="5479776" cy="938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algn="l" defTabSz="6492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58775" indent="-358775" algn="l" defTabSz="649288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 kern="12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19138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500" kern="12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14425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–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511300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1906588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"/>
          <p:cNvSpPr>
            <a:spLocks noGrp="1"/>
          </p:cNvSpPr>
          <p:nvPr>
            <p:ph type="title"/>
          </p:nvPr>
        </p:nvSpPr>
        <p:spPr>
          <a:xfrm>
            <a:off x="1800225" y="720724"/>
            <a:ext cx="13747750" cy="2949401"/>
          </a:xfrm>
          <a:noFill/>
        </p:spPr>
        <p:txBody>
          <a:bodyPr/>
          <a:lstStyle/>
          <a:p>
            <a:pPr algn="ctr" eaLnBrk="1" hangingPunct="1"/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Extending the Statistical Toolbox:</a:t>
            </a:r>
            <a:b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P-values, Bayes Factors and Beyond</a:t>
            </a:r>
            <a:b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Julian Quandt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53877-E252-4A4B-81BF-776F00AA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63" y="3847228"/>
            <a:ext cx="1918445" cy="2088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53A7C-C005-4004-BA67-C70FF9633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348" y="5158136"/>
            <a:ext cx="2583705" cy="27674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EF403B-D423-4B93-92DA-6335CA4BE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589" y="4421342"/>
            <a:ext cx="5335433" cy="53354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B64399-C193-4011-AC81-6CFE922DD42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6941" y="6033602"/>
            <a:ext cx="4098870" cy="22248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614398-D8B7-4F51-BE02-EBCA18ECD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9906" y="5185521"/>
            <a:ext cx="2149333" cy="277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"/>
    </mc:Choice>
    <mc:Fallback xmlns="">
      <p:transition spd="slow" advTm="19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272478E-D9A9-4C74-93DF-07F5B9596B0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2173" y="1020656"/>
                <a:ext cx="16762265" cy="4372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lvl1pPr marL="35877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1913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1442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511300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90658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3576516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26791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7067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27342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363" lvl="1" indent="0">
                  <a:buNone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Possible prior expectation for </a:t>
                </a:r>
                <a:r>
                  <a:rPr lang="en-GB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H1: percentage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de-DE" sz="3200" b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50% 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could for example be that before seeing the data, each sex ratio would be equally likely. </a:t>
                </a:r>
              </a:p>
              <a:p>
                <a:pPr marL="360363" lvl="1" indent="0"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 This would result in a uniform prior distribution between 0 and 100</a:t>
                </a:r>
              </a:p>
              <a:p>
                <a:pPr marL="360363" lvl="1" indent="0">
                  <a:buNone/>
                </a:pPr>
                <a:endParaRPr lang="en-US" sz="3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b="1" strike="sngStrik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 algn="ctr">
                  <a:buNone/>
                </a:pP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272478E-D9A9-4C74-93DF-07F5B95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173" y="1020656"/>
                <a:ext cx="16762265" cy="4372980"/>
              </a:xfrm>
              <a:prstGeom prst="rect">
                <a:avLst/>
              </a:prstGeom>
              <a:blipFill>
                <a:blip r:embed="rId2"/>
                <a:stretch>
                  <a:fillRect t="-20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FA6911B-AF9D-4D20-850F-C98C9E48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1" y="2749582"/>
            <a:ext cx="6784687" cy="4868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6A1602-F643-4762-88F4-FC7495CE59E1}"/>
                  </a:ext>
                </a:extLst>
              </p:cNvPr>
              <p:cNvSpPr/>
              <p:nvPr/>
            </p:nvSpPr>
            <p:spPr>
              <a:xfrm>
                <a:off x="6733309" y="4155562"/>
                <a:ext cx="10613302" cy="876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2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0.011</m:t>
                        </m:r>
                      </m:num>
                      <m:den>
                        <m:r>
                          <a:rPr lang="de-DE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1.1</a:t>
                </a:r>
                <a:endParaRPr lang="en-US" sz="28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6A1602-F643-4762-88F4-FC7495CE5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09" y="4155562"/>
                <a:ext cx="10613302" cy="876843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Bayesians critique of NHST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F53F56-ECDF-483A-A36F-ED0CABED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5"/>
            <a:ext cx="16762265" cy="63707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selective conclusion problem: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cannot find evidence for the null-hypothesis with p-values, people who want to draw conclusions are nudged towards p-hacking.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a method that that allows us to directly compare H0 and H1!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express evidence in either direction: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0363" lvl="1" indent="0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32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  <a:p>
            <a:pPr marL="755650" lvl="2" indent="0">
              <a:buNone/>
            </a:pP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A7F9E5-DDEF-4A84-ADB8-8771DF45C774}"/>
                  </a:ext>
                </a:extLst>
              </p:cNvPr>
              <p:cNvSpPr/>
              <p:nvPr/>
            </p:nvSpPr>
            <p:spPr>
              <a:xfrm>
                <a:off x="3436179" y="3903568"/>
                <a:ext cx="11808369" cy="97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6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6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0.011</m:t>
                        </m:r>
                      </m:num>
                      <m:den>
                        <m:r>
                          <a:rPr lang="de-DE" sz="3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1.1</a:t>
                </a:r>
                <a:endParaRPr lang="en-US" sz="32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A7F9E5-DDEF-4A84-ADB8-8771DF45C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79" y="3903568"/>
                <a:ext cx="11808369" cy="974819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28F068-DC61-440C-832E-2A75B07B7B4E}"/>
                  </a:ext>
                </a:extLst>
              </p:cNvPr>
              <p:cNvSpPr/>
              <p:nvPr/>
            </p:nvSpPr>
            <p:spPr>
              <a:xfrm>
                <a:off x="3436179" y="6145693"/>
                <a:ext cx="11724232" cy="990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6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50%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</m:t>
                        </m:r>
                        <m:r>
                          <a:rPr lang="de-DE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</m:t>
                        </m:r>
                      </m:num>
                      <m:den>
                        <m:r>
                          <a:rPr lang="de-DE" sz="3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</m:t>
                        </m:r>
                        <m:r>
                          <a:rPr lang="de-DE" sz="3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0.91</a:t>
                </a:r>
                <a:endParaRPr lang="en-US" sz="32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28F068-DC61-440C-832E-2A75B07B7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79" y="6145693"/>
                <a:ext cx="11724232" cy="990977"/>
              </a:xfrm>
              <a:prstGeom prst="rect">
                <a:avLst/>
              </a:prstGeom>
              <a:blipFill>
                <a:blip r:embed="rId3"/>
                <a:stretch>
                  <a:fillRect b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54EF35-1127-41BE-A126-A6F23194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73" y="993301"/>
            <a:ext cx="16762265" cy="6760812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 The BF allows us to draw the right conclusion here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C7E60-994D-4D90-88F4-4D13512C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95" y="3016754"/>
            <a:ext cx="6402231" cy="4334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4A6FB-9B07-4976-A6B4-64C3F27CB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308" y="3016754"/>
            <a:ext cx="6402231" cy="4334483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the Bayes Factor solve problems? -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2062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sequential sampling problem: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be able to monitor the evidence during data-collection until we are satisfied with the conclusion. P-values do not allow us to do this, as they will always support H1 eventually.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Stopping Data-Collection should be based on sufficient evidence, not a-priori assumptions about effect-size and power.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DFC784-A254-4709-AF6F-C2EA18C1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574" y="3118776"/>
            <a:ext cx="6741808" cy="4704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B81107-9EF2-4815-A14A-1047FB1C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896" y="3118776"/>
            <a:ext cx="6741808" cy="4704609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Bayes Factors objectively better then?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3466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 Factors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might seem superior at this point but they also come with their own problems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priors should be used? Good defaults have been suggested but they are often quite conservative.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even draw another kind of wrong conclusion, i.e. accepting the null if H1 is true!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do not solve the problem of decision thresholds –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no free lunch!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 Stopping based on BF will systematically bias parameter estimates!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everything beyond t-tests and one-way ANOVA they get very difficult to compute and are not readily implemented in software packages (Specifying a prior on the log-scale of the raw effect when analyzing reaction-times is not very straightforward).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good news is however, if you don’t want Bayes Factors, priors often do not matter so much!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Beyond p-values and Bayes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34661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we want arbitrary decision thresholds to claim ground truth?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We know that research always involves a lot of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degrees of freedom.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Multiverse Analysis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We should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embrace the uncertainty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about our inferences instead of forcing them to be binary (i.e. accept / reject).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Confidence intervals, Credible Intervals, Hypotheses Charts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The end-goal of psychological research should be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theories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will be able to make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 about effect-sizes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 claiming only presence or absence of an effect.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Parameter Estimation instead of Hypothesis Testing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2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Statistics is better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It naturally embraces uncertainty as it is all about uncertainty!</a:t>
            </a:r>
          </a:p>
          <a:p>
            <a:pPr marL="514350" indent="-514350">
              <a:buAutoNum type="arabicPeriod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Because it has priors!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Often the point is not putting </a:t>
            </a:r>
            <a:r>
              <a:rPr lang="en-US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previous effect sizes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into the model but just common sense.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my outcome is measured on a 7-point Likert Scale, the effect of a manipulation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cannot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be 8 points on the outcome.  prior distribution between 0 and 7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my outcome is reaction times on an AAT, they will probably be only very few with more than 10 seconds.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know a lot more about our data than we tend to think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! Share your knowledge with your statistical model!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For complex models, such as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mixed-effect models,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this often makes the difference between not getting an answer (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convergence problems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in Frequentist mixed-models and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not the slightest problem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in Bayesian mixed-models.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42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Statistics is better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 Almost no restrictions in what we want to do! The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brms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package in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allows you do to almost everything you’d ever need!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Multivariate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Mediation in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Simple Structural Equation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Dozens of different outcome distributions/model families are possible!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Think about how your outcome might look like! (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normal, lognormal, </a:t>
            </a:r>
            <a:r>
              <a:rPr lang="en-US" sz="28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poisson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binomial, beta, gamma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You can even use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mixtures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 these outcome distributions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Outliers can often be kept in the model instead of having to be deleted – this gives us more stable inferences!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Fit cognitive models such as drift diffusion models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38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2169136"/>
            <a:ext cx="14960388" cy="4190205"/>
          </a:xfrm>
        </p:spPr>
        <p:txBody>
          <a:bodyPr>
            <a:normAutofit fontScale="90000"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0243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brms</a:t>
            </a:r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b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alternative to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mixed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-models in lme4</a:t>
            </a:r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de-DE" sz="10243" dirty="0"/>
            </a:br>
            <a:endParaRPr lang="en-US" sz="10243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" y="0"/>
            <a:ext cx="16871090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23" y="703687"/>
            <a:ext cx="16669565" cy="7558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Why brms:</a:t>
            </a:r>
          </a:p>
          <a:p>
            <a:pPr>
              <a:buFontTx/>
              <a:buChar char="-"/>
            </a:pPr>
            <a:r>
              <a:rPr lang="en-US" sz="3000" dirty="0"/>
              <a:t>If you prefer a Bayesian philosophy over the frequentist one</a:t>
            </a:r>
          </a:p>
          <a:p>
            <a:pPr>
              <a:buFontTx/>
              <a:buChar char="-"/>
            </a:pPr>
            <a:endParaRPr lang="en-US" sz="3000" dirty="0"/>
          </a:p>
          <a:p>
            <a:pPr>
              <a:buFontTx/>
              <a:buChar char="-"/>
            </a:pPr>
            <a:r>
              <a:rPr lang="en-US" sz="3000" dirty="0"/>
              <a:t>If you have </a:t>
            </a:r>
            <a:r>
              <a:rPr lang="en-US" sz="3000" b="1" dirty="0"/>
              <a:t>domain-knowledge </a:t>
            </a:r>
            <a:r>
              <a:rPr lang="en-US" sz="3000" dirty="0"/>
              <a:t>about the research-question and what you might expect, you can directly put it into the model via the </a:t>
            </a:r>
            <a:r>
              <a:rPr lang="en-US" sz="3000" b="1" i="1" dirty="0"/>
              <a:t>priors</a:t>
            </a:r>
          </a:p>
          <a:p>
            <a:pPr>
              <a:buFontTx/>
              <a:buChar char="-"/>
            </a:pPr>
            <a:endParaRPr lang="en-US" sz="3000" b="1" i="1" dirty="0"/>
          </a:p>
          <a:p>
            <a:pPr>
              <a:buFontTx/>
              <a:buChar char="-"/>
            </a:pPr>
            <a:r>
              <a:rPr lang="en-US" sz="3000" dirty="0"/>
              <a:t>Can handle </a:t>
            </a:r>
            <a:r>
              <a:rPr lang="en-US" sz="3000" b="1" i="1" dirty="0"/>
              <a:t>complex </a:t>
            </a:r>
            <a:r>
              <a:rPr lang="en-US" sz="3000" dirty="0"/>
              <a:t>models with </a:t>
            </a:r>
            <a:r>
              <a:rPr lang="en-US" sz="3000" i="1" dirty="0"/>
              <a:t>thousands </a:t>
            </a:r>
            <a:r>
              <a:rPr lang="en-US" sz="3000" dirty="0"/>
              <a:t>of parameters that would (probably) be very difficult to fit in maximum likelihood (lme4) </a:t>
            </a:r>
            <a:r>
              <a:rPr lang="en-US" sz="3000" dirty="0">
                <a:sym typeface="Wingdings" panose="05000000000000000000" pitchFamily="2" charset="2"/>
              </a:rPr>
              <a:t> no need for  simplifying a maximal model</a:t>
            </a:r>
          </a:p>
          <a:p>
            <a:pPr>
              <a:buFontTx/>
              <a:buChar char="-"/>
            </a:pPr>
            <a:endParaRPr lang="en-US" sz="3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3000" dirty="0"/>
              <a:t>brms is </a:t>
            </a:r>
            <a:r>
              <a:rPr lang="en-US" sz="3000" b="1" i="1" dirty="0"/>
              <a:t>very flexible</a:t>
            </a:r>
            <a:r>
              <a:rPr lang="en-US" sz="3000" dirty="0"/>
              <a:t> and can already handle various non-normal models, (negative; zero inflated) binomial, cumulative, exponential, lognormal, multinomial, drift- diffusion/wiener and many more and it’s even possible to define custom model families in STAN!</a:t>
            </a:r>
          </a:p>
          <a:p>
            <a:pPr marL="0" indent="0">
              <a:buNone/>
            </a:pPr>
            <a:endParaRPr lang="en-US" sz="3414" dirty="0"/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74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08" y="826517"/>
            <a:ext cx="14960388" cy="6190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data:</a:t>
            </a:r>
          </a:p>
          <a:p>
            <a:pPr marL="0" indent="0">
              <a:buNone/>
            </a:pPr>
            <a:endParaRPr lang="en-US" sz="341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DV: difference score between ratings (post-pre)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51" y="4664464"/>
            <a:ext cx="6485911" cy="3404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468" y="4664463"/>
            <a:ext cx="6207104" cy="34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0795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Extending the Statistical Toolbox: P-values, Bayes Factors and Beyond</a:t>
            </a:r>
            <a:endParaRPr lang="nl-NL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BFC5-88C1-4163-867A-924DEA95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04" y="1044364"/>
            <a:ext cx="9110170" cy="6120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Frequentist Method and NHST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Bayesian Method and Bayes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Beyond Bayes Factors and p-values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is better</a:t>
            </a:r>
          </a:p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go Bayesian with mixed-effects models in </a:t>
            </a:r>
            <a:r>
              <a:rPr lang="en-US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brms</a:t>
            </a:r>
            <a:endParaRPr lang="en-US" sz="3200" b="1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59EC6E-1F35-4767-BD05-CA0796B8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32" y="815376"/>
            <a:ext cx="6577977" cy="65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4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423479" y="677269"/>
            <a:ext cx="12398664" cy="2653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5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 the switch: lme4 </a:t>
            </a: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brms</a:t>
            </a:r>
            <a:endParaRPr lang="en-US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80" y="677268"/>
            <a:ext cx="12410563" cy="265345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0" y="3882101"/>
            <a:ext cx="7326202" cy="412098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8890122" y="3882099"/>
            <a:ext cx="7186941" cy="3801591"/>
          </a:xfrm>
          <a:prstGeom prst="rect">
            <a:avLst/>
          </a:prstGeom>
        </p:spPr>
        <p:txBody>
          <a:bodyPr vert="horz" lIns="130090" tIns="65045" rIns="130090" bIns="65045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few things are implicit here as they have a default setting that </a:t>
            </a:r>
            <a:r>
              <a:rPr lang="en-US" sz="3414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brm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response variable aka. model-family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What are our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>
              <a:buFontTx/>
              <a:buChar char="-"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MCMC samples do we want to collect?</a:t>
            </a:r>
          </a:p>
          <a:p>
            <a:pPr marL="0" indent="0">
              <a:buNone/>
            </a:pPr>
            <a:endParaRPr lang="en-US" sz="3414" dirty="0"/>
          </a:p>
          <a:p>
            <a:pPr marL="0" indent="0">
              <a:buNone/>
            </a:pPr>
            <a:endParaRPr lang="en-US" sz="3414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869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Making the switch: lme4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 brms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69" y="1713873"/>
            <a:ext cx="15568875" cy="38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3066378"/>
            <a:ext cx="14960388" cy="1885859"/>
          </a:xfrm>
        </p:spPr>
        <p:txBody>
          <a:bodyPr>
            <a:normAutofit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  <a:endParaRPr lang="en-US" sz="10243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72478E-D9A9-4C74-93DF-07F5B9596B02}"/>
              </a:ext>
            </a:extLst>
          </p:cNvPr>
          <p:cNvSpPr txBox="1">
            <a:spLocks/>
          </p:cNvSpPr>
          <p:nvPr/>
        </p:nvSpPr>
        <p:spPr bwMode="auto">
          <a:xfrm>
            <a:off x="292173" y="1020655"/>
            <a:ext cx="16762265" cy="69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913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1442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11300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0658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Priors are one of the most important parts of Bayesian statistics.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allow us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add information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such as domain expertise to the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allow us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regularize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our inference (more on this later)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are also the most criticized part of Bayesian statistics.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make statistical inference dependent on subjective opinions!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What if I do not agree with your prior?</a:t>
            </a:r>
          </a:p>
          <a:p>
            <a:pPr marL="360363" lvl="1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b="1" strike="sngStrik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32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60363" lvl="1" indent="0" algn="ctr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60363" lvl="1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187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2062906" cy="1474279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The default priors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42903" y="2435392"/>
            <a:ext cx="7643119" cy="5838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42894" y="3547392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42905" y="4742245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235517" y="5169794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42894" y="7757951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387" y="7541"/>
            <a:ext cx="8916608" cy="190642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10062290" y="2046550"/>
            <a:ext cx="5632635" cy="5882799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3414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3414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3414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845" dirty="0"/>
          </a:p>
          <a:p>
            <a:pPr marL="0" indent="0">
              <a:buNone/>
            </a:pPr>
            <a:r>
              <a:rPr lang="en-US" sz="2845" dirty="0"/>
              <a:t>Priors are </a:t>
            </a:r>
            <a:r>
              <a:rPr lang="en-US" sz="2845" b="1" i="1" dirty="0"/>
              <a:t>obligatory</a:t>
            </a:r>
            <a:r>
              <a:rPr lang="en-US" sz="2845" dirty="0"/>
              <a:t> for Bayesian inference and if </a:t>
            </a:r>
            <a:r>
              <a:rPr lang="en-US" sz="2845" i="1" dirty="0"/>
              <a:t>you </a:t>
            </a:r>
            <a:r>
              <a:rPr lang="en-US" sz="2845" dirty="0"/>
              <a:t>don’t dare to make at least some prior brms will use one that is not optimal but at least not too daring.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42899" y="5146643"/>
            <a:ext cx="7643118" cy="261130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42905" y="3632375"/>
            <a:ext cx="7643118" cy="998601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3429035" y="2856747"/>
            <a:ext cx="4356982" cy="7023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57077" y="4689789"/>
            <a:ext cx="4157555" cy="377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12264342" y="0"/>
            <a:ext cx="2215933" cy="3511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11532584" y="482628"/>
            <a:ext cx="5813412" cy="99286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4852592" y="332084"/>
            <a:ext cx="202146" cy="1011548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235517" y="7800138"/>
            <a:ext cx="4157555" cy="37719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16114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weakly regularizing default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70" y="1248957"/>
            <a:ext cx="5135858" cy="636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40" y="1669912"/>
            <a:ext cx="9729673" cy="64169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346170" y="2034453"/>
            <a:ext cx="7385337" cy="6193740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most probable intercept value (</a:t>
            </a:r>
            <a:r>
              <a:rPr lang="en-US" dirty="0" err="1"/>
              <a:t>i.e</a:t>
            </a:r>
            <a:r>
              <a:rPr lang="en-US" dirty="0"/>
              <a:t> mean difference score) is -7 (i.e. the peak based on the data)</a:t>
            </a:r>
          </a:p>
          <a:p>
            <a:pPr>
              <a:buFontTx/>
              <a:buChar char="-"/>
            </a:pPr>
            <a:r>
              <a:rPr lang="en-US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dirty="0"/>
              <a:t>However could also be -1000 or +1000 (not shown in graph)!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i="1" dirty="0">
                <a:sym typeface="Wingdings" panose="05000000000000000000" pitchFamily="2" charset="2"/>
              </a:rPr>
              <a:t>REALLY vague; </a:t>
            </a:r>
            <a:r>
              <a:rPr lang="en-US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61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115802" y="878646"/>
            <a:ext cx="8386753" cy="4908006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do better: What do we know?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effect: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effects: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it might be difficult to know in advance so we will just use something that does not make any strong predictions.</a:t>
            </a:r>
            <a:endParaRPr lang="en-US" sz="3414" dirty="0"/>
          </a:p>
          <a:p>
            <a:pPr marL="0" indent="0">
              <a:buNone/>
            </a:pPr>
            <a:endParaRPr lang="en-US" sz="3414" dirty="0"/>
          </a:p>
          <a:p>
            <a:pPr marL="0" indent="0">
              <a:buNone/>
            </a:pPr>
            <a:endParaRPr lang="en-US" sz="341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8502555" y="878532"/>
            <a:ext cx="8728256" cy="5964185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/>
              <a:t>How to specify this:</a:t>
            </a:r>
          </a:p>
          <a:p>
            <a:pPr marL="0" indent="0">
              <a:buNone/>
            </a:pPr>
            <a:endParaRPr lang="en-US" sz="3130" b="1" dirty="0"/>
          </a:p>
          <a:p>
            <a:pPr marL="0" indent="0">
              <a:buNone/>
            </a:pPr>
            <a:r>
              <a:rPr lang="en-US" sz="3200" b="1" dirty="0"/>
              <a:t>Intercept: </a:t>
            </a:r>
            <a:r>
              <a:rPr lang="fr-FR" sz="3200" dirty="0"/>
              <a:t>Normal distribution µ = 0, σ = 50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Fixed effect: </a:t>
            </a:r>
            <a:r>
              <a:rPr lang="en-US" sz="3200" dirty="0"/>
              <a:t>Normal distribution µ = 0, </a:t>
            </a:r>
            <a:r>
              <a:rPr lang="el-GR" sz="3200" dirty="0"/>
              <a:t>σ</a:t>
            </a:r>
            <a:r>
              <a:rPr lang="en-US" sz="3200" dirty="0"/>
              <a:t> = 10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Random effects: </a:t>
            </a:r>
            <a:r>
              <a:rPr lang="en-US" sz="3200" dirty="0"/>
              <a:t>Normal distribution, µ = 0, </a:t>
            </a:r>
            <a:r>
              <a:rPr lang="el-GR" sz="3200" dirty="0"/>
              <a:t>σ</a:t>
            </a:r>
            <a:r>
              <a:rPr lang="en-US" sz="3200" dirty="0"/>
              <a:t> = 50</a:t>
            </a:r>
          </a:p>
          <a:p>
            <a:pPr marL="0" indent="0">
              <a:buNone/>
            </a:pPr>
            <a:endParaRPr lang="en-US" sz="3414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4960388" cy="18858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52" y="1417717"/>
            <a:ext cx="10650553" cy="65729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332619" y="672746"/>
            <a:ext cx="16383251" cy="744971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/>
              <a:t>How does this new intercept prior look like?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1" y="1"/>
            <a:ext cx="14960388" cy="95355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The influence of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515065" y="1184713"/>
            <a:ext cx="8014494" cy="47599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578108" y="522777"/>
            <a:ext cx="16748539" cy="661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99" dirty="0">
                <a:latin typeface="Consolas" panose="020B0609020204030204" pitchFamily="49" charset="0"/>
              </a:rPr>
              <a:t>Custom priors	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8816571" y="1136396"/>
            <a:ext cx="8252607" cy="46047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74D831-17FC-4A43-93A8-BE5E0AA9A22F}"/>
              </a:ext>
            </a:extLst>
          </p:cNvPr>
          <p:cNvSpPr/>
          <p:nvPr/>
        </p:nvSpPr>
        <p:spPr>
          <a:xfrm>
            <a:off x="835579" y="2269288"/>
            <a:ext cx="16233599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CDFB17-6EC0-4C67-BB13-1F3F668918B7}"/>
              </a:ext>
            </a:extLst>
          </p:cNvPr>
          <p:cNvSpPr txBox="1">
            <a:spLocks/>
          </p:cNvSpPr>
          <p:nvPr/>
        </p:nvSpPr>
        <p:spPr bwMode="auto">
          <a:xfrm>
            <a:off x="659306" y="5923956"/>
            <a:ext cx="16028000" cy="216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BE2E1A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Take home message: </a:t>
            </a:r>
            <a:r>
              <a:rPr lang="en-US" sz="3200" b="0" dirty="0">
                <a:solidFill>
                  <a:schemeClr val="tx1"/>
                </a:solidFill>
              </a:rPr>
              <a:t>Priors </a:t>
            </a:r>
            <a:r>
              <a:rPr lang="en-US" sz="3200" dirty="0">
                <a:solidFill>
                  <a:schemeClr val="tx1"/>
                </a:solidFill>
              </a:rPr>
              <a:t>do not matter in most parameter-estimation cases </a:t>
            </a:r>
            <a:r>
              <a:rPr lang="en-US" sz="3200" b="0" dirty="0">
                <a:solidFill>
                  <a:schemeClr val="tx1"/>
                </a:solidFill>
              </a:rPr>
              <a:t>with enough data. However, they can still be very useful to make the fitting easier and more efficient and you </a:t>
            </a:r>
            <a:r>
              <a:rPr lang="en-US" sz="3200" dirty="0">
                <a:solidFill>
                  <a:schemeClr val="tx1"/>
                </a:solidFill>
              </a:rPr>
              <a:t>should not just ignore them.</a:t>
            </a:r>
          </a:p>
          <a:p>
            <a:r>
              <a:rPr lang="en-US" sz="3200" dirty="0">
                <a:solidFill>
                  <a:schemeClr val="tx1"/>
                </a:solidFill>
              </a:rPr>
              <a:t>If you want to calculate Bayes Factors, they are really, really important!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6884641" cy="1885859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Do we have the right model family? – Posterior Predictive Checks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6" y="1885859"/>
            <a:ext cx="8870341" cy="5474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9635319" y="1741346"/>
            <a:ext cx="8097565" cy="5215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99" dirty="0"/>
              <a:t>Looks ok. However, the peak in the middle is not so well-covered in this case. </a:t>
            </a:r>
          </a:p>
          <a:p>
            <a:endParaRPr lang="en-US" sz="3699" dirty="0"/>
          </a:p>
          <a:p>
            <a:r>
              <a:rPr lang="en-US" sz="3699" dirty="0"/>
              <a:t>… but can be better: For example what if we model the difference scores as a student-t distribution?</a:t>
            </a:r>
          </a:p>
          <a:p>
            <a:endParaRPr lang="en-US" sz="3699" dirty="0"/>
          </a:p>
          <a:p>
            <a:endParaRPr lang="en-US" sz="36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F8844-0F35-42BB-AE7D-DD20611E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4" y="1885859"/>
            <a:ext cx="8997915" cy="5552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27763-A98F-4869-9984-127426523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705" y="2317917"/>
            <a:ext cx="14513203" cy="4458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9E3E31-52B8-4B5C-8A5D-B105DDD79A15}"/>
              </a:ext>
            </a:extLst>
          </p:cNvPr>
          <p:cNvSpPr/>
          <p:nvPr/>
        </p:nvSpPr>
        <p:spPr>
          <a:xfrm>
            <a:off x="1416705" y="5089589"/>
            <a:ext cx="14513203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 Reminder: Null-Hypothesis Significance Testing (NHST)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002445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Frequentist method in a nutshell</a:t>
            </a:r>
          </a:p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Question: What is the sex ratio in the Netherlands?</a:t>
            </a:r>
          </a:p>
          <a:p>
            <a:pPr marL="0" indent="0">
              <a:buNone/>
            </a:pPr>
            <a:endParaRPr lang="en-US" sz="32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define a null-hypothesis (e.g. the percentage of women in NL is 50%)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Assuming H0 is true, we test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whether our sample is extreme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considering the entire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population</a:t>
            </a:r>
            <a:r>
              <a:rPr lang="en-US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 possible samples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that we could have observed (i.e. the sampling distribution)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conclude that we cannot assume H0 is true if the probability of getting such a sample is sufficiently small (e.g. p &lt; .05) or we conclude that the data are not too unlikely if H0 is true.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70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5"/>
            <a:ext cx="17360617" cy="94953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is brms better than lme4?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Almost no restrictions in what we want to do! The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brms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package in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allows you do to almost everything you’d ever need!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Multivariate Mixed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Mediation in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Simple Structural Equation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Dozens of different outcome distributions/model families are possible!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Think about how your outcome might look like! (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normal, lognormal, </a:t>
            </a:r>
            <a:r>
              <a:rPr lang="en-US" sz="28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poisson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binomial, beta, gamma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You can even use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mixtures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 these outcome distributions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Outliers can often be kept in the model instead of having to be deleted – this gives us more stable inferences!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Fit cognitive models such as drift diffusion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 annoying convergence problems, and model diagnostic if something goes wrong is much more straightforward.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09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2434913"/>
            <a:ext cx="14960388" cy="2996896"/>
          </a:xfrm>
        </p:spPr>
        <p:txBody>
          <a:bodyPr>
            <a:normAutofit fontScale="90000"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</a:rPr>
              <a:t>How do </a:t>
            </a:r>
            <a:r>
              <a:rPr lang="de-DE" sz="10243" dirty="0" err="1">
                <a:solidFill>
                  <a:schemeClr val="tx1"/>
                </a:solidFill>
              </a:rPr>
              <a:t>we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test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our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hypothesis</a:t>
            </a:r>
            <a:r>
              <a:rPr lang="de-DE" sz="10243" dirty="0">
                <a:solidFill>
                  <a:schemeClr val="tx1"/>
                </a:solidFill>
              </a:rPr>
              <a:t>?</a:t>
            </a:r>
            <a:endParaRPr lang="en-US" sz="1024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162178" y="725798"/>
            <a:ext cx="16748539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are our options here? We do not get p-values (they don’t exist/make sense in the Bayesian framework)</a:t>
            </a:r>
          </a:p>
          <a:p>
            <a:endParaRPr lang="en-US" sz="2400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get </a:t>
            </a:r>
            <a:r>
              <a:rPr lang="en-US" sz="2400" i="1" dirty="0"/>
              <a:t>posterior probabilities </a:t>
            </a:r>
            <a:r>
              <a:rPr lang="en-US" sz="2400" dirty="0"/>
              <a:t>sometimes called “Bayesian p-values” that describe the proportion of the posterior that are above/below a certain value (e.g. 0).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Advantages</a:t>
            </a:r>
            <a:r>
              <a:rPr lang="de-DE" sz="2400" dirty="0"/>
              <a:t>: easy to </a:t>
            </a:r>
            <a:r>
              <a:rPr lang="en-US" sz="2400" dirty="0"/>
              <a:t>compute, easily interpretable</a:t>
            </a:r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de-DE" sz="2400" dirty="0"/>
              <a:t>no </a:t>
            </a:r>
            <a:r>
              <a:rPr lang="de-DE" sz="2400" dirty="0" err="1"/>
              <a:t>overall</a:t>
            </a:r>
            <a:r>
              <a:rPr lang="de-DE" sz="2400" dirty="0"/>
              <a:t> p-</a:t>
            </a:r>
            <a:r>
              <a:rPr lang="de-DE" sz="2400" dirty="0" err="1"/>
              <a:t>value</a:t>
            </a:r>
            <a:r>
              <a:rPr lang="de-DE" sz="2400" dirty="0"/>
              <a:t> for </a:t>
            </a:r>
            <a:r>
              <a:rPr lang="en-US" sz="2400" dirty="0"/>
              <a:t>factors</a:t>
            </a:r>
            <a:r>
              <a:rPr lang="de-DE" sz="2400" dirty="0"/>
              <a:t> that have </a:t>
            </a:r>
            <a:r>
              <a:rPr lang="en-US" sz="2400" dirty="0"/>
              <a:t>more than</a:t>
            </a:r>
            <a:r>
              <a:rPr lang="de-DE" sz="2400" dirty="0"/>
              <a:t> 2 </a:t>
            </a:r>
            <a:r>
              <a:rPr lang="en-US" sz="2400" dirty="0"/>
              <a:t>levels or their interactions</a:t>
            </a:r>
            <a:r>
              <a:rPr lang="de-DE" sz="2400" dirty="0"/>
              <a:t>.</a:t>
            </a:r>
            <a:endParaRPr lang="en-US" sz="2400" b="1" dirty="0"/>
          </a:p>
          <a:p>
            <a:pPr marL="406537" indent="-406537">
              <a:buFontTx/>
              <a:buChar char="-"/>
            </a:pPr>
            <a:endParaRPr lang="en-US" sz="2400" i="1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do model comparisons based on information-criteria / quantifying predictive performance (e.g. AIC / WAIC / LOOIC / cross-validation)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Advantages</a:t>
            </a:r>
            <a:r>
              <a:rPr lang="de-DE" sz="2400" dirty="0"/>
              <a:t>: very flexible in </a:t>
            </a:r>
            <a:r>
              <a:rPr lang="en-US" sz="2400" dirty="0"/>
              <a:t>terms of comparison </a:t>
            </a:r>
            <a:r>
              <a:rPr lang="de-DE" sz="2400" dirty="0"/>
              <a:t>(not only </a:t>
            </a:r>
            <a:r>
              <a:rPr lang="en-US" sz="2400" dirty="0"/>
              <a:t>nested models</a:t>
            </a:r>
            <a:r>
              <a:rPr lang="de-DE" sz="2400" dirty="0"/>
              <a:t>)</a:t>
            </a:r>
            <a:endParaRPr lang="en-US" sz="2400" dirty="0"/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en-US" sz="2400" dirty="0"/>
              <a:t>answering a slightly different question than what we normally want to know with significance tests (namely predictive performance</a:t>
            </a:r>
            <a:r>
              <a:rPr lang="de-DE" sz="2400" dirty="0"/>
              <a:t>)</a:t>
            </a:r>
            <a:endParaRPr lang="de-DE" sz="2400" i="1" dirty="0"/>
          </a:p>
          <a:p>
            <a:pPr marL="406537" indent="-406537">
              <a:buFontTx/>
              <a:buChar char="-"/>
            </a:pPr>
            <a:endParaRPr lang="en-US" sz="2400" i="1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calculate the Bayes-Factor (i.e. ratio of prior odds to posterior odds aka. the evidence ratio between two hypotheses)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</a:t>
            </a:r>
            <a:r>
              <a:rPr lang="en-US" sz="2400" b="1" dirty="0" err="1"/>
              <a:t>dvantages</a:t>
            </a:r>
            <a:r>
              <a:rPr lang="en-US" sz="2400" b="1" dirty="0"/>
              <a:t>: </a:t>
            </a:r>
            <a:r>
              <a:rPr lang="en-US" sz="2400" dirty="0"/>
              <a:t>gives us overall “evidential value” statistic for an effect (as compared posterior probabilities)</a:t>
            </a:r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en-US" sz="2400" dirty="0"/>
              <a:t>Take a lot of time and effort to compute (only stable if we increase iterations to </a:t>
            </a:r>
            <a:r>
              <a:rPr lang="de-DE" sz="2400" dirty="0"/>
              <a:t>&gt; 10000), </a:t>
            </a:r>
            <a:r>
              <a:rPr lang="de-DE" sz="2400" b="1" i="1" dirty="0"/>
              <a:t>very</a:t>
            </a:r>
            <a:r>
              <a:rPr lang="de-DE" sz="2400" dirty="0"/>
              <a:t> </a:t>
            </a:r>
            <a:r>
              <a:rPr lang="de-DE" sz="2400" dirty="0" err="1"/>
              <a:t>dependent</a:t>
            </a:r>
            <a:r>
              <a:rPr lang="de-DE" sz="2400" dirty="0"/>
              <a:t> on </a:t>
            </a:r>
            <a:r>
              <a:rPr lang="de-DE" sz="2400" dirty="0" err="1"/>
              <a:t>prior</a:t>
            </a:r>
            <a:r>
              <a:rPr lang="de-DE" sz="2400" dirty="0"/>
              <a:t> with no </a:t>
            </a:r>
            <a:r>
              <a:rPr lang="de-DE" sz="2400" dirty="0" err="1"/>
              <a:t>clear</a:t>
            </a:r>
            <a:r>
              <a:rPr lang="de-DE" sz="2400" dirty="0"/>
              <a:t> </a:t>
            </a:r>
            <a:r>
              <a:rPr lang="de-DE" sz="2400" dirty="0" err="1"/>
              <a:t>standards</a:t>
            </a:r>
            <a:r>
              <a:rPr lang="de-DE" sz="2400" dirty="0"/>
              <a:t> of </a:t>
            </a:r>
            <a:r>
              <a:rPr lang="de-DE" sz="2400" dirty="0" err="1"/>
              <a:t>reporting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.</a:t>
            </a:r>
            <a:endParaRPr lang="en-US" sz="2400" b="1" dirty="0"/>
          </a:p>
          <a:p>
            <a:pPr marL="1056995" lvl="1" indent="-406537">
              <a:buFontTx/>
              <a:buChar char="-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of the problems with NHST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F53F56-ECDF-483A-A36F-ED0CABED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5"/>
            <a:ext cx="16762265" cy="63707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selective conclusion problem: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cannot find evidence for the null-hypothesis with p-values, people who want to draw conclusions are nudged towards p-hacking.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a method that that allows us to directly compare H0 and H1!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sequential sampling problem: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be able to monitor the evidence during data-collection until we are satisfied with the conclusion. P-values do not allow us to do this, as they will always support H1 eventually.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Stopping Data-Collection should be based on sufficient evidence, not a-priori assumptions about effect-size and power.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925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3309167"/>
            <a:ext cx="14960388" cy="14409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</a:t>
            </a:r>
            <a:r>
              <a:rPr lang="de-DE" sz="7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Statistics</a:t>
            </a:r>
            <a:br>
              <a:rPr lang="de-DE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2894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" y="-18081"/>
            <a:ext cx="17343381" cy="1079500"/>
          </a:xfrm>
        </p:spPr>
        <p:txBody>
          <a:bodyPr/>
          <a:lstStyle/>
          <a:p>
            <a:pPr algn="ctr"/>
            <a:r>
              <a:rPr lang="nl-NL" sz="4800" dirty="0">
                <a:solidFill>
                  <a:schemeClr val="tx1"/>
                </a:solidFill>
              </a:rPr>
              <a:t>Bayes Theorem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5895" y="1152430"/>
            <a:ext cx="11926613" cy="231755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093502" y="1105505"/>
            <a:ext cx="5081654" cy="1158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8" name="Rechteck 7"/>
          <p:cNvSpPr/>
          <p:nvPr/>
        </p:nvSpPr>
        <p:spPr>
          <a:xfrm>
            <a:off x="6118852" y="2127044"/>
            <a:ext cx="7527624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 dirty="0"/>
          </a:p>
        </p:txBody>
      </p:sp>
      <p:sp>
        <p:nvSpPr>
          <p:cNvPr id="10" name="Rechteck 9"/>
          <p:cNvSpPr/>
          <p:nvPr/>
        </p:nvSpPr>
        <p:spPr>
          <a:xfrm>
            <a:off x="5418714" y="995806"/>
            <a:ext cx="5543262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10556" y="5098910"/>
            <a:ext cx="4444114" cy="2888675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1249" y="5108945"/>
            <a:ext cx="4444114" cy="2888675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212" y="5131694"/>
            <a:ext cx="4444114" cy="288867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625741" y="4262488"/>
            <a:ext cx="6568978" cy="661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99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sz="3699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13931124" y="3978234"/>
            <a:ext cx="651775" cy="2363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1353665" y="1533329"/>
            <a:ext cx="4328207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731212" y="3349425"/>
                <a:ext cx="16103126" cy="705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984" dirty="0"/>
                  <a:t>Assume a data-generating process, e.g. </a:t>
                </a:r>
                <a14:m>
                  <m:oMath xmlns:m="http://schemas.openxmlformats.org/officeDocument/2006/math">
                    <m:r>
                      <a:rPr lang="de-DE" sz="3984" b="0" i="1" dirty="0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US" sz="3984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de-DE" sz="3984" b="0" i="1" dirty="0" smtClean="0">
                        <a:latin typeface="Cambria Math" panose="02040503050406030204" pitchFamily="18" charset="0"/>
                      </a:rPr>
                      <m:t>𝑔𝑒𝑛𝑑𝑒𝑟</m:t>
                    </m:r>
                    <m:r>
                      <a:rPr lang="de-DE" sz="3984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984" b="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de-DE" sz="3984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984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e-DE" sz="3984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984" b="0" i="1" dirty="0" smtClean="0">
                        <a:latin typeface="Cambria Math" panose="02040503050406030204" pitchFamily="18" charset="0"/>
                      </a:rPr>
                      <m:t>𝑁𝐿</m:t>
                    </m:r>
                    <m:r>
                      <a:rPr lang="de-DE" sz="3984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3984" i="1" dirty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3984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12" y="3349425"/>
                <a:ext cx="16103126" cy="705450"/>
              </a:xfrm>
              <a:prstGeom prst="rect">
                <a:avLst/>
              </a:prstGeom>
              <a:blipFill>
                <a:blip r:embed="rId6"/>
                <a:stretch>
                  <a:fillRect l="-1363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09569" y="1083935"/>
                <a:ext cx="8247194" cy="1947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69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691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691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569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69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69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de-DE" sz="5691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  <m:r>
                                <a:rPr lang="en-US" sz="569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569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569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5691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69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569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569" y="1083935"/>
                <a:ext cx="8247194" cy="1947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4433" y="0"/>
            <a:ext cx="6843327" cy="761480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688073" y="23884"/>
            <a:ext cx="2404561" cy="237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5" name="Rechteck 14"/>
          <p:cNvSpPr/>
          <p:nvPr/>
        </p:nvSpPr>
        <p:spPr>
          <a:xfrm>
            <a:off x="7222911" y="34599"/>
            <a:ext cx="2180396" cy="236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6" name="Rechteck 15"/>
          <p:cNvSpPr/>
          <p:nvPr/>
        </p:nvSpPr>
        <p:spPr>
          <a:xfrm>
            <a:off x="9270516" y="37771"/>
            <a:ext cx="2404561" cy="2541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7" name="Rechteck 16"/>
          <p:cNvSpPr/>
          <p:nvPr/>
        </p:nvSpPr>
        <p:spPr>
          <a:xfrm>
            <a:off x="4675382" y="2463269"/>
            <a:ext cx="2451857" cy="261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8" name="Rechteck 17"/>
          <p:cNvSpPr/>
          <p:nvPr/>
        </p:nvSpPr>
        <p:spPr>
          <a:xfrm>
            <a:off x="7176838" y="2463269"/>
            <a:ext cx="2093678" cy="261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9" name="Rechteck 18"/>
          <p:cNvSpPr/>
          <p:nvPr/>
        </p:nvSpPr>
        <p:spPr>
          <a:xfrm>
            <a:off x="9390777" y="2398312"/>
            <a:ext cx="2402144" cy="2644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0" name="Rechteck 19"/>
          <p:cNvSpPr/>
          <p:nvPr/>
        </p:nvSpPr>
        <p:spPr>
          <a:xfrm>
            <a:off x="4387512" y="5067952"/>
            <a:ext cx="2669065" cy="2477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1" name="Rechteck 20"/>
          <p:cNvSpPr/>
          <p:nvPr/>
        </p:nvSpPr>
        <p:spPr>
          <a:xfrm>
            <a:off x="7165447" y="5119740"/>
            <a:ext cx="2225330" cy="247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2" name="Rechteck 21"/>
          <p:cNvSpPr/>
          <p:nvPr/>
        </p:nvSpPr>
        <p:spPr>
          <a:xfrm>
            <a:off x="9358332" y="5119740"/>
            <a:ext cx="2434589" cy="252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2198" y="1230309"/>
            <a:ext cx="4973169" cy="56803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10577B-62BD-4129-AD6C-28637C4C98CF}"/>
              </a:ext>
            </a:extLst>
          </p:cNvPr>
          <p:cNvSpPr txBox="1">
            <a:spLocks/>
          </p:cNvSpPr>
          <p:nvPr/>
        </p:nvSpPr>
        <p:spPr>
          <a:xfrm>
            <a:off x="617" y="9036826"/>
            <a:ext cx="12836624" cy="696064"/>
          </a:xfrm>
          <a:prstGeom prst="rect">
            <a:avLst/>
          </a:prstGeom>
        </p:spPr>
        <p:txBody>
          <a:bodyPr vert="horz" lIns="130090" tIns="65045" rIns="130090" bIns="65045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536" dirty="0" err="1"/>
              <a:t>McElreath</a:t>
            </a:r>
            <a:r>
              <a:rPr lang="en-US" sz="8536" dirty="0"/>
              <a:t>, R. (2018). </a:t>
            </a:r>
            <a:r>
              <a:rPr lang="en-US" sz="8536" i="1" dirty="0"/>
              <a:t>Statistical rethinking: A Bayesian course with examples in R and Stan</a:t>
            </a:r>
            <a:r>
              <a:rPr lang="en-US" sz="8536" dirty="0"/>
              <a:t>. Chapman and Hall/CRC.</a:t>
            </a:r>
            <a:endParaRPr lang="en-US" sz="256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0" y="-82963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 Statistics in a nutshell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002445"/>
          </a:xfrm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EE3214-3B33-4889-A1A0-45DD6334A659}"/>
              </a:ext>
            </a:extLst>
          </p:cNvPr>
          <p:cNvSpPr txBox="1">
            <a:spLocks/>
          </p:cNvSpPr>
          <p:nvPr/>
        </p:nvSpPr>
        <p:spPr bwMode="auto">
          <a:xfrm>
            <a:off x="425532" y="723935"/>
            <a:ext cx="16762265" cy="651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913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1442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11300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0658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Come up with a prior that reflects your hypothesis</a:t>
            </a:r>
          </a:p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What we are interested in is expressing our belief about the world in posterior distributions.</a:t>
            </a:r>
          </a:p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Data are what they, just show the posterior.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</p:txBody>
      </p:sp>
      <p:pic>
        <p:nvPicPr>
          <p:cNvPr id="5" name="Grafik 12" descr="R_Posterior.jpeg">
            <a:extLst>
              <a:ext uri="{FF2B5EF4-FFF2-40B4-BE49-F238E27FC236}">
                <a16:creationId xmlns:a16="http://schemas.microsoft.com/office/drawing/2014/main" id="{73A90DA5-9B66-4141-BF94-FDE67642B5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0669" y="2989118"/>
            <a:ext cx="6760412" cy="4394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3EB3ED-E308-47BD-8188-B397005C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48" y="2989118"/>
            <a:ext cx="7934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Bayes Factor: How a Bayesian might evaluate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A9035F8-1A5F-48A0-AEC4-157F377EE4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2173" y="1020656"/>
                <a:ext cx="16762265" cy="53119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lvl1pPr marL="35877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1913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1442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511300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90658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3576516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26791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7067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27342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Question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: Are there equally many men and women in the Netherlands?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Hypotheses: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Null-Hypothesis: 			Yes 	  	</a:t>
                </a: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H0: percentage of women = </a:t>
                </a:r>
                <a:r>
                  <a:rPr lang="en-GB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50%</a:t>
                </a: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Alternative Hypothesis: 	No 		 		</a:t>
                </a:r>
                <a:r>
                  <a:rPr lang="en-US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H1: </a:t>
                </a:r>
                <a:r>
                  <a:rPr lang="en-GB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percentage of women </a:t>
                </a:r>
                <a14:m>
                  <m:oMath xmlns:m="http://schemas.openxmlformats.org/officeDocument/2006/math"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de-DE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50% </a:t>
                </a: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r>
                  <a:rPr lang="en-US" sz="44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Bayes Factor </a:t>
                </a:r>
                <a14:m>
                  <m:oMath xmlns:m="http://schemas.openxmlformats.org/officeDocument/2006/math">
                    <m:r>
                      <a:rPr lang="de-DE" sz="6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de-DE" sz="6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6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de-DE" sz="6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6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de-DE" sz="6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6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6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</m:e>
                          <m:sub>
                            <m:r>
                              <a:rPr lang="en-US" sz="6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𝟎</m:t>
                            </m:r>
                          </m:sub>
                        </m:sSub>
                        <m:r>
                          <a:rPr lang="de-DE" sz="6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6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6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de-DE" sz="6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6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de-DE" sz="6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6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6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</m:e>
                          <m:sub>
                            <m:r>
                              <a:rPr lang="de-DE" sz="6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  <m:r>
                          <a:rPr lang="de-DE" sz="6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60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endParaRPr lang="en-US" sz="6000" b="1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 algn="ctr">
                  <a:buNone/>
                </a:pP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A9035F8-1A5F-48A0-AEC4-157F377E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173" y="1020656"/>
                <a:ext cx="16762265" cy="5311906"/>
              </a:xfrm>
              <a:prstGeom prst="rect">
                <a:avLst/>
              </a:prstGeom>
              <a:blipFill>
                <a:blip r:embed="rId2"/>
                <a:stretch>
                  <a:fillRect l="-1273" t="-16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581899"/>
      </p:ext>
    </p:extLst>
  </p:cSld>
  <p:clrMapOvr>
    <a:masterClrMapping/>
  </p:clrMapOvr>
</p:sld>
</file>

<file path=ppt/theme/theme1.xml><?xml version="1.0" encoding="utf-8"?>
<a:theme xmlns:a="http://schemas.openxmlformats.org/drawingml/2006/main" name="RU PPT Algemeen ENG 2014 Br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 PPT Algemeen ENG 2014 BrB</Template>
  <TotalTime>3180</TotalTime>
  <Words>2183</Words>
  <Application>Microsoft Office PowerPoint</Application>
  <PresentationFormat>Custom</PresentationFormat>
  <Paragraphs>300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Lucida Grande</vt:lpstr>
      <vt:lpstr>Tahoma</vt:lpstr>
      <vt:lpstr>Wingdings</vt:lpstr>
      <vt:lpstr>RU PPT Algemeen ENG 2014 BrB</vt:lpstr>
      <vt:lpstr>RU Titeldia's</vt:lpstr>
      <vt:lpstr>Extending the Statistical Toolbox:  P-values, Bayes Factors and Beyond Julian Quandt</vt:lpstr>
      <vt:lpstr>Extending the Statistical Toolbox: P-values, Bayes Factors and Beyond</vt:lpstr>
      <vt:lpstr>Quick Reminder: Null-Hypothesis Significance Testing (NHST)</vt:lpstr>
      <vt:lpstr>Some of the problems with NHST</vt:lpstr>
      <vt:lpstr> Bayesian Statistics </vt:lpstr>
      <vt:lpstr>Bayes Theorem</vt:lpstr>
      <vt:lpstr>PowerPoint Presentation</vt:lpstr>
      <vt:lpstr>Bayesian Statistics in a nutshell</vt:lpstr>
      <vt:lpstr>The Bayes Factor: How a Bayesian might evaluate Hypotheses</vt:lpstr>
      <vt:lpstr>Priors</vt:lpstr>
      <vt:lpstr>The Bayesians critique of NHST</vt:lpstr>
      <vt:lpstr>How does the Bayes Factor solve problems? - Example</vt:lpstr>
      <vt:lpstr>Are Bayes Factors objectively better then?</vt:lpstr>
      <vt:lpstr>Beyond p-values and Bayes Factors</vt:lpstr>
      <vt:lpstr>Why Bayesian Statistics is better</vt:lpstr>
      <vt:lpstr>Why Bayesian Statistics is better</vt:lpstr>
      <vt:lpstr> brms : bayesian regression models in stan as an alternative to mixed-models in lme4  </vt:lpstr>
      <vt:lpstr>lme4 vs. brms: few words on practical differences</vt:lpstr>
      <vt:lpstr>Example: Go/No-Go training data</vt:lpstr>
      <vt:lpstr>Making the switch: lme4  brms</vt:lpstr>
      <vt:lpstr>Making the switch: lme4  brms</vt:lpstr>
      <vt:lpstr>Priors</vt:lpstr>
      <vt:lpstr>Priors</vt:lpstr>
      <vt:lpstr>The default priors</vt:lpstr>
      <vt:lpstr>weakly regularizing default priors</vt:lpstr>
      <vt:lpstr>Fitting: priors</vt:lpstr>
      <vt:lpstr>Fitting: priors</vt:lpstr>
      <vt:lpstr>The influence of priors</vt:lpstr>
      <vt:lpstr>Do we have the right model family? – Posterior Predictive Checks</vt:lpstr>
      <vt:lpstr>Why is brms better than lme4?</vt:lpstr>
      <vt:lpstr>How do we test our hypothesis?</vt:lpstr>
      <vt:lpstr>Evaluation: Is there an effect of condition?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u474122</dc:creator>
  <cp:lastModifiedBy>Julian Quandt</cp:lastModifiedBy>
  <cp:revision>119</cp:revision>
  <dcterms:created xsi:type="dcterms:W3CDTF">2015-08-31T09:14:35Z</dcterms:created>
  <dcterms:modified xsi:type="dcterms:W3CDTF">2019-11-06T18:49:33Z</dcterms:modified>
</cp:coreProperties>
</file>