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25" r:id="rId3"/>
    <p:sldId id="334" r:id="rId4"/>
    <p:sldId id="340" r:id="rId5"/>
    <p:sldId id="362" r:id="rId6"/>
    <p:sldId id="298" r:id="rId7"/>
    <p:sldId id="304" r:id="rId8"/>
    <p:sldId id="361" r:id="rId9"/>
    <p:sldId id="342" r:id="rId10"/>
    <p:sldId id="355" r:id="rId11"/>
    <p:sldId id="352" r:id="rId12"/>
    <p:sldId id="348" r:id="rId13"/>
    <p:sldId id="356" r:id="rId14"/>
    <p:sldId id="357" r:id="rId15"/>
    <p:sldId id="345" r:id="rId16"/>
    <p:sldId id="359" r:id="rId17"/>
    <p:sldId id="292" r:id="rId18"/>
    <p:sldId id="259" r:id="rId19"/>
    <p:sldId id="360" r:id="rId20"/>
    <p:sldId id="257" r:id="rId21"/>
    <p:sldId id="261" r:id="rId22"/>
    <p:sldId id="260" r:id="rId23"/>
    <p:sldId id="280" r:id="rId24"/>
    <p:sldId id="354" r:id="rId25"/>
    <p:sldId id="262" r:id="rId26"/>
    <p:sldId id="263" r:id="rId27"/>
    <p:sldId id="264" r:id="rId28"/>
    <p:sldId id="265" r:id="rId29"/>
    <p:sldId id="273" r:id="rId30"/>
    <p:sldId id="269" r:id="rId31"/>
    <p:sldId id="287" r:id="rId32"/>
    <p:sldId id="274" r:id="rId33"/>
    <p:sldId id="363" r:id="rId34"/>
  </p:sldIdLst>
  <p:sldSz cx="173466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E1B"/>
    <a:srgbClr val="B72822"/>
    <a:srgbClr val="BF2E1B"/>
    <a:srgbClr val="B3011B"/>
    <a:srgbClr val="A8011B"/>
    <a:srgbClr val="00332B"/>
    <a:srgbClr val="E8CDCC"/>
    <a:srgbClr val="BE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6" y="420"/>
      </p:cViewPr>
      <p:guideLst>
        <p:guide orient="horz" pos="3073"/>
        <p:guide pos="54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EFB15A-F931-431E-9A9C-5531F997795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3F4AD5-E0E4-440F-BFDD-AB8E6AA3105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D628238-3002-4116-A148-FF36853EA83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D26291-ABAF-4E40-8D90-C0D4896E2D15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00001" y="1800000"/>
            <a:ext cx="6604358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884609" y="1800000"/>
            <a:ext cx="6663792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99999" y="1800000"/>
            <a:ext cx="6604359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800001" y="2700000"/>
            <a:ext cx="6604358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884608" y="1800000"/>
            <a:ext cx="6662883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884609" y="2700000"/>
            <a:ext cx="6663792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637861" y="554351"/>
            <a:ext cx="11932361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637861" y="7265828"/>
            <a:ext cx="11932361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32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1" descr="RU_E_RGB_2014_wit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6" name="Picture 5" descr="BSI-signature-white-screen-big.png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199" name="Afbeelding 7" descr="RU_E_RGB_2014_w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SI-signature-white-screen-bi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>
          <a:xfrm>
            <a:off x="1800225" y="720724"/>
            <a:ext cx="13747750" cy="2949401"/>
          </a:xfrm>
          <a:noFill/>
        </p:spPr>
        <p:txBody>
          <a:bodyPr/>
          <a:lstStyle/>
          <a:p>
            <a:pPr algn="ctr" eaLnBrk="1" hangingPunct="1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P-values, Bayes Factors and Beyond</a:t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Quandt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"/>
    </mc:Choice>
    <mc:Fallback xmlns="">
      <p:transition spd="slow" advTm="1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comparison of Hypotheses: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p-values are only quantifying how likely the data is under H0. If p &gt; .05 (or other alpha, it does not tell us anything).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 allow us to directly compare competing Hypotheses.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363" lvl="1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/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  <a:blipFill>
                <a:blip r:embed="rId2"/>
                <a:stretch>
                  <a:fillRect r="-90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/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009</m:t>
                        </m:r>
                      </m:num>
                      <m:den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09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0.09 (11.1)</a:t>
                </a:r>
                <a:endParaRPr lang="en-US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/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8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8.0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  <a:blipFill>
                <a:blip r:embed="rId4"/>
                <a:stretch>
                  <a:fillRect r="-53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4EF35-1127-41BE-A126-A6F2319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73" y="993301"/>
            <a:ext cx="16762265" cy="5787509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7E60-994D-4D90-88F4-4D13512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7" y="3695690"/>
            <a:ext cx="6712850" cy="4142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A6FB-9B07-4976-A6B4-64C3F27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8" y="3695690"/>
            <a:ext cx="6712850" cy="41427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206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Sampling: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If H0 is true, p-values will still reject H0 at some point. Each time we look at our data and run a NHST, we increase the chance of Type I Error.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Bayes Factors will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towards the true Hypothesis in either case. As it directly quantifies the relative evidence for each hypothesis, increased Type 1 Error rate is not a problem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DFC784-A254-4709-AF6F-C2EA18C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3390752"/>
            <a:ext cx="6741808" cy="416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81107-9EF2-4815-A14A-1047FB1C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96" y="3390751"/>
            <a:ext cx="6741808" cy="4160658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Bayes Factors objectively better then?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might seem superior at this point but they also come with their own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priors should be used? Good defaults have been suggested but they are often quite conservative.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draw another kind of wrong conclusion, i.e. accepting H0 if H1 is true!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solve the problem of decision-making.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can always be wrong!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Stopping based on BF will systematically bias parameter estimates!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everything beyond t-tests and one-way ANOVA they get very difficult to compute and are not readily implemented in software packages (Specifying a prior on the log-scale of the raw effect when analyzing reaction-times is not very straightforward).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 news is however, if you don’t want Bayes Factors, priors often do not matter so much!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p-values and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want arbitrary decision thresholds to claim ground truth?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We know that research always involves a lot of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Multiverse Analysis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should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embrace the uncertainty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our inferences instead of forcing them to be binary (i.e. accept / reject).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Confidence intervals, Credible Intervals, Hypotheses Charts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end-goal of psychological research should be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theories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 able to make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about effect-sizes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claiming only presence or absence of an effect.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Parameter Estimation instead of Hypothesis Testing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naturally embraces uncertainty as it is all about uncertainty!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it has priors!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Often the point is not putting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previous effect sizes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into the model but just common sense.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measured on a 7-point Likert Scale, the effect of a manipulation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cannot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 8 points on the outcome.  prior distribution between 0 and 7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reaction times on an AAT, they will probably be only very few with more than 10 seconds.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know a lot more about our data than we tend to think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! Share your knowledge with your statistical model!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complex models, such as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mixed-effect models,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this often makes the difference between not getting an answer (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convergence problems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in Frequentist mixed-models and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the slightest problem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Bayesian mixed-models.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2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169136"/>
            <a:ext cx="14960388" cy="419020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024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alternative to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-models in lme4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de-DE" sz="10243" dirty="0"/>
            </a:br>
            <a:endParaRPr lang="en-US" sz="10243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" y="0"/>
            <a:ext cx="16871090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3" y="703687"/>
            <a:ext cx="16669565" cy="7558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/>
              <a:t>Why brms:</a:t>
            </a:r>
          </a:p>
          <a:p>
            <a:pPr>
              <a:buFontTx/>
              <a:buChar char="-"/>
            </a:pPr>
            <a:r>
              <a:rPr lang="en-US" sz="3000" dirty="0"/>
              <a:t>If you prefer a Bayesian philosophy over the frequentist one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If you have </a:t>
            </a:r>
            <a:r>
              <a:rPr lang="en-US" sz="3000" b="1" dirty="0"/>
              <a:t>domain-knowledge </a:t>
            </a:r>
            <a:r>
              <a:rPr lang="en-US" sz="3000" dirty="0"/>
              <a:t>about the research-question and what you might expect, you can directly put it into the model via the </a:t>
            </a:r>
            <a:r>
              <a:rPr lang="en-US" sz="3000" b="1" i="1" dirty="0"/>
              <a:t>priors</a:t>
            </a:r>
          </a:p>
          <a:p>
            <a:pPr>
              <a:buFontTx/>
              <a:buChar char="-"/>
            </a:pPr>
            <a:endParaRPr lang="en-US" sz="3000" b="1" i="1" dirty="0"/>
          </a:p>
          <a:p>
            <a:pPr>
              <a:buFontTx/>
              <a:buChar char="-"/>
            </a:pPr>
            <a:r>
              <a:rPr lang="en-US" sz="3000" dirty="0"/>
              <a:t>Can handle </a:t>
            </a:r>
            <a:r>
              <a:rPr lang="en-US" sz="3000" b="1" i="1" dirty="0"/>
              <a:t>complex </a:t>
            </a:r>
            <a:r>
              <a:rPr lang="en-US" sz="3000" dirty="0"/>
              <a:t>models with </a:t>
            </a:r>
            <a:r>
              <a:rPr lang="en-US" sz="3000" i="1" dirty="0"/>
              <a:t>thousands </a:t>
            </a:r>
            <a:r>
              <a:rPr lang="en-US" sz="3000" dirty="0"/>
              <a:t>of parameters that would (probably) be very difficult to fit in maximum likelihood (lme4) </a:t>
            </a:r>
            <a:r>
              <a:rPr lang="en-US" sz="3000" dirty="0">
                <a:sym typeface="Wingdings" panose="05000000000000000000" pitchFamily="2" charset="2"/>
              </a:rPr>
              <a:t> no need for  simplifying a maximal model</a:t>
            </a:r>
          </a:p>
          <a:p>
            <a:pPr>
              <a:buFontTx/>
              <a:buChar char="-"/>
            </a:pPr>
            <a:endParaRPr lang="en-US" sz="3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3000" dirty="0"/>
              <a:t>brms is </a:t>
            </a:r>
            <a:r>
              <a:rPr lang="en-US" sz="3000" b="1" i="1" dirty="0"/>
              <a:t>very flexible</a:t>
            </a:r>
            <a:r>
              <a:rPr lang="en-US" sz="3000" dirty="0"/>
              <a:t> and can already handle various non-normal models, (negative; zero inflated) binomial, cumulative, exponential, lognormal, multinomial, drift- diffusion/wiener and many more and it’s even possible to define custom model families in STAN!</a:t>
            </a:r>
            <a:endParaRPr lang="en-US" sz="3414" dirty="0"/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Multiple DVs are possible / Mediation Models / (Simple) Piecewise SEM / Drift-Diffusion Models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(Almost) </a:t>
            </a:r>
            <a:r>
              <a:rPr lang="en-US" sz="3000" b="1" dirty="0"/>
              <a:t>no convergence problems</a:t>
            </a:r>
            <a:r>
              <a:rPr lang="en-US" sz="3000" dirty="0"/>
              <a:t> and if so, they can mostly be solved without altering the model and diagnostics is much more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5"/>
            <a:ext cx="17360617" cy="9495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brms better than lme4?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annoying convergence problems, and model diagnostic if something goes wrong is much more straightforward.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4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8" y="826517"/>
            <a:ext cx="14960388" cy="619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data:</a:t>
            </a:r>
          </a:p>
          <a:p>
            <a:pPr marL="0" indent="0">
              <a:buNone/>
            </a:pPr>
            <a:endParaRPr lang="en-US" sz="341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DV: difference score between ratings (post-pre)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4664464"/>
            <a:ext cx="6485911" cy="340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68" y="4664463"/>
            <a:ext cx="6207104" cy="3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07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 P-values, Bayes Factors and Beyond</a:t>
            </a:r>
            <a:endParaRPr lang="nl-NL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BFC5-88C1-4163-867A-924DEA95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04" y="1044364"/>
            <a:ext cx="9110170" cy="612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1: Intro to Bayesian Statistics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Frequentist Method and NHST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 Method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Bayes Factors and p-values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is better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 2: Intro to Bayesian mixed models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go Bayesian with mixed-effects models in </a:t>
            </a:r>
            <a:r>
              <a:rPr lang="en-US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endParaRPr lang="en-US" sz="32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423479" y="677269"/>
            <a:ext cx="12398664" cy="2653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5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677268"/>
            <a:ext cx="12410563" cy="26534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0" y="3882101"/>
            <a:ext cx="7326202" cy="412098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8890122" y="3882099"/>
            <a:ext cx="7186941" cy="3801591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few things are implicit here as they have a default setting that </a:t>
            </a:r>
            <a:r>
              <a:rPr lang="en-US" sz="34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response variable aka. model-family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What are our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MCMC samples do we want to collect?</a:t>
            </a:r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69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9" y="1713873"/>
            <a:ext cx="15568875" cy="38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066378"/>
            <a:ext cx="14960388" cy="1885859"/>
          </a:xfrm>
        </p:spPr>
        <p:txBody>
          <a:bodyPr>
            <a:normAutofit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endParaRPr lang="en-US" sz="10243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2478E-D9A9-4C74-93DF-07F5B9596B02}"/>
              </a:ext>
            </a:extLst>
          </p:cNvPr>
          <p:cNvSpPr txBox="1">
            <a:spLocks/>
          </p:cNvSpPr>
          <p:nvPr/>
        </p:nvSpPr>
        <p:spPr bwMode="auto">
          <a:xfrm>
            <a:off x="292173" y="1020655"/>
            <a:ext cx="16762265" cy="69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Priors are one of the most important parts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information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such as domain expertise to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regularize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inference (more on this later)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are also the most criticized part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make statistical inference dependent on subjective opinions!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if I do not agree with your prior?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the good news is, very often varying priors does not change the results a lot but priors are still incredibly helpful because of regularization</a:t>
            </a:r>
          </a:p>
          <a:p>
            <a:pPr marL="360363" lvl="1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b="1" strike="sngStrik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 algn="ctr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2062906" cy="1474279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The default priors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42903" y="2435392"/>
            <a:ext cx="7643119" cy="5838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42894" y="3547392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42905" y="4742245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235517" y="5169794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42894" y="7757951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87" y="7541"/>
            <a:ext cx="8916608" cy="190642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10062290" y="2046550"/>
            <a:ext cx="5632635" cy="5882799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845" dirty="0"/>
          </a:p>
          <a:p>
            <a:pPr marL="0" indent="0">
              <a:buNone/>
            </a:pPr>
            <a:r>
              <a:rPr lang="en-US" sz="2845" b="1" dirty="0"/>
              <a:t>Wait? Why are these based on data??? </a:t>
            </a:r>
          </a:p>
          <a:p>
            <a:pPr marL="0" indent="0">
              <a:buNone/>
            </a:pPr>
            <a:r>
              <a:rPr lang="en-US" sz="2845" dirty="0"/>
              <a:t>Priors are </a:t>
            </a:r>
            <a:r>
              <a:rPr lang="en-US" sz="2845" b="1" i="1" dirty="0"/>
              <a:t>obligatory</a:t>
            </a:r>
            <a:r>
              <a:rPr lang="en-US" sz="2845" dirty="0"/>
              <a:t> for Bayesian inference and if </a:t>
            </a:r>
            <a:r>
              <a:rPr lang="en-US" sz="2845" i="1" dirty="0"/>
              <a:t>you </a:t>
            </a:r>
            <a:r>
              <a:rPr lang="en-US" sz="2845" dirty="0"/>
              <a:t>don’t dare to give at least some prior, brms will use one that is not optimal but at least not too daring.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42899" y="5146643"/>
            <a:ext cx="7643118" cy="26113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42905" y="3632375"/>
            <a:ext cx="7643118" cy="998601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3429035" y="2856747"/>
            <a:ext cx="4356982" cy="7023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57077" y="4689789"/>
            <a:ext cx="4157555" cy="377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12264342" y="0"/>
            <a:ext cx="2215933" cy="3511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11532584" y="482628"/>
            <a:ext cx="5813412" cy="99286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4852592" y="332084"/>
            <a:ext cx="202146" cy="1011548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235517" y="7800138"/>
            <a:ext cx="4157555" cy="37719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16114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0" y="1248957"/>
            <a:ext cx="5135858" cy="63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0" y="1669912"/>
            <a:ext cx="9729673" cy="64169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346170" y="2034453"/>
            <a:ext cx="7385337" cy="6193740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most probable intercept value (</a:t>
            </a:r>
            <a:r>
              <a:rPr lang="en-US" dirty="0" err="1"/>
              <a:t>i.e</a:t>
            </a:r>
            <a:r>
              <a:rPr lang="en-US" dirty="0"/>
              <a:t> mean difference score) is -7 (i.e. the peak based on the data)</a:t>
            </a:r>
          </a:p>
          <a:p>
            <a:pPr>
              <a:buFontTx/>
              <a:buChar char="-"/>
            </a:pPr>
            <a:r>
              <a:rPr lang="en-US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dirty="0"/>
              <a:t>However could also be -1000 or +1000 (not shown in graph)!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1" dirty="0">
                <a:sym typeface="Wingdings" panose="05000000000000000000" pitchFamily="2" charset="2"/>
              </a:rPr>
              <a:t>REALLY vague; </a:t>
            </a:r>
            <a:r>
              <a:rPr lang="en-US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1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115802" y="878646"/>
            <a:ext cx="8386753" cy="4908006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better: What do we know?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effects: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it might be difficult to know in advance so we will just use something that does not make any strong predictions.</a:t>
            </a:r>
            <a:endParaRPr lang="en-US" sz="3414" dirty="0"/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8502555" y="878532"/>
            <a:ext cx="8728256" cy="5964185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to specify this:</a:t>
            </a:r>
          </a:p>
          <a:p>
            <a:pPr marL="0" indent="0">
              <a:buNone/>
            </a:pPr>
            <a:endParaRPr lang="en-US" sz="3130" b="1" dirty="0"/>
          </a:p>
          <a:p>
            <a:pPr marL="0" indent="0">
              <a:buNone/>
            </a:pPr>
            <a:r>
              <a:rPr lang="en-US" sz="3200" b="1" dirty="0"/>
              <a:t>Intercept: </a:t>
            </a:r>
            <a:r>
              <a:rPr lang="fr-FR" sz="3200" dirty="0"/>
              <a:t>Normal distribution µ = 0, σ = 50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Fixed effect: </a:t>
            </a:r>
            <a:r>
              <a:rPr lang="en-US" sz="3200" dirty="0"/>
              <a:t>Normal distribution µ = 0, </a:t>
            </a:r>
            <a:r>
              <a:rPr lang="el-GR" sz="3200" dirty="0"/>
              <a:t>σ</a:t>
            </a:r>
            <a:r>
              <a:rPr lang="en-US" sz="3200" dirty="0"/>
              <a:t> = 10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Random effects: </a:t>
            </a:r>
            <a:r>
              <a:rPr lang="en-US" sz="3200" dirty="0"/>
              <a:t>Normal distribution, µ = 0, </a:t>
            </a:r>
            <a:r>
              <a:rPr lang="el-GR" sz="3200" dirty="0"/>
              <a:t>σ</a:t>
            </a:r>
            <a:r>
              <a:rPr lang="en-US" sz="3200" dirty="0"/>
              <a:t> = 50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4960388" cy="1885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2" y="1417717"/>
            <a:ext cx="10650553" cy="65729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332619" y="672746"/>
            <a:ext cx="16383251" cy="744971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does this new intercept prior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1"/>
            <a:ext cx="14960388" cy="9535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The influence of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515065" y="1184713"/>
            <a:ext cx="8014494" cy="4759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578108" y="522777"/>
            <a:ext cx="16748539" cy="66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>
                <a:latin typeface="Consolas" panose="020B0609020204030204" pitchFamily="49" charset="0"/>
              </a:rPr>
              <a:t>Custom priors	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8816571" y="1136396"/>
            <a:ext cx="8252607" cy="46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4D831-17FC-4A43-93A8-BE5E0AA9A22F}"/>
              </a:ext>
            </a:extLst>
          </p:cNvPr>
          <p:cNvSpPr/>
          <p:nvPr/>
        </p:nvSpPr>
        <p:spPr>
          <a:xfrm>
            <a:off x="835579" y="2269288"/>
            <a:ext cx="16233599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CDFB17-6EC0-4C67-BB13-1F3F668918B7}"/>
              </a:ext>
            </a:extLst>
          </p:cNvPr>
          <p:cNvSpPr txBox="1">
            <a:spLocks/>
          </p:cNvSpPr>
          <p:nvPr/>
        </p:nvSpPr>
        <p:spPr bwMode="auto">
          <a:xfrm>
            <a:off x="659306" y="5923956"/>
            <a:ext cx="16028000" cy="21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BE2E1A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Take home message: </a:t>
            </a:r>
            <a:r>
              <a:rPr lang="en-US" sz="3200" b="0" dirty="0">
                <a:solidFill>
                  <a:schemeClr val="tx1"/>
                </a:solidFill>
              </a:rPr>
              <a:t>Priors </a:t>
            </a:r>
            <a:r>
              <a:rPr lang="en-US" sz="3200" dirty="0">
                <a:solidFill>
                  <a:schemeClr val="tx1"/>
                </a:solidFill>
              </a:rPr>
              <a:t>do not matter in most parameter-estimation cases </a:t>
            </a:r>
            <a:r>
              <a:rPr lang="en-US" sz="3200" b="0" dirty="0">
                <a:solidFill>
                  <a:schemeClr val="tx1"/>
                </a:solidFill>
              </a:rPr>
              <a:t>with enough data. However, they can still be very useful to make the fitting easier and more efficient and you </a:t>
            </a:r>
            <a:r>
              <a:rPr lang="en-US" sz="3200" dirty="0">
                <a:solidFill>
                  <a:schemeClr val="tx1"/>
                </a:solidFill>
              </a:rPr>
              <a:t>should not just ignore them.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If you want to calculate Bayes Factors, they are really, really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6884641" cy="18858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 we have the right model family? – 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6" y="1885859"/>
            <a:ext cx="8870341" cy="547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9635319" y="1741346"/>
            <a:ext cx="8097565" cy="521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/>
              <a:t>Looks ok. However, the peak in the middle is not so well-covered in this case. </a:t>
            </a:r>
          </a:p>
          <a:p>
            <a:endParaRPr lang="en-US" sz="3699" dirty="0"/>
          </a:p>
          <a:p>
            <a:r>
              <a:rPr lang="en-US" sz="3699" dirty="0"/>
              <a:t>… but can be better: For example what if we model the difference scores as a student-t distribution?</a:t>
            </a:r>
          </a:p>
          <a:p>
            <a:endParaRPr lang="en-US" sz="3699" dirty="0"/>
          </a:p>
          <a:p>
            <a:endParaRPr lang="en-US" sz="36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F8844-0F35-42BB-AE7D-DD20611E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9" y="1885859"/>
            <a:ext cx="8997915" cy="555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7763-A98F-4869-9984-1274265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05" y="2317917"/>
            <a:ext cx="14513203" cy="4458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E3E31-52B8-4B5C-8A5D-B105DDD79A15}"/>
              </a:ext>
            </a:extLst>
          </p:cNvPr>
          <p:cNvSpPr/>
          <p:nvPr/>
        </p:nvSpPr>
        <p:spPr>
          <a:xfrm>
            <a:off x="1416705" y="5089589"/>
            <a:ext cx="14513203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Reminder: Null-Hypothesis Significance Testing (NHST)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Frequentist method in a nutshell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Question: Are there more men or women in the Netherlands?</a:t>
            </a:r>
          </a:p>
          <a:p>
            <a:pPr marL="0" indent="0"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a null-hypothesis (e.g. the sex ratio in NL is 50%)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what we find improbable enough to reject H0  alpha-level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collect data: Imagine 60 out of 100 are women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Assuming H0 is true, we test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our sample is extreme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 terms of the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sampling distribution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i.e. the entire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distribution of all possible samples that we could have observed.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conclude that…</a:t>
            </a:r>
          </a:p>
          <a:p>
            <a:pPr marL="874713" lvl="1" indent="-51435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very improbable if H0 was true 	 reject H0 		if p &lt; alpha</a:t>
            </a:r>
          </a:p>
          <a:p>
            <a:pPr marL="817563" lvl="1" indent="-45720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not unlikely if H0 was true 		 retain H0 		if p ≥ alpha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434913"/>
            <a:ext cx="14960388" cy="2996896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</a:rPr>
              <a:t>How do </a:t>
            </a:r>
            <a:r>
              <a:rPr lang="de-DE" sz="10243" dirty="0" err="1">
                <a:solidFill>
                  <a:schemeClr val="tx1"/>
                </a:solidFill>
              </a:rPr>
              <a:t>we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test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our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hypothesis</a:t>
            </a:r>
            <a:r>
              <a:rPr lang="de-DE" sz="10243" dirty="0">
                <a:solidFill>
                  <a:schemeClr val="tx1"/>
                </a:solidFill>
              </a:rPr>
              <a:t>?</a:t>
            </a:r>
            <a:endParaRPr lang="en-US" sz="102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our options here? We do not get p-values (they don’t exist/make sense in the Bayesian framework)</a:t>
            </a:r>
          </a:p>
          <a:p>
            <a:endParaRPr lang="en-US" sz="2400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get </a:t>
            </a:r>
            <a:r>
              <a:rPr lang="en-US" sz="2400" i="1" dirty="0"/>
              <a:t>posterior probabilities </a:t>
            </a:r>
            <a:r>
              <a:rPr lang="en-US" sz="2400" dirty="0"/>
              <a:t>sometimes called “Bayesian p-values” that describe the proportion of the posterior that are above/below a certain value (e.g. 0).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easy to </a:t>
            </a:r>
            <a:r>
              <a:rPr lang="en-US" sz="2400" dirty="0"/>
              <a:t>compute, easily interpretable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de-DE" sz="2400" dirty="0"/>
              <a:t>no </a:t>
            </a:r>
            <a:r>
              <a:rPr lang="de-DE" sz="2400" dirty="0" err="1"/>
              <a:t>overall</a:t>
            </a:r>
            <a:r>
              <a:rPr lang="de-DE" sz="2400" dirty="0"/>
              <a:t> p-</a:t>
            </a:r>
            <a:r>
              <a:rPr lang="de-DE" sz="2400" dirty="0" err="1"/>
              <a:t>value</a:t>
            </a:r>
            <a:r>
              <a:rPr lang="de-DE" sz="2400" dirty="0"/>
              <a:t> for </a:t>
            </a:r>
            <a:r>
              <a:rPr lang="en-US" sz="2400" dirty="0"/>
              <a:t>factors</a:t>
            </a:r>
            <a:r>
              <a:rPr lang="de-DE" sz="2400" dirty="0"/>
              <a:t> that have </a:t>
            </a:r>
            <a:r>
              <a:rPr lang="en-US" sz="2400" dirty="0"/>
              <a:t>more than</a:t>
            </a:r>
            <a:r>
              <a:rPr lang="de-DE" sz="2400" dirty="0"/>
              <a:t> 2 </a:t>
            </a:r>
            <a:r>
              <a:rPr lang="en-US" sz="2400" dirty="0"/>
              <a:t>levels or their interactions</a:t>
            </a:r>
            <a:r>
              <a:rPr lang="de-DE" sz="2400" dirty="0"/>
              <a:t>.</a:t>
            </a:r>
            <a:endParaRPr lang="en-US" sz="2400" b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do model comparisons based on information-criteria / quantifying predictive performance (e.g. AIC / WAIC / LOOIC / cross-validation)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very flexible in </a:t>
            </a:r>
            <a:r>
              <a:rPr lang="en-US" sz="2400" dirty="0"/>
              <a:t>terms of comparison </a:t>
            </a:r>
            <a:r>
              <a:rPr lang="de-DE" sz="2400" dirty="0"/>
              <a:t>(not only </a:t>
            </a:r>
            <a:r>
              <a:rPr lang="en-US" sz="2400" dirty="0"/>
              <a:t>nested models</a:t>
            </a:r>
            <a:r>
              <a:rPr lang="de-DE" sz="2400" dirty="0"/>
              <a:t>)</a:t>
            </a:r>
            <a:endParaRPr lang="en-US" sz="2400" dirty="0"/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answering a slightly different question than what we normally want to know with significance tests (namely predictive performance</a:t>
            </a:r>
            <a:r>
              <a:rPr lang="de-DE" sz="2400" dirty="0"/>
              <a:t>)</a:t>
            </a:r>
            <a:endParaRPr lang="de-DE" sz="2400" i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calculate the Bayes-Factor (i.e. ratio of prior odds to posterior odds aka. the evidence ratio between two hypotheses)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</a:t>
            </a:r>
            <a:r>
              <a:rPr lang="en-US" sz="2400" b="1" dirty="0" err="1"/>
              <a:t>dvantages</a:t>
            </a:r>
            <a:r>
              <a:rPr lang="en-US" sz="2400" b="1" dirty="0"/>
              <a:t>: </a:t>
            </a:r>
            <a:r>
              <a:rPr lang="en-US" sz="2400" dirty="0"/>
              <a:t>gives us overall “evidential value” statistic for an effect (as compared posterior probabilities)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Take a lot of time and effort to compute (only stable if we increase iterations to </a:t>
            </a:r>
            <a:r>
              <a:rPr lang="de-DE" sz="2400" dirty="0"/>
              <a:t>&gt; 10000), </a:t>
            </a:r>
            <a:r>
              <a:rPr lang="de-DE" sz="2400" b="1" i="1" dirty="0"/>
              <a:t>very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 on </a:t>
            </a:r>
            <a:r>
              <a:rPr lang="de-DE" sz="2400" dirty="0" err="1"/>
              <a:t>prior</a:t>
            </a:r>
            <a:r>
              <a:rPr lang="de-DE" sz="2400" dirty="0"/>
              <a:t> with no </a:t>
            </a:r>
            <a:r>
              <a:rPr lang="de-DE" sz="2400" dirty="0" err="1"/>
              <a:t>clear</a:t>
            </a:r>
            <a:r>
              <a:rPr lang="de-DE" sz="2400" dirty="0"/>
              <a:t> </a:t>
            </a:r>
            <a:r>
              <a:rPr lang="de-DE" sz="2400" dirty="0" err="1"/>
              <a:t>standards</a:t>
            </a:r>
            <a:r>
              <a:rPr lang="de-DE" sz="2400" dirty="0"/>
              <a:t> of 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.</a:t>
            </a:r>
            <a:endParaRPr lang="en-US" sz="2400" b="1" dirty="0"/>
          </a:p>
          <a:p>
            <a:pPr marL="1056995" lvl="1" indent="-406537">
              <a:buFontTx/>
              <a:buChar char="-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89" y="362899"/>
            <a:ext cx="14960388" cy="164332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 and check out the reading list and extra material!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458" lvl="1" indent="0"/>
            <a:endParaRPr lang="en-US" sz="2000" b="1" dirty="0"/>
          </a:p>
          <a:p>
            <a:pPr marL="650458" lvl="1" indent="0"/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8CDC-6E68-4B47-A2BD-649E414C25C8}"/>
              </a:ext>
            </a:extLst>
          </p:cNvPr>
          <p:cNvSpPr txBox="1"/>
          <p:nvPr/>
        </p:nvSpPr>
        <p:spPr>
          <a:xfrm>
            <a:off x="1651533" y="1892445"/>
            <a:ext cx="140435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Material</a:t>
            </a:r>
          </a:p>
          <a:p>
            <a:r>
              <a:rPr lang="en-US" sz="2400" dirty="0"/>
              <a:t>	- Slides, R-code, brms tutorial</a:t>
            </a:r>
          </a:p>
          <a:p>
            <a:endParaRPr lang="en-US" sz="2400" dirty="0"/>
          </a:p>
          <a:p>
            <a:r>
              <a:rPr lang="en-US" sz="2400" b="1" dirty="0"/>
              <a:t>Readings 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Book/papers recommendation to get started with Bayes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problems with NHST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advantages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disadvantages / criticism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arguments for not using either</a:t>
            </a:r>
          </a:p>
          <a:p>
            <a:endParaRPr lang="en-US" sz="2400" b="1" dirty="0"/>
          </a:p>
          <a:p>
            <a:r>
              <a:rPr lang="en-US" sz="2400" b="1" dirty="0"/>
              <a:t>Brms material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get started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specify models…</a:t>
            </a:r>
          </a:p>
          <a:p>
            <a:endParaRPr lang="en-US" sz="2400" b="1" dirty="0"/>
          </a:p>
          <a:p>
            <a:r>
              <a:rPr lang="en-US" sz="2400" b="1" dirty="0"/>
              <a:t>How to stay tuned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blogs and twitter accounts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1FB7C-3E2A-4D60-85D5-72A24231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615" y="1184559"/>
            <a:ext cx="5264102" cy="5264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9502B-C074-4257-A851-3E8688EA94B2}"/>
              </a:ext>
            </a:extLst>
          </p:cNvPr>
          <p:cNvSpPr/>
          <p:nvPr/>
        </p:nvSpPr>
        <p:spPr>
          <a:xfrm>
            <a:off x="10342591" y="6752055"/>
            <a:ext cx="7386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https://bit.ly/2rkB11Q</a:t>
            </a:r>
          </a:p>
        </p:txBody>
      </p:sp>
    </p:spTree>
    <p:extLst>
      <p:ext uri="{BB962C8B-B14F-4D97-AF65-F5344CB8AC3E}">
        <p14:creationId xmlns:p14="http://schemas.microsoft.com/office/powerpoint/2010/main" val="10692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309167"/>
            <a:ext cx="14960388" cy="14409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9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" y="-18081"/>
            <a:ext cx="17343381" cy="1079500"/>
          </a:xfrm>
        </p:spPr>
        <p:txBody>
          <a:bodyPr/>
          <a:lstStyle/>
          <a:p>
            <a:pPr algn="ctr"/>
            <a:r>
              <a:rPr lang="nl-NL" sz="4800" dirty="0">
                <a:solidFill>
                  <a:schemeClr val="tx1"/>
                </a:solidFill>
              </a:rPr>
              <a:t>Bayes Theorem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95" y="1152430"/>
            <a:ext cx="11926613" cy="231755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093502" y="1105505"/>
            <a:ext cx="5081654" cy="1158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8" name="Rechteck 7"/>
          <p:cNvSpPr/>
          <p:nvPr/>
        </p:nvSpPr>
        <p:spPr>
          <a:xfrm>
            <a:off x="6118852" y="2127044"/>
            <a:ext cx="7527624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p:sp>
        <p:nvSpPr>
          <p:cNvPr id="10" name="Rechteck 9"/>
          <p:cNvSpPr/>
          <p:nvPr/>
        </p:nvSpPr>
        <p:spPr>
          <a:xfrm>
            <a:off x="5418714" y="995806"/>
            <a:ext cx="5543262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556" y="5098910"/>
            <a:ext cx="4444114" cy="2888675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249" y="5108945"/>
            <a:ext cx="4444114" cy="2888675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212" y="5131694"/>
            <a:ext cx="4444114" cy="28886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25741" y="4262488"/>
            <a:ext cx="6568978" cy="66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99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sz="3699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13931124" y="3978234"/>
            <a:ext cx="651775" cy="2363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1353665" y="1533329"/>
            <a:ext cx="4328207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Assume a data-generating process, e.g. </a:t>
                </a:r>
                <a:r>
                  <a:rPr lang="de-DE" sz="3600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𝑎𝑚𝑝𝑙𝑒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de-DE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600" i="1" dirty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blipFill>
                <a:blip r:embed="rId6"/>
                <a:stretch>
                  <a:fillRect l="-10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69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691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691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569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9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69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de-DE" sz="5691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69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69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5691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569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433" y="0"/>
            <a:ext cx="6843327" cy="761480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8073" y="23884"/>
            <a:ext cx="2404561" cy="237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5" name="Rechteck 14"/>
          <p:cNvSpPr/>
          <p:nvPr/>
        </p:nvSpPr>
        <p:spPr>
          <a:xfrm>
            <a:off x="7222911" y="34599"/>
            <a:ext cx="2180396" cy="236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6" name="Rechteck 15"/>
          <p:cNvSpPr/>
          <p:nvPr/>
        </p:nvSpPr>
        <p:spPr>
          <a:xfrm>
            <a:off x="9270516" y="37771"/>
            <a:ext cx="2404561" cy="254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7" name="Rechteck 16"/>
          <p:cNvSpPr/>
          <p:nvPr/>
        </p:nvSpPr>
        <p:spPr>
          <a:xfrm>
            <a:off x="4675382" y="2463269"/>
            <a:ext cx="2451857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8" name="Rechteck 17"/>
          <p:cNvSpPr/>
          <p:nvPr/>
        </p:nvSpPr>
        <p:spPr>
          <a:xfrm>
            <a:off x="7176838" y="2463269"/>
            <a:ext cx="2093678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9" name="Rechteck 18"/>
          <p:cNvSpPr/>
          <p:nvPr/>
        </p:nvSpPr>
        <p:spPr>
          <a:xfrm>
            <a:off x="9390777" y="2398312"/>
            <a:ext cx="2402144" cy="264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0" name="Rechteck 19"/>
          <p:cNvSpPr/>
          <p:nvPr/>
        </p:nvSpPr>
        <p:spPr>
          <a:xfrm>
            <a:off x="4387512" y="5067952"/>
            <a:ext cx="2669065" cy="247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1" name="Rechteck 20"/>
          <p:cNvSpPr/>
          <p:nvPr/>
        </p:nvSpPr>
        <p:spPr>
          <a:xfrm>
            <a:off x="7165447" y="5119740"/>
            <a:ext cx="2225330" cy="247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2" name="Rechteck 21"/>
          <p:cNvSpPr/>
          <p:nvPr/>
        </p:nvSpPr>
        <p:spPr>
          <a:xfrm>
            <a:off x="9358332" y="5119740"/>
            <a:ext cx="2434589" cy="25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198" y="1230309"/>
            <a:ext cx="4973169" cy="56803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617" y="9036826"/>
            <a:ext cx="12836624" cy="696064"/>
          </a:xfrm>
          <a:prstGeom prst="rect">
            <a:avLst/>
          </a:prstGeom>
        </p:spPr>
        <p:txBody>
          <a:bodyPr vert="horz" lIns="130090" tIns="65045" rIns="130090" bIns="65045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36" dirty="0" err="1"/>
              <a:t>McElreath</a:t>
            </a:r>
            <a:r>
              <a:rPr lang="en-US" sz="8536" dirty="0"/>
              <a:t>, R. (2018). </a:t>
            </a:r>
            <a:r>
              <a:rPr lang="en-US" sz="8536" i="1" dirty="0"/>
              <a:t>Statistical rethinking: A Bayesian course with examples in R and Stan</a:t>
            </a:r>
            <a:r>
              <a:rPr lang="en-US" sz="8536" dirty="0"/>
              <a:t>. Chapman and Hall/CRC.</a:t>
            </a:r>
            <a:endParaRPr lang="en-US" sz="25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0" y="-82963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 in a nutshell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3214-3B33-4889-A1A0-45DD6334A659}"/>
              </a:ext>
            </a:extLst>
          </p:cNvPr>
          <p:cNvSpPr txBox="1">
            <a:spLocks/>
          </p:cNvSpPr>
          <p:nvPr/>
        </p:nvSpPr>
        <p:spPr bwMode="auto">
          <a:xfrm>
            <a:off x="425532" y="723935"/>
            <a:ext cx="16762265" cy="65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Come up with a prior that reflects our hypothesis or belief about the world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Update our prior with data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Have a more informed belief now and call it posterior.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5" name="Grafik 12" descr="R_Posterior.jpeg">
            <a:extLst>
              <a:ext uri="{FF2B5EF4-FFF2-40B4-BE49-F238E27FC236}">
                <a16:creationId xmlns:a16="http://schemas.microsoft.com/office/drawing/2014/main" id="{73A90DA5-9B66-4141-BF94-FDE67642B5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669" y="2989118"/>
            <a:ext cx="6760412" cy="4394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EB3ED-E308-47BD-8188-B397005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8" y="2989118"/>
            <a:ext cx="7934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Bayesian might evaluate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Question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Are there equally many men and women in the Netherlands?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Hypotheses: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Null-Hypothesis: 			Yes 	  	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H0: percentage of women =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50%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Alternative Hypothesis: 	No 		 		</a:t>
                </a:r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</a:t>
                </a:r>
                <a:r>
                  <a:rPr lang="en-GB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percentage of women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Bayes Factor </a:t>
                </a:r>
                <a14:m>
                  <m:oMath xmlns:m="http://schemas.openxmlformats.org/officeDocument/2006/math">
                    <m:r>
                      <a:rPr lang="de-DE" sz="4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de-DE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4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= 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  <m:r>
                          <m:rPr>
                            <m:nor/>
                          </m:rPr>
                          <a:rPr lang="en-US" sz="4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</m:den>
                    </m:f>
                  </m:oMath>
                </a14:m>
                <a:endParaRPr lang="en-US" sz="48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blipFill>
                <a:blip r:embed="rId2"/>
                <a:stretch>
                  <a:fillRect l="-1273" t="-13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18C9C9-D5D9-4CDB-AC33-3910256C4A7C}"/>
              </a:ext>
            </a:extLst>
          </p:cNvPr>
          <p:cNvSpPr/>
          <p:nvPr/>
        </p:nvSpPr>
        <p:spPr>
          <a:xfrm>
            <a:off x="5795158" y="4168239"/>
            <a:ext cx="11259280" cy="179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Hypotheses = 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lvl="1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Possible prior expectation for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percentage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could for example be that before seeing the data, each sex ratio would be equally likely. </a:t>
                </a:r>
              </a:p>
              <a:p>
                <a:pPr marL="360363" lvl="1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Uniform prior distribution between 0 and 100</a:t>
                </a:r>
              </a:p>
              <a:p>
                <a:pPr marL="360363" lvl="1" indent="0"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b="1" strike="sngStrik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Data are equally likely under both hypotheses!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Evidence is inconclusive!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blipFill>
                <a:blip r:embed="rId2"/>
                <a:stretch>
                  <a:fillRect t="-2089" b="-529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A6911B-AF9D-4D20-850F-C98C9E4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" y="2749582"/>
            <a:ext cx="6784687" cy="486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/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2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28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U PPT Algemeen ENG 2014 Br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 BrB</Template>
  <TotalTime>3522</TotalTime>
  <Words>2165</Words>
  <Application>Microsoft Office PowerPoint</Application>
  <PresentationFormat>Custom</PresentationFormat>
  <Paragraphs>315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Lucida Grande</vt:lpstr>
      <vt:lpstr>Tahoma</vt:lpstr>
      <vt:lpstr>Wingdings</vt:lpstr>
      <vt:lpstr>RU PPT Algemeen ENG 2014 BrB</vt:lpstr>
      <vt:lpstr>RU Titeldia's</vt:lpstr>
      <vt:lpstr>Extending the Statistical Toolbox:  P-values, Bayes Factors and Beyond Julian Quandt</vt:lpstr>
      <vt:lpstr>Extending the Statistical Toolbox: P-values, Bayes Factors and Beyond</vt:lpstr>
      <vt:lpstr>Quick Reminder: Null-Hypothesis Significance Testing (NHST)</vt:lpstr>
      <vt:lpstr> Bayesian Statistics </vt:lpstr>
      <vt:lpstr>Bayes Theorem</vt:lpstr>
      <vt:lpstr>PowerPoint Presentation</vt:lpstr>
      <vt:lpstr>Bayesian Statistics in a nutshell</vt:lpstr>
      <vt:lpstr>How a Bayesian might evaluate Hypotheses</vt:lpstr>
      <vt:lpstr>Hypotheses = Priors</vt:lpstr>
      <vt:lpstr>Advantages of Bayes Factors</vt:lpstr>
      <vt:lpstr>Advantages of Bayes Factors</vt:lpstr>
      <vt:lpstr>Are Bayes Factors objectively better then?</vt:lpstr>
      <vt:lpstr>Beyond p-values and Bayes Factors</vt:lpstr>
      <vt:lpstr>Why Bayesian Statistics is better</vt:lpstr>
      <vt:lpstr>Why Bayesian Statistics is better</vt:lpstr>
      <vt:lpstr> brms : bayesian regression models in stan as an alternative to mixed-models in lme4  </vt:lpstr>
      <vt:lpstr>lme4 vs. brms: few words on practical differences</vt:lpstr>
      <vt:lpstr>Why is brms better than lme4?</vt:lpstr>
      <vt:lpstr>Example: Go/No-Go training data</vt:lpstr>
      <vt:lpstr>Making the switch: lme4  brms</vt:lpstr>
      <vt:lpstr>Making the switch: lme4  brms</vt:lpstr>
      <vt:lpstr>Priors</vt:lpstr>
      <vt:lpstr>Priors</vt:lpstr>
      <vt:lpstr>The default priors</vt:lpstr>
      <vt:lpstr>weakly regularizing default priors</vt:lpstr>
      <vt:lpstr>Fitting: priors</vt:lpstr>
      <vt:lpstr>Fitting: priors</vt:lpstr>
      <vt:lpstr>The influence of priors</vt:lpstr>
      <vt:lpstr>Do we have the right model family? – Posterior Predictive Checks</vt:lpstr>
      <vt:lpstr>How do we test our hypothesis?</vt:lpstr>
      <vt:lpstr>Evaluation: Is there an effect of condition?</vt:lpstr>
      <vt:lpstr>Thank you and check out the reading list and extra material! 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u474122</dc:creator>
  <cp:lastModifiedBy>Julian Quandt</cp:lastModifiedBy>
  <cp:revision>153</cp:revision>
  <dcterms:created xsi:type="dcterms:W3CDTF">2015-08-31T09:14:35Z</dcterms:created>
  <dcterms:modified xsi:type="dcterms:W3CDTF">2019-11-07T19:55:29Z</dcterms:modified>
</cp:coreProperties>
</file>