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7" r:id="rId2"/>
    <p:sldId id="258" r:id="rId3"/>
    <p:sldId id="259" r:id="rId4"/>
    <p:sldId id="260" r:id="rId5"/>
    <p:sldId id="261" r:id="rId6"/>
    <p:sldId id="262" r:id="rId7"/>
    <p:sldId id="263" r:id="rId8"/>
    <p:sldId id="264" r:id="rId9"/>
  </p:sldIdLst>
  <p:sldSz cx="18288000" cy="10287000"/>
  <p:notesSz cx="6858000" cy="9144000"/>
  <p:embeddedFontLst>
    <p:embeddedFont>
      <p:font typeface="Canva Sans" panose="020B0604020202020204" charset="0"/>
      <p:regular r:id="rId10"/>
    </p:embeddedFont>
    <p:embeddedFont>
      <p:font typeface="Montserrat" panose="00000500000000000000" pitchFamily="2" charset="0"/>
      <p:regular r:id="rId11"/>
      <p:bold r:id="rId12"/>
    </p:embeddedFont>
    <p:embeddedFont>
      <p:font typeface="Montserrat Bold" panose="00000800000000000000" charset="0"/>
      <p:regular r:id="rId13"/>
    </p:embeddedFont>
    <p:embeddedFont>
      <p:font typeface="Montserrat Bold Italics" panose="020B0604020202020204" charset="0"/>
      <p:regular r:id="rId14"/>
    </p:embeddedFont>
    <p:embeddedFont>
      <p:font typeface="Montserrat Italics" panose="020B0604020202020204" charset="0"/>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70" d="100"/>
          <a:sy n="70" d="100"/>
        </p:scale>
        <p:origin x="774"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10" Type="http://schemas.openxmlformats.org/officeDocument/2006/relationships/font" Target="fonts/font1.fntdata"/><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5.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7/30/2024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7/30/2024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svg"/><Relationship Id="rId7" Type="http://schemas.openxmlformats.org/officeDocument/2006/relationships/image" Target="../media/image12.sv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svg"/><Relationship Id="rId4" Type="http://schemas.openxmlformats.org/officeDocument/2006/relationships/image" Target="../media/image9.png"/><Relationship Id="rId9" Type="http://schemas.openxmlformats.org/officeDocument/2006/relationships/image" Target="../media/image14.svg"/></Relationships>
</file>

<file path=ppt/slides/_rels/slide7.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svg"/><Relationship Id="rId7" Type="http://schemas.openxmlformats.org/officeDocument/2006/relationships/image" Target="../media/image16.sv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0.svg"/><Relationship Id="rId4" Type="http://schemas.openxmlformats.org/officeDocument/2006/relationships/image" Target="../media/image9.png"/><Relationship Id="rId9" Type="http://schemas.openxmlformats.org/officeDocument/2006/relationships/image" Target="../media/image14.sv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2" name="TextBox 2"/>
          <p:cNvSpPr txBox="1"/>
          <p:nvPr/>
        </p:nvSpPr>
        <p:spPr>
          <a:xfrm>
            <a:off x="1457168" y="2062162"/>
            <a:ext cx="15802132" cy="5676900"/>
          </a:xfrm>
          <a:prstGeom prst="rect">
            <a:avLst/>
          </a:prstGeom>
        </p:spPr>
        <p:txBody>
          <a:bodyPr lIns="0" tIns="0" rIns="0" bIns="0" rtlCol="0" anchor="t">
            <a:spAutoFit/>
          </a:bodyPr>
          <a:lstStyle/>
          <a:p>
            <a:pPr algn="l">
              <a:lnSpc>
                <a:spcPts val="5549"/>
              </a:lnSpc>
            </a:pPr>
            <a:r>
              <a:rPr lang="en-US" sz="2499" spc="37" dirty="0">
                <a:solidFill>
                  <a:srgbClr val="1D1D1F"/>
                </a:solidFill>
                <a:latin typeface="Montserrat Italics"/>
                <a:ea typeface="Montserrat Italics"/>
                <a:cs typeface="Montserrat Italics"/>
                <a:sym typeface="Montserrat Italics"/>
              </a:rPr>
              <a:t>Thank you for participating in a study that uses eye-tracking technology! This brief manual has been designed to guide you through the preparation for an eye-tracking session.</a:t>
            </a:r>
            <a:r>
              <a:rPr lang="en-US" sz="2499" spc="37" dirty="0">
                <a:solidFill>
                  <a:srgbClr val="1D1D1F"/>
                </a:solidFill>
                <a:latin typeface="Montserrat"/>
                <a:ea typeface="Montserrat"/>
                <a:cs typeface="Montserrat"/>
                <a:sym typeface="Montserrat"/>
              </a:rPr>
              <a:t> </a:t>
            </a:r>
          </a:p>
          <a:p>
            <a:pPr algn="l">
              <a:lnSpc>
                <a:spcPts val="3552"/>
              </a:lnSpc>
            </a:pPr>
            <a:endParaRPr lang="en-US" sz="2499" spc="37" dirty="0">
              <a:solidFill>
                <a:srgbClr val="1D1D1F"/>
              </a:solidFill>
              <a:latin typeface="Montserrat"/>
              <a:ea typeface="Montserrat"/>
              <a:cs typeface="Montserrat"/>
              <a:sym typeface="Montserrat"/>
            </a:endParaRPr>
          </a:p>
          <a:p>
            <a:pPr algn="l">
              <a:lnSpc>
                <a:spcPts val="5549"/>
              </a:lnSpc>
            </a:pPr>
            <a:r>
              <a:rPr lang="en-US" sz="2499" spc="37" dirty="0">
                <a:solidFill>
                  <a:srgbClr val="1D1D1F"/>
                </a:solidFill>
                <a:latin typeface="Montserrat Bold Italics"/>
                <a:ea typeface="Montserrat Bold Italics"/>
                <a:cs typeface="Montserrat Bold Italics"/>
                <a:sym typeface="Montserrat Bold Italics"/>
              </a:rPr>
              <a:t>To ensure everything runs smoothly, please read the instructions carefully </a:t>
            </a:r>
            <a:r>
              <a:rPr lang="en-US" sz="2499" u="sng" spc="37" dirty="0">
                <a:solidFill>
                  <a:srgbClr val="1D1D1F"/>
                </a:solidFill>
                <a:latin typeface="Montserrat Bold Italics"/>
                <a:ea typeface="Montserrat Bold Italics"/>
                <a:cs typeface="Montserrat Bold Italics"/>
                <a:sym typeface="Montserrat Bold Italics"/>
              </a:rPr>
              <a:t>before starting</a:t>
            </a:r>
            <a:r>
              <a:rPr lang="en-US" sz="2499" spc="37" dirty="0">
                <a:solidFill>
                  <a:srgbClr val="1D1D1F"/>
                </a:solidFill>
                <a:latin typeface="Montserrat Bold Italics"/>
                <a:ea typeface="Montserrat Bold Italics"/>
                <a:cs typeface="Montserrat Bold Italics"/>
                <a:sym typeface="Montserrat Bold Italics"/>
              </a:rPr>
              <a:t>. </a:t>
            </a:r>
          </a:p>
          <a:p>
            <a:pPr algn="l">
              <a:lnSpc>
                <a:spcPts val="3552"/>
              </a:lnSpc>
            </a:pPr>
            <a:endParaRPr lang="en-US" sz="2499" spc="37" dirty="0">
              <a:solidFill>
                <a:srgbClr val="1D1D1F"/>
              </a:solidFill>
              <a:latin typeface="Montserrat Bold Italics"/>
              <a:ea typeface="Montserrat Bold Italics"/>
              <a:cs typeface="Montserrat Bold Italics"/>
              <a:sym typeface="Montserrat Bold Italics"/>
            </a:endParaRPr>
          </a:p>
          <a:p>
            <a:pPr algn="l">
              <a:lnSpc>
                <a:spcPts val="5549"/>
              </a:lnSpc>
            </a:pPr>
            <a:r>
              <a:rPr lang="en-US" sz="2499" spc="37" dirty="0">
                <a:solidFill>
                  <a:srgbClr val="1D1D1F"/>
                </a:solidFill>
                <a:latin typeface="Montserrat"/>
                <a:ea typeface="Montserrat"/>
                <a:cs typeface="Montserrat"/>
                <a:sym typeface="Montserrat"/>
              </a:rPr>
              <a:t>This manual explains...</a:t>
            </a:r>
          </a:p>
          <a:p>
            <a:pPr algn="l">
              <a:lnSpc>
                <a:spcPts val="5549"/>
              </a:lnSpc>
            </a:pPr>
            <a:r>
              <a:rPr lang="en-US" sz="2499" spc="37" dirty="0">
                <a:solidFill>
                  <a:srgbClr val="1D1D1F"/>
                </a:solidFill>
                <a:latin typeface="Montserrat Bold"/>
                <a:ea typeface="Montserrat Bold"/>
                <a:cs typeface="Montserrat Bold"/>
                <a:sym typeface="Montserrat Bold"/>
              </a:rPr>
              <a:t>1)</a:t>
            </a:r>
            <a:r>
              <a:rPr lang="en-US" sz="2499" spc="37" dirty="0">
                <a:solidFill>
                  <a:srgbClr val="1D1D1F"/>
                </a:solidFill>
                <a:latin typeface="Montserrat"/>
                <a:ea typeface="Montserrat"/>
                <a:cs typeface="Montserrat"/>
                <a:sym typeface="Montserrat"/>
              </a:rPr>
              <a:t> ...what is eye tracking?</a:t>
            </a:r>
          </a:p>
          <a:p>
            <a:pPr algn="l">
              <a:lnSpc>
                <a:spcPts val="5549"/>
              </a:lnSpc>
            </a:pPr>
            <a:r>
              <a:rPr lang="en-US" sz="2499" spc="37" dirty="0">
                <a:solidFill>
                  <a:srgbClr val="1D1D1F"/>
                </a:solidFill>
                <a:latin typeface="Montserrat Bold"/>
                <a:ea typeface="Montserrat Bold"/>
                <a:cs typeface="Montserrat Bold"/>
                <a:sym typeface="Montserrat Bold"/>
              </a:rPr>
              <a:t>2)</a:t>
            </a:r>
            <a:r>
              <a:rPr lang="en-US" sz="2499" spc="37" dirty="0">
                <a:solidFill>
                  <a:srgbClr val="1D1D1F"/>
                </a:solidFill>
                <a:latin typeface="Montserrat"/>
                <a:ea typeface="Montserrat"/>
                <a:cs typeface="Montserrat"/>
                <a:sym typeface="Montserrat"/>
              </a:rPr>
              <a:t> ...what is important to consider before and during eye tracking? </a:t>
            </a:r>
          </a:p>
          <a:p>
            <a:pPr algn="l">
              <a:lnSpc>
                <a:spcPts val="5549"/>
              </a:lnSpc>
            </a:pPr>
            <a:r>
              <a:rPr lang="en-US" sz="2499" spc="37" dirty="0">
                <a:solidFill>
                  <a:srgbClr val="1D1D1F"/>
                </a:solidFill>
                <a:latin typeface="Montserrat Bold"/>
                <a:ea typeface="Montserrat Bold"/>
                <a:cs typeface="Montserrat Bold"/>
                <a:sym typeface="Montserrat Bold"/>
              </a:rPr>
              <a:t>3)</a:t>
            </a:r>
            <a:r>
              <a:rPr lang="en-US" sz="2499" spc="37" dirty="0">
                <a:solidFill>
                  <a:srgbClr val="1D1D1F"/>
                </a:solidFill>
                <a:latin typeface="Montserrat"/>
                <a:ea typeface="Montserrat"/>
                <a:cs typeface="Montserrat"/>
                <a:sym typeface="Montserrat"/>
              </a:rPr>
              <a:t> ...how to calibrate the eye-tracking device?</a:t>
            </a:r>
          </a:p>
        </p:txBody>
      </p:sp>
      <p:sp>
        <p:nvSpPr>
          <p:cNvPr id="3" name="TextBox 2">
            <a:extLst>
              <a:ext uri="{FF2B5EF4-FFF2-40B4-BE49-F238E27FC236}">
                <a16:creationId xmlns:a16="http://schemas.microsoft.com/office/drawing/2014/main" id="{0F8BE323-1A82-4293-181E-90E94A253AB9}"/>
              </a:ext>
            </a:extLst>
          </p:cNvPr>
          <p:cNvSpPr txBox="1"/>
          <p:nvPr/>
        </p:nvSpPr>
        <p:spPr>
          <a:xfrm>
            <a:off x="2123918" y="8724900"/>
            <a:ext cx="14468632" cy="1301125"/>
          </a:xfrm>
          <a:prstGeom prst="rect">
            <a:avLst/>
          </a:prstGeom>
        </p:spPr>
        <p:txBody>
          <a:bodyPr wrap="square" lIns="0" tIns="0" rIns="0" bIns="0" rtlCol="0" anchor="t">
            <a:spAutoFit/>
          </a:bodyPr>
          <a:lstStyle/>
          <a:p>
            <a:pPr algn="l">
              <a:lnSpc>
                <a:spcPts val="5549"/>
              </a:lnSpc>
            </a:pPr>
            <a:r>
              <a:rPr lang="en-US" sz="2000" spc="37" dirty="0">
                <a:solidFill>
                  <a:srgbClr val="1D1D1F"/>
                </a:solidFill>
                <a:latin typeface="Montserrat"/>
                <a:ea typeface="Montserrat"/>
                <a:cs typeface="Montserrat"/>
                <a:sym typeface="Montserrat"/>
              </a:rPr>
              <a:t>You can go back and forth through the instructions by using the keyboard. Press the </a:t>
            </a:r>
            <a:r>
              <a:rPr lang="en-US" sz="2000" b="1" spc="37" dirty="0">
                <a:solidFill>
                  <a:srgbClr val="1D1D1F"/>
                </a:solidFill>
                <a:latin typeface="Montserrat"/>
                <a:ea typeface="Montserrat"/>
                <a:cs typeface="Montserrat"/>
                <a:sym typeface="Montserrat"/>
              </a:rPr>
              <a:t>right arrow key          </a:t>
            </a:r>
            <a:r>
              <a:rPr lang="en-US" sz="2000" spc="37" dirty="0">
                <a:solidFill>
                  <a:srgbClr val="1D1D1F"/>
                </a:solidFill>
                <a:latin typeface="Montserrat"/>
                <a:ea typeface="Montserrat"/>
                <a:cs typeface="Montserrat"/>
                <a:sym typeface="Montserrat"/>
              </a:rPr>
              <a:t>to go to the next screen, and the </a:t>
            </a:r>
            <a:r>
              <a:rPr lang="en-US" sz="2000" b="1" spc="37" dirty="0">
                <a:solidFill>
                  <a:srgbClr val="1D1D1F"/>
                </a:solidFill>
                <a:latin typeface="Montserrat"/>
                <a:ea typeface="Montserrat"/>
                <a:cs typeface="Montserrat"/>
                <a:sym typeface="Montserrat"/>
              </a:rPr>
              <a:t>left arrow key</a:t>
            </a:r>
            <a:r>
              <a:rPr lang="en-US" sz="2000" spc="37" dirty="0">
                <a:solidFill>
                  <a:srgbClr val="1D1D1F"/>
                </a:solidFill>
                <a:latin typeface="Montserrat"/>
                <a:ea typeface="Montserrat"/>
                <a:cs typeface="Montserrat"/>
                <a:sym typeface="Montserrat"/>
              </a:rPr>
              <a:t>          to go back to a previous screen to read it again.</a:t>
            </a:r>
          </a:p>
        </p:txBody>
      </p:sp>
      <p:pic>
        <p:nvPicPr>
          <p:cNvPr id="6" name="Picture 5" descr="A white arrow in a black square&#10;&#10;Description automatically generated">
            <a:extLst>
              <a:ext uri="{FF2B5EF4-FFF2-40B4-BE49-F238E27FC236}">
                <a16:creationId xmlns:a16="http://schemas.microsoft.com/office/drawing/2014/main" id="{A9412509-EB8F-0C0F-4D71-8C5BFC8E6BFD}"/>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rot="16200000">
            <a:off x="8077200" y="9563100"/>
            <a:ext cx="609600" cy="609600"/>
          </a:xfrm>
          <a:prstGeom prst="rect">
            <a:avLst/>
          </a:prstGeom>
        </p:spPr>
      </p:pic>
      <p:pic>
        <p:nvPicPr>
          <p:cNvPr id="8" name="Picture 7" descr="A white arrow in a black square&#10;&#10;Description automatically generated">
            <a:extLst>
              <a:ext uri="{FF2B5EF4-FFF2-40B4-BE49-F238E27FC236}">
                <a16:creationId xmlns:a16="http://schemas.microsoft.com/office/drawing/2014/main" id="{87823882-11B4-4BA0-1E3B-81C0F70C2FDF}"/>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rot="5400000">
            <a:off x="15468599" y="8877300"/>
            <a:ext cx="609600" cy="6096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2" name="Freeform 2"/>
          <p:cNvSpPr/>
          <p:nvPr/>
        </p:nvSpPr>
        <p:spPr>
          <a:xfrm rot="160670">
            <a:off x="4070519" y="5692062"/>
            <a:ext cx="10146961" cy="3416794"/>
          </a:xfrm>
          <a:custGeom>
            <a:avLst/>
            <a:gdLst/>
            <a:ahLst/>
            <a:cxnLst/>
            <a:rect l="l" t="t" r="r" b="b"/>
            <a:pathLst>
              <a:path w="10146961" h="3416794">
                <a:moveTo>
                  <a:pt x="0" y="0"/>
                </a:moveTo>
                <a:lnTo>
                  <a:pt x="10146962" y="0"/>
                </a:lnTo>
                <a:lnTo>
                  <a:pt x="10146962" y="3416794"/>
                </a:lnTo>
                <a:lnTo>
                  <a:pt x="0" y="3416794"/>
                </a:lnTo>
                <a:lnTo>
                  <a:pt x="0" y="0"/>
                </a:lnTo>
                <a:close/>
              </a:path>
            </a:pathLst>
          </a:custGeom>
          <a:blipFill>
            <a:blip r:embed="rId2">
              <a:extLst>
                <a:ext uri="{28A0092B-C50C-407E-A947-70E740481C1C}">
                  <a14:useLocalDpi xmlns:a14="http://schemas.microsoft.com/office/drawing/2010/main"/>
                </a:ext>
              </a:extLst>
            </a:blip>
            <a:stretch>
              <a:fillRect/>
            </a:stretch>
          </a:blipFill>
        </p:spPr>
        <p:txBody>
          <a:bodyPr/>
          <a:lstStyle/>
          <a:p>
            <a:endParaRPr lang="en-DE"/>
          </a:p>
        </p:txBody>
      </p:sp>
      <p:sp>
        <p:nvSpPr>
          <p:cNvPr id="3" name="TextBox 3"/>
          <p:cNvSpPr txBox="1"/>
          <p:nvPr/>
        </p:nvSpPr>
        <p:spPr>
          <a:xfrm>
            <a:off x="2092722" y="1409615"/>
            <a:ext cx="14102556" cy="742950"/>
          </a:xfrm>
          <a:prstGeom prst="rect">
            <a:avLst/>
          </a:prstGeom>
        </p:spPr>
        <p:txBody>
          <a:bodyPr lIns="0" tIns="0" rIns="0" bIns="0" rtlCol="0" anchor="t">
            <a:spAutoFit/>
          </a:bodyPr>
          <a:lstStyle/>
          <a:p>
            <a:pPr algn="ctr">
              <a:lnSpc>
                <a:spcPts val="6075"/>
              </a:lnSpc>
            </a:pPr>
            <a:r>
              <a:rPr lang="en-US" sz="4500">
                <a:solidFill>
                  <a:srgbClr val="1D1D1F"/>
                </a:solidFill>
                <a:latin typeface="Montserrat Bold"/>
                <a:ea typeface="Montserrat Bold"/>
                <a:cs typeface="Montserrat Bold"/>
                <a:sym typeface="Montserrat Bold"/>
              </a:rPr>
              <a:t>1) WHAT IS EYE TRACKING?</a:t>
            </a:r>
          </a:p>
        </p:txBody>
      </p:sp>
      <p:sp>
        <p:nvSpPr>
          <p:cNvPr id="4" name="TextBox 4"/>
          <p:cNvSpPr txBox="1"/>
          <p:nvPr/>
        </p:nvSpPr>
        <p:spPr>
          <a:xfrm>
            <a:off x="1233640" y="3029746"/>
            <a:ext cx="15820720" cy="1689354"/>
          </a:xfrm>
          <a:prstGeom prst="rect">
            <a:avLst/>
          </a:prstGeom>
        </p:spPr>
        <p:txBody>
          <a:bodyPr lIns="0" tIns="0" rIns="0" bIns="0" rtlCol="0" anchor="t">
            <a:spAutoFit/>
          </a:bodyPr>
          <a:lstStyle/>
          <a:p>
            <a:pPr algn="ctr">
              <a:lnSpc>
                <a:spcPts val="5328"/>
              </a:lnSpc>
            </a:pPr>
            <a:r>
              <a:rPr lang="en-US" sz="2400" spc="36">
                <a:solidFill>
                  <a:srgbClr val="1D1D1F"/>
                </a:solidFill>
                <a:latin typeface="Montserrat"/>
                <a:ea typeface="Montserrat"/>
                <a:cs typeface="Montserrat"/>
                <a:sym typeface="Montserrat"/>
              </a:rPr>
              <a:t>The eye-tracker is a small black bar placed at the bottom of your screen.</a:t>
            </a:r>
          </a:p>
          <a:p>
            <a:pPr algn="ctr">
              <a:lnSpc>
                <a:spcPts val="3330"/>
              </a:lnSpc>
            </a:pPr>
            <a:endParaRPr lang="en-US" sz="2400" spc="36">
              <a:solidFill>
                <a:srgbClr val="1D1D1F"/>
              </a:solidFill>
              <a:latin typeface="Montserrat"/>
              <a:ea typeface="Montserrat"/>
              <a:cs typeface="Montserrat"/>
              <a:sym typeface="Montserrat"/>
            </a:endParaRPr>
          </a:p>
          <a:p>
            <a:pPr algn="ctr">
              <a:lnSpc>
                <a:spcPts val="5328"/>
              </a:lnSpc>
            </a:pPr>
            <a:r>
              <a:rPr lang="en-US" sz="2400" spc="36">
                <a:solidFill>
                  <a:srgbClr val="1D1D1F"/>
                </a:solidFill>
                <a:latin typeface="Montserrat"/>
                <a:ea typeface="Montserrat"/>
                <a:cs typeface="Montserrat"/>
                <a:sym typeface="Montserrat"/>
              </a:rPr>
              <a:t>It measures where you are looking on the computer screen throughout the study.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2" name="Freeform 2"/>
          <p:cNvSpPr/>
          <p:nvPr/>
        </p:nvSpPr>
        <p:spPr>
          <a:xfrm>
            <a:off x="2039398" y="6139526"/>
            <a:ext cx="14209205" cy="3099724"/>
          </a:xfrm>
          <a:custGeom>
            <a:avLst/>
            <a:gdLst/>
            <a:ahLst/>
            <a:cxnLst/>
            <a:rect l="l" t="t" r="r" b="b"/>
            <a:pathLst>
              <a:path w="14209205" h="3099724">
                <a:moveTo>
                  <a:pt x="0" y="0"/>
                </a:moveTo>
                <a:lnTo>
                  <a:pt x="14209204" y="0"/>
                </a:lnTo>
                <a:lnTo>
                  <a:pt x="14209204" y="3099724"/>
                </a:lnTo>
                <a:lnTo>
                  <a:pt x="0" y="3099724"/>
                </a:lnTo>
                <a:lnTo>
                  <a:pt x="0" y="0"/>
                </a:lnTo>
                <a:close/>
              </a:path>
            </a:pathLst>
          </a:custGeom>
          <a:blipFill>
            <a:blip r:embed="rId2"/>
            <a:stretch>
              <a:fillRect/>
            </a:stretch>
          </a:blipFill>
        </p:spPr>
        <p:txBody>
          <a:bodyPr/>
          <a:lstStyle/>
          <a:p>
            <a:endParaRPr lang="en-DE"/>
          </a:p>
        </p:txBody>
      </p:sp>
      <p:sp>
        <p:nvSpPr>
          <p:cNvPr id="3" name="TextBox 3"/>
          <p:cNvSpPr txBox="1"/>
          <p:nvPr/>
        </p:nvSpPr>
        <p:spPr>
          <a:xfrm>
            <a:off x="1028700" y="1251157"/>
            <a:ext cx="16230600" cy="1595753"/>
          </a:xfrm>
          <a:prstGeom prst="rect">
            <a:avLst/>
          </a:prstGeom>
        </p:spPr>
        <p:txBody>
          <a:bodyPr lIns="0" tIns="0" rIns="0" bIns="0" rtlCol="0" anchor="t">
            <a:spAutoFit/>
          </a:bodyPr>
          <a:lstStyle/>
          <a:p>
            <a:pPr algn="ctr">
              <a:lnSpc>
                <a:spcPts val="6560"/>
              </a:lnSpc>
            </a:pPr>
            <a:r>
              <a:rPr lang="en-US" sz="4000">
                <a:solidFill>
                  <a:srgbClr val="1D1D1F"/>
                </a:solidFill>
                <a:latin typeface="Montserrat Bold"/>
                <a:ea typeface="Montserrat Bold"/>
                <a:cs typeface="Montserrat Bold"/>
                <a:sym typeface="Montserrat Bold"/>
              </a:rPr>
              <a:t>2) WHAT IS IMPORTANT TO CONSIDER BEFORE AND DURING EYE TRACKING? </a:t>
            </a:r>
          </a:p>
        </p:txBody>
      </p:sp>
      <p:sp>
        <p:nvSpPr>
          <p:cNvPr id="4" name="TextBox 4"/>
          <p:cNvSpPr txBox="1"/>
          <p:nvPr/>
        </p:nvSpPr>
        <p:spPr>
          <a:xfrm>
            <a:off x="879062" y="3519763"/>
            <a:ext cx="16529876" cy="1765935"/>
          </a:xfrm>
          <a:prstGeom prst="rect">
            <a:avLst/>
          </a:prstGeom>
        </p:spPr>
        <p:txBody>
          <a:bodyPr lIns="0" tIns="0" rIns="0" bIns="0" rtlCol="0" anchor="t">
            <a:spAutoFit/>
          </a:bodyPr>
          <a:lstStyle/>
          <a:p>
            <a:pPr algn="ctr">
              <a:lnSpc>
                <a:spcPts val="4800"/>
              </a:lnSpc>
            </a:pPr>
            <a:r>
              <a:rPr lang="en-US" sz="2400" spc="36">
                <a:solidFill>
                  <a:srgbClr val="1D1D1F"/>
                </a:solidFill>
                <a:latin typeface="Montserrat"/>
                <a:ea typeface="Montserrat"/>
                <a:cs typeface="Montserrat"/>
                <a:sym typeface="Montserrat"/>
              </a:rPr>
              <a:t>Before we begin, </a:t>
            </a:r>
            <a:r>
              <a:rPr lang="en-US" sz="2400" spc="36">
                <a:solidFill>
                  <a:srgbClr val="1D1D1F"/>
                </a:solidFill>
                <a:latin typeface="Montserrat Bold"/>
                <a:ea typeface="Montserrat Bold"/>
                <a:cs typeface="Montserrat Bold"/>
                <a:sym typeface="Montserrat Bold"/>
              </a:rPr>
              <a:t>take a moment to find a relaxed position that will allow you to stay still and focused throughout the </a:t>
            </a:r>
            <a:r>
              <a:rPr lang="en-US" sz="2400" spc="36">
                <a:solidFill>
                  <a:srgbClr val="1D1D1F"/>
                </a:solidFill>
                <a:latin typeface="Montserrat Bold Italics"/>
                <a:ea typeface="Montserrat Bold Italics"/>
                <a:cs typeface="Montserrat Bold Italics"/>
                <a:sym typeface="Montserrat Bold Italics"/>
              </a:rPr>
              <a:t>whole</a:t>
            </a:r>
            <a:r>
              <a:rPr lang="en-US" sz="2400" spc="36">
                <a:solidFill>
                  <a:srgbClr val="1D1D1F"/>
                </a:solidFill>
                <a:latin typeface="Montserrat Bold"/>
                <a:ea typeface="Montserrat Bold"/>
                <a:cs typeface="Montserrat Bold"/>
                <a:sym typeface="Montserrat Bold"/>
              </a:rPr>
              <a:t> study</a:t>
            </a:r>
            <a:r>
              <a:rPr lang="en-US" sz="2400" spc="36">
                <a:solidFill>
                  <a:srgbClr val="1D1D1F"/>
                </a:solidFill>
                <a:latin typeface="Montserrat"/>
                <a:ea typeface="Montserrat"/>
                <a:cs typeface="Montserrat"/>
                <a:sym typeface="Montserrat"/>
              </a:rPr>
              <a:t>. Ensure that you are seated comfortably with your back supported and your feet flat on the floor.</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grpSp>
        <p:nvGrpSpPr>
          <p:cNvPr id="2" name="Group 2"/>
          <p:cNvGrpSpPr/>
          <p:nvPr/>
        </p:nvGrpSpPr>
        <p:grpSpPr>
          <a:xfrm>
            <a:off x="1329160" y="5204023"/>
            <a:ext cx="15629679" cy="4594050"/>
            <a:chOff x="0" y="0"/>
            <a:chExt cx="4116459" cy="1209956"/>
          </a:xfrm>
        </p:grpSpPr>
        <p:sp>
          <p:nvSpPr>
            <p:cNvPr id="3" name="Freeform 3"/>
            <p:cNvSpPr/>
            <p:nvPr/>
          </p:nvSpPr>
          <p:spPr>
            <a:xfrm>
              <a:off x="0" y="0"/>
              <a:ext cx="4116459" cy="1209956"/>
            </a:xfrm>
            <a:custGeom>
              <a:avLst/>
              <a:gdLst/>
              <a:ahLst/>
              <a:cxnLst/>
              <a:rect l="l" t="t" r="r" b="b"/>
              <a:pathLst>
                <a:path w="4116459" h="1209956">
                  <a:moveTo>
                    <a:pt x="0" y="0"/>
                  </a:moveTo>
                  <a:lnTo>
                    <a:pt x="4116459" y="0"/>
                  </a:lnTo>
                  <a:lnTo>
                    <a:pt x="4116459" y="1209956"/>
                  </a:lnTo>
                  <a:lnTo>
                    <a:pt x="0" y="1209956"/>
                  </a:lnTo>
                  <a:close/>
                </a:path>
              </a:pathLst>
            </a:custGeom>
            <a:solidFill>
              <a:srgbClr val="000000">
                <a:alpha val="0"/>
              </a:srgbClr>
            </a:solidFill>
            <a:ln w="19050" cap="sq">
              <a:solidFill>
                <a:srgbClr val="000000"/>
              </a:solidFill>
              <a:prstDash val="solid"/>
              <a:miter/>
            </a:ln>
          </p:spPr>
          <p:txBody>
            <a:bodyPr/>
            <a:lstStyle/>
            <a:p>
              <a:endParaRPr lang="en-DE"/>
            </a:p>
          </p:txBody>
        </p:sp>
        <p:sp>
          <p:nvSpPr>
            <p:cNvPr id="4" name="TextBox 4"/>
            <p:cNvSpPr txBox="1"/>
            <p:nvPr/>
          </p:nvSpPr>
          <p:spPr>
            <a:xfrm>
              <a:off x="0" y="-38100"/>
              <a:ext cx="4116459" cy="1248056"/>
            </a:xfrm>
            <a:prstGeom prst="rect">
              <a:avLst/>
            </a:prstGeom>
          </p:spPr>
          <p:txBody>
            <a:bodyPr lIns="50800" tIns="50800" rIns="50800" bIns="50800" rtlCol="0" anchor="ctr"/>
            <a:lstStyle/>
            <a:p>
              <a:pPr algn="ctr">
                <a:lnSpc>
                  <a:spcPts val="3105"/>
                </a:lnSpc>
              </a:pPr>
              <a:endParaRPr/>
            </a:p>
          </p:txBody>
        </p:sp>
      </p:grpSp>
      <p:sp>
        <p:nvSpPr>
          <p:cNvPr id="5" name="Freeform 5"/>
          <p:cNvSpPr/>
          <p:nvPr/>
        </p:nvSpPr>
        <p:spPr>
          <a:xfrm>
            <a:off x="5700820" y="7584183"/>
            <a:ext cx="1734893" cy="1598270"/>
          </a:xfrm>
          <a:custGeom>
            <a:avLst/>
            <a:gdLst/>
            <a:ahLst/>
            <a:cxnLst/>
            <a:rect l="l" t="t" r="r" b="b"/>
            <a:pathLst>
              <a:path w="1734893" h="1598270">
                <a:moveTo>
                  <a:pt x="0" y="0"/>
                </a:moveTo>
                <a:lnTo>
                  <a:pt x="1734893" y="0"/>
                </a:lnTo>
                <a:lnTo>
                  <a:pt x="1734893" y="1598270"/>
                </a:lnTo>
                <a:lnTo>
                  <a:pt x="0" y="1598270"/>
                </a:lnTo>
                <a:lnTo>
                  <a:pt x="0" y="0"/>
                </a:lnTo>
                <a:close/>
              </a:path>
            </a:pathLst>
          </a:custGeom>
          <a:blipFill>
            <a:blip r:embed="rId2"/>
            <a:stretch>
              <a:fillRect/>
            </a:stretch>
          </a:blipFill>
        </p:spPr>
        <p:txBody>
          <a:bodyPr/>
          <a:lstStyle/>
          <a:p>
            <a:endParaRPr lang="en-DE"/>
          </a:p>
        </p:txBody>
      </p:sp>
      <p:grpSp>
        <p:nvGrpSpPr>
          <p:cNvPr id="6" name="Group 6"/>
          <p:cNvGrpSpPr/>
          <p:nvPr/>
        </p:nvGrpSpPr>
        <p:grpSpPr>
          <a:xfrm>
            <a:off x="5300692" y="5789087"/>
            <a:ext cx="2535150" cy="1842527"/>
            <a:chOff x="0" y="0"/>
            <a:chExt cx="3380200" cy="2456703"/>
          </a:xfrm>
        </p:grpSpPr>
        <p:grpSp>
          <p:nvGrpSpPr>
            <p:cNvPr id="7" name="Group 7"/>
            <p:cNvGrpSpPr/>
            <p:nvPr/>
          </p:nvGrpSpPr>
          <p:grpSpPr>
            <a:xfrm>
              <a:off x="0" y="0"/>
              <a:ext cx="3380200" cy="2456703"/>
              <a:chOff x="0" y="0"/>
              <a:chExt cx="667694" cy="485275"/>
            </a:xfrm>
          </p:grpSpPr>
          <p:sp>
            <p:nvSpPr>
              <p:cNvPr id="8" name="Freeform 8"/>
              <p:cNvSpPr/>
              <p:nvPr/>
            </p:nvSpPr>
            <p:spPr>
              <a:xfrm>
                <a:off x="0" y="0"/>
                <a:ext cx="667694" cy="485275"/>
              </a:xfrm>
              <a:custGeom>
                <a:avLst/>
                <a:gdLst/>
                <a:ahLst/>
                <a:cxnLst/>
                <a:rect l="l" t="t" r="r" b="b"/>
                <a:pathLst>
                  <a:path w="667694" h="485275">
                    <a:moveTo>
                      <a:pt x="0" y="0"/>
                    </a:moveTo>
                    <a:lnTo>
                      <a:pt x="667694" y="0"/>
                    </a:lnTo>
                    <a:lnTo>
                      <a:pt x="667694" y="485275"/>
                    </a:lnTo>
                    <a:lnTo>
                      <a:pt x="0" y="485275"/>
                    </a:lnTo>
                    <a:close/>
                  </a:path>
                </a:pathLst>
              </a:custGeom>
              <a:solidFill>
                <a:srgbClr val="000000">
                  <a:alpha val="0"/>
                </a:srgbClr>
              </a:solidFill>
              <a:ln w="19050" cap="sq">
                <a:solidFill>
                  <a:srgbClr val="000000"/>
                </a:solidFill>
                <a:prstDash val="solid"/>
                <a:miter/>
              </a:ln>
            </p:spPr>
            <p:txBody>
              <a:bodyPr/>
              <a:lstStyle/>
              <a:p>
                <a:endParaRPr lang="en-DE"/>
              </a:p>
            </p:txBody>
          </p:sp>
          <p:sp>
            <p:nvSpPr>
              <p:cNvPr id="9" name="TextBox 9"/>
              <p:cNvSpPr txBox="1"/>
              <p:nvPr/>
            </p:nvSpPr>
            <p:spPr>
              <a:xfrm>
                <a:off x="0" y="-38100"/>
                <a:ext cx="667694" cy="523375"/>
              </a:xfrm>
              <a:prstGeom prst="rect">
                <a:avLst/>
              </a:prstGeom>
            </p:spPr>
            <p:txBody>
              <a:bodyPr lIns="50800" tIns="50800" rIns="50800" bIns="50800" rtlCol="0" anchor="ctr"/>
              <a:lstStyle/>
              <a:p>
                <a:pPr algn="ctr">
                  <a:lnSpc>
                    <a:spcPts val="3105"/>
                  </a:lnSpc>
                </a:pPr>
                <a:endParaRPr/>
              </a:p>
            </p:txBody>
          </p:sp>
        </p:grpSp>
        <p:sp>
          <p:nvSpPr>
            <p:cNvPr id="10" name="Freeform 10"/>
            <p:cNvSpPr/>
            <p:nvPr/>
          </p:nvSpPr>
          <p:spPr>
            <a:xfrm>
              <a:off x="1131543" y="531001"/>
              <a:ext cx="1117114" cy="1394700"/>
            </a:xfrm>
            <a:custGeom>
              <a:avLst/>
              <a:gdLst/>
              <a:ahLst/>
              <a:cxnLst/>
              <a:rect l="l" t="t" r="r" b="b"/>
              <a:pathLst>
                <a:path w="1117114" h="1394700">
                  <a:moveTo>
                    <a:pt x="0" y="0"/>
                  </a:moveTo>
                  <a:lnTo>
                    <a:pt x="1117114" y="0"/>
                  </a:lnTo>
                  <a:lnTo>
                    <a:pt x="1117114" y="1394700"/>
                  </a:lnTo>
                  <a:lnTo>
                    <a:pt x="0" y="1394700"/>
                  </a:lnTo>
                  <a:lnTo>
                    <a:pt x="0" y="0"/>
                  </a:lnTo>
                  <a:close/>
                </a:path>
              </a:pathLst>
            </a:custGeom>
            <a:blipFill>
              <a:blip r:embed="rId3"/>
              <a:stretch>
                <a:fillRect/>
              </a:stretch>
            </a:blipFill>
          </p:spPr>
          <p:txBody>
            <a:bodyPr/>
            <a:lstStyle/>
            <a:p>
              <a:endParaRPr lang="en-DE"/>
            </a:p>
          </p:txBody>
        </p:sp>
      </p:grpSp>
      <p:sp>
        <p:nvSpPr>
          <p:cNvPr id="11" name="Freeform 11"/>
          <p:cNvSpPr/>
          <p:nvPr/>
        </p:nvSpPr>
        <p:spPr>
          <a:xfrm>
            <a:off x="5845620" y="5836518"/>
            <a:ext cx="1399829" cy="1747665"/>
          </a:xfrm>
          <a:custGeom>
            <a:avLst/>
            <a:gdLst/>
            <a:ahLst/>
            <a:cxnLst/>
            <a:rect l="l" t="t" r="r" b="b"/>
            <a:pathLst>
              <a:path w="1399829" h="1747665">
                <a:moveTo>
                  <a:pt x="0" y="0"/>
                </a:moveTo>
                <a:lnTo>
                  <a:pt x="1399829" y="0"/>
                </a:lnTo>
                <a:lnTo>
                  <a:pt x="1399829" y="1747665"/>
                </a:lnTo>
                <a:lnTo>
                  <a:pt x="0" y="1747665"/>
                </a:lnTo>
                <a:lnTo>
                  <a:pt x="0" y="0"/>
                </a:lnTo>
                <a:close/>
              </a:path>
            </a:pathLst>
          </a:custGeom>
          <a:blipFill>
            <a:blip r:embed="rId4"/>
            <a:stretch>
              <a:fillRect/>
            </a:stretch>
          </a:blipFill>
        </p:spPr>
        <p:txBody>
          <a:bodyPr/>
          <a:lstStyle/>
          <a:p>
            <a:endParaRPr lang="en-DE"/>
          </a:p>
        </p:txBody>
      </p:sp>
      <p:grpSp>
        <p:nvGrpSpPr>
          <p:cNvPr id="12" name="Group 12"/>
          <p:cNvGrpSpPr/>
          <p:nvPr/>
        </p:nvGrpSpPr>
        <p:grpSpPr>
          <a:xfrm>
            <a:off x="9429882" y="5789087"/>
            <a:ext cx="2535150" cy="1842527"/>
            <a:chOff x="0" y="0"/>
            <a:chExt cx="3380200" cy="2456703"/>
          </a:xfrm>
        </p:grpSpPr>
        <p:grpSp>
          <p:nvGrpSpPr>
            <p:cNvPr id="13" name="Group 13"/>
            <p:cNvGrpSpPr/>
            <p:nvPr/>
          </p:nvGrpSpPr>
          <p:grpSpPr>
            <a:xfrm>
              <a:off x="0" y="0"/>
              <a:ext cx="3380200" cy="2456703"/>
              <a:chOff x="0" y="0"/>
              <a:chExt cx="667694" cy="485275"/>
            </a:xfrm>
          </p:grpSpPr>
          <p:sp>
            <p:nvSpPr>
              <p:cNvPr id="14" name="Freeform 14"/>
              <p:cNvSpPr/>
              <p:nvPr/>
            </p:nvSpPr>
            <p:spPr>
              <a:xfrm>
                <a:off x="0" y="0"/>
                <a:ext cx="667694" cy="485275"/>
              </a:xfrm>
              <a:custGeom>
                <a:avLst/>
                <a:gdLst/>
                <a:ahLst/>
                <a:cxnLst/>
                <a:rect l="l" t="t" r="r" b="b"/>
                <a:pathLst>
                  <a:path w="667694" h="485275">
                    <a:moveTo>
                      <a:pt x="0" y="0"/>
                    </a:moveTo>
                    <a:lnTo>
                      <a:pt x="667694" y="0"/>
                    </a:lnTo>
                    <a:lnTo>
                      <a:pt x="667694" y="485275"/>
                    </a:lnTo>
                    <a:lnTo>
                      <a:pt x="0" y="485275"/>
                    </a:lnTo>
                    <a:close/>
                  </a:path>
                </a:pathLst>
              </a:custGeom>
              <a:solidFill>
                <a:srgbClr val="000000">
                  <a:alpha val="0"/>
                </a:srgbClr>
              </a:solidFill>
              <a:ln w="19050" cap="sq">
                <a:solidFill>
                  <a:srgbClr val="000000"/>
                </a:solidFill>
                <a:prstDash val="solid"/>
                <a:miter/>
              </a:ln>
            </p:spPr>
            <p:txBody>
              <a:bodyPr/>
              <a:lstStyle/>
              <a:p>
                <a:endParaRPr lang="en-DE"/>
              </a:p>
            </p:txBody>
          </p:sp>
          <p:sp>
            <p:nvSpPr>
              <p:cNvPr id="15" name="TextBox 15"/>
              <p:cNvSpPr txBox="1"/>
              <p:nvPr/>
            </p:nvSpPr>
            <p:spPr>
              <a:xfrm>
                <a:off x="0" y="-38100"/>
                <a:ext cx="667694" cy="523375"/>
              </a:xfrm>
              <a:prstGeom prst="rect">
                <a:avLst/>
              </a:prstGeom>
            </p:spPr>
            <p:txBody>
              <a:bodyPr lIns="50800" tIns="50800" rIns="50800" bIns="50800" rtlCol="0" anchor="ctr"/>
              <a:lstStyle/>
              <a:p>
                <a:pPr algn="ctr">
                  <a:lnSpc>
                    <a:spcPts val="3105"/>
                  </a:lnSpc>
                </a:pPr>
                <a:endParaRPr/>
              </a:p>
            </p:txBody>
          </p:sp>
        </p:grpSp>
        <p:sp>
          <p:nvSpPr>
            <p:cNvPr id="16" name="Freeform 16"/>
            <p:cNvSpPr/>
            <p:nvPr/>
          </p:nvSpPr>
          <p:spPr>
            <a:xfrm>
              <a:off x="1131543" y="531001"/>
              <a:ext cx="1117114" cy="1394700"/>
            </a:xfrm>
            <a:custGeom>
              <a:avLst/>
              <a:gdLst/>
              <a:ahLst/>
              <a:cxnLst/>
              <a:rect l="l" t="t" r="r" b="b"/>
              <a:pathLst>
                <a:path w="1117114" h="1394700">
                  <a:moveTo>
                    <a:pt x="0" y="0"/>
                  </a:moveTo>
                  <a:lnTo>
                    <a:pt x="1117114" y="0"/>
                  </a:lnTo>
                  <a:lnTo>
                    <a:pt x="1117114" y="1394700"/>
                  </a:lnTo>
                  <a:lnTo>
                    <a:pt x="0" y="1394700"/>
                  </a:lnTo>
                  <a:lnTo>
                    <a:pt x="0" y="0"/>
                  </a:lnTo>
                  <a:close/>
                </a:path>
              </a:pathLst>
            </a:custGeom>
            <a:blipFill>
              <a:blip r:embed="rId3"/>
              <a:stretch>
                <a:fillRect/>
              </a:stretch>
            </a:blipFill>
          </p:spPr>
          <p:txBody>
            <a:bodyPr/>
            <a:lstStyle/>
            <a:p>
              <a:endParaRPr lang="en-DE"/>
            </a:p>
          </p:txBody>
        </p:sp>
      </p:grpSp>
      <p:grpSp>
        <p:nvGrpSpPr>
          <p:cNvPr id="17" name="Group 17"/>
          <p:cNvGrpSpPr/>
          <p:nvPr/>
        </p:nvGrpSpPr>
        <p:grpSpPr>
          <a:xfrm>
            <a:off x="13555707" y="5789087"/>
            <a:ext cx="2535150" cy="1842527"/>
            <a:chOff x="0" y="0"/>
            <a:chExt cx="3380200" cy="2456703"/>
          </a:xfrm>
        </p:grpSpPr>
        <p:grpSp>
          <p:nvGrpSpPr>
            <p:cNvPr id="18" name="Group 18"/>
            <p:cNvGrpSpPr/>
            <p:nvPr/>
          </p:nvGrpSpPr>
          <p:grpSpPr>
            <a:xfrm>
              <a:off x="0" y="0"/>
              <a:ext cx="3380200" cy="2456703"/>
              <a:chOff x="0" y="0"/>
              <a:chExt cx="667694" cy="485275"/>
            </a:xfrm>
          </p:grpSpPr>
          <p:sp>
            <p:nvSpPr>
              <p:cNvPr id="19" name="Freeform 19"/>
              <p:cNvSpPr/>
              <p:nvPr/>
            </p:nvSpPr>
            <p:spPr>
              <a:xfrm>
                <a:off x="0" y="0"/>
                <a:ext cx="667694" cy="485275"/>
              </a:xfrm>
              <a:custGeom>
                <a:avLst/>
                <a:gdLst/>
                <a:ahLst/>
                <a:cxnLst/>
                <a:rect l="l" t="t" r="r" b="b"/>
                <a:pathLst>
                  <a:path w="667694" h="485275">
                    <a:moveTo>
                      <a:pt x="0" y="0"/>
                    </a:moveTo>
                    <a:lnTo>
                      <a:pt x="667694" y="0"/>
                    </a:lnTo>
                    <a:lnTo>
                      <a:pt x="667694" y="485275"/>
                    </a:lnTo>
                    <a:lnTo>
                      <a:pt x="0" y="485275"/>
                    </a:lnTo>
                    <a:close/>
                  </a:path>
                </a:pathLst>
              </a:custGeom>
              <a:solidFill>
                <a:srgbClr val="E1F1D7"/>
              </a:solidFill>
              <a:ln w="19050" cap="sq">
                <a:solidFill>
                  <a:srgbClr val="000000"/>
                </a:solidFill>
                <a:prstDash val="solid"/>
                <a:miter/>
              </a:ln>
            </p:spPr>
            <p:txBody>
              <a:bodyPr/>
              <a:lstStyle/>
              <a:p>
                <a:endParaRPr lang="en-DE"/>
              </a:p>
            </p:txBody>
          </p:sp>
          <p:sp>
            <p:nvSpPr>
              <p:cNvPr id="20" name="TextBox 20"/>
              <p:cNvSpPr txBox="1"/>
              <p:nvPr/>
            </p:nvSpPr>
            <p:spPr>
              <a:xfrm>
                <a:off x="0" y="-38100"/>
                <a:ext cx="667694" cy="523375"/>
              </a:xfrm>
              <a:prstGeom prst="rect">
                <a:avLst/>
              </a:prstGeom>
            </p:spPr>
            <p:txBody>
              <a:bodyPr lIns="50800" tIns="50800" rIns="50800" bIns="50800" rtlCol="0" anchor="ctr"/>
              <a:lstStyle/>
              <a:p>
                <a:pPr algn="ctr">
                  <a:lnSpc>
                    <a:spcPts val="3105"/>
                  </a:lnSpc>
                </a:pPr>
                <a:endParaRPr/>
              </a:p>
            </p:txBody>
          </p:sp>
        </p:grpSp>
        <p:sp>
          <p:nvSpPr>
            <p:cNvPr id="21" name="Freeform 21"/>
            <p:cNvSpPr/>
            <p:nvPr/>
          </p:nvSpPr>
          <p:spPr>
            <a:xfrm>
              <a:off x="1131543" y="531001"/>
              <a:ext cx="1117114" cy="1394700"/>
            </a:xfrm>
            <a:custGeom>
              <a:avLst/>
              <a:gdLst/>
              <a:ahLst/>
              <a:cxnLst/>
              <a:rect l="l" t="t" r="r" b="b"/>
              <a:pathLst>
                <a:path w="1117114" h="1394700">
                  <a:moveTo>
                    <a:pt x="0" y="0"/>
                  </a:moveTo>
                  <a:lnTo>
                    <a:pt x="1117114" y="0"/>
                  </a:lnTo>
                  <a:lnTo>
                    <a:pt x="1117114" y="1394700"/>
                  </a:lnTo>
                  <a:lnTo>
                    <a:pt x="0" y="1394700"/>
                  </a:lnTo>
                  <a:lnTo>
                    <a:pt x="0" y="0"/>
                  </a:lnTo>
                  <a:close/>
                </a:path>
              </a:pathLst>
            </a:custGeom>
            <a:blipFill>
              <a:blip r:embed="rId3"/>
              <a:stretch>
                <a:fillRect/>
              </a:stretch>
            </a:blipFill>
          </p:spPr>
          <p:txBody>
            <a:bodyPr/>
            <a:lstStyle/>
            <a:p>
              <a:endParaRPr lang="en-DE"/>
            </a:p>
          </p:txBody>
        </p:sp>
      </p:grpSp>
      <p:sp>
        <p:nvSpPr>
          <p:cNvPr id="22" name="Freeform 22"/>
          <p:cNvSpPr/>
          <p:nvPr/>
        </p:nvSpPr>
        <p:spPr>
          <a:xfrm>
            <a:off x="10391613" y="6379604"/>
            <a:ext cx="611687" cy="763683"/>
          </a:xfrm>
          <a:custGeom>
            <a:avLst/>
            <a:gdLst/>
            <a:ahLst/>
            <a:cxnLst/>
            <a:rect l="l" t="t" r="r" b="b"/>
            <a:pathLst>
              <a:path w="611687" h="763683">
                <a:moveTo>
                  <a:pt x="0" y="0"/>
                </a:moveTo>
                <a:lnTo>
                  <a:pt x="611687" y="0"/>
                </a:lnTo>
                <a:lnTo>
                  <a:pt x="611687" y="763683"/>
                </a:lnTo>
                <a:lnTo>
                  <a:pt x="0" y="763683"/>
                </a:lnTo>
                <a:lnTo>
                  <a:pt x="0" y="0"/>
                </a:lnTo>
                <a:close/>
              </a:path>
            </a:pathLst>
          </a:custGeom>
          <a:blipFill>
            <a:blip r:embed="rId4"/>
            <a:stretch>
              <a:fillRect/>
            </a:stretch>
          </a:blipFill>
        </p:spPr>
        <p:txBody>
          <a:bodyPr/>
          <a:lstStyle/>
          <a:p>
            <a:endParaRPr lang="en-DE"/>
          </a:p>
        </p:txBody>
      </p:sp>
      <p:sp>
        <p:nvSpPr>
          <p:cNvPr id="23" name="Freeform 23"/>
          <p:cNvSpPr/>
          <p:nvPr/>
        </p:nvSpPr>
        <p:spPr>
          <a:xfrm>
            <a:off x="14362048" y="6182075"/>
            <a:ext cx="846267" cy="1056551"/>
          </a:xfrm>
          <a:custGeom>
            <a:avLst/>
            <a:gdLst/>
            <a:ahLst/>
            <a:cxnLst/>
            <a:rect l="l" t="t" r="r" b="b"/>
            <a:pathLst>
              <a:path w="846267" h="1056551">
                <a:moveTo>
                  <a:pt x="0" y="0"/>
                </a:moveTo>
                <a:lnTo>
                  <a:pt x="846267" y="0"/>
                </a:lnTo>
                <a:lnTo>
                  <a:pt x="846267" y="1056551"/>
                </a:lnTo>
                <a:lnTo>
                  <a:pt x="0" y="1056551"/>
                </a:lnTo>
                <a:lnTo>
                  <a:pt x="0" y="0"/>
                </a:lnTo>
                <a:close/>
              </a:path>
            </a:pathLst>
          </a:custGeom>
          <a:blipFill>
            <a:blip r:embed="rId4"/>
            <a:stretch>
              <a:fillRect/>
            </a:stretch>
          </a:blipFill>
        </p:spPr>
        <p:txBody>
          <a:bodyPr/>
          <a:lstStyle/>
          <a:p>
            <a:endParaRPr lang="en-DE"/>
          </a:p>
        </p:txBody>
      </p:sp>
      <p:sp>
        <p:nvSpPr>
          <p:cNvPr id="24" name="Freeform 24"/>
          <p:cNvSpPr/>
          <p:nvPr/>
        </p:nvSpPr>
        <p:spPr>
          <a:xfrm>
            <a:off x="9928996" y="8278710"/>
            <a:ext cx="1638901" cy="1509838"/>
          </a:xfrm>
          <a:custGeom>
            <a:avLst/>
            <a:gdLst/>
            <a:ahLst/>
            <a:cxnLst/>
            <a:rect l="l" t="t" r="r" b="b"/>
            <a:pathLst>
              <a:path w="1638901" h="1509838">
                <a:moveTo>
                  <a:pt x="0" y="0"/>
                </a:moveTo>
                <a:lnTo>
                  <a:pt x="1638901" y="0"/>
                </a:lnTo>
                <a:lnTo>
                  <a:pt x="1638901" y="1509838"/>
                </a:lnTo>
                <a:lnTo>
                  <a:pt x="0" y="1509838"/>
                </a:lnTo>
                <a:lnTo>
                  <a:pt x="0" y="0"/>
                </a:lnTo>
                <a:close/>
              </a:path>
            </a:pathLst>
          </a:custGeom>
          <a:blipFill>
            <a:blip r:embed="rId2"/>
            <a:stretch>
              <a:fillRect/>
            </a:stretch>
          </a:blipFill>
        </p:spPr>
        <p:txBody>
          <a:bodyPr/>
          <a:lstStyle/>
          <a:p>
            <a:endParaRPr lang="en-DE"/>
          </a:p>
        </p:txBody>
      </p:sp>
      <p:sp>
        <p:nvSpPr>
          <p:cNvPr id="25" name="Freeform 25"/>
          <p:cNvSpPr/>
          <p:nvPr/>
        </p:nvSpPr>
        <p:spPr>
          <a:xfrm>
            <a:off x="14035029" y="7832868"/>
            <a:ext cx="1633655" cy="1505005"/>
          </a:xfrm>
          <a:custGeom>
            <a:avLst/>
            <a:gdLst/>
            <a:ahLst/>
            <a:cxnLst/>
            <a:rect l="l" t="t" r="r" b="b"/>
            <a:pathLst>
              <a:path w="1633655" h="1505005">
                <a:moveTo>
                  <a:pt x="0" y="0"/>
                </a:moveTo>
                <a:lnTo>
                  <a:pt x="1633655" y="0"/>
                </a:lnTo>
                <a:lnTo>
                  <a:pt x="1633655" y="1505005"/>
                </a:lnTo>
                <a:lnTo>
                  <a:pt x="0" y="1505005"/>
                </a:lnTo>
                <a:lnTo>
                  <a:pt x="0" y="0"/>
                </a:lnTo>
                <a:close/>
              </a:path>
            </a:pathLst>
          </a:custGeom>
          <a:blipFill>
            <a:blip r:embed="rId2"/>
            <a:stretch>
              <a:fillRect/>
            </a:stretch>
          </a:blipFill>
        </p:spPr>
        <p:txBody>
          <a:bodyPr/>
          <a:lstStyle/>
          <a:p>
            <a:endParaRPr lang="en-DE"/>
          </a:p>
        </p:txBody>
      </p:sp>
      <p:sp>
        <p:nvSpPr>
          <p:cNvPr id="26" name="TextBox 26"/>
          <p:cNvSpPr txBox="1"/>
          <p:nvPr/>
        </p:nvSpPr>
        <p:spPr>
          <a:xfrm>
            <a:off x="1434220" y="1019175"/>
            <a:ext cx="15620140" cy="666750"/>
          </a:xfrm>
          <a:prstGeom prst="rect">
            <a:avLst/>
          </a:prstGeom>
        </p:spPr>
        <p:txBody>
          <a:bodyPr lIns="0" tIns="0" rIns="0" bIns="0" rtlCol="0" anchor="t">
            <a:spAutoFit/>
          </a:bodyPr>
          <a:lstStyle/>
          <a:p>
            <a:pPr algn="ctr">
              <a:lnSpc>
                <a:spcPts val="5400"/>
              </a:lnSpc>
            </a:pPr>
            <a:r>
              <a:rPr lang="en-US" sz="4000">
                <a:solidFill>
                  <a:srgbClr val="1D1D1F"/>
                </a:solidFill>
                <a:latin typeface="Montserrat Bold"/>
                <a:ea typeface="Montserrat Bold"/>
                <a:cs typeface="Montserrat Bold"/>
                <a:sym typeface="Montserrat Bold"/>
              </a:rPr>
              <a:t>3) HOW TO CALIBRATE THE EYE-TRACKING DEVICE?</a:t>
            </a:r>
          </a:p>
        </p:txBody>
      </p:sp>
      <p:sp>
        <p:nvSpPr>
          <p:cNvPr id="27" name="TextBox 27"/>
          <p:cNvSpPr txBox="1"/>
          <p:nvPr/>
        </p:nvSpPr>
        <p:spPr>
          <a:xfrm>
            <a:off x="1233640" y="1883523"/>
            <a:ext cx="15921010" cy="476631"/>
          </a:xfrm>
          <a:prstGeom prst="rect">
            <a:avLst/>
          </a:prstGeom>
        </p:spPr>
        <p:txBody>
          <a:bodyPr lIns="0" tIns="0" rIns="0" bIns="0" rtlCol="0" anchor="t">
            <a:spAutoFit/>
          </a:bodyPr>
          <a:lstStyle/>
          <a:p>
            <a:pPr algn="ctr">
              <a:lnSpc>
                <a:spcPts val="4242"/>
              </a:lnSpc>
            </a:pPr>
            <a:r>
              <a:rPr lang="en-US" sz="2100" spc="31">
                <a:solidFill>
                  <a:srgbClr val="1D1D1F"/>
                </a:solidFill>
                <a:latin typeface="Montserrat Italics"/>
                <a:ea typeface="Montserrat Italics"/>
                <a:cs typeface="Montserrat Italics"/>
                <a:sym typeface="Montserrat Italics"/>
              </a:rPr>
              <a:t>Before the study starts, the eye-tracker has to be calibrated to your eyes through a </a:t>
            </a:r>
            <a:r>
              <a:rPr lang="en-US" sz="2100" spc="31">
                <a:solidFill>
                  <a:srgbClr val="1D1D1F"/>
                </a:solidFill>
                <a:latin typeface="Montserrat Bold Italics"/>
                <a:ea typeface="Montserrat Bold Italics"/>
                <a:cs typeface="Montserrat Bold Italics"/>
                <a:sym typeface="Montserrat Bold Italics"/>
              </a:rPr>
              <a:t>three-step</a:t>
            </a:r>
            <a:r>
              <a:rPr lang="en-US" sz="2100" spc="31">
                <a:solidFill>
                  <a:srgbClr val="1D1D1F"/>
                </a:solidFill>
                <a:latin typeface="Montserrat Italics"/>
                <a:ea typeface="Montserrat Italics"/>
                <a:cs typeface="Montserrat Italics"/>
                <a:sym typeface="Montserrat Italics"/>
              </a:rPr>
              <a:t> procedure.</a:t>
            </a:r>
          </a:p>
        </p:txBody>
      </p:sp>
      <p:sp>
        <p:nvSpPr>
          <p:cNvPr id="28" name="TextBox 28"/>
          <p:cNvSpPr txBox="1"/>
          <p:nvPr/>
        </p:nvSpPr>
        <p:spPr>
          <a:xfrm>
            <a:off x="5576204" y="2712559"/>
            <a:ext cx="7135592" cy="384810"/>
          </a:xfrm>
          <a:prstGeom prst="rect">
            <a:avLst/>
          </a:prstGeom>
        </p:spPr>
        <p:txBody>
          <a:bodyPr lIns="0" tIns="0" rIns="0" bIns="0" rtlCol="0" anchor="t">
            <a:spAutoFit/>
          </a:bodyPr>
          <a:lstStyle/>
          <a:p>
            <a:pPr algn="ctr">
              <a:lnSpc>
                <a:spcPts val="3105"/>
              </a:lnSpc>
            </a:pPr>
            <a:r>
              <a:rPr lang="en-US" sz="2300" spc="32">
                <a:solidFill>
                  <a:srgbClr val="F7F7F7"/>
                </a:solidFill>
                <a:latin typeface="Montserrat Bold"/>
                <a:ea typeface="Montserrat Bold"/>
                <a:cs typeface="Montserrat Bold"/>
                <a:sym typeface="Montserrat Bold"/>
              </a:rPr>
              <a:t>STEP 1: HEAD POSITION CALIBRATION</a:t>
            </a:r>
          </a:p>
        </p:txBody>
      </p:sp>
      <p:sp>
        <p:nvSpPr>
          <p:cNvPr id="29" name="TextBox 29"/>
          <p:cNvSpPr txBox="1"/>
          <p:nvPr/>
        </p:nvSpPr>
        <p:spPr>
          <a:xfrm>
            <a:off x="1283785" y="3412318"/>
            <a:ext cx="15820720" cy="1362456"/>
          </a:xfrm>
          <a:prstGeom prst="rect">
            <a:avLst/>
          </a:prstGeom>
        </p:spPr>
        <p:txBody>
          <a:bodyPr lIns="0" tIns="0" rIns="0" bIns="0" rtlCol="0" anchor="t">
            <a:spAutoFit/>
          </a:bodyPr>
          <a:lstStyle/>
          <a:p>
            <a:pPr algn="ctr">
              <a:lnSpc>
                <a:spcPts val="3717"/>
              </a:lnSpc>
            </a:pPr>
            <a:r>
              <a:rPr lang="en-US" sz="2100" spc="31">
                <a:solidFill>
                  <a:srgbClr val="1D1D1F"/>
                </a:solidFill>
                <a:latin typeface="Montserrat"/>
                <a:ea typeface="Montserrat"/>
                <a:cs typeface="Montserrat"/>
                <a:sym typeface="Montserrat"/>
              </a:rPr>
              <a:t>In the first step, it is crucial that your head is positioned correctly. You will see two face masks: the </a:t>
            </a:r>
            <a:r>
              <a:rPr lang="en-US" sz="2100" spc="31">
                <a:solidFill>
                  <a:srgbClr val="1D1D1F"/>
                </a:solidFill>
                <a:latin typeface="Montserrat Bold"/>
                <a:ea typeface="Montserrat Bold"/>
                <a:cs typeface="Montserrat Bold"/>
                <a:sym typeface="Montserrat Bold"/>
              </a:rPr>
              <a:t>black face mask</a:t>
            </a:r>
            <a:r>
              <a:rPr lang="en-US" sz="2100" spc="31">
                <a:solidFill>
                  <a:srgbClr val="1D1D1F"/>
                </a:solidFill>
                <a:latin typeface="Montserrat"/>
                <a:ea typeface="Montserrat"/>
                <a:cs typeface="Montserrat"/>
                <a:sym typeface="Montserrat"/>
              </a:rPr>
              <a:t> will be fixed at the ideal position for eye tracking and your task will be to align the </a:t>
            </a:r>
            <a:r>
              <a:rPr lang="en-US" sz="2100" spc="31">
                <a:solidFill>
                  <a:srgbClr val="1F67E1"/>
                </a:solidFill>
                <a:latin typeface="Montserrat Bold"/>
                <a:ea typeface="Montserrat Bold"/>
                <a:cs typeface="Montserrat Bold"/>
                <a:sym typeface="Montserrat Bold"/>
              </a:rPr>
              <a:t>blue face mask</a:t>
            </a:r>
            <a:r>
              <a:rPr lang="en-US" sz="2100" spc="31">
                <a:solidFill>
                  <a:srgbClr val="1D1D1F"/>
                </a:solidFill>
                <a:latin typeface="Montserrat"/>
                <a:ea typeface="Montserrat"/>
                <a:cs typeface="Montserrat"/>
                <a:sym typeface="Montserrat"/>
              </a:rPr>
              <a:t> with it as closely as possible. Once the masks are aligned, the background turns </a:t>
            </a:r>
            <a:r>
              <a:rPr lang="en-US" sz="2100" spc="31">
                <a:solidFill>
                  <a:srgbClr val="27AB00"/>
                </a:solidFill>
                <a:latin typeface="Montserrat Bold"/>
                <a:ea typeface="Montserrat Bold"/>
                <a:cs typeface="Montserrat Bold"/>
                <a:sym typeface="Montserrat Bold"/>
              </a:rPr>
              <a:t>green.</a:t>
            </a:r>
          </a:p>
        </p:txBody>
      </p:sp>
      <p:sp>
        <p:nvSpPr>
          <p:cNvPr id="30" name="TextBox 30"/>
          <p:cNvSpPr txBox="1"/>
          <p:nvPr/>
        </p:nvSpPr>
        <p:spPr>
          <a:xfrm>
            <a:off x="9189375" y="5310099"/>
            <a:ext cx="2956217" cy="383544"/>
          </a:xfrm>
          <a:prstGeom prst="rect">
            <a:avLst/>
          </a:prstGeom>
        </p:spPr>
        <p:txBody>
          <a:bodyPr lIns="0" tIns="0" rIns="0" bIns="0" rtlCol="0" anchor="t">
            <a:spAutoFit/>
          </a:bodyPr>
          <a:lstStyle/>
          <a:p>
            <a:pPr algn="ctr">
              <a:lnSpc>
                <a:spcPts val="3325"/>
              </a:lnSpc>
            </a:pPr>
            <a:r>
              <a:rPr lang="en-US" sz="1787" spc="26">
                <a:solidFill>
                  <a:srgbClr val="FD0A0A"/>
                </a:solidFill>
                <a:latin typeface="Montserrat Bold"/>
                <a:ea typeface="Montserrat Bold"/>
                <a:cs typeface="Montserrat Bold"/>
                <a:sym typeface="Montserrat Bold"/>
              </a:rPr>
              <a:t>too far</a:t>
            </a:r>
          </a:p>
        </p:txBody>
      </p:sp>
      <p:sp>
        <p:nvSpPr>
          <p:cNvPr id="31" name="TextBox 31"/>
          <p:cNvSpPr txBox="1"/>
          <p:nvPr/>
        </p:nvSpPr>
        <p:spPr>
          <a:xfrm>
            <a:off x="5090158" y="5300574"/>
            <a:ext cx="2956217" cy="383544"/>
          </a:xfrm>
          <a:prstGeom prst="rect">
            <a:avLst/>
          </a:prstGeom>
        </p:spPr>
        <p:txBody>
          <a:bodyPr lIns="0" tIns="0" rIns="0" bIns="0" rtlCol="0" anchor="t">
            <a:spAutoFit/>
          </a:bodyPr>
          <a:lstStyle/>
          <a:p>
            <a:pPr algn="ctr">
              <a:lnSpc>
                <a:spcPts val="3325"/>
              </a:lnSpc>
            </a:pPr>
            <a:r>
              <a:rPr lang="en-US" sz="1787" spc="26">
                <a:solidFill>
                  <a:srgbClr val="FD0A0A"/>
                </a:solidFill>
                <a:latin typeface="Montserrat Bold"/>
                <a:ea typeface="Montserrat Bold"/>
                <a:cs typeface="Montserrat Bold"/>
                <a:sym typeface="Montserrat Bold"/>
              </a:rPr>
              <a:t>too close</a:t>
            </a:r>
          </a:p>
        </p:txBody>
      </p:sp>
      <p:sp>
        <p:nvSpPr>
          <p:cNvPr id="32" name="TextBox 32"/>
          <p:cNvSpPr txBox="1"/>
          <p:nvPr/>
        </p:nvSpPr>
        <p:spPr>
          <a:xfrm>
            <a:off x="13307073" y="5310099"/>
            <a:ext cx="2956217" cy="383544"/>
          </a:xfrm>
          <a:prstGeom prst="rect">
            <a:avLst/>
          </a:prstGeom>
        </p:spPr>
        <p:txBody>
          <a:bodyPr lIns="0" tIns="0" rIns="0" bIns="0" rtlCol="0" anchor="t">
            <a:spAutoFit/>
          </a:bodyPr>
          <a:lstStyle/>
          <a:p>
            <a:pPr algn="ctr">
              <a:lnSpc>
                <a:spcPts val="3325"/>
              </a:lnSpc>
            </a:pPr>
            <a:r>
              <a:rPr lang="en-US" sz="1787" spc="26">
                <a:solidFill>
                  <a:srgbClr val="27AB00"/>
                </a:solidFill>
                <a:latin typeface="Montserrat Bold"/>
                <a:ea typeface="Montserrat Bold"/>
                <a:cs typeface="Montserrat Bold"/>
                <a:sym typeface="Montserrat Bold"/>
              </a:rPr>
              <a:t>perfect distance</a:t>
            </a:r>
          </a:p>
        </p:txBody>
      </p:sp>
      <p:sp>
        <p:nvSpPr>
          <p:cNvPr id="33" name="TextBox 33"/>
          <p:cNvSpPr txBox="1"/>
          <p:nvPr/>
        </p:nvSpPr>
        <p:spPr>
          <a:xfrm>
            <a:off x="1514247" y="7208000"/>
            <a:ext cx="2862562" cy="742841"/>
          </a:xfrm>
          <a:prstGeom prst="rect">
            <a:avLst/>
          </a:prstGeom>
        </p:spPr>
        <p:txBody>
          <a:bodyPr lIns="0" tIns="0" rIns="0" bIns="0" rtlCol="0" anchor="t">
            <a:spAutoFit/>
          </a:bodyPr>
          <a:lstStyle/>
          <a:p>
            <a:pPr algn="ctr">
              <a:lnSpc>
                <a:spcPts val="3061"/>
              </a:lnSpc>
            </a:pPr>
            <a:r>
              <a:rPr lang="en-US" sz="1987" spc="29">
                <a:solidFill>
                  <a:srgbClr val="000000"/>
                </a:solidFill>
                <a:latin typeface="Montserrat Bold"/>
                <a:ea typeface="Montserrat Bold"/>
                <a:cs typeface="Montserrat Bold"/>
                <a:sym typeface="Montserrat Bold"/>
              </a:rPr>
              <a:t>DISTANCE FROM THE SCREEN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grpSp>
        <p:nvGrpSpPr>
          <p:cNvPr id="2" name="Group 2"/>
          <p:cNvGrpSpPr/>
          <p:nvPr/>
        </p:nvGrpSpPr>
        <p:grpSpPr>
          <a:xfrm>
            <a:off x="1243435" y="397411"/>
            <a:ext cx="15639204" cy="4085444"/>
            <a:chOff x="0" y="0"/>
            <a:chExt cx="4116459" cy="1075346"/>
          </a:xfrm>
        </p:grpSpPr>
        <p:sp>
          <p:nvSpPr>
            <p:cNvPr id="3" name="Freeform 3"/>
            <p:cNvSpPr/>
            <p:nvPr/>
          </p:nvSpPr>
          <p:spPr>
            <a:xfrm>
              <a:off x="0" y="0"/>
              <a:ext cx="4116459" cy="1075346"/>
            </a:xfrm>
            <a:custGeom>
              <a:avLst/>
              <a:gdLst/>
              <a:ahLst/>
              <a:cxnLst/>
              <a:rect l="l" t="t" r="r" b="b"/>
              <a:pathLst>
                <a:path w="4116459" h="1075346">
                  <a:moveTo>
                    <a:pt x="0" y="0"/>
                  </a:moveTo>
                  <a:lnTo>
                    <a:pt x="4116459" y="0"/>
                  </a:lnTo>
                  <a:lnTo>
                    <a:pt x="4116459" y="1075346"/>
                  </a:lnTo>
                  <a:lnTo>
                    <a:pt x="0" y="1075346"/>
                  </a:lnTo>
                  <a:close/>
                </a:path>
              </a:pathLst>
            </a:custGeom>
            <a:solidFill>
              <a:srgbClr val="000000">
                <a:alpha val="0"/>
              </a:srgbClr>
            </a:solidFill>
            <a:ln w="19050" cap="sq">
              <a:solidFill>
                <a:srgbClr val="000000"/>
              </a:solidFill>
              <a:prstDash val="solid"/>
              <a:miter/>
            </a:ln>
          </p:spPr>
          <p:txBody>
            <a:bodyPr/>
            <a:lstStyle/>
            <a:p>
              <a:endParaRPr lang="en-DE"/>
            </a:p>
          </p:txBody>
        </p:sp>
        <p:sp>
          <p:nvSpPr>
            <p:cNvPr id="4" name="TextBox 4"/>
            <p:cNvSpPr txBox="1"/>
            <p:nvPr/>
          </p:nvSpPr>
          <p:spPr>
            <a:xfrm>
              <a:off x="0" y="-38100"/>
              <a:ext cx="4116459" cy="1113446"/>
            </a:xfrm>
            <a:prstGeom prst="rect">
              <a:avLst/>
            </a:prstGeom>
          </p:spPr>
          <p:txBody>
            <a:bodyPr lIns="50800" tIns="50800" rIns="50800" bIns="50800" rtlCol="0" anchor="ctr"/>
            <a:lstStyle/>
            <a:p>
              <a:pPr algn="ctr">
                <a:lnSpc>
                  <a:spcPts val="3105"/>
                </a:lnSpc>
              </a:pPr>
              <a:endParaRPr/>
            </a:p>
          </p:txBody>
        </p:sp>
      </p:grpSp>
      <p:grpSp>
        <p:nvGrpSpPr>
          <p:cNvPr id="5" name="Group 5"/>
          <p:cNvGrpSpPr/>
          <p:nvPr/>
        </p:nvGrpSpPr>
        <p:grpSpPr>
          <a:xfrm>
            <a:off x="5217387" y="878056"/>
            <a:ext cx="2536695" cy="1843650"/>
            <a:chOff x="0" y="0"/>
            <a:chExt cx="3382260" cy="2458200"/>
          </a:xfrm>
        </p:grpSpPr>
        <p:grpSp>
          <p:nvGrpSpPr>
            <p:cNvPr id="6" name="Group 6"/>
            <p:cNvGrpSpPr/>
            <p:nvPr/>
          </p:nvGrpSpPr>
          <p:grpSpPr>
            <a:xfrm>
              <a:off x="0" y="0"/>
              <a:ext cx="3382260" cy="2458200"/>
              <a:chOff x="0" y="0"/>
              <a:chExt cx="667694" cy="485275"/>
            </a:xfrm>
          </p:grpSpPr>
          <p:sp>
            <p:nvSpPr>
              <p:cNvPr id="7" name="Freeform 7"/>
              <p:cNvSpPr/>
              <p:nvPr/>
            </p:nvSpPr>
            <p:spPr>
              <a:xfrm>
                <a:off x="0" y="0"/>
                <a:ext cx="667694" cy="485275"/>
              </a:xfrm>
              <a:custGeom>
                <a:avLst/>
                <a:gdLst/>
                <a:ahLst/>
                <a:cxnLst/>
                <a:rect l="l" t="t" r="r" b="b"/>
                <a:pathLst>
                  <a:path w="667694" h="485275">
                    <a:moveTo>
                      <a:pt x="0" y="0"/>
                    </a:moveTo>
                    <a:lnTo>
                      <a:pt x="667694" y="0"/>
                    </a:lnTo>
                    <a:lnTo>
                      <a:pt x="667694" y="485275"/>
                    </a:lnTo>
                    <a:lnTo>
                      <a:pt x="0" y="485275"/>
                    </a:lnTo>
                    <a:close/>
                  </a:path>
                </a:pathLst>
              </a:custGeom>
              <a:solidFill>
                <a:srgbClr val="000000">
                  <a:alpha val="0"/>
                </a:srgbClr>
              </a:solidFill>
              <a:ln w="19050" cap="sq">
                <a:solidFill>
                  <a:srgbClr val="000000"/>
                </a:solidFill>
                <a:prstDash val="solid"/>
                <a:miter/>
              </a:ln>
            </p:spPr>
            <p:txBody>
              <a:bodyPr/>
              <a:lstStyle/>
              <a:p>
                <a:endParaRPr lang="en-DE"/>
              </a:p>
            </p:txBody>
          </p:sp>
          <p:sp>
            <p:nvSpPr>
              <p:cNvPr id="8" name="TextBox 8"/>
              <p:cNvSpPr txBox="1"/>
              <p:nvPr/>
            </p:nvSpPr>
            <p:spPr>
              <a:xfrm>
                <a:off x="0" y="-38100"/>
                <a:ext cx="667694" cy="523375"/>
              </a:xfrm>
              <a:prstGeom prst="rect">
                <a:avLst/>
              </a:prstGeom>
            </p:spPr>
            <p:txBody>
              <a:bodyPr lIns="50800" tIns="50800" rIns="50800" bIns="50800" rtlCol="0" anchor="ctr"/>
              <a:lstStyle/>
              <a:p>
                <a:pPr algn="ctr">
                  <a:lnSpc>
                    <a:spcPts val="3105"/>
                  </a:lnSpc>
                </a:pPr>
                <a:endParaRPr/>
              </a:p>
            </p:txBody>
          </p:sp>
        </p:grpSp>
        <p:sp>
          <p:nvSpPr>
            <p:cNvPr id="9" name="Freeform 9"/>
            <p:cNvSpPr/>
            <p:nvPr/>
          </p:nvSpPr>
          <p:spPr>
            <a:xfrm>
              <a:off x="1132233" y="531325"/>
              <a:ext cx="1117795" cy="1395550"/>
            </a:xfrm>
            <a:custGeom>
              <a:avLst/>
              <a:gdLst/>
              <a:ahLst/>
              <a:cxnLst/>
              <a:rect l="l" t="t" r="r" b="b"/>
              <a:pathLst>
                <a:path w="1117795" h="1395550">
                  <a:moveTo>
                    <a:pt x="0" y="0"/>
                  </a:moveTo>
                  <a:lnTo>
                    <a:pt x="1117794" y="0"/>
                  </a:lnTo>
                  <a:lnTo>
                    <a:pt x="1117794" y="1395550"/>
                  </a:lnTo>
                  <a:lnTo>
                    <a:pt x="0" y="1395550"/>
                  </a:lnTo>
                  <a:lnTo>
                    <a:pt x="0" y="0"/>
                  </a:lnTo>
                  <a:close/>
                </a:path>
              </a:pathLst>
            </a:custGeom>
            <a:blipFill>
              <a:blip r:embed="rId2"/>
              <a:stretch>
                <a:fillRect/>
              </a:stretch>
            </a:blipFill>
          </p:spPr>
          <p:txBody>
            <a:bodyPr/>
            <a:lstStyle/>
            <a:p>
              <a:endParaRPr lang="en-DE"/>
            </a:p>
          </p:txBody>
        </p:sp>
      </p:grpSp>
      <p:grpSp>
        <p:nvGrpSpPr>
          <p:cNvPr id="10" name="Group 10"/>
          <p:cNvGrpSpPr/>
          <p:nvPr/>
        </p:nvGrpSpPr>
        <p:grpSpPr>
          <a:xfrm>
            <a:off x="9349093" y="878056"/>
            <a:ext cx="2536695" cy="1843650"/>
            <a:chOff x="0" y="0"/>
            <a:chExt cx="3382260" cy="2458200"/>
          </a:xfrm>
        </p:grpSpPr>
        <p:grpSp>
          <p:nvGrpSpPr>
            <p:cNvPr id="11" name="Group 11"/>
            <p:cNvGrpSpPr/>
            <p:nvPr/>
          </p:nvGrpSpPr>
          <p:grpSpPr>
            <a:xfrm>
              <a:off x="0" y="0"/>
              <a:ext cx="3382260" cy="2458200"/>
              <a:chOff x="0" y="0"/>
              <a:chExt cx="667694" cy="485275"/>
            </a:xfrm>
          </p:grpSpPr>
          <p:sp>
            <p:nvSpPr>
              <p:cNvPr id="12" name="Freeform 12"/>
              <p:cNvSpPr/>
              <p:nvPr/>
            </p:nvSpPr>
            <p:spPr>
              <a:xfrm>
                <a:off x="0" y="0"/>
                <a:ext cx="667694" cy="485275"/>
              </a:xfrm>
              <a:custGeom>
                <a:avLst/>
                <a:gdLst/>
                <a:ahLst/>
                <a:cxnLst/>
                <a:rect l="l" t="t" r="r" b="b"/>
                <a:pathLst>
                  <a:path w="667694" h="485275">
                    <a:moveTo>
                      <a:pt x="0" y="0"/>
                    </a:moveTo>
                    <a:lnTo>
                      <a:pt x="667694" y="0"/>
                    </a:lnTo>
                    <a:lnTo>
                      <a:pt x="667694" y="485275"/>
                    </a:lnTo>
                    <a:lnTo>
                      <a:pt x="0" y="485275"/>
                    </a:lnTo>
                    <a:close/>
                  </a:path>
                </a:pathLst>
              </a:custGeom>
              <a:solidFill>
                <a:srgbClr val="000000">
                  <a:alpha val="0"/>
                </a:srgbClr>
              </a:solidFill>
              <a:ln w="19050" cap="sq">
                <a:solidFill>
                  <a:srgbClr val="000000"/>
                </a:solidFill>
                <a:prstDash val="solid"/>
                <a:miter/>
              </a:ln>
            </p:spPr>
            <p:txBody>
              <a:bodyPr/>
              <a:lstStyle/>
              <a:p>
                <a:endParaRPr lang="en-DE"/>
              </a:p>
            </p:txBody>
          </p:sp>
          <p:sp>
            <p:nvSpPr>
              <p:cNvPr id="13" name="TextBox 13"/>
              <p:cNvSpPr txBox="1"/>
              <p:nvPr/>
            </p:nvSpPr>
            <p:spPr>
              <a:xfrm>
                <a:off x="0" y="-38100"/>
                <a:ext cx="667694" cy="523375"/>
              </a:xfrm>
              <a:prstGeom prst="rect">
                <a:avLst/>
              </a:prstGeom>
            </p:spPr>
            <p:txBody>
              <a:bodyPr lIns="50800" tIns="50800" rIns="50800" bIns="50800" rtlCol="0" anchor="ctr"/>
              <a:lstStyle/>
              <a:p>
                <a:pPr algn="ctr">
                  <a:lnSpc>
                    <a:spcPts val="3105"/>
                  </a:lnSpc>
                </a:pPr>
                <a:endParaRPr/>
              </a:p>
            </p:txBody>
          </p:sp>
        </p:grpSp>
        <p:sp>
          <p:nvSpPr>
            <p:cNvPr id="14" name="Freeform 14"/>
            <p:cNvSpPr/>
            <p:nvPr/>
          </p:nvSpPr>
          <p:spPr>
            <a:xfrm>
              <a:off x="1132233" y="531325"/>
              <a:ext cx="1117795" cy="1395550"/>
            </a:xfrm>
            <a:custGeom>
              <a:avLst/>
              <a:gdLst/>
              <a:ahLst/>
              <a:cxnLst/>
              <a:rect l="l" t="t" r="r" b="b"/>
              <a:pathLst>
                <a:path w="1117795" h="1395550">
                  <a:moveTo>
                    <a:pt x="0" y="0"/>
                  </a:moveTo>
                  <a:lnTo>
                    <a:pt x="1117794" y="0"/>
                  </a:lnTo>
                  <a:lnTo>
                    <a:pt x="1117794" y="1395550"/>
                  </a:lnTo>
                  <a:lnTo>
                    <a:pt x="0" y="1395550"/>
                  </a:lnTo>
                  <a:lnTo>
                    <a:pt x="0" y="0"/>
                  </a:lnTo>
                  <a:close/>
                </a:path>
              </a:pathLst>
            </a:custGeom>
            <a:blipFill>
              <a:blip r:embed="rId2"/>
              <a:stretch>
                <a:fillRect/>
              </a:stretch>
            </a:blipFill>
          </p:spPr>
          <p:txBody>
            <a:bodyPr/>
            <a:lstStyle/>
            <a:p>
              <a:endParaRPr lang="en-DE"/>
            </a:p>
          </p:txBody>
        </p:sp>
      </p:grpSp>
      <p:grpSp>
        <p:nvGrpSpPr>
          <p:cNvPr id="15" name="Group 15"/>
          <p:cNvGrpSpPr/>
          <p:nvPr/>
        </p:nvGrpSpPr>
        <p:grpSpPr>
          <a:xfrm>
            <a:off x="13477433" y="878056"/>
            <a:ext cx="2536695" cy="1843650"/>
            <a:chOff x="0" y="0"/>
            <a:chExt cx="3382260" cy="2458200"/>
          </a:xfrm>
        </p:grpSpPr>
        <p:grpSp>
          <p:nvGrpSpPr>
            <p:cNvPr id="16" name="Group 16"/>
            <p:cNvGrpSpPr/>
            <p:nvPr/>
          </p:nvGrpSpPr>
          <p:grpSpPr>
            <a:xfrm>
              <a:off x="0" y="0"/>
              <a:ext cx="3382260" cy="2458200"/>
              <a:chOff x="0" y="0"/>
              <a:chExt cx="667694" cy="485275"/>
            </a:xfrm>
          </p:grpSpPr>
          <p:sp>
            <p:nvSpPr>
              <p:cNvPr id="17" name="Freeform 17"/>
              <p:cNvSpPr/>
              <p:nvPr/>
            </p:nvSpPr>
            <p:spPr>
              <a:xfrm>
                <a:off x="0" y="0"/>
                <a:ext cx="667694" cy="485275"/>
              </a:xfrm>
              <a:custGeom>
                <a:avLst/>
                <a:gdLst/>
                <a:ahLst/>
                <a:cxnLst/>
                <a:rect l="l" t="t" r="r" b="b"/>
                <a:pathLst>
                  <a:path w="667694" h="485275">
                    <a:moveTo>
                      <a:pt x="0" y="0"/>
                    </a:moveTo>
                    <a:lnTo>
                      <a:pt x="667694" y="0"/>
                    </a:lnTo>
                    <a:lnTo>
                      <a:pt x="667694" y="485275"/>
                    </a:lnTo>
                    <a:lnTo>
                      <a:pt x="0" y="485275"/>
                    </a:lnTo>
                    <a:close/>
                  </a:path>
                </a:pathLst>
              </a:custGeom>
              <a:solidFill>
                <a:srgbClr val="E1F1D7"/>
              </a:solidFill>
              <a:ln w="19050" cap="sq">
                <a:solidFill>
                  <a:srgbClr val="000000"/>
                </a:solidFill>
                <a:prstDash val="solid"/>
                <a:miter/>
              </a:ln>
            </p:spPr>
            <p:txBody>
              <a:bodyPr/>
              <a:lstStyle/>
              <a:p>
                <a:endParaRPr lang="en-DE"/>
              </a:p>
            </p:txBody>
          </p:sp>
          <p:sp>
            <p:nvSpPr>
              <p:cNvPr id="18" name="TextBox 18"/>
              <p:cNvSpPr txBox="1"/>
              <p:nvPr/>
            </p:nvSpPr>
            <p:spPr>
              <a:xfrm>
                <a:off x="0" y="-38100"/>
                <a:ext cx="667694" cy="523375"/>
              </a:xfrm>
              <a:prstGeom prst="rect">
                <a:avLst/>
              </a:prstGeom>
            </p:spPr>
            <p:txBody>
              <a:bodyPr lIns="50800" tIns="50800" rIns="50800" bIns="50800" rtlCol="0" anchor="ctr"/>
              <a:lstStyle/>
              <a:p>
                <a:pPr algn="ctr">
                  <a:lnSpc>
                    <a:spcPts val="3105"/>
                  </a:lnSpc>
                </a:pPr>
                <a:endParaRPr/>
              </a:p>
            </p:txBody>
          </p:sp>
        </p:grpSp>
        <p:sp>
          <p:nvSpPr>
            <p:cNvPr id="19" name="Freeform 19"/>
            <p:cNvSpPr/>
            <p:nvPr/>
          </p:nvSpPr>
          <p:spPr>
            <a:xfrm>
              <a:off x="1132233" y="531325"/>
              <a:ext cx="1117795" cy="1395550"/>
            </a:xfrm>
            <a:custGeom>
              <a:avLst/>
              <a:gdLst/>
              <a:ahLst/>
              <a:cxnLst/>
              <a:rect l="l" t="t" r="r" b="b"/>
              <a:pathLst>
                <a:path w="1117795" h="1395550">
                  <a:moveTo>
                    <a:pt x="0" y="0"/>
                  </a:moveTo>
                  <a:lnTo>
                    <a:pt x="1117794" y="0"/>
                  </a:lnTo>
                  <a:lnTo>
                    <a:pt x="1117794" y="1395550"/>
                  </a:lnTo>
                  <a:lnTo>
                    <a:pt x="0" y="1395550"/>
                  </a:lnTo>
                  <a:lnTo>
                    <a:pt x="0" y="0"/>
                  </a:lnTo>
                  <a:close/>
                </a:path>
              </a:pathLst>
            </a:custGeom>
            <a:blipFill>
              <a:blip r:embed="rId2"/>
              <a:stretch>
                <a:fillRect/>
              </a:stretch>
            </a:blipFill>
          </p:spPr>
          <p:txBody>
            <a:bodyPr/>
            <a:lstStyle/>
            <a:p>
              <a:endParaRPr lang="en-DE"/>
            </a:p>
          </p:txBody>
        </p:sp>
      </p:grpSp>
      <p:sp>
        <p:nvSpPr>
          <p:cNvPr id="20" name="Freeform 20"/>
          <p:cNvSpPr/>
          <p:nvPr/>
        </p:nvSpPr>
        <p:spPr>
          <a:xfrm>
            <a:off x="14284266" y="1271284"/>
            <a:ext cx="846782" cy="1057195"/>
          </a:xfrm>
          <a:custGeom>
            <a:avLst/>
            <a:gdLst/>
            <a:ahLst/>
            <a:cxnLst/>
            <a:rect l="l" t="t" r="r" b="b"/>
            <a:pathLst>
              <a:path w="846782" h="1057195">
                <a:moveTo>
                  <a:pt x="0" y="0"/>
                </a:moveTo>
                <a:lnTo>
                  <a:pt x="846782" y="0"/>
                </a:lnTo>
                <a:lnTo>
                  <a:pt x="846782" y="1057195"/>
                </a:lnTo>
                <a:lnTo>
                  <a:pt x="0" y="1057195"/>
                </a:lnTo>
                <a:lnTo>
                  <a:pt x="0" y="0"/>
                </a:lnTo>
                <a:close/>
              </a:path>
            </a:pathLst>
          </a:custGeom>
          <a:blipFill>
            <a:blip r:embed="rId3"/>
            <a:stretch>
              <a:fillRect/>
            </a:stretch>
          </a:blipFill>
        </p:spPr>
        <p:txBody>
          <a:bodyPr/>
          <a:lstStyle/>
          <a:p>
            <a:endParaRPr lang="en-DE"/>
          </a:p>
        </p:txBody>
      </p:sp>
      <p:sp>
        <p:nvSpPr>
          <p:cNvPr id="21" name="Freeform 21"/>
          <p:cNvSpPr/>
          <p:nvPr/>
        </p:nvSpPr>
        <p:spPr>
          <a:xfrm>
            <a:off x="13957047" y="2853108"/>
            <a:ext cx="1634651" cy="1505922"/>
          </a:xfrm>
          <a:custGeom>
            <a:avLst/>
            <a:gdLst/>
            <a:ahLst/>
            <a:cxnLst/>
            <a:rect l="l" t="t" r="r" b="b"/>
            <a:pathLst>
              <a:path w="1634651" h="1505922">
                <a:moveTo>
                  <a:pt x="0" y="0"/>
                </a:moveTo>
                <a:lnTo>
                  <a:pt x="1634651" y="0"/>
                </a:lnTo>
                <a:lnTo>
                  <a:pt x="1634651" y="1505922"/>
                </a:lnTo>
                <a:lnTo>
                  <a:pt x="0" y="1505922"/>
                </a:lnTo>
                <a:lnTo>
                  <a:pt x="0" y="0"/>
                </a:lnTo>
                <a:close/>
              </a:path>
            </a:pathLst>
          </a:custGeom>
          <a:blipFill>
            <a:blip r:embed="rId4"/>
            <a:stretch>
              <a:fillRect/>
            </a:stretch>
          </a:blipFill>
        </p:spPr>
        <p:txBody>
          <a:bodyPr/>
          <a:lstStyle/>
          <a:p>
            <a:endParaRPr lang="en-DE"/>
          </a:p>
        </p:txBody>
      </p:sp>
      <p:sp>
        <p:nvSpPr>
          <p:cNvPr id="22" name="TextBox 22"/>
          <p:cNvSpPr txBox="1"/>
          <p:nvPr/>
        </p:nvSpPr>
        <p:spPr>
          <a:xfrm>
            <a:off x="9108441" y="427586"/>
            <a:ext cx="2958019" cy="383708"/>
          </a:xfrm>
          <a:prstGeom prst="rect">
            <a:avLst/>
          </a:prstGeom>
        </p:spPr>
        <p:txBody>
          <a:bodyPr lIns="0" tIns="0" rIns="0" bIns="0" rtlCol="0" anchor="t">
            <a:spAutoFit/>
          </a:bodyPr>
          <a:lstStyle/>
          <a:p>
            <a:pPr algn="ctr">
              <a:lnSpc>
                <a:spcPts val="3327"/>
              </a:lnSpc>
            </a:pPr>
            <a:r>
              <a:rPr lang="en-US" sz="1788" spc="26">
                <a:solidFill>
                  <a:srgbClr val="FD0A0A"/>
                </a:solidFill>
                <a:latin typeface="Montserrat Bold"/>
                <a:ea typeface="Montserrat Bold"/>
                <a:cs typeface="Montserrat Bold"/>
                <a:sym typeface="Montserrat Bold"/>
              </a:rPr>
              <a:t>too far right</a:t>
            </a:r>
          </a:p>
        </p:txBody>
      </p:sp>
      <p:sp>
        <p:nvSpPr>
          <p:cNvPr id="23" name="TextBox 23"/>
          <p:cNvSpPr txBox="1"/>
          <p:nvPr/>
        </p:nvSpPr>
        <p:spPr>
          <a:xfrm>
            <a:off x="5006725" y="418056"/>
            <a:ext cx="2958019" cy="383708"/>
          </a:xfrm>
          <a:prstGeom prst="rect">
            <a:avLst/>
          </a:prstGeom>
        </p:spPr>
        <p:txBody>
          <a:bodyPr lIns="0" tIns="0" rIns="0" bIns="0" rtlCol="0" anchor="t">
            <a:spAutoFit/>
          </a:bodyPr>
          <a:lstStyle/>
          <a:p>
            <a:pPr algn="ctr">
              <a:lnSpc>
                <a:spcPts val="3327"/>
              </a:lnSpc>
            </a:pPr>
            <a:r>
              <a:rPr lang="en-US" sz="1788" spc="26">
                <a:solidFill>
                  <a:srgbClr val="FD0A0A"/>
                </a:solidFill>
                <a:latin typeface="Montserrat Bold"/>
                <a:ea typeface="Montserrat Bold"/>
                <a:cs typeface="Montserrat Bold"/>
                <a:sym typeface="Montserrat Bold"/>
              </a:rPr>
              <a:t>too far left</a:t>
            </a:r>
          </a:p>
        </p:txBody>
      </p:sp>
      <p:sp>
        <p:nvSpPr>
          <p:cNvPr id="24" name="TextBox 24"/>
          <p:cNvSpPr txBox="1"/>
          <p:nvPr/>
        </p:nvSpPr>
        <p:spPr>
          <a:xfrm>
            <a:off x="13228648" y="427586"/>
            <a:ext cx="2958019" cy="383708"/>
          </a:xfrm>
          <a:prstGeom prst="rect">
            <a:avLst/>
          </a:prstGeom>
        </p:spPr>
        <p:txBody>
          <a:bodyPr lIns="0" tIns="0" rIns="0" bIns="0" rtlCol="0" anchor="t">
            <a:spAutoFit/>
          </a:bodyPr>
          <a:lstStyle/>
          <a:p>
            <a:pPr algn="ctr">
              <a:lnSpc>
                <a:spcPts val="3327"/>
              </a:lnSpc>
            </a:pPr>
            <a:r>
              <a:rPr lang="en-US" sz="1788" spc="26">
                <a:solidFill>
                  <a:srgbClr val="27AB00"/>
                </a:solidFill>
                <a:latin typeface="Montserrat Bold"/>
                <a:ea typeface="Montserrat Bold"/>
                <a:cs typeface="Montserrat Bold"/>
                <a:sym typeface="Montserrat Bold"/>
              </a:rPr>
              <a:t>perfect position</a:t>
            </a:r>
          </a:p>
        </p:txBody>
      </p:sp>
      <p:sp>
        <p:nvSpPr>
          <p:cNvPr id="25" name="TextBox 25"/>
          <p:cNvSpPr txBox="1"/>
          <p:nvPr/>
        </p:nvSpPr>
        <p:spPr>
          <a:xfrm>
            <a:off x="1632056" y="2109855"/>
            <a:ext cx="2660544" cy="743253"/>
          </a:xfrm>
          <a:prstGeom prst="rect">
            <a:avLst/>
          </a:prstGeom>
        </p:spPr>
        <p:txBody>
          <a:bodyPr lIns="0" tIns="0" rIns="0" bIns="0" rtlCol="0" anchor="t">
            <a:spAutoFit/>
          </a:bodyPr>
          <a:lstStyle/>
          <a:p>
            <a:pPr algn="ctr">
              <a:lnSpc>
                <a:spcPts val="3063"/>
              </a:lnSpc>
            </a:pPr>
            <a:r>
              <a:rPr lang="en-US" sz="1989" spc="29">
                <a:solidFill>
                  <a:srgbClr val="000000"/>
                </a:solidFill>
                <a:latin typeface="Montserrat Bold"/>
                <a:ea typeface="Montserrat Bold"/>
                <a:cs typeface="Montserrat Bold"/>
                <a:sym typeface="Montserrat Bold"/>
              </a:rPr>
              <a:t>HORIZONTAL HEAD POSITION</a:t>
            </a:r>
          </a:p>
        </p:txBody>
      </p:sp>
      <p:sp>
        <p:nvSpPr>
          <p:cNvPr id="26" name="Freeform 26"/>
          <p:cNvSpPr/>
          <p:nvPr/>
        </p:nvSpPr>
        <p:spPr>
          <a:xfrm>
            <a:off x="10469926" y="2853108"/>
            <a:ext cx="1634651" cy="1505922"/>
          </a:xfrm>
          <a:custGeom>
            <a:avLst/>
            <a:gdLst/>
            <a:ahLst/>
            <a:cxnLst/>
            <a:rect l="l" t="t" r="r" b="b"/>
            <a:pathLst>
              <a:path w="1634651" h="1505922">
                <a:moveTo>
                  <a:pt x="0" y="0"/>
                </a:moveTo>
                <a:lnTo>
                  <a:pt x="1634651" y="0"/>
                </a:lnTo>
                <a:lnTo>
                  <a:pt x="1634651" y="1505922"/>
                </a:lnTo>
                <a:lnTo>
                  <a:pt x="0" y="1505922"/>
                </a:lnTo>
                <a:lnTo>
                  <a:pt x="0" y="0"/>
                </a:lnTo>
                <a:close/>
              </a:path>
            </a:pathLst>
          </a:custGeom>
          <a:blipFill>
            <a:blip r:embed="rId4"/>
            <a:stretch>
              <a:fillRect/>
            </a:stretch>
          </a:blipFill>
        </p:spPr>
        <p:txBody>
          <a:bodyPr/>
          <a:lstStyle/>
          <a:p>
            <a:endParaRPr lang="en-DE"/>
          </a:p>
        </p:txBody>
      </p:sp>
      <p:sp>
        <p:nvSpPr>
          <p:cNvPr id="27" name="Freeform 27"/>
          <p:cNvSpPr/>
          <p:nvPr/>
        </p:nvSpPr>
        <p:spPr>
          <a:xfrm>
            <a:off x="4968608" y="2853108"/>
            <a:ext cx="1634651" cy="1505922"/>
          </a:xfrm>
          <a:custGeom>
            <a:avLst/>
            <a:gdLst/>
            <a:ahLst/>
            <a:cxnLst/>
            <a:rect l="l" t="t" r="r" b="b"/>
            <a:pathLst>
              <a:path w="1634651" h="1505922">
                <a:moveTo>
                  <a:pt x="0" y="0"/>
                </a:moveTo>
                <a:lnTo>
                  <a:pt x="1634651" y="0"/>
                </a:lnTo>
                <a:lnTo>
                  <a:pt x="1634651" y="1505922"/>
                </a:lnTo>
                <a:lnTo>
                  <a:pt x="0" y="1505922"/>
                </a:lnTo>
                <a:lnTo>
                  <a:pt x="0" y="0"/>
                </a:lnTo>
                <a:close/>
              </a:path>
            </a:pathLst>
          </a:custGeom>
          <a:blipFill>
            <a:blip r:embed="rId4"/>
            <a:stretch>
              <a:fillRect/>
            </a:stretch>
          </a:blipFill>
        </p:spPr>
        <p:txBody>
          <a:bodyPr/>
          <a:lstStyle/>
          <a:p>
            <a:endParaRPr lang="en-DE"/>
          </a:p>
        </p:txBody>
      </p:sp>
      <p:sp>
        <p:nvSpPr>
          <p:cNvPr id="28" name="Freeform 28"/>
          <p:cNvSpPr/>
          <p:nvPr/>
        </p:nvSpPr>
        <p:spPr>
          <a:xfrm>
            <a:off x="10854335" y="1271284"/>
            <a:ext cx="846782" cy="1057195"/>
          </a:xfrm>
          <a:custGeom>
            <a:avLst/>
            <a:gdLst/>
            <a:ahLst/>
            <a:cxnLst/>
            <a:rect l="l" t="t" r="r" b="b"/>
            <a:pathLst>
              <a:path w="846782" h="1057195">
                <a:moveTo>
                  <a:pt x="0" y="0"/>
                </a:moveTo>
                <a:lnTo>
                  <a:pt x="846782" y="0"/>
                </a:lnTo>
                <a:lnTo>
                  <a:pt x="846782" y="1057195"/>
                </a:lnTo>
                <a:lnTo>
                  <a:pt x="0" y="1057195"/>
                </a:lnTo>
                <a:lnTo>
                  <a:pt x="0" y="0"/>
                </a:lnTo>
                <a:close/>
              </a:path>
            </a:pathLst>
          </a:custGeom>
          <a:blipFill>
            <a:blip r:embed="rId3"/>
            <a:stretch>
              <a:fillRect/>
            </a:stretch>
          </a:blipFill>
        </p:spPr>
        <p:txBody>
          <a:bodyPr/>
          <a:lstStyle/>
          <a:p>
            <a:endParaRPr lang="en-DE"/>
          </a:p>
        </p:txBody>
      </p:sp>
      <p:sp>
        <p:nvSpPr>
          <p:cNvPr id="29" name="Freeform 29"/>
          <p:cNvSpPr/>
          <p:nvPr/>
        </p:nvSpPr>
        <p:spPr>
          <a:xfrm>
            <a:off x="5372067" y="1271284"/>
            <a:ext cx="846782" cy="1057195"/>
          </a:xfrm>
          <a:custGeom>
            <a:avLst/>
            <a:gdLst/>
            <a:ahLst/>
            <a:cxnLst/>
            <a:rect l="l" t="t" r="r" b="b"/>
            <a:pathLst>
              <a:path w="846782" h="1057195">
                <a:moveTo>
                  <a:pt x="0" y="0"/>
                </a:moveTo>
                <a:lnTo>
                  <a:pt x="846783" y="0"/>
                </a:lnTo>
                <a:lnTo>
                  <a:pt x="846783" y="1057195"/>
                </a:lnTo>
                <a:lnTo>
                  <a:pt x="0" y="1057195"/>
                </a:lnTo>
                <a:lnTo>
                  <a:pt x="0" y="0"/>
                </a:lnTo>
                <a:close/>
              </a:path>
            </a:pathLst>
          </a:custGeom>
          <a:blipFill>
            <a:blip r:embed="rId3"/>
            <a:stretch>
              <a:fillRect/>
            </a:stretch>
          </a:blipFill>
        </p:spPr>
        <p:txBody>
          <a:bodyPr/>
          <a:lstStyle/>
          <a:p>
            <a:endParaRPr lang="en-DE"/>
          </a:p>
        </p:txBody>
      </p:sp>
      <p:grpSp>
        <p:nvGrpSpPr>
          <p:cNvPr id="30" name="Group 30"/>
          <p:cNvGrpSpPr/>
          <p:nvPr/>
        </p:nvGrpSpPr>
        <p:grpSpPr>
          <a:xfrm>
            <a:off x="1252960" y="4635255"/>
            <a:ext cx="15629679" cy="4132426"/>
            <a:chOff x="0" y="0"/>
            <a:chExt cx="4116459" cy="1088376"/>
          </a:xfrm>
        </p:grpSpPr>
        <p:sp>
          <p:nvSpPr>
            <p:cNvPr id="31" name="Freeform 31"/>
            <p:cNvSpPr/>
            <p:nvPr/>
          </p:nvSpPr>
          <p:spPr>
            <a:xfrm>
              <a:off x="0" y="0"/>
              <a:ext cx="4116459" cy="1088376"/>
            </a:xfrm>
            <a:custGeom>
              <a:avLst/>
              <a:gdLst/>
              <a:ahLst/>
              <a:cxnLst/>
              <a:rect l="l" t="t" r="r" b="b"/>
              <a:pathLst>
                <a:path w="4116459" h="1088376">
                  <a:moveTo>
                    <a:pt x="0" y="0"/>
                  </a:moveTo>
                  <a:lnTo>
                    <a:pt x="4116459" y="0"/>
                  </a:lnTo>
                  <a:lnTo>
                    <a:pt x="4116459" y="1088376"/>
                  </a:lnTo>
                  <a:lnTo>
                    <a:pt x="0" y="1088376"/>
                  </a:lnTo>
                  <a:close/>
                </a:path>
              </a:pathLst>
            </a:custGeom>
            <a:solidFill>
              <a:srgbClr val="000000">
                <a:alpha val="0"/>
              </a:srgbClr>
            </a:solidFill>
            <a:ln w="19050" cap="sq">
              <a:solidFill>
                <a:srgbClr val="000000"/>
              </a:solidFill>
              <a:prstDash val="solid"/>
              <a:miter/>
            </a:ln>
          </p:spPr>
          <p:txBody>
            <a:bodyPr/>
            <a:lstStyle/>
            <a:p>
              <a:endParaRPr lang="en-DE"/>
            </a:p>
          </p:txBody>
        </p:sp>
        <p:sp>
          <p:nvSpPr>
            <p:cNvPr id="32" name="TextBox 32"/>
            <p:cNvSpPr txBox="1"/>
            <p:nvPr/>
          </p:nvSpPr>
          <p:spPr>
            <a:xfrm>
              <a:off x="0" y="-38100"/>
              <a:ext cx="4116459" cy="1126476"/>
            </a:xfrm>
            <a:prstGeom prst="rect">
              <a:avLst/>
            </a:prstGeom>
          </p:spPr>
          <p:txBody>
            <a:bodyPr lIns="50800" tIns="50800" rIns="50800" bIns="50800" rtlCol="0" anchor="ctr"/>
            <a:lstStyle/>
            <a:p>
              <a:pPr algn="ctr">
                <a:lnSpc>
                  <a:spcPts val="3105"/>
                </a:lnSpc>
              </a:pPr>
              <a:endParaRPr/>
            </a:p>
          </p:txBody>
        </p:sp>
      </p:grpSp>
      <p:grpSp>
        <p:nvGrpSpPr>
          <p:cNvPr id="33" name="Group 33"/>
          <p:cNvGrpSpPr/>
          <p:nvPr/>
        </p:nvGrpSpPr>
        <p:grpSpPr>
          <a:xfrm>
            <a:off x="5269867" y="5162974"/>
            <a:ext cx="2535150" cy="1842527"/>
            <a:chOff x="0" y="0"/>
            <a:chExt cx="3380200" cy="2456703"/>
          </a:xfrm>
        </p:grpSpPr>
        <p:grpSp>
          <p:nvGrpSpPr>
            <p:cNvPr id="34" name="Group 34"/>
            <p:cNvGrpSpPr/>
            <p:nvPr/>
          </p:nvGrpSpPr>
          <p:grpSpPr>
            <a:xfrm>
              <a:off x="0" y="0"/>
              <a:ext cx="3380200" cy="2456703"/>
              <a:chOff x="0" y="0"/>
              <a:chExt cx="667694" cy="485275"/>
            </a:xfrm>
          </p:grpSpPr>
          <p:sp>
            <p:nvSpPr>
              <p:cNvPr id="35" name="Freeform 35"/>
              <p:cNvSpPr/>
              <p:nvPr/>
            </p:nvSpPr>
            <p:spPr>
              <a:xfrm>
                <a:off x="0" y="0"/>
                <a:ext cx="667694" cy="485275"/>
              </a:xfrm>
              <a:custGeom>
                <a:avLst/>
                <a:gdLst/>
                <a:ahLst/>
                <a:cxnLst/>
                <a:rect l="l" t="t" r="r" b="b"/>
                <a:pathLst>
                  <a:path w="667694" h="485275">
                    <a:moveTo>
                      <a:pt x="0" y="0"/>
                    </a:moveTo>
                    <a:lnTo>
                      <a:pt x="667694" y="0"/>
                    </a:lnTo>
                    <a:lnTo>
                      <a:pt x="667694" y="485275"/>
                    </a:lnTo>
                    <a:lnTo>
                      <a:pt x="0" y="485275"/>
                    </a:lnTo>
                    <a:close/>
                  </a:path>
                </a:pathLst>
              </a:custGeom>
              <a:solidFill>
                <a:srgbClr val="000000">
                  <a:alpha val="0"/>
                </a:srgbClr>
              </a:solidFill>
              <a:ln w="19050" cap="sq">
                <a:solidFill>
                  <a:srgbClr val="000000"/>
                </a:solidFill>
                <a:prstDash val="solid"/>
                <a:miter/>
              </a:ln>
            </p:spPr>
            <p:txBody>
              <a:bodyPr/>
              <a:lstStyle/>
              <a:p>
                <a:endParaRPr lang="en-DE"/>
              </a:p>
            </p:txBody>
          </p:sp>
          <p:sp>
            <p:nvSpPr>
              <p:cNvPr id="36" name="TextBox 36"/>
              <p:cNvSpPr txBox="1"/>
              <p:nvPr/>
            </p:nvSpPr>
            <p:spPr>
              <a:xfrm>
                <a:off x="0" y="-38100"/>
                <a:ext cx="667694" cy="523375"/>
              </a:xfrm>
              <a:prstGeom prst="rect">
                <a:avLst/>
              </a:prstGeom>
            </p:spPr>
            <p:txBody>
              <a:bodyPr lIns="50800" tIns="50800" rIns="50800" bIns="50800" rtlCol="0" anchor="ctr"/>
              <a:lstStyle/>
              <a:p>
                <a:pPr algn="ctr">
                  <a:lnSpc>
                    <a:spcPts val="3105"/>
                  </a:lnSpc>
                </a:pPr>
                <a:endParaRPr/>
              </a:p>
            </p:txBody>
          </p:sp>
        </p:grpSp>
        <p:sp>
          <p:nvSpPr>
            <p:cNvPr id="37" name="Freeform 37"/>
            <p:cNvSpPr/>
            <p:nvPr/>
          </p:nvSpPr>
          <p:spPr>
            <a:xfrm>
              <a:off x="1131543" y="531001"/>
              <a:ext cx="1117114" cy="1394700"/>
            </a:xfrm>
            <a:custGeom>
              <a:avLst/>
              <a:gdLst/>
              <a:ahLst/>
              <a:cxnLst/>
              <a:rect l="l" t="t" r="r" b="b"/>
              <a:pathLst>
                <a:path w="1117114" h="1394700">
                  <a:moveTo>
                    <a:pt x="0" y="0"/>
                  </a:moveTo>
                  <a:lnTo>
                    <a:pt x="1117114" y="0"/>
                  </a:lnTo>
                  <a:lnTo>
                    <a:pt x="1117114" y="1394700"/>
                  </a:lnTo>
                  <a:lnTo>
                    <a:pt x="0" y="1394700"/>
                  </a:lnTo>
                  <a:lnTo>
                    <a:pt x="0" y="0"/>
                  </a:lnTo>
                  <a:close/>
                </a:path>
              </a:pathLst>
            </a:custGeom>
            <a:blipFill>
              <a:blip r:embed="rId2"/>
              <a:stretch>
                <a:fillRect/>
              </a:stretch>
            </a:blipFill>
          </p:spPr>
          <p:txBody>
            <a:bodyPr/>
            <a:lstStyle/>
            <a:p>
              <a:endParaRPr lang="en-DE"/>
            </a:p>
          </p:txBody>
        </p:sp>
      </p:grpSp>
      <p:grpSp>
        <p:nvGrpSpPr>
          <p:cNvPr id="38" name="Group 38"/>
          <p:cNvGrpSpPr/>
          <p:nvPr/>
        </p:nvGrpSpPr>
        <p:grpSpPr>
          <a:xfrm>
            <a:off x="9399057" y="5162974"/>
            <a:ext cx="2535150" cy="1842527"/>
            <a:chOff x="0" y="0"/>
            <a:chExt cx="3380200" cy="2456703"/>
          </a:xfrm>
        </p:grpSpPr>
        <p:grpSp>
          <p:nvGrpSpPr>
            <p:cNvPr id="39" name="Group 39"/>
            <p:cNvGrpSpPr/>
            <p:nvPr/>
          </p:nvGrpSpPr>
          <p:grpSpPr>
            <a:xfrm>
              <a:off x="0" y="0"/>
              <a:ext cx="3380200" cy="2456703"/>
              <a:chOff x="0" y="0"/>
              <a:chExt cx="667694" cy="485275"/>
            </a:xfrm>
          </p:grpSpPr>
          <p:sp>
            <p:nvSpPr>
              <p:cNvPr id="40" name="Freeform 40"/>
              <p:cNvSpPr/>
              <p:nvPr/>
            </p:nvSpPr>
            <p:spPr>
              <a:xfrm>
                <a:off x="0" y="0"/>
                <a:ext cx="667694" cy="485275"/>
              </a:xfrm>
              <a:custGeom>
                <a:avLst/>
                <a:gdLst/>
                <a:ahLst/>
                <a:cxnLst/>
                <a:rect l="l" t="t" r="r" b="b"/>
                <a:pathLst>
                  <a:path w="667694" h="485275">
                    <a:moveTo>
                      <a:pt x="0" y="0"/>
                    </a:moveTo>
                    <a:lnTo>
                      <a:pt x="667694" y="0"/>
                    </a:lnTo>
                    <a:lnTo>
                      <a:pt x="667694" y="485275"/>
                    </a:lnTo>
                    <a:lnTo>
                      <a:pt x="0" y="485275"/>
                    </a:lnTo>
                    <a:close/>
                  </a:path>
                </a:pathLst>
              </a:custGeom>
              <a:solidFill>
                <a:srgbClr val="000000">
                  <a:alpha val="0"/>
                </a:srgbClr>
              </a:solidFill>
              <a:ln w="19050" cap="sq">
                <a:solidFill>
                  <a:srgbClr val="000000"/>
                </a:solidFill>
                <a:prstDash val="solid"/>
                <a:miter/>
              </a:ln>
            </p:spPr>
            <p:txBody>
              <a:bodyPr/>
              <a:lstStyle/>
              <a:p>
                <a:endParaRPr lang="en-DE"/>
              </a:p>
            </p:txBody>
          </p:sp>
          <p:sp>
            <p:nvSpPr>
              <p:cNvPr id="41" name="TextBox 41"/>
              <p:cNvSpPr txBox="1"/>
              <p:nvPr/>
            </p:nvSpPr>
            <p:spPr>
              <a:xfrm>
                <a:off x="0" y="-38100"/>
                <a:ext cx="667694" cy="523375"/>
              </a:xfrm>
              <a:prstGeom prst="rect">
                <a:avLst/>
              </a:prstGeom>
            </p:spPr>
            <p:txBody>
              <a:bodyPr lIns="50800" tIns="50800" rIns="50800" bIns="50800" rtlCol="0" anchor="ctr"/>
              <a:lstStyle/>
              <a:p>
                <a:pPr algn="ctr">
                  <a:lnSpc>
                    <a:spcPts val="3105"/>
                  </a:lnSpc>
                </a:pPr>
                <a:endParaRPr/>
              </a:p>
            </p:txBody>
          </p:sp>
        </p:grpSp>
        <p:sp>
          <p:nvSpPr>
            <p:cNvPr id="42" name="Freeform 42"/>
            <p:cNvSpPr/>
            <p:nvPr/>
          </p:nvSpPr>
          <p:spPr>
            <a:xfrm>
              <a:off x="1131543" y="531001"/>
              <a:ext cx="1117114" cy="1394700"/>
            </a:xfrm>
            <a:custGeom>
              <a:avLst/>
              <a:gdLst/>
              <a:ahLst/>
              <a:cxnLst/>
              <a:rect l="l" t="t" r="r" b="b"/>
              <a:pathLst>
                <a:path w="1117114" h="1394700">
                  <a:moveTo>
                    <a:pt x="0" y="0"/>
                  </a:moveTo>
                  <a:lnTo>
                    <a:pt x="1117114" y="0"/>
                  </a:lnTo>
                  <a:lnTo>
                    <a:pt x="1117114" y="1394700"/>
                  </a:lnTo>
                  <a:lnTo>
                    <a:pt x="0" y="1394700"/>
                  </a:lnTo>
                  <a:lnTo>
                    <a:pt x="0" y="0"/>
                  </a:lnTo>
                  <a:close/>
                </a:path>
              </a:pathLst>
            </a:custGeom>
            <a:blipFill>
              <a:blip r:embed="rId2"/>
              <a:stretch>
                <a:fillRect/>
              </a:stretch>
            </a:blipFill>
          </p:spPr>
          <p:txBody>
            <a:bodyPr/>
            <a:lstStyle/>
            <a:p>
              <a:endParaRPr lang="en-DE"/>
            </a:p>
          </p:txBody>
        </p:sp>
      </p:grpSp>
      <p:grpSp>
        <p:nvGrpSpPr>
          <p:cNvPr id="43" name="Group 43"/>
          <p:cNvGrpSpPr/>
          <p:nvPr/>
        </p:nvGrpSpPr>
        <p:grpSpPr>
          <a:xfrm>
            <a:off x="13524882" y="5200424"/>
            <a:ext cx="2535150" cy="1842527"/>
            <a:chOff x="0" y="0"/>
            <a:chExt cx="3380200" cy="2456703"/>
          </a:xfrm>
        </p:grpSpPr>
        <p:grpSp>
          <p:nvGrpSpPr>
            <p:cNvPr id="44" name="Group 44"/>
            <p:cNvGrpSpPr/>
            <p:nvPr/>
          </p:nvGrpSpPr>
          <p:grpSpPr>
            <a:xfrm>
              <a:off x="0" y="0"/>
              <a:ext cx="3380200" cy="2456703"/>
              <a:chOff x="0" y="0"/>
              <a:chExt cx="667694" cy="485275"/>
            </a:xfrm>
          </p:grpSpPr>
          <p:sp>
            <p:nvSpPr>
              <p:cNvPr id="45" name="Freeform 45"/>
              <p:cNvSpPr/>
              <p:nvPr/>
            </p:nvSpPr>
            <p:spPr>
              <a:xfrm>
                <a:off x="0" y="0"/>
                <a:ext cx="667694" cy="485275"/>
              </a:xfrm>
              <a:custGeom>
                <a:avLst/>
                <a:gdLst/>
                <a:ahLst/>
                <a:cxnLst/>
                <a:rect l="l" t="t" r="r" b="b"/>
                <a:pathLst>
                  <a:path w="667694" h="485275">
                    <a:moveTo>
                      <a:pt x="0" y="0"/>
                    </a:moveTo>
                    <a:lnTo>
                      <a:pt x="667694" y="0"/>
                    </a:lnTo>
                    <a:lnTo>
                      <a:pt x="667694" y="485275"/>
                    </a:lnTo>
                    <a:lnTo>
                      <a:pt x="0" y="485275"/>
                    </a:lnTo>
                    <a:close/>
                  </a:path>
                </a:pathLst>
              </a:custGeom>
              <a:solidFill>
                <a:srgbClr val="E1F1D7"/>
              </a:solidFill>
              <a:ln w="19050" cap="sq">
                <a:solidFill>
                  <a:srgbClr val="000000"/>
                </a:solidFill>
                <a:prstDash val="solid"/>
                <a:miter/>
              </a:ln>
            </p:spPr>
            <p:txBody>
              <a:bodyPr/>
              <a:lstStyle/>
              <a:p>
                <a:endParaRPr lang="en-DE"/>
              </a:p>
            </p:txBody>
          </p:sp>
          <p:sp>
            <p:nvSpPr>
              <p:cNvPr id="46" name="TextBox 46"/>
              <p:cNvSpPr txBox="1"/>
              <p:nvPr/>
            </p:nvSpPr>
            <p:spPr>
              <a:xfrm>
                <a:off x="0" y="-38100"/>
                <a:ext cx="667694" cy="523375"/>
              </a:xfrm>
              <a:prstGeom prst="rect">
                <a:avLst/>
              </a:prstGeom>
            </p:spPr>
            <p:txBody>
              <a:bodyPr lIns="50800" tIns="50800" rIns="50800" bIns="50800" rtlCol="0" anchor="ctr"/>
              <a:lstStyle/>
              <a:p>
                <a:pPr algn="ctr">
                  <a:lnSpc>
                    <a:spcPts val="3105"/>
                  </a:lnSpc>
                </a:pPr>
                <a:endParaRPr/>
              </a:p>
            </p:txBody>
          </p:sp>
        </p:grpSp>
        <p:sp>
          <p:nvSpPr>
            <p:cNvPr id="47" name="Freeform 47"/>
            <p:cNvSpPr/>
            <p:nvPr/>
          </p:nvSpPr>
          <p:spPr>
            <a:xfrm>
              <a:off x="1131543" y="531001"/>
              <a:ext cx="1117114" cy="1394700"/>
            </a:xfrm>
            <a:custGeom>
              <a:avLst/>
              <a:gdLst/>
              <a:ahLst/>
              <a:cxnLst/>
              <a:rect l="l" t="t" r="r" b="b"/>
              <a:pathLst>
                <a:path w="1117114" h="1394700">
                  <a:moveTo>
                    <a:pt x="0" y="0"/>
                  </a:moveTo>
                  <a:lnTo>
                    <a:pt x="1117114" y="0"/>
                  </a:lnTo>
                  <a:lnTo>
                    <a:pt x="1117114" y="1394700"/>
                  </a:lnTo>
                  <a:lnTo>
                    <a:pt x="0" y="1394700"/>
                  </a:lnTo>
                  <a:lnTo>
                    <a:pt x="0" y="0"/>
                  </a:lnTo>
                  <a:close/>
                </a:path>
              </a:pathLst>
            </a:custGeom>
            <a:blipFill>
              <a:blip r:embed="rId2"/>
              <a:stretch>
                <a:fillRect/>
              </a:stretch>
            </a:blipFill>
          </p:spPr>
          <p:txBody>
            <a:bodyPr/>
            <a:lstStyle/>
            <a:p>
              <a:endParaRPr lang="en-DE"/>
            </a:p>
          </p:txBody>
        </p:sp>
      </p:grpSp>
      <p:sp>
        <p:nvSpPr>
          <p:cNvPr id="48" name="Freeform 48"/>
          <p:cNvSpPr/>
          <p:nvPr/>
        </p:nvSpPr>
        <p:spPr>
          <a:xfrm>
            <a:off x="14340749" y="5593412"/>
            <a:ext cx="846267" cy="1056551"/>
          </a:xfrm>
          <a:custGeom>
            <a:avLst/>
            <a:gdLst/>
            <a:ahLst/>
            <a:cxnLst/>
            <a:rect l="l" t="t" r="r" b="b"/>
            <a:pathLst>
              <a:path w="846267" h="1056551">
                <a:moveTo>
                  <a:pt x="0" y="0"/>
                </a:moveTo>
                <a:lnTo>
                  <a:pt x="846266" y="0"/>
                </a:lnTo>
                <a:lnTo>
                  <a:pt x="846266" y="1056551"/>
                </a:lnTo>
                <a:lnTo>
                  <a:pt x="0" y="1056551"/>
                </a:lnTo>
                <a:lnTo>
                  <a:pt x="0" y="0"/>
                </a:lnTo>
                <a:close/>
              </a:path>
            </a:pathLst>
          </a:custGeom>
          <a:blipFill>
            <a:blip r:embed="rId3"/>
            <a:stretch>
              <a:fillRect/>
            </a:stretch>
          </a:blipFill>
        </p:spPr>
        <p:txBody>
          <a:bodyPr/>
          <a:lstStyle/>
          <a:p>
            <a:endParaRPr lang="en-DE"/>
          </a:p>
        </p:txBody>
      </p:sp>
      <p:sp>
        <p:nvSpPr>
          <p:cNvPr id="49" name="Freeform 49"/>
          <p:cNvSpPr/>
          <p:nvPr/>
        </p:nvSpPr>
        <p:spPr>
          <a:xfrm>
            <a:off x="13958829" y="7100101"/>
            <a:ext cx="1633655" cy="1505005"/>
          </a:xfrm>
          <a:custGeom>
            <a:avLst/>
            <a:gdLst/>
            <a:ahLst/>
            <a:cxnLst/>
            <a:rect l="l" t="t" r="r" b="b"/>
            <a:pathLst>
              <a:path w="1633655" h="1505005">
                <a:moveTo>
                  <a:pt x="0" y="0"/>
                </a:moveTo>
                <a:lnTo>
                  <a:pt x="1633655" y="0"/>
                </a:lnTo>
                <a:lnTo>
                  <a:pt x="1633655" y="1505004"/>
                </a:lnTo>
                <a:lnTo>
                  <a:pt x="0" y="1505004"/>
                </a:lnTo>
                <a:lnTo>
                  <a:pt x="0" y="0"/>
                </a:lnTo>
                <a:close/>
              </a:path>
            </a:pathLst>
          </a:custGeom>
          <a:blipFill>
            <a:blip r:embed="rId4"/>
            <a:stretch>
              <a:fillRect/>
            </a:stretch>
          </a:blipFill>
        </p:spPr>
        <p:txBody>
          <a:bodyPr/>
          <a:lstStyle/>
          <a:p>
            <a:endParaRPr lang="en-DE"/>
          </a:p>
        </p:txBody>
      </p:sp>
      <p:sp>
        <p:nvSpPr>
          <p:cNvPr id="50" name="TextBox 50"/>
          <p:cNvSpPr txBox="1"/>
          <p:nvPr/>
        </p:nvSpPr>
        <p:spPr>
          <a:xfrm>
            <a:off x="9168076" y="4654955"/>
            <a:ext cx="2956217" cy="383544"/>
          </a:xfrm>
          <a:prstGeom prst="rect">
            <a:avLst/>
          </a:prstGeom>
        </p:spPr>
        <p:txBody>
          <a:bodyPr lIns="0" tIns="0" rIns="0" bIns="0" rtlCol="0" anchor="t">
            <a:spAutoFit/>
          </a:bodyPr>
          <a:lstStyle/>
          <a:p>
            <a:pPr algn="ctr">
              <a:lnSpc>
                <a:spcPts val="3325"/>
              </a:lnSpc>
            </a:pPr>
            <a:r>
              <a:rPr lang="en-US" sz="1787" spc="26">
                <a:solidFill>
                  <a:srgbClr val="FD0A0A"/>
                </a:solidFill>
                <a:latin typeface="Montserrat Bold"/>
                <a:ea typeface="Montserrat Bold"/>
                <a:cs typeface="Montserrat Bold"/>
                <a:sym typeface="Montserrat Bold"/>
              </a:rPr>
              <a:t>too low</a:t>
            </a:r>
          </a:p>
        </p:txBody>
      </p:sp>
      <p:sp>
        <p:nvSpPr>
          <p:cNvPr id="51" name="TextBox 51"/>
          <p:cNvSpPr txBox="1"/>
          <p:nvPr/>
        </p:nvSpPr>
        <p:spPr>
          <a:xfrm>
            <a:off x="5068859" y="4645430"/>
            <a:ext cx="2956217" cy="383544"/>
          </a:xfrm>
          <a:prstGeom prst="rect">
            <a:avLst/>
          </a:prstGeom>
        </p:spPr>
        <p:txBody>
          <a:bodyPr lIns="0" tIns="0" rIns="0" bIns="0" rtlCol="0" anchor="t">
            <a:spAutoFit/>
          </a:bodyPr>
          <a:lstStyle/>
          <a:p>
            <a:pPr algn="ctr">
              <a:lnSpc>
                <a:spcPts val="3325"/>
              </a:lnSpc>
            </a:pPr>
            <a:r>
              <a:rPr lang="en-US" sz="1787" spc="26">
                <a:solidFill>
                  <a:srgbClr val="FD0A0A"/>
                </a:solidFill>
                <a:latin typeface="Montserrat Bold"/>
                <a:ea typeface="Montserrat Bold"/>
                <a:cs typeface="Montserrat Bold"/>
                <a:sym typeface="Montserrat Bold"/>
              </a:rPr>
              <a:t>too high</a:t>
            </a:r>
          </a:p>
        </p:txBody>
      </p:sp>
      <p:sp>
        <p:nvSpPr>
          <p:cNvPr id="52" name="TextBox 52"/>
          <p:cNvSpPr txBox="1"/>
          <p:nvPr/>
        </p:nvSpPr>
        <p:spPr>
          <a:xfrm>
            <a:off x="13285774" y="4654955"/>
            <a:ext cx="2956217" cy="383544"/>
          </a:xfrm>
          <a:prstGeom prst="rect">
            <a:avLst/>
          </a:prstGeom>
        </p:spPr>
        <p:txBody>
          <a:bodyPr lIns="0" tIns="0" rIns="0" bIns="0" rtlCol="0" anchor="t">
            <a:spAutoFit/>
          </a:bodyPr>
          <a:lstStyle/>
          <a:p>
            <a:pPr algn="ctr">
              <a:lnSpc>
                <a:spcPts val="3325"/>
              </a:lnSpc>
            </a:pPr>
            <a:r>
              <a:rPr lang="en-US" sz="1787" spc="26">
                <a:solidFill>
                  <a:srgbClr val="27AB00"/>
                </a:solidFill>
                <a:latin typeface="Montserrat Bold"/>
                <a:ea typeface="Montserrat Bold"/>
                <a:cs typeface="Montserrat Bold"/>
                <a:sym typeface="Montserrat Bold"/>
              </a:rPr>
              <a:t>perfect position</a:t>
            </a:r>
          </a:p>
        </p:txBody>
      </p:sp>
      <p:sp>
        <p:nvSpPr>
          <p:cNvPr id="53" name="TextBox 53"/>
          <p:cNvSpPr txBox="1"/>
          <p:nvPr/>
        </p:nvSpPr>
        <p:spPr>
          <a:xfrm>
            <a:off x="1531047" y="6488038"/>
            <a:ext cx="2862562" cy="742841"/>
          </a:xfrm>
          <a:prstGeom prst="rect">
            <a:avLst/>
          </a:prstGeom>
        </p:spPr>
        <p:txBody>
          <a:bodyPr lIns="0" tIns="0" rIns="0" bIns="0" rtlCol="0" anchor="t">
            <a:spAutoFit/>
          </a:bodyPr>
          <a:lstStyle/>
          <a:p>
            <a:pPr algn="ctr">
              <a:lnSpc>
                <a:spcPts val="3061"/>
              </a:lnSpc>
            </a:pPr>
            <a:r>
              <a:rPr lang="en-US" sz="1987" spc="29">
                <a:solidFill>
                  <a:srgbClr val="000000"/>
                </a:solidFill>
                <a:latin typeface="Montserrat Bold"/>
                <a:ea typeface="Montserrat Bold"/>
                <a:cs typeface="Montserrat Bold"/>
                <a:sym typeface="Montserrat Bold"/>
              </a:rPr>
              <a:t>VERTICAL HEAD POSITION</a:t>
            </a:r>
          </a:p>
        </p:txBody>
      </p:sp>
      <p:sp>
        <p:nvSpPr>
          <p:cNvPr id="54" name="Freeform 54"/>
          <p:cNvSpPr/>
          <p:nvPr/>
        </p:nvSpPr>
        <p:spPr>
          <a:xfrm>
            <a:off x="9935529" y="7129326"/>
            <a:ext cx="1633655" cy="1505005"/>
          </a:xfrm>
          <a:custGeom>
            <a:avLst/>
            <a:gdLst/>
            <a:ahLst/>
            <a:cxnLst/>
            <a:rect l="l" t="t" r="r" b="b"/>
            <a:pathLst>
              <a:path w="1633655" h="1505005">
                <a:moveTo>
                  <a:pt x="0" y="0"/>
                </a:moveTo>
                <a:lnTo>
                  <a:pt x="1633656" y="0"/>
                </a:lnTo>
                <a:lnTo>
                  <a:pt x="1633656" y="1505005"/>
                </a:lnTo>
                <a:lnTo>
                  <a:pt x="0" y="1505005"/>
                </a:lnTo>
                <a:lnTo>
                  <a:pt x="0" y="0"/>
                </a:lnTo>
                <a:close/>
              </a:path>
            </a:pathLst>
          </a:custGeom>
          <a:blipFill>
            <a:blip r:embed="rId4"/>
            <a:stretch>
              <a:fillRect/>
            </a:stretch>
          </a:blipFill>
        </p:spPr>
        <p:txBody>
          <a:bodyPr/>
          <a:lstStyle/>
          <a:p>
            <a:endParaRPr lang="en-DE"/>
          </a:p>
        </p:txBody>
      </p:sp>
      <p:sp>
        <p:nvSpPr>
          <p:cNvPr id="55" name="Freeform 55"/>
          <p:cNvSpPr/>
          <p:nvPr/>
        </p:nvSpPr>
        <p:spPr>
          <a:xfrm>
            <a:off x="10241816" y="5919919"/>
            <a:ext cx="846267" cy="1056551"/>
          </a:xfrm>
          <a:custGeom>
            <a:avLst/>
            <a:gdLst/>
            <a:ahLst/>
            <a:cxnLst/>
            <a:rect l="l" t="t" r="r" b="b"/>
            <a:pathLst>
              <a:path w="846267" h="1056551">
                <a:moveTo>
                  <a:pt x="0" y="0"/>
                </a:moveTo>
                <a:lnTo>
                  <a:pt x="846267" y="0"/>
                </a:lnTo>
                <a:lnTo>
                  <a:pt x="846267" y="1056551"/>
                </a:lnTo>
                <a:lnTo>
                  <a:pt x="0" y="1056551"/>
                </a:lnTo>
                <a:lnTo>
                  <a:pt x="0" y="0"/>
                </a:lnTo>
                <a:close/>
              </a:path>
            </a:pathLst>
          </a:custGeom>
          <a:blipFill>
            <a:blip r:embed="rId3"/>
            <a:stretch>
              <a:fillRect/>
            </a:stretch>
          </a:blipFill>
        </p:spPr>
        <p:txBody>
          <a:bodyPr/>
          <a:lstStyle/>
          <a:p>
            <a:endParaRPr lang="en-DE"/>
          </a:p>
        </p:txBody>
      </p:sp>
      <p:sp>
        <p:nvSpPr>
          <p:cNvPr id="56" name="Freeform 56"/>
          <p:cNvSpPr/>
          <p:nvPr/>
        </p:nvSpPr>
        <p:spPr>
          <a:xfrm>
            <a:off x="6114309" y="5209949"/>
            <a:ext cx="846267" cy="1056551"/>
          </a:xfrm>
          <a:custGeom>
            <a:avLst/>
            <a:gdLst/>
            <a:ahLst/>
            <a:cxnLst/>
            <a:rect l="l" t="t" r="r" b="b"/>
            <a:pathLst>
              <a:path w="846267" h="1056551">
                <a:moveTo>
                  <a:pt x="0" y="0"/>
                </a:moveTo>
                <a:lnTo>
                  <a:pt x="846267" y="0"/>
                </a:lnTo>
                <a:lnTo>
                  <a:pt x="846267" y="1056551"/>
                </a:lnTo>
                <a:lnTo>
                  <a:pt x="0" y="1056551"/>
                </a:lnTo>
                <a:lnTo>
                  <a:pt x="0" y="0"/>
                </a:lnTo>
                <a:close/>
              </a:path>
            </a:pathLst>
          </a:custGeom>
          <a:blipFill>
            <a:blip r:embed="rId3"/>
            <a:stretch>
              <a:fillRect/>
            </a:stretch>
          </a:blipFill>
        </p:spPr>
        <p:txBody>
          <a:bodyPr/>
          <a:lstStyle/>
          <a:p>
            <a:endParaRPr lang="en-DE"/>
          </a:p>
        </p:txBody>
      </p:sp>
      <p:sp>
        <p:nvSpPr>
          <p:cNvPr id="57" name="Freeform 57"/>
          <p:cNvSpPr/>
          <p:nvPr/>
        </p:nvSpPr>
        <p:spPr>
          <a:xfrm>
            <a:off x="5711090" y="7090576"/>
            <a:ext cx="1633655" cy="1505005"/>
          </a:xfrm>
          <a:custGeom>
            <a:avLst/>
            <a:gdLst/>
            <a:ahLst/>
            <a:cxnLst/>
            <a:rect l="l" t="t" r="r" b="b"/>
            <a:pathLst>
              <a:path w="1633655" h="1505005">
                <a:moveTo>
                  <a:pt x="0" y="0"/>
                </a:moveTo>
                <a:lnTo>
                  <a:pt x="1633655" y="0"/>
                </a:lnTo>
                <a:lnTo>
                  <a:pt x="1633655" y="1505004"/>
                </a:lnTo>
                <a:lnTo>
                  <a:pt x="0" y="1505004"/>
                </a:lnTo>
                <a:lnTo>
                  <a:pt x="0" y="0"/>
                </a:lnTo>
                <a:close/>
              </a:path>
            </a:pathLst>
          </a:custGeom>
          <a:blipFill>
            <a:blip r:embed="rId4"/>
            <a:stretch>
              <a:fillRect/>
            </a:stretch>
          </a:blipFill>
        </p:spPr>
        <p:txBody>
          <a:bodyPr/>
          <a:lstStyle/>
          <a:p>
            <a:endParaRPr lang="en-DE"/>
          </a:p>
        </p:txBody>
      </p:sp>
      <p:sp>
        <p:nvSpPr>
          <p:cNvPr id="58" name="TextBox 58"/>
          <p:cNvSpPr txBox="1"/>
          <p:nvPr/>
        </p:nvSpPr>
        <p:spPr>
          <a:xfrm>
            <a:off x="1028700" y="9029700"/>
            <a:ext cx="15930140" cy="857250"/>
          </a:xfrm>
          <a:prstGeom prst="rect">
            <a:avLst/>
          </a:prstGeom>
        </p:spPr>
        <p:txBody>
          <a:bodyPr lIns="0" tIns="0" rIns="0" bIns="0" rtlCol="0" anchor="t">
            <a:spAutoFit/>
          </a:bodyPr>
          <a:lstStyle/>
          <a:p>
            <a:pPr algn="ctr">
              <a:lnSpc>
                <a:spcPts val="3570"/>
              </a:lnSpc>
            </a:pPr>
            <a:r>
              <a:rPr lang="en-US" sz="2100" spc="29">
                <a:solidFill>
                  <a:srgbClr val="000000"/>
                </a:solidFill>
                <a:latin typeface="Montserrat"/>
                <a:ea typeface="Montserrat"/>
                <a:cs typeface="Montserrat"/>
                <a:sym typeface="Montserrat"/>
              </a:rPr>
              <a:t> Once the background of the screen turns </a:t>
            </a:r>
            <a:r>
              <a:rPr lang="en-US" sz="2100" spc="29">
                <a:solidFill>
                  <a:srgbClr val="27AB00"/>
                </a:solidFill>
                <a:latin typeface="Montserrat Bold"/>
                <a:ea typeface="Montserrat Bold"/>
                <a:cs typeface="Montserrat Bold"/>
                <a:sym typeface="Montserrat Bold"/>
              </a:rPr>
              <a:t>green</a:t>
            </a:r>
            <a:r>
              <a:rPr lang="en-US" sz="2100" spc="29">
                <a:solidFill>
                  <a:srgbClr val="000000"/>
                </a:solidFill>
                <a:latin typeface="Montserrat"/>
                <a:ea typeface="Montserrat"/>
                <a:cs typeface="Montserrat"/>
                <a:sym typeface="Montserrat"/>
              </a:rPr>
              <a:t>, keep your head in this position.  You may press the</a:t>
            </a:r>
            <a:r>
              <a:rPr lang="en-US" sz="2100" spc="29">
                <a:solidFill>
                  <a:srgbClr val="000000"/>
                </a:solidFill>
                <a:latin typeface="Montserrat Bold"/>
                <a:ea typeface="Montserrat Bold"/>
                <a:cs typeface="Montserrat Bold"/>
                <a:sym typeface="Montserrat Bold"/>
              </a:rPr>
              <a:t> SPACE bar </a:t>
            </a:r>
            <a:r>
              <a:rPr lang="en-US" sz="2100" spc="29">
                <a:solidFill>
                  <a:srgbClr val="000000"/>
                </a:solidFill>
                <a:latin typeface="Montserrat"/>
                <a:ea typeface="Montserrat"/>
                <a:cs typeface="Montserrat"/>
                <a:sym typeface="Montserrat"/>
              </a:rPr>
              <a:t>to continue to the second step. Make sure to move your head as little as possible for the rest of the study.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grpSp>
        <p:nvGrpSpPr>
          <p:cNvPr id="2" name="Group 2"/>
          <p:cNvGrpSpPr/>
          <p:nvPr/>
        </p:nvGrpSpPr>
        <p:grpSpPr>
          <a:xfrm>
            <a:off x="1329160" y="4339752"/>
            <a:ext cx="15629679" cy="4393636"/>
            <a:chOff x="0" y="0"/>
            <a:chExt cx="4116459" cy="1157172"/>
          </a:xfrm>
        </p:grpSpPr>
        <p:sp>
          <p:nvSpPr>
            <p:cNvPr id="3" name="Freeform 3"/>
            <p:cNvSpPr/>
            <p:nvPr/>
          </p:nvSpPr>
          <p:spPr>
            <a:xfrm>
              <a:off x="0" y="0"/>
              <a:ext cx="4116459" cy="1157172"/>
            </a:xfrm>
            <a:custGeom>
              <a:avLst/>
              <a:gdLst/>
              <a:ahLst/>
              <a:cxnLst/>
              <a:rect l="l" t="t" r="r" b="b"/>
              <a:pathLst>
                <a:path w="4116459" h="1157172">
                  <a:moveTo>
                    <a:pt x="0" y="0"/>
                  </a:moveTo>
                  <a:lnTo>
                    <a:pt x="4116459" y="0"/>
                  </a:lnTo>
                  <a:lnTo>
                    <a:pt x="4116459" y="1157172"/>
                  </a:lnTo>
                  <a:lnTo>
                    <a:pt x="0" y="1157172"/>
                  </a:lnTo>
                  <a:close/>
                </a:path>
              </a:pathLst>
            </a:custGeom>
            <a:solidFill>
              <a:srgbClr val="000000">
                <a:alpha val="0"/>
              </a:srgbClr>
            </a:solidFill>
            <a:ln w="19050" cap="sq">
              <a:solidFill>
                <a:srgbClr val="000000"/>
              </a:solidFill>
              <a:prstDash val="solid"/>
              <a:miter/>
            </a:ln>
          </p:spPr>
          <p:txBody>
            <a:bodyPr/>
            <a:lstStyle/>
            <a:p>
              <a:endParaRPr lang="en-DE"/>
            </a:p>
          </p:txBody>
        </p:sp>
        <p:sp>
          <p:nvSpPr>
            <p:cNvPr id="4" name="TextBox 4"/>
            <p:cNvSpPr txBox="1"/>
            <p:nvPr/>
          </p:nvSpPr>
          <p:spPr>
            <a:xfrm>
              <a:off x="0" y="-38100"/>
              <a:ext cx="4116459" cy="1195272"/>
            </a:xfrm>
            <a:prstGeom prst="rect">
              <a:avLst/>
            </a:prstGeom>
          </p:spPr>
          <p:txBody>
            <a:bodyPr lIns="50800" tIns="50800" rIns="50800" bIns="50800" rtlCol="0" anchor="ctr"/>
            <a:lstStyle/>
            <a:p>
              <a:pPr algn="ctr">
                <a:lnSpc>
                  <a:spcPts val="3105"/>
                </a:lnSpc>
              </a:pPr>
              <a:endParaRPr/>
            </a:p>
          </p:txBody>
        </p:sp>
      </p:grpSp>
      <p:grpSp>
        <p:nvGrpSpPr>
          <p:cNvPr id="5" name="Group 5"/>
          <p:cNvGrpSpPr/>
          <p:nvPr/>
        </p:nvGrpSpPr>
        <p:grpSpPr>
          <a:xfrm>
            <a:off x="2945219" y="4863957"/>
            <a:ext cx="3821371" cy="2603420"/>
            <a:chOff x="0" y="0"/>
            <a:chExt cx="1006452" cy="685674"/>
          </a:xfrm>
        </p:grpSpPr>
        <p:sp>
          <p:nvSpPr>
            <p:cNvPr id="6" name="Freeform 6"/>
            <p:cNvSpPr/>
            <p:nvPr/>
          </p:nvSpPr>
          <p:spPr>
            <a:xfrm>
              <a:off x="0" y="0"/>
              <a:ext cx="1006452" cy="685674"/>
            </a:xfrm>
            <a:custGeom>
              <a:avLst/>
              <a:gdLst/>
              <a:ahLst/>
              <a:cxnLst/>
              <a:rect l="l" t="t" r="r" b="b"/>
              <a:pathLst>
                <a:path w="1006452" h="685674">
                  <a:moveTo>
                    <a:pt x="0" y="0"/>
                  </a:moveTo>
                  <a:lnTo>
                    <a:pt x="1006452" y="0"/>
                  </a:lnTo>
                  <a:lnTo>
                    <a:pt x="1006452" y="685674"/>
                  </a:lnTo>
                  <a:lnTo>
                    <a:pt x="0" y="685674"/>
                  </a:lnTo>
                  <a:close/>
                </a:path>
              </a:pathLst>
            </a:custGeom>
            <a:solidFill>
              <a:srgbClr val="000000">
                <a:alpha val="0"/>
              </a:srgbClr>
            </a:solidFill>
            <a:ln w="19050" cap="sq">
              <a:solidFill>
                <a:srgbClr val="000000"/>
              </a:solidFill>
              <a:prstDash val="solid"/>
              <a:miter/>
            </a:ln>
          </p:spPr>
          <p:txBody>
            <a:bodyPr/>
            <a:lstStyle/>
            <a:p>
              <a:endParaRPr lang="en-DE"/>
            </a:p>
          </p:txBody>
        </p:sp>
        <p:sp>
          <p:nvSpPr>
            <p:cNvPr id="7" name="TextBox 7"/>
            <p:cNvSpPr txBox="1"/>
            <p:nvPr/>
          </p:nvSpPr>
          <p:spPr>
            <a:xfrm>
              <a:off x="0" y="-38100"/>
              <a:ext cx="1006452" cy="723774"/>
            </a:xfrm>
            <a:prstGeom prst="rect">
              <a:avLst/>
            </a:prstGeom>
          </p:spPr>
          <p:txBody>
            <a:bodyPr lIns="50800" tIns="50800" rIns="50800" bIns="50800" rtlCol="0" anchor="ctr"/>
            <a:lstStyle/>
            <a:p>
              <a:pPr algn="ctr">
                <a:lnSpc>
                  <a:spcPts val="3105"/>
                </a:lnSpc>
              </a:pPr>
              <a:endParaRPr/>
            </a:p>
          </p:txBody>
        </p:sp>
      </p:grpSp>
      <p:sp>
        <p:nvSpPr>
          <p:cNvPr id="8" name="TextBox 8"/>
          <p:cNvSpPr txBox="1"/>
          <p:nvPr/>
        </p:nvSpPr>
        <p:spPr>
          <a:xfrm>
            <a:off x="5576204" y="1610761"/>
            <a:ext cx="7135592" cy="384810"/>
          </a:xfrm>
          <a:prstGeom prst="rect">
            <a:avLst/>
          </a:prstGeom>
        </p:spPr>
        <p:txBody>
          <a:bodyPr lIns="0" tIns="0" rIns="0" bIns="0" rtlCol="0" anchor="t">
            <a:spAutoFit/>
          </a:bodyPr>
          <a:lstStyle/>
          <a:p>
            <a:pPr algn="ctr">
              <a:lnSpc>
                <a:spcPts val="3105"/>
              </a:lnSpc>
            </a:pPr>
            <a:r>
              <a:rPr lang="en-US" sz="2300" spc="32">
                <a:solidFill>
                  <a:srgbClr val="F7F7F7"/>
                </a:solidFill>
                <a:latin typeface="Montserrat Bold"/>
                <a:ea typeface="Montserrat Bold"/>
                <a:cs typeface="Montserrat Bold"/>
                <a:sym typeface="Montserrat Bold"/>
              </a:rPr>
              <a:t>STEP 2: EYE MOVEMENT CALIBRATION</a:t>
            </a:r>
          </a:p>
        </p:txBody>
      </p:sp>
      <p:sp>
        <p:nvSpPr>
          <p:cNvPr id="9" name="TextBox 9"/>
          <p:cNvSpPr txBox="1"/>
          <p:nvPr/>
        </p:nvSpPr>
        <p:spPr>
          <a:xfrm>
            <a:off x="558835" y="2650066"/>
            <a:ext cx="17284629" cy="835279"/>
          </a:xfrm>
          <a:prstGeom prst="rect">
            <a:avLst/>
          </a:prstGeom>
        </p:spPr>
        <p:txBody>
          <a:bodyPr lIns="0" tIns="0" rIns="0" bIns="0" rtlCol="0" anchor="t">
            <a:spAutoFit/>
          </a:bodyPr>
          <a:lstStyle/>
          <a:p>
            <a:pPr algn="ctr">
              <a:lnSpc>
                <a:spcPts val="2835"/>
              </a:lnSpc>
              <a:spcBef>
                <a:spcPct val="0"/>
              </a:spcBef>
            </a:pPr>
            <a:r>
              <a:rPr lang="en-US" sz="2100" spc="29">
                <a:solidFill>
                  <a:srgbClr val="000000"/>
                </a:solidFill>
                <a:latin typeface="Montserrat"/>
                <a:ea typeface="Montserrat"/>
                <a:cs typeface="Montserrat"/>
                <a:sym typeface="Montserrat"/>
              </a:rPr>
              <a:t>In the second step, the eye tracker will calibrate itself to your eye movements. </a:t>
            </a:r>
          </a:p>
          <a:p>
            <a:pPr algn="ctr">
              <a:lnSpc>
                <a:spcPts val="1080"/>
              </a:lnSpc>
              <a:spcBef>
                <a:spcPct val="0"/>
              </a:spcBef>
            </a:pPr>
            <a:endParaRPr lang="en-US" sz="2100" spc="29">
              <a:solidFill>
                <a:srgbClr val="000000"/>
              </a:solidFill>
              <a:latin typeface="Montserrat"/>
              <a:ea typeface="Montserrat"/>
              <a:cs typeface="Montserrat"/>
              <a:sym typeface="Montserrat"/>
            </a:endParaRPr>
          </a:p>
          <a:p>
            <a:pPr algn="ctr">
              <a:lnSpc>
                <a:spcPts val="2835"/>
              </a:lnSpc>
              <a:spcBef>
                <a:spcPct val="0"/>
              </a:spcBef>
            </a:pPr>
            <a:r>
              <a:rPr lang="en-US" sz="2100" spc="29">
                <a:solidFill>
                  <a:srgbClr val="000000"/>
                </a:solidFill>
                <a:latin typeface="Montserrat"/>
                <a:ea typeface="Montserrat"/>
                <a:cs typeface="Montserrat"/>
                <a:sym typeface="Montserrat"/>
              </a:rPr>
              <a:t>You will see a </a:t>
            </a:r>
            <a:r>
              <a:rPr lang="en-US" sz="2100" spc="29">
                <a:solidFill>
                  <a:srgbClr val="797979"/>
                </a:solidFill>
                <a:latin typeface="Montserrat Bold"/>
                <a:ea typeface="Montserrat Bold"/>
                <a:cs typeface="Montserrat Bold"/>
                <a:sym typeface="Montserrat Bold"/>
              </a:rPr>
              <a:t>grey dot</a:t>
            </a:r>
            <a:r>
              <a:rPr lang="en-US" sz="2100" spc="29">
                <a:solidFill>
                  <a:srgbClr val="000000"/>
                </a:solidFill>
                <a:latin typeface="Montserrat"/>
                <a:ea typeface="Montserrat"/>
                <a:cs typeface="Montserrat"/>
                <a:sym typeface="Montserrat"/>
              </a:rPr>
              <a:t> on the screen that will move to different positions. Keep your eyes fixed at the dot at all times.</a:t>
            </a:r>
          </a:p>
        </p:txBody>
      </p:sp>
      <p:sp>
        <p:nvSpPr>
          <p:cNvPr id="10" name="Freeform 10"/>
          <p:cNvSpPr/>
          <p:nvPr/>
        </p:nvSpPr>
        <p:spPr>
          <a:xfrm>
            <a:off x="5395168" y="7728421"/>
            <a:ext cx="257942" cy="257942"/>
          </a:xfrm>
          <a:custGeom>
            <a:avLst/>
            <a:gdLst/>
            <a:ahLst/>
            <a:cxnLst/>
            <a:rect l="l" t="t" r="r" b="b"/>
            <a:pathLst>
              <a:path w="257942" h="257942">
                <a:moveTo>
                  <a:pt x="0" y="0"/>
                </a:moveTo>
                <a:lnTo>
                  <a:pt x="257942" y="0"/>
                </a:lnTo>
                <a:lnTo>
                  <a:pt x="257942" y="257943"/>
                </a:lnTo>
                <a:lnTo>
                  <a:pt x="0" y="25794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DE"/>
          </a:p>
        </p:txBody>
      </p:sp>
      <p:sp>
        <p:nvSpPr>
          <p:cNvPr id="11" name="Freeform 11"/>
          <p:cNvSpPr/>
          <p:nvPr/>
        </p:nvSpPr>
        <p:spPr>
          <a:xfrm>
            <a:off x="4232171" y="8095493"/>
            <a:ext cx="257942" cy="257942"/>
          </a:xfrm>
          <a:custGeom>
            <a:avLst/>
            <a:gdLst/>
            <a:ahLst/>
            <a:cxnLst/>
            <a:rect l="l" t="t" r="r" b="b"/>
            <a:pathLst>
              <a:path w="257942" h="257942">
                <a:moveTo>
                  <a:pt x="0" y="0"/>
                </a:moveTo>
                <a:lnTo>
                  <a:pt x="257942" y="0"/>
                </a:lnTo>
                <a:lnTo>
                  <a:pt x="257942" y="257942"/>
                </a:lnTo>
                <a:lnTo>
                  <a:pt x="0" y="25794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DE"/>
          </a:p>
        </p:txBody>
      </p:sp>
      <p:grpSp>
        <p:nvGrpSpPr>
          <p:cNvPr id="12" name="Group 12"/>
          <p:cNvGrpSpPr/>
          <p:nvPr/>
        </p:nvGrpSpPr>
        <p:grpSpPr>
          <a:xfrm>
            <a:off x="3935829" y="7869910"/>
            <a:ext cx="1913851" cy="489895"/>
            <a:chOff x="0" y="0"/>
            <a:chExt cx="2551801" cy="653193"/>
          </a:xfrm>
        </p:grpSpPr>
        <p:sp>
          <p:nvSpPr>
            <p:cNvPr id="13" name="Freeform 13"/>
            <p:cNvSpPr/>
            <p:nvPr/>
          </p:nvSpPr>
          <p:spPr>
            <a:xfrm>
              <a:off x="0" y="0"/>
              <a:ext cx="1198519" cy="653193"/>
            </a:xfrm>
            <a:custGeom>
              <a:avLst/>
              <a:gdLst/>
              <a:ahLst/>
              <a:cxnLst/>
              <a:rect l="l" t="t" r="r" b="b"/>
              <a:pathLst>
                <a:path w="1198519" h="653193">
                  <a:moveTo>
                    <a:pt x="0" y="0"/>
                  </a:moveTo>
                  <a:lnTo>
                    <a:pt x="1198519" y="0"/>
                  </a:lnTo>
                  <a:lnTo>
                    <a:pt x="1198519" y="653193"/>
                  </a:lnTo>
                  <a:lnTo>
                    <a:pt x="0" y="65319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DE"/>
            </a:p>
          </p:txBody>
        </p:sp>
        <p:sp>
          <p:nvSpPr>
            <p:cNvPr id="14" name="Freeform 14"/>
            <p:cNvSpPr/>
            <p:nvPr/>
          </p:nvSpPr>
          <p:spPr>
            <a:xfrm>
              <a:off x="1376585" y="12700"/>
              <a:ext cx="1175216" cy="640493"/>
            </a:xfrm>
            <a:custGeom>
              <a:avLst/>
              <a:gdLst/>
              <a:ahLst/>
              <a:cxnLst/>
              <a:rect l="l" t="t" r="r" b="b"/>
              <a:pathLst>
                <a:path w="1175216" h="640493">
                  <a:moveTo>
                    <a:pt x="0" y="0"/>
                  </a:moveTo>
                  <a:lnTo>
                    <a:pt x="1175216" y="0"/>
                  </a:lnTo>
                  <a:lnTo>
                    <a:pt x="1175216" y="640493"/>
                  </a:lnTo>
                  <a:lnTo>
                    <a:pt x="0" y="64049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DE"/>
            </a:p>
          </p:txBody>
        </p:sp>
      </p:grpSp>
      <p:sp>
        <p:nvSpPr>
          <p:cNvPr id="15" name="Freeform 15"/>
          <p:cNvSpPr/>
          <p:nvPr/>
        </p:nvSpPr>
        <p:spPr>
          <a:xfrm>
            <a:off x="4204817" y="5473725"/>
            <a:ext cx="196085" cy="196085"/>
          </a:xfrm>
          <a:custGeom>
            <a:avLst/>
            <a:gdLst/>
            <a:ahLst/>
            <a:cxnLst/>
            <a:rect l="l" t="t" r="r" b="b"/>
            <a:pathLst>
              <a:path w="196085" h="196085">
                <a:moveTo>
                  <a:pt x="0" y="0"/>
                </a:moveTo>
                <a:lnTo>
                  <a:pt x="196084" y="0"/>
                </a:lnTo>
                <a:lnTo>
                  <a:pt x="196084" y="196085"/>
                </a:lnTo>
                <a:lnTo>
                  <a:pt x="0" y="196085"/>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DE"/>
          </a:p>
        </p:txBody>
      </p:sp>
      <p:sp>
        <p:nvSpPr>
          <p:cNvPr id="16" name="AutoShape 16"/>
          <p:cNvSpPr/>
          <p:nvPr/>
        </p:nvSpPr>
        <p:spPr>
          <a:xfrm flipH="1" flipV="1">
            <a:off x="4352074" y="5669810"/>
            <a:ext cx="1027534" cy="2046969"/>
          </a:xfrm>
          <a:prstGeom prst="line">
            <a:avLst/>
          </a:prstGeom>
          <a:ln w="19050" cap="flat">
            <a:solidFill>
              <a:srgbClr val="000000"/>
            </a:solidFill>
            <a:prstDash val="lgDash"/>
            <a:headEnd type="none" w="sm" len="sm"/>
            <a:tailEnd type="none" w="sm" len="sm"/>
          </a:ln>
        </p:spPr>
        <p:txBody>
          <a:bodyPr/>
          <a:lstStyle/>
          <a:p>
            <a:endParaRPr lang="en-DE"/>
          </a:p>
        </p:txBody>
      </p:sp>
      <p:sp>
        <p:nvSpPr>
          <p:cNvPr id="17" name="AutoShape 17"/>
          <p:cNvSpPr/>
          <p:nvPr/>
        </p:nvSpPr>
        <p:spPr>
          <a:xfrm flipH="1" flipV="1">
            <a:off x="4306215" y="5669810"/>
            <a:ext cx="68722" cy="2007422"/>
          </a:xfrm>
          <a:prstGeom prst="line">
            <a:avLst/>
          </a:prstGeom>
          <a:ln w="19050" cap="flat">
            <a:solidFill>
              <a:srgbClr val="000000"/>
            </a:solidFill>
            <a:prstDash val="lgDash"/>
            <a:headEnd type="none" w="sm" len="sm"/>
            <a:tailEnd type="none" w="sm" len="sm"/>
          </a:ln>
        </p:spPr>
        <p:txBody>
          <a:bodyPr/>
          <a:lstStyle/>
          <a:p>
            <a:endParaRPr lang="en-DE"/>
          </a:p>
        </p:txBody>
      </p:sp>
      <p:sp>
        <p:nvSpPr>
          <p:cNvPr id="18" name="TextBox 18"/>
          <p:cNvSpPr txBox="1"/>
          <p:nvPr/>
        </p:nvSpPr>
        <p:spPr>
          <a:xfrm>
            <a:off x="4499037" y="5403209"/>
            <a:ext cx="94655" cy="240665"/>
          </a:xfrm>
          <a:prstGeom prst="rect">
            <a:avLst/>
          </a:prstGeom>
        </p:spPr>
        <p:txBody>
          <a:bodyPr lIns="0" tIns="0" rIns="0" bIns="0" rtlCol="0" anchor="t">
            <a:spAutoFit/>
          </a:bodyPr>
          <a:lstStyle/>
          <a:p>
            <a:pPr algn="ctr">
              <a:lnSpc>
                <a:spcPts val="1959"/>
              </a:lnSpc>
            </a:pPr>
            <a:r>
              <a:rPr lang="en-US" sz="1399">
                <a:solidFill>
                  <a:srgbClr val="000000"/>
                </a:solidFill>
                <a:latin typeface="Canva Sans"/>
                <a:ea typeface="Canva Sans"/>
                <a:cs typeface="Canva Sans"/>
                <a:sym typeface="Canva Sans"/>
              </a:rPr>
              <a:t>1</a:t>
            </a:r>
          </a:p>
        </p:txBody>
      </p:sp>
      <p:grpSp>
        <p:nvGrpSpPr>
          <p:cNvPr id="19" name="Group 19"/>
          <p:cNvGrpSpPr/>
          <p:nvPr/>
        </p:nvGrpSpPr>
        <p:grpSpPr>
          <a:xfrm>
            <a:off x="7290465" y="4863957"/>
            <a:ext cx="3821371" cy="2603420"/>
            <a:chOff x="0" y="0"/>
            <a:chExt cx="1006452" cy="685674"/>
          </a:xfrm>
        </p:grpSpPr>
        <p:sp>
          <p:nvSpPr>
            <p:cNvPr id="20" name="Freeform 20"/>
            <p:cNvSpPr/>
            <p:nvPr/>
          </p:nvSpPr>
          <p:spPr>
            <a:xfrm>
              <a:off x="0" y="0"/>
              <a:ext cx="1006452" cy="685674"/>
            </a:xfrm>
            <a:custGeom>
              <a:avLst/>
              <a:gdLst/>
              <a:ahLst/>
              <a:cxnLst/>
              <a:rect l="l" t="t" r="r" b="b"/>
              <a:pathLst>
                <a:path w="1006452" h="685674">
                  <a:moveTo>
                    <a:pt x="0" y="0"/>
                  </a:moveTo>
                  <a:lnTo>
                    <a:pt x="1006452" y="0"/>
                  </a:lnTo>
                  <a:lnTo>
                    <a:pt x="1006452" y="685674"/>
                  </a:lnTo>
                  <a:lnTo>
                    <a:pt x="0" y="685674"/>
                  </a:lnTo>
                  <a:close/>
                </a:path>
              </a:pathLst>
            </a:custGeom>
            <a:solidFill>
              <a:srgbClr val="000000">
                <a:alpha val="0"/>
              </a:srgbClr>
            </a:solidFill>
            <a:ln w="19050" cap="sq">
              <a:solidFill>
                <a:srgbClr val="000000"/>
              </a:solidFill>
              <a:prstDash val="solid"/>
              <a:miter/>
            </a:ln>
          </p:spPr>
          <p:txBody>
            <a:bodyPr/>
            <a:lstStyle/>
            <a:p>
              <a:endParaRPr lang="en-DE"/>
            </a:p>
          </p:txBody>
        </p:sp>
        <p:sp>
          <p:nvSpPr>
            <p:cNvPr id="21" name="TextBox 21"/>
            <p:cNvSpPr txBox="1"/>
            <p:nvPr/>
          </p:nvSpPr>
          <p:spPr>
            <a:xfrm>
              <a:off x="0" y="-38100"/>
              <a:ext cx="1006452" cy="723774"/>
            </a:xfrm>
            <a:prstGeom prst="rect">
              <a:avLst/>
            </a:prstGeom>
          </p:spPr>
          <p:txBody>
            <a:bodyPr lIns="50800" tIns="50800" rIns="50800" bIns="50800" rtlCol="0" anchor="ctr"/>
            <a:lstStyle/>
            <a:p>
              <a:pPr algn="ctr">
                <a:lnSpc>
                  <a:spcPts val="3105"/>
                </a:lnSpc>
              </a:pPr>
              <a:endParaRPr/>
            </a:p>
          </p:txBody>
        </p:sp>
      </p:grpSp>
      <p:sp>
        <p:nvSpPr>
          <p:cNvPr id="22" name="Freeform 22"/>
          <p:cNvSpPr/>
          <p:nvPr/>
        </p:nvSpPr>
        <p:spPr>
          <a:xfrm>
            <a:off x="7730185" y="6656608"/>
            <a:ext cx="200380" cy="200380"/>
          </a:xfrm>
          <a:custGeom>
            <a:avLst/>
            <a:gdLst/>
            <a:ahLst/>
            <a:cxnLst/>
            <a:rect l="l" t="t" r="r" b="b"/>
            <a:pathLst>
              <a:path w="200380" h="200380">
                <a:moveTo>
                  <a:pt x="0" y="0"/>
                </a:moveTo>
                <a:lnTo>
                  <a:pt x="200381" y="0"/>
                </a:lnTo>
                <a:lnTo>
                  <a:pt x="200381" y="200380"/>
                </a:lnTo>
                <a:lnTo>
                  <a:pt x="0" y="20038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DE"/>
          </a:p>
        </p:txBody>
      </p:sp>
      <p:sp>
        <p:nvSpPr>
          <p:cNvPr id="23" name="AutoShape 23"/>
          <p:cNvSpPr/>
          <p:nvPr/>
        </p:nvSpPr>
        <p:spPr>
          <a:xfrm flipH="1" flipV="1">
            <a:off x="7930566" y="6806788"/>
            <a:ext cx="1800323" cy="898275"/>
          </a:xfrm>
          <a:prstGeom prst="line">
            <a:avLst/>
          </a:prstGeom>
          <a:ln w="19050" cap="flat">
            <a:solidFill>
              <a:srgbClr val="000000"/>
            </a:solidFill>
            <a:prstDash val="lgDash"/>
            <a:headEnd type="none" w="sm" len="sm"/>
            <a:tailEnd type="none" w="sm" len="sm"/>
          </a:ln>
        </p:spPr>
        <p:txBody>
          <a:bodyPr/>
          <a:lstStyle/>
          <a:p>
            <a:endParaRPr lang="en-DE"/>
          </a:p>
        </p:txBody>
      </p:sp>
      <p:sp>
        <p:nvSpPr>
          <p:cNvPr id="24" name="Freeform 24"/>
          <p:cNvSpPr/>
          <p:nvPr/>
        </p:nvSpPr>
        <p:spPr>
          <a:xfrm>
            <a:off x="9740413" y="7728421"/>
            <a:ext cx="257942" cy="257942"/>
          </a:xfrm>
          <a:custGeom>
            <a:avLst/>
            <a:gdLst/>
            <a:ahLst/>
            <a:cxnLst/>
            <a:rect l="l" t="t" r="r" b="b"/>
            <a:pathLst>
              <a:path w="257942" h="257942">
                <a:moveTo>
                  <a:pt x="0" y="0"/>
                </a:moveTo>
                <a:lnTo>
                  <a:pt x="257943" y="0"/>
                </a:lnTo>
                <a:lnTo>
                  <a:pt x="257943" y="257943"/>
                </a:lnTo>
                <a:lnTo>
                  <a:pt x="0" y="25794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DE"/>
          </a:p>
        </p:txBody>
      </p:sp>
      <p:sp>
        <p:nvSpPr>
          <p:cNvPr id="25" name="Freeform 25"/>
          <p:cNvSpPr/>
          <p:nvPr/>
        </p:nvSpPr>
        <p:spPr>
          <a:xfrm>
            <a:off x="8577417" y="7611968"/>
            <a:ext cx="257942" cy="257942"/>
          </a:xfrm>
          <a:custGeom>
            <a:avLst/>
            <a:gdLst/>
            <a:ahLst/>
            <a:cxnLst/>
            <a:rect l="l" t="t" r="r" b="b"/>
            <a:pathLst>
              <a:path w="257942" h="257942">
                <a:moveTo>
                  <a:pt x="0" y="0"/>
                </a:moveTo>
                <a:lnTo>
                  <a:pt x="257942" y="0"/>
                </a:lnTo>
                <a:lnTo>
                  <a:pt x="257942" y="257942"/>
                </a:lnTo>
                <a:lnTo>
                  <a:pt x="0" y="25794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DE"/>
          </a:p>
        </p:txBody>
      </p:sp>
      <p:grpSp>
        <p:nvGrpSpPr>
          <p:cNvPr id="26" name="Group 26"/>
          <p:cNvGrpSpPr/>
          <p:nvPr/>
        </p:nvGrpSpPr>
        <p:grpSpPr>
          <a:xfrm>
            <a:off x="8244225" y="7812446"/>
            <a:ext cx="1913851" cy="489895"/>
            <a:chOff x="0" y="0"/>
            <a:chExt cx="2551801" cy="653193"/>
          </a:xfrm>
        </p:grpSpPr>
        <p:sp>
          <p:nvSpPr>
            <p:cNvPr id="27" name="Freeform 27"/>
            <p:cNvSpPr/>
            <p:nvPr/>
          </p:nvSpPr>
          <p:spPr>
            <a:xfrm>
              <a:off x="0" y="0"/>
              <a:ext cx="1198519" cy="653193"/>
            </a:xfrm>
            <a:custGeom>
              <a:avLst/>
              <a:gdLst/>
              <a:ahLst/>
              <a:cxnLst/>
              <a:rect l="l" t="t" r="r" b="b"/>
              <a:pathLst>
                <a:path w="1198519" h="653193">
                  <a:moveTo>
                    <a:pt x="0" y="0"/>
                  </a:moveTo>
                  <a:lnTo>
                    <a:pt x="1198519" y="0"/>
                  </a:lnTo>
                  <a:lnTo>
                    <a:pt x="1198519" y="653193"/>
                  </a:lnTo>
                  <a:lnTo>
                    <a:pt x="0" y="65319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DE"/>
            </a:p>
          </p:txBody>
        </p:sp>
        <p:sp>
          <p:nvSpPr>
            <p:cNvPr id="28" name="Freeform 28"/>
            <p:cNvSpPr/>
            <p:nvPr/>
          </p:nvSpPr>
          <p:spPr>
            <a:xfrm>
              <a:off x="1376585" y="12700"/>
              <a:ext cx="1175216" cy="640493"/>
            </a:xfrm>
            <a:custGeom>
              <a:avLst/>
              <a:gdLst/>
              <a:ahLst/>
              <a:cxnLst/>
              <a:rect l="l" t="t" r="r" b="b"/>
              <a:pathLst>
                <a:path w="1175216" h="640493">
                  <a:moveTo>
                    <a:pt x="0" y="0"/>
                  </a:moveTo>
                  <a:lnTo>
                    <a:pt x="1175216" y="0"/>
                  </a:lnTo>
                  <a:lnTo>
                    <a:pt x="1175216" y="640493"/>
                  </a:lnTo>
                  <a:lnTo>
                    <a:pt x="0" y="64049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DE"/>
            </a:p>
          </p:txBody>
        </p:sp>
      </p:grpSp>
      <p:sp>
        <p:nvSpPr>
          <p:cNvPr id="29" name="AutoShape 29"/>
          <p:cNvSpPr/>
          <p:nvPr/>
        </p:nvSpPr>
        <p:spPr>
          <a:xfrm flipH="1" flipV="1">
            <a:off x="7930566" y="6854604"/>
            <a:ext cx="775822" cy="757364"/>
          </a:xfrm>
          <a:prstGeom prst="line">
            <a:avLst/>
          </a:prstGeom>
          <a:ln w="19050" cap="flat">
            <a:solidFill>
              <a:srgbClr val="000000"/>
            </a:solidFill>
            <a:prstDash val="lgDash"/>
            <a:headEnd type="none" w="sm" len="sm"/>
            <a:tailEnd type="none" w="sm" len="sm"/>
          </a:ln>
        </p:spPr>
        <p:txBody>
          <a:bodyPr/>
          <a:lstStyle/>
          <a:p>
            <a:endParaRPr lang="en-DE"/>
          </a:p>
        </p:txBody>
      </p:sp>
      <p:sp>
        <p:nvSpPr>
          <p:cNvPr id="30" name="Freeform 30"/>
          <p:cNvSpPr/>
          <p:nvPr/>
        </p:nvSpPr>
        <p:spPr>
          <a:xfrm>
            <a:off x="8545054" y="5405756"/>
            <a:ext cx="196085" cy="196085"/>
          </a:xfrm>
          <a:custGeom>
            <a:avLst/>
            <a:gdLst/>
            <a:ahLst/>
            <a:cxnLst/>
            <a:rect l="l" t="t" r="r" b="b"/>
            <a:pathLst>
              <a:path w="196085" h="196085">
                <a:moveTo>
                  <a:pt x="0" y="0"/>
                </a:moveTo>
                <a:lnTo>
                  <a:pt x="196085" y="0"/>
                </a:lnTo>
                <a:lnTo>
                  <a:pt x="196085" y="196085"/>
                </a:lnTo>
                <a:lnTo>
                  <a:pt x="0" y="196085"/>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DE"/>
          </a:p>
        </p:txBody>
      </p:sp>
      <p:sp>
        <p:nvSpPr>
          <p:cNvPr id="31" name="AutoShape 31"/>
          <p:cNvSpPr/>
          <p:nvPr/>
        </p:nvSpPr>
        <p:spPr>
          <a:xfrm flipH="1" flipV="1">
            <a:off x="8690929" y="5601841"/>
            <a:ext cx="1033924" cy="2119211"/>
          </a:xfrm>
          <a:prstGeom prst="line">
            <a:avLst/>
          </a:prstGeom>
          <a:ln w="19050" cap="flat">
            <a:solidFill>
              <a:srgbClr val="D9D9D9"/>
            </a:solidFill>
            <a:prstDash val="lgDash"/>
            <a:headEnd type="none" w="sm" len="sm"/>
            <a:tailEnd type="none" w="sm" len="sm"/>
          </a:ln>
        </p:spPr>
        <p:txBody>
          <a:bodyPr/>
          <a:lstStyle/>
          <a:p>
            <a:endParaRPr lang="en-DE"/>
          </a:p>
        </p:txBody>
      </p:sp>
      <p:sp>
        <p:nvSpPr>
          <p:cNvPr id="32" name="AutoShape 32"/>
          <p:cNvSpPr/>
          <p:nvPr/>
        </p:nvSpPr>
        <p:spPr>
          <a:xfrm flipH="1" flipV="1">
            <a:off x="8646649" y="5601841"/>
            <a:ext cx="73534" cy="2029177"/>
          </a:xfrm>
          <a:prstGeom prst="line">
            <a:avLst/>
          </a:prstGeom>
          <a:ln w="19050" cap="flat">
            <a:solidFill>
              <a:srgbClr val="D9D9D9"/>
            </a:solidFill>
            <a:prstDash val="lgDash"/>
            <a:headEnd type="none" w="sm" len="sm"/>
            <a:tailEnd type="none" w="sm" len="sm"/>
          </a:ln>
        </p:spPr>
        <p:txBody>
          <a:bodyPr/>
          <a:lstStyle/>
          <a:p>
            <a:endParaRPr lang="en-DE"/>
          </a:p>
        </p:txBody>
      </p:sp>
      <p:sp>
        <p:nvSpPr>
          <p:cNvPr id="33" name="TextBox 33"/>
          <p:cNvSpPr txBox="1"/>
          <p:nvPr/>
        </p:nvSpPr>
        <p:spPr>
          <a:xfrm>
            <a:off x="8844283" y="5403209"/>
            <a:ext cx="94655" cy="240665"/>
          </a:xfrm>
          <a:prstGeom prst="rect">
            <a:avLst/>
          </a:prstGeom>
        </p:spPr>
        <p:txBody>
          <a:bodyPr lIns="0" tIns="0" rIns="0" bIns="0" rtlCol="0" anchor="t">
            <a:spAutoFit/>
          </a:bodyPr>
          <a:lstStyle/>
          <a:p>
            <a:pPr algn="ctr">
              <a:lnSpc>
                <a:spcPts val="1959"/>
              </a:lnSpc>
            </a:pPr>
            <a:r>
              <a:rPr lang="en-US" sz="1399">
                <a:solidFill>
                  <a:srgbClr val="D9D9D9"/>
                </a:solidFill>
                <a:latin typeface="Canva Sans"/>
                <a:ea typeface="Canva Sans"/>
                <a:cs typeface="Canva Sans"/>
                <a:sym typeface="Canva Sans"/>
              </a:rPr>
              <a:t>1</a:t>
            </a:r>
          </a:p>
        </p:txBody>
      </p:sp>
      <p:sp>
        <p:nvSpPr>
          <p:cNvPr id="34" name="TextBox 34"/>
          <p:cNvSpPr txBox="1"/>
          <p:nvPr/>
        </p:nvSpPr>
        <p:spPr>
          <a:xfrm>
            <a:off x="7628038" y="6761973"/>
            <a:ext cx="97631" cy="240665"/>
          </a:xfrm>
          <a:prstGeom prst="rect">
            <a:avLst/>
          </a:prstGeom>
        </p:spPr>
        <p:txBody>
          <a:bodyPr lIns="0" tIns="0" rIns="0" bIns="0" rtlCol="0" anchor="t">
            <a:spAutoFit/>
          </a:bodyPr>
          <a:lstStyle/>
          <a:p>
            <a:pPr algn="ctr">
              <a:lnSpc>
                <a:spcPts val="1959"/>
              </a:lnSpc>
            </a:pPr>
            <a:r>
              <a:rPr lang="en-US" sz="1399">
                <a:solidFill>
                  <a:srgbClr val="000000"/>
                </a:solidFill>
                <a:latin typeface="Canva Sans"/>
                <a:ea typeface="Canva Sans"/>
                <a:cs typeface="Canva Sans"/>
                <a:sym typeface="Canva Sans"/>
              </a:rPr>
              <a:t>2</a:t>
            </a:r>
          </a:p>
        </p:txBody>
      </p:sp>
      <p:sp>
        <p:nvSpPr>
          <p:cNvPr id="35" name="AutoShape 35"/>
          <p:cNvSpPr/>
          <p:nvPr/>
        </p:nvSpPr>
        <p:spPr>
          <a:xfrm flipV="1">
            <a:off x="7900877" y="5601841"/>
            <a:ext cx="742219" cy="1054767"/>
          </a:xfrm>
          <a:prstGeom prst="line">
            <a:avLst/>
          </a:prstGeom>
          <a:ln w="28575" cap="flat">
            <a:solidFill>
              <a:srgbClr val="1F67E1"/>
            </a:solidFill>
            <a:prstDash val="sysDot"/>
            <a:headEnd type="triangle" w="lg" len="med"/>
            <a:tailEnd type="none" w="sm" len="sm"/>
          </a:ln>
        </p:spPr>
        <p:txBody>
          <a:bodyPr/>
          <a:lstStyle/>
          <a:p>
            <a:endParaRPr lang="en-DE"/>
          </a:p>
        </p:txBody>
      </p:sp>
      <p:grpSp>
        <p:nvGrpSpPr>
          <p:cNvPr id="36" name="Group 36"/>
          <p:cNvGrpSpPr/>
          <p:nvPr/>
        </p:nvGrpSpPr>
        <p:grpSpPr>
          <a:xfrm>
            <a:off x="11635710" y="4847585"/>
            <a:ext cx="3821371" cy="2603420"/>
            <a:chOff x="0" y="0"/>
            <a:chExt cx="1006452" cy="685674"/>
          </a:xfrm>
        </p:grpSpPr>
        <p:sp>
          <p:nvSpPr>
            <p:cNvPr id="37" name="Freeform 37"/>
            <p:cNvSpPr/>
            <p:nvPr/>
          </p:nvSpPr>
          <p:spPr>
            <a:xfrm>
              <a:off x="0" y="0"/>
              <a:ext cx="1006452" cy="685674"/>
            </a:xfrm>
            <a:custGeom>
              <a:avLst/>
              <a:gdLst/>
              <a:ahLst/>
              <a:cxnLst/>
              <a:rect l="l" t="t" r="r" b="b"/>
              <a:pathLst>
                <a:path w="1006452" h="685674">
                  <a:moveTo>
                    <a:pt x="0" y="0"/>
                  </a:moveTo>
                  <a:lnTo>
                    <a:pt x="1006452" y="0"/>
                  </a:lnTo>
                  <a:lnTo>
                    <a:pt x="1006452" y="685674"/>
                  </a:lnTo>
                  <a:lnTo>
                    <a:pt x="0" y="685674"/>
                  </a:lnTo>
                  <a:close/>
                </a:path>
              </a:pathLst>
            </a:custGeom>
            <a:solidFill>
              <a:srgbClr val="000000">
                <a:alpha val="0"/>
              </a:srgbClr>
            </a:solidFill>
            <a:ln w="19050" cap="sq">
              <a:solidFill>
                <a:srgbClr val="000000"/>
              </a:solidFill>
              <a:prstDash val="solid"/>
              <a:miter/>
            </a:ln>
          </p:spPr>
          <p:txBody>
            <a:bodyPr/>
            <a:lstStyle/>
            <a:p>
              <a:endParaRPr lang="en-DE"/>
            </a:p>
          </p:txBody>
        </p:sp>
        <p:sp>
          <p:nvSpPr>
            <p:cNvPr id="38" name="TextBox 38"/>
            <p:cNvSpPr txBox="1"/>
            <p:nvPr/>
          </p:nvSpPr>
          <p:spPr>
            <a:xfrm>
              <a:off x="0" y="-38100"/>
              <a:ext cx="1006452" cy="723774"/>
            </a:xfrm>
            <a:prstGeom prst="rect">
              <a:avLst/>
            </a:prstGeom>
          </p:spPr>
          <p:txBody>
            <a:bodyPr lIns="50800" tIns="50800" rIns="50800" bIns="50800" rtlCol="0" anchor="ctr"/>
            <a:lstStyle/>
            <a:p>
              <a:pPr algn="ctr">
                <a:lnSpc>
                  <a:spcPts val="3105"/>
                </a:lnSpc>
              </a:pPr>
              <a:endParaRPr/>
            </a:p>
          </p:txBody>
        </p:sp>
      </p:grpSp>
      <p:sp>
        <p:nvSpPr>
          <p:cNvPr id="39" name="AutoShape 39"/>
          <p:cNvSpPr/>
          <p:nvPr/>
        </p:nvSpPr>
        <p:spPr>
          <a:xfrm flipV="1">
            <a:off x="12280820" y="5550205"/>
            <a:ext cx="2887095" cy="1150302"/>
          </a:xfrm>
          <a:prstGeom prst="line">
            <a:avLst/>
          </a:prstGeom>
          <a:ln w="28575" cap="flat">
            <a:solidFill>
              <a:srgbClr val="1F67E1"/>
            </a:solidFill>
            <a:prstDash val="sysDot"/>
            <a:headEnd type="none" w="sm" len="sm"/>
            <a:tailEnd type="triangle" w="lg" len="med"/>
          </a:ln>
        </p:spPr>
        <p:txBody>
          <a:bodyPr/>
          <a:lstStyle/>
          <a:p>
            <a:endParaRPr lang="en-DE"/>
          </a:p>
        </p:txBody>
      </p:sp>
      <p:sp>
        <p:nvSpPr>
          <p:cNvPr id="40" name="Freeform 40"/>
          <p:cNvSpPr/>
          <p:nvPr/>
        </p:nvSpPr>
        <p:spPr>
          <a:xfrm>
            <a:off x="12080440" y="6640236"/>
            <a:ext cx="200380" cy="200380"/>
          </a:xfrm>
          <a:custGeom>
            <a:avLst/>
            <a:gdLst/>
            <a:ahLst/>
            <a:cxnLst/>
            <a:rect l="l" t="t" r="r" b="b"/>
            <a:pathLst>
              <a:path w="200380" h="200380">
                <a:moveTo>
                  <a:pt x="0" y="0"/>
                </a:moveTo>
                <a:lnTo>
                  <a:pt x="200380" y="0"/>
                </a:lnTo>
                <a:lnTo>
                  <a:pt x="200380" y="200380"/>
                </a:lnTo>
                <a:lnTo>
                  <a:pt x="0" y="20038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DE"/>
          </a:p>
        </p:txBody>
      </p:sp>
      <p:sp>
        <p:nvSpPr>
          <p:cNvPr id="41" name="AutoShape 41"/>
          <p:cNvSpPr/>
          <p:nvPr/>
        </p:nvSpPr>
        <p:spPr>
          <a:xfrm flipH="1" flipV="1">
            <a:off x="12280820" y="6790548"/>
            <a:ext cx="1795314" cy="898142"/>
          </a:xfrm>
          <a:prstGeom prst="line">
            <a:avLst/>
          </a:prstGeom>
          <a:ln w="19050" cap="flat">
            <a:solidFill>
              <a:srgbClr val="D9D9D9"/>
            </a:solidFill>
            <a:prstDash val="lgDash"/>
            <a:headEnd type="none" w="sm" len="sm"/>
            <a:tailEnd type="none" w="sm" len="sm"/>
          </a:ln>
        </p:spPr>
        <p:txBody>
          <a:bodyPr/>
          <a:lstStyle/>
          <a:p>
            <a:endParaRPr lang="en-DE"/>
          </a:p>
        </p:txBody>
      </p:sp>
      <p:sp>
        <p:nvSpPr>
          <p:cNvPr id="42" name="Freeform 42"/>
          <p:cNvSpPr/>
          <p:nvPr/>
        </p:nvSpPr>
        <p:spPr>
          <a:xfrm>
            <a:off x="14085659" y="7712050"/>
            <a:ext cx="257942" cy="257942"/>
          </a:xfrm>
          <a:custGeom>
            <a:avLst/>
            <a:gdLst/>
            <a:ahLst/>
            <a:cxnLst/>
            <a:rect l="l" t="t" r="r" b="b"/>
            <a:pathLst>
              <a:path w="257942" h="257942">
                <a:moveTo>
                  <a:pt x="0" y="0"/>
                </a:moveTo>
                <a:lnTo>
                  <a:pt x="257942" y="0"/>
                </a:lnTo>
                <a:lnTo>
                  <a:pt x="257942" y="257942"/>
                </a:lnTo>
                <a:lnTo>
                  <a:pt x="0" y="25794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DE"/>
          </a:p>
        </p:txBody>
      </p:sp>
      <p:sp>
        <p:nvSpPr>
          <p:cNvPr id="43" name="Freeform 43"/>
          <p:cNvSpPr/>
          <p:nvPr/>
        </p:nvSpPr>
        <p:spPr>
          <a:xfrm>
            <a:off x="12922663" y="7595596"/>
            <a:ext cx="257942" cy="257942"/>
          </a:xfrm>
          <a:custGeom>
            <a:avLst/>
            <a:gdLst/>
            <a:ahLst/>
            <a:cxnLst/>
            <a:rect l="l" t="t" r="r" b="b"/>
            <a:pathLst>
              <a:path w="257942" h="257942">
                <a:moveTo>
                  <a:pt x="0" y="0"/>
                </a:moveTo>
                <a:lnTo>
                  <a:pt x="257942" y="0"/>
                </a:lnTo>
                <a:lnTo>
                  <a:pt x="257942" y="257942"/>
                </a:lnTo>
                <a:lnTo>
                  <a:pt x="0" y="25794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DE"/>
          </a:p>
        </p:txBody>
      </p:sp>
      <p:grpSp>
        <p:nvGrpSpPr>
          <p:cNvPr id="44" name="Group 44"/>
          <p:cNvGrpSpPr/>
          <p:nvPr/>
        </p:nvGrpSpPr>
        <p:grpSpPr>
          <a:xfrm>
            <a:off x="12579945" y="7812446"/>
            <a:ext cx="1913851" cy="489895"/>
            <a:chOff x="0" y="0"/>
            <a:chExt cx="2551801" cy="653193"/>
          </a:xfrm>
        </p:grpSpPr>
        <p:sp>
          <p:nvSpPr>
            <p:cNvPr id="45" name="Freeform 45"/>
            <p:cNvSpPr/>
            <p:nvPr/>
          </p:nvSpPr>
          <p:spPr>
            <a:xfrm>
              <a:off x="0" y="0"/>
              <a:ext cx="1198519" cy="653193"/>
            </a:xfrm>
            <a:custGeom>
              <a:avLst/>
              <a:gdLst/>
              <a:ahLst/>
              <a:cxnLst/>
              <a:rect l="l" t="t" r="r" b="b"/>
              <a:pathLst>
                <a:path w="1198519" h="653193">
                  <a:moveTo>
                    <a:pt x="0" y="0"/>
                  </a:moveTo>
                  <a:lnTo>
                    <a:pt x="1198519" y="0"/>
                  </a:lnTo>
                  <a:lnTo>
                    <a:pt x="1198519" y="653193"/>
                  </a:lnTo>
                  <a:lnTo>
                    <a:pt x="0" y="65319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DE"/>
            </a:p>
          </p:txBody>
        </p:sp>
        <p:sp>
          <p:nvSpPr>
            <p:cNvPr id="46" name="Freeform 46"/>
            <p:cNvSpPr/>
            <p:nvPr/>
          </p:nvSpPr>
          <p:spPr>
            <a:xfrm>
              <a:off x="1376585" y="12700"/>
              <a:ext cx="1175216" cy="640493"/>
            </a:xfrm>
            <a:custGeom>
              <a:avLst/>
              <a:gdLst/>
              <a:ahLst/>
              <a:cxnLst/>
              <a:rect l="l" t="t" r="r" b="b"/>
              <a:pathLst>
                <a:path w="1175216" h="640493">
                  <a:moveTo>
                    <a:pt x="0" y="0"/>
                  </a:moveTo>
                  <a:lnTo>
                    <a:pt x="1175216" y="0"/>
                  </a:lnTo>
                  <a:lnTo>
                    <a:pt x="1175216" y="640493"/>
                  </a:lnTo>
                  <a:lnTo>
                    <a:pt x="0" y="64049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DE"/>
            </a:p>
          </p:txBody>
        </p:sp>
      </p:grpSp>
      <p:sp>
        <p:nvSpPr>
          <p:cNvPr id="47" name="AutoShape 47"/>
          <p:cNvSpPr/>
          <p:nvPr/>
        </p:nvSpPr>
        <p:spPr>
          <a:xfrm flipH="1" flipV="1">
            <a:off x="12280820" y="6838795"/>
            <a:ext cx="770814" cy="756801"/>
          </a:xfrm>
          <a:prstGeom prst="line">
            <a:avLst/>
          </a:prstGeom>
          <a:ln w="19050" cap="flat">
            <a:solidFill>
              <a:srgbClr val="D9D9D9"/>
            </a:solidFill>
            <a:prstDash val="lgDash"/>
            <a:headEnd type="none" w="sm" len="sm"/>
            <a:tailEnd type="none" w="sm" len="sm"/>
          </a:ln>
        </p:spPr>
        <p:txBody>
          <a:bodyPr/>
          <a:lstStyle/>
          <a:p>
            <a:endParaRPr lang="en-DE"/>
          </a:p>
        </p:txBody>
      </p:sp>
      <p:sp>
        <p:nvSpPr>
          <p:cNvPr id="48" name="Freeform 48"/>
          <p:cNvSpPr/>
          <p:nvPr/>
        </p:nvSpPr>
        <p:spPr>
          <a:xfrm>
            <a:off x="15167915" y="5415412"/>
            <a:ext cx="192778" cy="192778"/>
          </a:xfrm>
          <a:custGeom>
            <a:avLst/>
            <a:gdLst/>
            <a:ahLst/>
            <a:cxnLst/>
            <a:rect l="l" t="t" r="r" b="b"/>
            <a:pathLst>
              <a:path w="192778" h="192778">
                <a:moveTo>
                  <a:pt x="0" y="0"/>
                </a:moveTo>
                <a:lnTo>
                  <a:pt x="192777" y="0"/>
                </a:lnTo>
                <a:lnTo>
                  <a:pt x="192777" y="192778"/>
                </a:lnTo>
                <a:lnTo>
                  <a:pt x="0" y="19277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DE"/>
          </a:p>
        </p:txBody>
      </p:sp>
      <p:sp>
        <p:nvSpPr>
          <p:cNvPr id="49" name="AutoShape 49"/>
          <p:cNvSpPr/>
          <p:nvPr/>
        </p:nvSpPr>
        <p:spPr>
          <a:xfrm flipV="1">
            <a:off x="14076134" y="5608190"/>
            <a:ext cx="1136118" cy="2103860"/>
          </a:xfrm>
          <a:prstGeom prst="line">
            <a:avLst/>
          </a:prstGeom>
          <a:ln w="19050" cap="flat">
            <a:solidFill>
              <a:srgbClr val="000000"/>
            </a:solidFill>
            <a:prstDash val="lgDash"/>
            <a:headEnd type="none" w="sm" len="sm"/>
            <a:tailEnd type="none" w="sm" len="sm"/>
          </a:ln>
        </p:spPr>
        <p:txBody>
          <a:bodyPr/>
          <a:lstStyle/>
          <a:p>
            <a:endParaRPr lang="en-DE"/>
          </a:p>
        </p:txBody>
      </p:sp>
      <p:sp>
        <p:nvSpPr>
          <p:cNvPr id="50" name="AutoShape 50"/>
          <p:cNvSpPr/>
          <p:nvPr/>
        </p:nvSpPr>
        <p:spPr>
          <a:xfrm flipV="1">
            <a:off x="13071463" y="5604558"/>
            <a:ext cx="2096452" cy="2017458"/>
          </a:xfrm>
          <a:prstGeom prst="line">
            <a:avLst/>
          </a:prstGeom>
          <a:ln w="19050" cap="flat">
            <a:solidFill>
              <a:srgbClr val="000000"/>
            </a:solidFill>
            <a:prstDash val="lgDash"/>
            <a:headEnd type="none" w="sm" len="sm"/>
            <a:tailEnd type="none" w="sm" len="sm"/>
          </a:ln>
        </p:spPr>
        <p:txBody>
          <a:bodyPr/>
          <a:lstStyle/>
          <a:p>
            <a:endParaRPr lang="en-DE"/>
          </a:p>
        </p:txBody>
      </p:sp>
      <p:sp>
        <p:nvSpPr>
          <p:cNvPr id="51" name="Freeform 51"/>
          <p:cNvSpPr/>
          <p:nvPr/>
        </p:nvSpPr>
        <p:spPr>
          <a:xfrm>
            <a:off x="12895308" y="5375683"/>
            <a:ext cx="196085" cy="196085"/>
          </a:xfrm>
          <a:custGeom>
            <a:avLst/>
            <a:gdLst/>
            <a:ahLst/>
            <a:cxnLst/>
            <a:rect l="l" t="t" r="r" b="b"/>
            <a:pathLst>
              <a:path w="196085" h="196085">
                <a:moveTo>
                  <a:pt x="0" y="0"/>
                </a:moveTo>
                <a:lnTo>
                  <a:pt x="196085" y="0"/>
                </a:lnTo>
                <a:lnTo>
                  <a:pt x="196085" y="196084"/>
                </a:lnTo>
                <a:lnTo>
                  <a:pt x="0" y="196084"/>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DE"/>
          </a:p>
        </p:txBody>
      </p:sp>
      <p:sp>
        <p:nvSpPr>
          <p:cNvPr id="52" name="AutoShape 52"/>
          <p:cNvSpPr/>
          <p:nvPr/>
        </p:nvSpPr>
        <p:spPr>
          <a:xfrm flipH="1" flipV="1">
            <a:off x="13040670" y="5571767"/>
            <a:ext cx="1029430" cy="2132913"/>
          </a:xfrm>
          <a:prstGeom prst="line">
            <a:avLst/>
          </a:prstGeom>
          <a:ln w="19050" cap="flat">
            <a:solidFill>
              <a:srgbClr val="D9D9D9"/>
            </a:solidFill>
            <a:prstDash val="lgDash"/>
            <a:headEnd type="none" w="sm" len="sm"/>
            <a:tailEnd type="none" w="sm" len="sm"/>
          </a:ln>
        </p:spPr>
        <p:txBody>
          <a:bodyPr/>
          <a:lstStyle/>
          <a:p>
            <a:endParaRPr lang="en-DE"/>
          </a:p>
        </p:txBody>
      </p:sp>
      <p:sp>
        <p:nvSpPr>
          <p:cNvPr id="53" name="AutoShape 53"/>
          <p:cNvSpPr/>
          <p:nvPr/>
        </p:nvSpPr>
        <p:spPr>
          <a:xfrm flipH="1" flipV="1">
            <a:off x="12996651" y="5571767"/>
            <a:ext cx="68777" cy="2042879"/>
          </a:xfrm>
          <a:prstGeom prst="line">
            <a:avLst/>
          </a:prstGeom>
          <a:ln w="19050" cap="flat">
            <a:solidFill>
              <a:srgbClr val="D9D9D9"/>
            </a:solidFill>
            <a:prstDash val="lgDash"/>
            <a:headEnd type="none" w="sm" len="sm"/>
            <a:tailEnd type="none" w="sm" len="sm"/>
          </a:ln>
        </p:spPr>
        <p:txBody>
          <a:bodyPr/>
          <a:lstStyle/>
          <a:p>
            <a:endParaRPr lang="en-DE"/>
          </a:p>
        </p:txBody>
      </p:sp>
      <p:sp>
        <p:nvSpPr>
          <p:cNvPr id="54" name="TextBox 54"/>
          <p:cNvSpPr txBox="1"/>
          <p:nvPr/>
        </p:nvSpPr>
        <p:spPr>
          <a:xfrm>
            <a:off x="13189528" y="5386837"/>
            <a:ext cx="94655" cy="240665"/>
          </a:xfrm>
          <a:prstGeom prst="rect">
            <a:avLst/>
          </a:prstGeom>
        </p:spPr>
        <p:txBody>
          <a:bodyPr lIns="0" tIns="0" rIns="0" bIns="0" rtlCol="0" anchor="t">
            <a:spAutoFit/>
          </a:bodyPr>
          <a:lstStyle/>
          <a:p>
            <a:pPr algn="ctr">
              <a:lnSpc>
                <a:spcPts val="1959"/>
              </a:lnSpc>
            </a:pPr>
            <a:r>
              <a:rPr lang="en-US" sz="1399">
                <a:solidFill>
                  <a:srgbClr val="D9D9D9"/>
                </a:solidFill>
                <a:latin typeface="Canva Sans"/>
                <a:ea typeface="Canva Sans"/>
                <a:cs typeface="Canva Sans"/>
                <a:sym typeface="Canva Sans"/>
              </a:rPr>
              <a:t>1</a:t>
            </a:r>
          </a:p>
        </p:txBody>
      </p:sp>
      <p:sp>
        <p:nvSpPr>
          <p:cNvPr id="55" name="TextBox 55"/>
          <p:cNvSpPr txBox="1"/>
          <p:nvPr/>
        </p:nvSpPr>
        <p:spPr>
          <a:xfrm>
            <a:off x="11992333" y="6761973"/>
            <a:ext cx="97631" cy="240665"/>
          </a:xfrm>
          <a:prstGeom prst="rect">
            <a:avLst/>
          </a:prstGeom>
        </p:spPr>
        <p:txBody>
          <a:bodyPr lIns="0" tIns="0" rIns="0" bIns="0" rtlCol="0" anchor="t">
            <a:spAutoFit/>
          </a:bodyPr>
          <a:lstStyle/>
          <a:p>
            <a:pPr algn="ctr">
              <a:lnSpc>
                <a:spcPts val="1959"/>
              </a:lnSpc>
            </a:pPr>
            <a:r>
              <a:rPr lang="en-US" sz="1399">
                <a:solidFill>
                  <a:srgbClr val="A6A6A6"/>
                </a:solidFill>
                <a:latin typeface="Canva Sans"/>
                <a:ea typeface="Canva Sans"/>
                <a:cs typeface="Canva Sans"/>
                <a:sym typeface="Canva Sans"/>
              </a:rPr>
              <a:t>2</a:t>
            </a:r>
          </a:p>
        </p:txBody>
      </p:sp>
      <p:sp>
        <p:nvSpPr>
          <p:cNvPr id="56" name="TextBox 56"/>
          <p:cNvSpPr txBox="1"/>
          <p:nvPr/>
        </p:nvSpPr>
        <p:spPr>
          <a:xfrm>
            <a:off x="15026366" y="5271136"/>
            <a:ext cx="103227" cy="240665"/>
          </a:xfrm>
          <a:prstGeom prst="rect">
            <a:avLst/>
          </a:prstGeom>
        </p:spPr>
        <p:txBody>
          <a:bodyPr lIns="0" tIns="0" rIns="0" bIns="0" rtlCol="0" anchor="t">
            <a:spAutoFit/>
          </a:bodyPr>
          <a:lstStyle/>
          <a:p>
            <a:pPr algn="ctr">
              <a:lnSpc>
                <a:spcPts val="1959"/>
              </a:lnSpc>
            </a:pPr>
            <a:r>
              <a:rPr lang="en-US" sz="1399">
                <a:solidFill>
                  <a:srgbClr val="000000"/>
                </a:solidFill>
                <a:latin typeface="Canva Sans"/>
                <a:ea typeface="Canva Sans"/>
                <a:cs typeface="Canva Sans"/>
                <a:sym typeface="Canva Sans"/>
              </a:rPr>
              <a:t>3</a:t>
            </a:r>
          </a:p>
        </p:txBody>
      </p:sp>
      <p:sp>
        <p:nvSpPr>
          <p:cNvPr id="57" name="AutoShape 57"/>
          <p:cNvSpPr/>
          <p:nvPr/>
        </p:nvSpPr>
        <p:spPr>
          <a:xfrm flipV="1">
            <a:off x="12250305" y="5571767"/>
            <a:ext cx="743046" cy="1068468"/>
          </a:xfrm>
          <a:prstGeom prst="line">
            <a:avLst/>
          </a:prstGeom>
          <a:ln w="9525" cap="flat">
            <a:solidFill>
              <a:srgbClr val="D9D9D9"/>
            </a:solidFill>
            <a:prstDash val="sysDot"/>
            <a:headEnd type="triangle" w="lg" len="med"/>
            <a:tailEnd type="none" w="sm" len="sm"/>
          </a:ln>
        </p:spPr>
        <p:txBody>
          <a:bodyPr/>
          <a:lstStyle/>
          <a:p>
            <a:endParaRPr lang="en-DE"/>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grpSp>
        <p:nvGrpSpPr>
          <p:cNvPr id="2" name="Group 2"/>
          <p:cNvGrpSpPr/>
          <p:nvPr/>
        </p:nvGrpSpPr>
        <p:grpSpPr>
          <a:xfrm>
            <a:off x="1329160" y="3387689"/>
            <a:ext cx="15629679" cy="4271037"/>
            <a:chOff x="0" y="0"/>
            <a:chExt cx="4116459" cy="1124882"/>
          </a:xfrm>
        </p:grpSpPr>
        <p:sp>
          <p:nvSpPr>
            <p:cNvPr id="3" name="Freeform 3"/>
            <p:cNvSpPr/>
            <p:nvPr/>
          </p:nvSpPr>
          <p:spPr>
            <a:xfrm>
              <a:off x="0" y="0"/>
              <a:ext cx="4116459" cy="1124882"/>
            </a:xfrm>
            <a:custGeom>
              <a:avLst/>
              <a:gdLst/>
              <a:ahLst/>
              <a:cxnLst/>
              <a:rect l="l" t="t" r="r" b="b"/>
              <a:pathLst>
                <a:path w="4116459" h="1124882">
                  <a:moveTo>
                    <a:pt x="0" y="0"/>
                  </a:moveTo>
                  <a:lnTo>
                    <a:pt x="4116459" y="0"/>
                  </a:lnTo>
                  <a:lnTo>
                    <a:pt x="4116459" y="1124882"/>
                  </a:lnTo>
                  <a:lnTo>
                    <a:pt x="0" y="1124882"/>
                  </a:lnTo>
                  <a:close/>
                </a:path>
              </a:pathLst>
            </a:custGeom>
            <a:solidFill>
              <a:srgbClr val="000000">
                <a:alpha val="0"/>
              </a:srgbClr>
            </a:solidFill>
            <a:ln w="19050" cap="sq">
              <a:solidFill>
                <a:srgbClr val="000000"/>
              </a:solidFill>
              <a:prstDash val="solid"/>
              <a:miter/>
            </a:ln>
          </p:spPr>
          <p:txBody>
            <a:bodyPr/>
            <a:lstStyle/>
            <a:p>
              <a:endParaRPr lang="en-DE"/>
            </a:p>
          </p:txBody>
        </p:sp>
        <p:sp>
          <p:nvSpPr>
            <p:cNvPr id="4" name="TextBox 4"/>
            <p:cNvSpPr txBox="1"/>
            <p:nvPr/>
          </p:nvSpPr>
          <p:spPr>
            <a:xfrm>
              <a:off x="0" y="-38100"/>
              <a:ext cx="4116459" cy="1162982"/>
            </a:xfrm>
            <a:prstGeom prst="rect">
              <a:avLst/>
            </a:prstGeom>
          </p:spPr>
          <p:txBody>
            <a:bodyPr lIns="50800" tIns="50800" rIns="50800" bIns="50800" rtlCol="0" anchor="ctr"/>
            <a:lstStyle/>
            <a:p>
              <a:pPr algn="ctr">
                <a:lnSpc>
                  <a:spcPts val="3105"/>
                </a:lnSpc>
              </a:pPr>
              <a:endParaRPr/>
            </a:p>
          </p:txBody>
        </p:sp>
      </p:grpSp>
      <p:grpSp>
        <p:nvGrpSpPr>
          <p:cNvPr id="5" name="Group 5"/>
          <p:cNvGrpSpPr/>
          <p:nvPr/>
        </p:nvGrpSpPr>
        <p:grpSpPr>
          <a:xfrm>
            <a:off x="2945219" y="3845219"/>
            <a:ext cx="3821371" cy="2603420"/>
            <a:chOff x="0" y="0"/>
            <a:chExt cx="1006452" cy="685674"/>
          </a:xfrm>
        </p:grpSpPr>
        <p:sp>
          <p:nvSpPr>
            <p:cNvPr id="6" name="Freeform 6"/>
            <p:cNvSpPr/>
            <p:nvPr/>
          </p:nvSpPr>
          <p:spPr>
            <a:xfrm>
              <a:off x="0" y="0"/>
              <a:ext cx="1006452" cy="685674"/>
            </a:xfrm>
            <a:custGeom>
              <a:avLst/>
              <a:gdLst/>
              <a:ahLst/>
              <a:cxnLst/>
              <a:rect l="l" t="t" r="r" b="b"/>
              <a:pathLst>
                <a:path w="1006452" h="685674">
                  <a:moveTo>
                    <a:pt x="0" y="0"/>
                  </a:moveTo>
                  <a:lnTo>
                    <a:pt x="1006452" y="0"/>
                  </a:lnTo>
                  <a:lnTo>
                    <a:pt x="1006452" y="685674"/>
                  </a:lnTo>
                  <a:lnTo>
                    <a:pt x="0" y="685674"/>
                  </a:lnTo>
                  <a:close/>
                </a:path>
              </a:pathLst>
            </a:custGeom>
            <a:solidFill>
              <a:srgbClr val="000000">
                <a:alpha val="0"/>
              </a:srgbClr>
            </a:solidFill>
            <a:ln w="19050" cap="sq">
              <a:solidFill>
                <a:srgbClr val="000000"/>
              </a:solidFill>
              <a:prstDash val="solid"/>
              <a:miter/>
            </a:ln>
          </p:spPr>
          <p:txBody>
            <a:bodyPr/>
            <a:lstStyle/>
            <a:p>
              <a:endParaRPr lang="en-DE"/>
            </a:p>
          </p:txBody>
        </p:sp>
        <p:sp>
          <p:nvSpPr>
            <p:cNvPr id="7" name="TextBox 7"/>
            <p:cNvSpPr txBox="1"/>
            <p:nvPr/>
          </p:nvSpPr>
          <p:spPr>
            <a:xfrm>
              <a:off x="0" y="-38100"/>
              <a:ext cx="1006452" cy="723774"/>
            </a:xfrm>
            <a:prstGeom prst="rect">
              <a:avLst/>
            </a:prstGeom>
          </p:spPr>
          <p:txBody>
            <a:bodyPr lIns="50800" tIns="50800" rIns="50800" bIns="50800" rtlCol="0" anchor="ctr"/>
            <a:lstStyle/>
            <a:p>
              <a:pPr algn="ctr">
                <a:lnSpc>
                  <a:spcPts val="3105"/>
                </a:lnSpc>
              </a:pPr>
              <a:endParaRPr/>
            </a:p>
          </p:txBody>
        </p:sp>
      </p:grpSp>
      <p:sp>
        <p:nvSpPr>
          <p:cNvPr id="8" name="TextBox 8"/>
          <p:cNvSpPr txBox="1"/>
          <p:nvPr/>
        </p:nvSpPr>
        <p:spPr>
          <a:xfrm>
            <a:off x="5576204" y="1076672"/>
            <a:ext cx="7135592" cy="384810"/>
          </a:xfrm>
          <a:prstGeom prst="rect">
            <a:avLst/>
          </a:prstGeom>
        </p:spPr>
        <p:txBody>
          <a:bodyPr lIns="0" tIns="0" rIns="0" bIns="0" rtlCol="0" anchor="t">
            <a:spAutoFit/>
          </a:bodyPr>
          <a:lstStyle/>
          <a:p>
            <a:pPr algn="ctr">
              <a:lnSpc>
                <a:spcPts val="3105"/>
              </a:lnSpc>
            </a:pPr>
            <a:r>
              <a:rPr lang="en-US" sz="2300" spc="32">
                <a:solidFill>
                  <a:srgbClr val="F7F7F7"/>
                </a:solidFill>
                <a:latin typeface="Montserrat Bold"/>
                <a:ea typeface="Montserrat Bold"/>
                <a:cs typeface="Montserrat Bold"/>
                <a:sym typeface="Montserrat Bold"/>
              </a:rPr>
              <a:t>STEP 3: EYE MOVEMENT VALIDATION</a:t>
            </a:r>
          </a:p>
        </p:txBody>
      </p:sp>
      <p:sp>
        <p:nvSpPr>
          <p:cNvPr id="9" name="TextBox 9"/>
          <p:cNvSpPr txBox="1"/>
          <p:nvPr/>
        </p:nvSpPr>
        <p:spPr>
          <a:xfrm>
            <a:off x="558835" y="2049302"/>
            <a:ext cx="17284629" cy="835279"/>
          </a:xfrm>
          <a:prstGeom prst="rect">
            <a:avLst/>
          </a:prstGeom>
        </p:spPr>
        <p:txBody>
          <a:bodyPr lIns="0" tIns="0" rIns="0" bIns="0" rtlCol="0" anchor="t">
            <a:spAutoFit/>
          </a:bodyPr>
          <a:lstStyle/>
          <a:p>
            <a:pPr algn="ctr">
              <a:lnSpc>
                <a:spcPts val="2835"/>
              </a:lnSpc>
            </a:pPr>
            <a:r>
              <a:rPr lang="en-US" sz="2100" spc="29">
                <a:solidFill>
                  <a:srgbClr val="000000"/>
                </a:solidFill>
                <a:latin typeface="Montserrat"/>
                <a:ea typeface="Montserrat"/>
                <a:cs typeface="Montserrat"/>
                <a:sym typeface="Montserrat"/>
              </a:rPr>
              <a:t>In the last step, the eye tracker will validate that it can track your eyes correctly.</a:t>
            </a:r>
          </a:p>
          <a:p>
            <a:pPr algn="ctr">
              <a:lnSpc>
                <a:spcPts val="1080"/>
              </a:lnSpc>
            </a:pPr>
            <a:endParaRPr lang="en-US" sz="2100" spc="29">
              <a:solidFill>
                <a:srgbClr val="000000"/>
              </a:solidFill>
              <a:latin typeface="Montserrat"/>
              <a:ea typeface="Montserrat"/>
              <a:cs typeface="Montserrat"/>
              <a:sym typeface="Montserrat"/>
            </a:endParaRPr>
          </a:p>
          <a:p>
            <a:pPr algn="ctr">
              <a:lnSpc>
                <a:spcPts val="2835"/>
              </a:lnSpc>
              <a:spcBef>
                <a:spcPct val="0"/>
              </a:spcBef>
            </a:pPr>
            <a:r>
              <a:rPr lang="en-US" sz="2100" spc="29">
                <a:solidFill>
                  <a:srgbClr val="000000"/>
                </a:solidFill>
                <a:latin typeface="Montserrat"/>
                <a:ea typeface="Montserrat"/>
                <a:cs typeface="Montserrat"/>
                <a:sym typeface="Montserrat"/>
              </a:rPr>
              <a:t>For this, another</a:t>
            </a:r>
            <a:r>
              <a:rPr lang="en-US" sz="2100" spc="29">
                <a:solidFill>
                  <a:srgbClr val="27AB00"/>
                </a:solidFill>
                <a:latin typeface="Montserrat Bold"/>
                <a:ea typeface="Montserrat Bold"/>
                <a:cs typeface="Montserrat Bold"/>
                <a:sym typeface="Montserrat Bold"/>
              </a:rPr>
              <a:t> green dot</a:t>
            </a:r>
            <a:r>
              <a:rPr lang="en-US" sz="2100" spc="29">
                <a:solidFill>
                  <a:srgbClr val="000000"/>
                </a:solidFill>
                <a:latin typeface="Montserrat"/>
                <a:ea typeface="Montserrat"/>
                <a:cs typeface="Montserrat"/>
                <a:sym typeface="Montserrat"/>
              </a:rPr>
              <a:t> will appear, that you follow with your eyes, just like in the previous step.</a:t>
            </a:r>
          </a:p>
        </p:txBody>
      </p:sp>
      <p:sp>
        <p:nvSpPr>
          <p:cNvPr id="10" name="Freeform 10"/>
          <p:cNvSpPr/>
          <p:nvPr/>
        </p:nvSpPr>
        <p:spPr>
          <a:xfrm>
            <a:off x="5395168" y="6709683"/>
            <a:ext cx="257942" cy="257942"/>
          </a:xfrm>
          <a:custGeom>
            <a:avLst/>
            <a:gdLst/>
            <a:ahLst/>
            <a:cxnLst/>
            <a:rect l="l" t="t" r="r" b="b"/>
            <a:pathLst>
              <a:path w="257942" h="257942">
                <a:moveTo>
                  <a:pt x="0" y="0"/>
                </a:moveTo>
                <a:lnTo>
                  <a:pt x="257942" y="0"/>
                </a:lnTo>
                <a:lnTo>
                  <a:pt x="257942" y="257942"/>
                </a:lnTo>
                <a:lnTo>
                  <a:pt x="0" y="25794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DE"/>
          </a:p>
        </p:txBody>
      </p:sp>
      <p:sp>
        <p:nvSpPr>
          <p:cNvPr id="11" name="Freeform 11"/>
          <p:cNvSpPr/>
          <p:nvPr/>
        </p:nvSpPr>
        <p:spPr>
          <a:xfrm>
            <a:off x="4232171" y="7076755"/>
            <a:ext cx="257942" cy="257942"/>
          </a:xfrm>
          <a:custGeom>
            <a:avLst/>
            <a:gdLst/>
            <a:ahLst/>
            <a:cxnLst/>
            <a:rect l="l" t="t" r="r" b="b"/>
            <a:pathLst>
              <a:path w="257942" h="257942">
                <a:moveTo>
                  <a:pt x="0" y="0"/>
                </a:moveTo>
                <a:lnTo>
                  <a:pt x="257942" y="0"/>
                </a:lnTo>
                <a:lnTo>
                  <a:pt x="257942" y="257942"/>
                </a:lnTo>
                <a:lnTo>
                  <a:pt x="0" y="25794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DE"/>
          </a:p>
        </p:txBody>
      </p:sp>
      <p:grpSp>
        <p:nvGrpSpPr>
          <p:cNvPr id="12" name="Group 12"/>
          <p:cNvGrpSpPr/>
          <p:nvPr/>
        </p:nvGrpSpPr>
        <p:grpSpPr>
          <a:xfrm>
            <a:off x="3935829" y="6851172"/>
            <a:ext cx="1913851" cy="489895"/>
            <a:chOff x="0" y="0"/>
            <a:chExt cx="2551801" cy="653193"/>
          </a:xfrm>
        </p:grpSpPr>
        <p:sp>
          <p:nvSpPr>
            <p:cNvPr id="13" name="Freeform 13"/>
            <p:cNvSpPr/>
            <p:nvPr/>
          </p:nvSpPr>
          <p:spPr>
            <a:xfrm>
              <a:off x="0" y="0"/>
              <a:ext cx="1198519" cy="653193"/>
            </a:xfrm>
            <a:custGeom>
              <a:avLst/>
              <a:gdLst/>
              <a:ahLst/>
              <a:cxnLst/>
              <a:rect l="l" t="t" r="r" b="b"/>
              <a:pathLst>
                <a:path w="1198519" h="653193">
                  <a:moveTo>
                    <a:pt x="0" y="0"/>
                  </a:moveTo>
                  <a:lnTo>
                    <a:pt x="1198519" y="0"/>
                  </a:lnTo>
                  <a:lnTo>
                    <a:pt x="1198519" y="653193"/>
                  </a:lnTo>
                  <a:lnTo>
                    <a:pt x="0" y="65319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DE"/>
            </a:p>
          </p:txBody>
        </p:sp>
        <p:sp>
          <p:nvSpPr>
            <p:cNvPr id="14" name="Freeform 14"/>
            <p:cNvSpPr/>
            <p:nvPr/>
          </p:nvSpPr>
          <p:spPr>
            <a:xfrm>
              <a:off x="1376585" y="12700"/>
              <a:ext cx="1175216" cy="640493"/>
            </a:xfrm>
            <a:custGeom>
              <a:avLst/>
              <a:gdLst/>
              <a:ahLst/>
              <a:cxnLst/>
              <a:rect l="l" t="t" r="r" b="b"/>
              <a:pathLst>
                <a:path w="1175216" h="640493">
                  <a:moveTo>
                    <a:pt x="0" y="0"/>
                  </a:moveTo>
                  <a:lnTo>
                    <a:pt x="1175216" y="0"/>
                  </a:lnTo>
                  <a:lnTo>
                    <a:pt x="1175216" y="640493"/>
                  </a:lnTo>
                  <a:lnTo>
                    <a:pt x="0" y="64049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DE"/>
            </a:p>
          </p:txBody>
        </p:sp>
      </p:grpSp>
      <p:sp>
        <p:nvSpPr>
          <p:cNvPr id="15" name="Freeform 15"/>
          <p:cNvSpPr/>
          <p:nvPr/>
        </p:nvSpPr>
        <p:spPr>
          <a:xfrm>
            <a:off x="4794712" y="4429051"/>
            <a:ext cx="196085" cy="196085"/>
          </a:xfrm>
          <a:custGeom>
            <a:avLst/>
            <a:gdLst/>
            <a:ahLst/>
            <a:cxnLst/>
            <a:rect l="l" t="t" r="r" b="b"/>
            <a:pathLst>
              <a:path w="196085" h="196085">
                <a:moveTo>
                  <a:pt x="0" y="0"/>
                </a:moveTo>
                <a:lnTo>
                  <a:pt x="196085" y="0"/>
                </a:lnTo>
                <a:lnTo>
                  <a:pt x="196085" y="196085"/>
                </a:lnTo>
                <a:lnTo>
                  <a:pt x="0" y="196085"/>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DE"/>
          </a:p>
        </p:txBody>
      </p:sp>
      <p:sp>
        <p:nvSpPr>
          <p:cNvPr id="16" name="AutoShape 16"/>
          <p:cNvSpPr/>
          <p:nvPr/>
        </p:nvSpPr>
        <p:spPr>
          <a:xfrm flipH="1" flipV="1">
            <a:off x="4914741" y="4625136"/>
            <a:ext cx="464867" cy="2072904"/>
          </a:xfrm>
          <a:prstGeom prst="line">
            <a:avLst/>
          </a:prstGeom>
          <a:ln w="19050" cap="flat">
            <a:solidFill>
              <a:srgbClr val="000000"/>
            </a:solidFill>
            <a:prstDash val="lgDash"/>
            <a:headEnd type="none" w="sm" len="sm"/>
            <a:tailEnd type="none" w="sm" len="sm"/>
          </a:ln>
        </p:spPr>
        <p:txBody>
          <a:bodyPr/>
          <a:lstStyle/>
          <a:p>
            <a:endParaRPr lang="en-DE"/>
          </a:p>
        </p:txBody>
      </p:sp>
      <p:sp>
        <p:nvSpPr>
          <p:cNvPr id="17" name="AutoShape 17"/>
          <p:cNvSpPr/>
          <p:nvPr/>
        </p:nvSpPr>
        <p:spPr>
          <a:xfrm flipV="1">
            <a:off x="4374937" y="4625136"/>
            <a:ext cx="493998" cy="2033358"/>
          </a:xfrm>
          <a:prstGeom prst="line">
            <a:avLst/>
          </a:prstGeom>
          <a:ln w="19050" cap="flat">
            <a:solidFill>
              <a:srgbClr val="000000"/>
            </a:solidFill>
            <a:prstDash val="lgDash"/>
            <a:headEnd type="none" w="sm" len="sm"/>
            <a:tailEnd type="none" w="sm" len="sm"/>
          </a:ln>
        </p:spPr>
        <p:txBody>
          <a:bodyPr/>
          <a:lstStyle/>
          <a:p>
            <a:endParaRPr lang="en-DE"/>
          </a:p>
        </p:txBody>
      </p:sp>
      <p:sp>
        <p:nvSpPr>
          <p:cNvPr id="18" name="TextBox 18"/>
          <p:cNvSpPr txBox="1"/>
          <p:nvPr/>
        </p:nvSpPr>
        <p:spPr>
          <a:xfrm>
            <a:off x="4499037" y="4384471"/>
            <a:ext cx="94655" cy="240665"/>
          </a:xfrm>
          <a:prstGeom prst="rect">
            <a:avLst/>
          </a:prstGeom>
        </p:spPr>
        <p:txBody>
          <a:bodyPr lIns="0" tIns="0" rIns="0" bIns="0" rtlCol="0" anchor="t">
            <a:spAutoFit/>
          </a:bodyPr>
          <a:lstStyle/>
          <a:p>
            <a:pPr algn="ctr">
              <a:lnSpc>
                <a:spcPts val="1959"/>
              </a:lnSpc>
            </a:pPr>
            <a:r>
              <a:rPr lang="en-US" sz="1399">
                <a:solidFill>
                  <a:srgbClr val="000000"/>
                </a:solidFill>
                <a:latin typeface="Canva Sans"/>
                <a:ea typeface="Canva Sans"/>
                <a:cs typeface="Canva Sans"/>
                <a:sym typeface="Canva Sans"/>
              </a:rPr>
              <a:t>1</a:t>
            </a:r>
          </a:p>
        </p:txBody>
      </p:sp>
      <p:grpSp>
        <p:nvGrpSpPr>
          <p:cNvPr id="19" name="Group 19"/>
          <p:cNvGrpSpPr/>
          <p:nvPr/>
        </p:nvGrpSpPr>
        <p:grpSpPr>
          <a:xfrm>
            <a:off x="7290465" y="3845219"/>
            <a:ext cx="3821371" cy="2603420"/>
            <a:chOff x="0" y="0"/>
            <a:chExt cx="1006452" cy="685674"/>
          </a:xfrm>
        </p:grpSpPr>
        <p:sp>
          <p:nvSpPr>
            <p:cNvPr id="20" name="Freeform 20"/>
            <p:cNvSpPr/>
            <p:nvPr/>
          </p:nvSpPr>
          <p:spPr>
            <a:xfrm>
              <a:off x="0" y="0"/>
              <a:ext cx="1006452" cy="685674"/>
            </a:xfrm>
            <a:custGeom>
              <a:avLst/>
              <a:gdLst/>
              <a:ahLst/>
              <a:cxnLst/>
              <a:rect l="l" t="t" r="r" b="b"/>
              <a:pathLst>
                <a:path w="1006452" h="685674">
                  <a:moveTo>
                    <a:pt x="0" y="0"/>
                  </a:moveTo>
                  <a:lnTo>
                    <a:pt x="1006452" y="0"/>
                  </a:lnTo>
                  <a:lnTo>
                    <a:pt x="1006452" y="685674"/>
                  </a:lnTo>
                  <a:lnTo>
                    <a:pt x="0" y="685674"/>
                  </a:lnTo>
                  <a:close/>
                </a:path>
              </a:pathLst>
            </a:custGeom>
            <a:solidFill>
              <a:srgbClr val="000000">
                <a:alpha val="0"/>
              </a:srgbClr>
            </a:solidFill>
            <a:ln w="19050" cap="sq">
              <a:solidFill>
                <a:srgbClr val="000000"/>
              </a:solidFill>
              <a:prstDash val="solid"/>
              <a:miter/>
            </a:ln>
          </p:spPr>
          <p:txBody>
            <a:bodyPr/>
            <a:lstStyle/>
            <a:p>
              <a:endParaRPr lang="en-DE"/>
            </a:p>
          </p:txBody>
        </p:sp>
        <p:sp>
          <p:nvSpPr>
            <p:cNvPr id="21" name="TextBox 21"/>
            <p:cNvSpPr txBox="1"/>
            <p:nvPr/>
          </p:nvSpPr>
          <p:spPr>
            <a:xfrm>
              <a:off x="0" y="-38100"/>
              <a:ext cx="1006452" cy="723774"/>
            </a:xfrm>
            <a:prstGeom prst="rect">
              <a:avLst/>
            </a:prstGeom>
          </p:spPr>
          <p:txBody>
            <a:bodyPr lIns="50800" tIns="50800" rIns="50800" bIns="50800" rtlCol="0" anchor="ctr"/>
            <a:lstStyle/>
            <a:p>
              <a:pPr algn="ctr">
                <a:lnSpc>
                  <a:spcPts val="3105"/>
                </a:lnSpc>
              </a:pPr>
              <a:endParaRPr/>
            </a:p>
          </p:txBody>
        </p:sp>
      </p:grpSp>
      <p:sp>
        <p:nvSpPr>
          <p:cNvPr id="22" name="Freeform 22"/>
          <p:cNvSpPr/>
          <p:nvPr/>
        </p:nvSpPr>
        <p:spPr>
          <a:xfrm>
            <a:off x="7676853" y="5030367"/>
            <a:ext cx="200380" cy="200380"/>
          </a:xfrm>
          <a:custGeom>
            <a:avLst/>
            <a:gdLst/>
            <a:ahLst/>
            <a:cxnLst/>
            <a:rect l="l" t="t" r="r" b="b"/>
            <a:pathLst>
              <a:path w="200380" h="200380">
                <a:moveTo>
                  <a:pt x="0" y="0"/>
                </a:moveTo>
                <a:lnTo>
                  <a:pt x="200381" y="0"/>
                </a:lnTo>
                <a:lnTo>
                  <a:pt x="200381" y="200380"/>
                </a:lnTo>
                <a:lnTo>
                  <a:pt x="0" y="20038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DE"/>
          </a:p>
        </p:txBody>
      </p:sp>
      <p:sp>
        <p:nvSpPr>
          <p:cNvPr id="23" name="AutoShape 23"/>
          <p:cNvSpPr/>
          <p:nvPr/>
        </p:nvSpPr>
        <p:spPr>
          <a:xfrm flipH="1" flipV="1">
            <a:off x="7877234" y="5210334"/>
            <a:ext cx="1853655" cy="1475990"/>
          </a:xfrm>
          <a:prstGeom prst="line">
            <a:avLst/>
          </a:prstGeom>
          <a:ln w="19050" cap="flat">
            <a:solidFill>
              <a:srgbClr val="000000"/>
            </a:solidFill>
            <a:prstDash val="lgDash"/>
            <a:headEnd type="none" w="sm" len="sm"/>
            <a:tailEnd type="none" w="sm" len="sm"/>
          </a:ln>
        </p:spPr>
        <p:txBody>
          <a:bodyPr/>
          <a:lstStyle/>
          <a:p>
            <a:endParaRPr lang="en-DE"/>
          </a:p>
        </p:txBody>
      </p:sp>
      <p:sp>
        <p:nvSpPr>
          <p:cNvPr id="24" name="Freeform 24"/>
          <p:cNvSpPr/>
          <p:nvPr/>
        </p:nvSpPr>
        <p:spPr>
          <a:xfrm>
            <a:off x="9740413" y="6709683"/>
            <a:ext cx="257942" cy="257942"/>
          </a:xfrm>
          <a:custGeom>
            <a:avLst/>
            <a:gdLst/>
            <a:ahLst/>
            <a:cxnLst/>
            <a:rect l="l" t="t" r="r" b="b"/>
            <a:pathLst>
              <a:path w="257942" h="257942">
                <a:moveTo>
                  <a:pt x="0" y="0"/>
                </a:moveTo>
                <a:lnTo>
                  <a:pt x="257943" y="0"/>
                </a:lnTo>
                <a:lnTo>
                  <a:pt x="257943" y="257942"/>
                </a:lnTo>
                <a:lnTo>
                  <a:pt x="0" y="25794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DE"/>
          </a:p>
        </p:txBody>
      </p:sp>
      <p:sp>
        <p:nvSpPr>
          <p:cNvPr id="25" name="Freeform 25"/>
          <p:cNvSpPr/>
          <p:nvPr/>
        </p:nvSpPr>
        <p:spPr>
          <a:xfrm>
            <a:off x="8577417" y="6593229"/>
            <a:ext cx="257942" cy="257942"/>
          </a:xfrm>
          <a:custGeom>
            <a:avLst/>
            <a:gdLst/>
            <a:ahLst/>
            <a:cxnLst/>
            <a:rect l="l" t="t" r="r" b="b"/>
            <a:pathLst>
              <a:path w="257942" h="257942">
                <a:moveTo>
                  <a:pt x="0" y="0"/>
                </a:moveTo>
                <a:lnTo>
                  <a:pt x="257942" y="0"/>
                </a:lnTo>
                <a:lnTo>
                  <a:pt x="257942" y="257943"/>
                </a:lnTo>
                <a:lnTo>
                  <a:pt x="0" y="25794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DE"/>
          </a:p>
        </p:txBody>
      </p:sp>
      <p:grpSp>
        <p:nvGrpSpPr>
          <p:cNvPr id="26" name="Group 26"/>
          <p:cNvGrpSpPr/>
          <p:nvPr/>
        </p:nvGrpSpPr>
        <p:grpSpPr>
          <a:xfrm>
            <a:off x="8244225" y="6793707"/>
            <a:ext cx="1913851" cy="489895"/>
            <a:chOff x="0" y="0"/>
            <a:chExt cx="2551801" cy="653193"/>
          </a:xfrm>
        </p:grpSpPr>
        <p:sp>
          <p:nvSpPr>
            <p:cNvPr id="27" name="Freeform 27"/>
            <p:cNvSpPr/>
            <p:nvPr/>
          </p:nvSpPr>
          <p:spPr>
            <a:xfrm>
              <a:off x="0" y="0"/>
              <a:ext cx="1198519" cy="653193"/>
            </a:xfrm>
            <a:custGeom>
              <a:avLst/>
              <a:gdLst/>
              <a:ahLst/>
              <a:cxnLst/>
              <a:rect l="l" t="t" r="r" b="b"/>
              <a:pathLst>
                <a:path w="1198519" h="653193">
                  <a:moveTo>
                    <a:pt x="0" y="0"/>
                  </a:moveTo>
                  <a:lnTo>
                    <a:pt x="1198519" y="0"/>
                  </a:lnTo>
                  <a:lnTo>
                    <a:pt x="1198519" y="653193"/>
                  </a:lnTo>
                  <a:lnTo>
                    <a:pt x="0" y="65319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DE"/>
            </a:p>
          </p:txBody>
        </p:sp>
        <p:sp>
          <p:nvSpPr>
            <p:cNvPr id="28" name="Freeform 28"/>
            <p:cNvSpPr/>
            <p:nvPr/>
          </p:nvSpPr>
          <p:spPr>
            <a:xfrm>
              <a:off x="1376585" y="12700"/>
              <a:ext cx="1175216" cy="640493"/>
            </a:xfrm>
            <a:custGeom>
              <a:avLst/>
              <a:gdLst/>
              <a:ahLst/>
              <a:cxnLst/>
              <a:rect l="l" t="t" r="r" b="b"/>
              <a:pathLst>
                <a:path w="1175216" h="640493">
                  <a:moveTo>
                    <a:pt x="0" y="0"/>
                  </a:moveTo>
                  <a:lnTo>
                    <a:pt x="1175216" y="0"/>
                  </a:lnTo>
                  <a:lnTo>
                    <a:pt x="1175216" y="640493"/>
                  </a:lnTo>
                  <a:lnTo>
                    <a:pt x="0" y="64049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DE"/>
            </a:p>
          </p:txBody>
        </p:sp>
      </p:grpSp>
      <p:sp>
        <p:nvSpPr>
          <p:cNvPr id="29" name="AutoShape 29"/>
          <p:cNvSpPr/>
          <p:nvPr/>
        </p:nvSpPr>
        <p:spPr>
          <a:xfrm flipH="1" flipV="1">
            <a:off x="7840702" y="5230747"/>
            <a:ext cx="865686" cy="1362483"/>
          </a:xfrm>
          <a:prstGeom prst="line">
            <a:avLst/>
          </a:prstGeom>
          <a:ln w="19050" cap="flat">
            <a:solidFill>
              <a:srgbClr val="000000"/>
            </a:solidFill>
            <a:prstDash val="lgDash"/>
            <a:headEnd type="none" w="sm" len="sm"/>
            <a:tailEnd type="none" w="sm" len="sm"/>
          </a:ln>
        </p:spPr>
        <p:txBody>
          <a:bodyPr/>
          <a:lstStyle/>
          <a:p>
            <a:endParaRPr lang="en-DE"/>
          </a:p>
        </p:txBody>
      </p:sp>
      <p:sp>
        <p:nvSpPr>
          <p:cNvPr id="30" name="Freeform 30"/>
          <p:cNvSpPr/>
          <p:nvPr/>
        </p:nvSpPr>
        <p:spPr>
          <a:xfrm>
            <a:off x="9138962" y="4389735"/>
            <a:ext cx="196085" cy="196085"/>
          </a:xfrm>
          <a:custGeom>
            <a:avLst/>
            <a:gdLst/>
            <a:ahLst/>
            <a:cxnLst/>
            <a:rect l="l" t="t" r="r" b="b"/>
            <a:pathLst>
              <a:path w="196085" h="196085">
                <a:moveTo>
                  <a:pt x="0" y="0"/>
                </a:moveTo>
                <a:lnTo>
                  <a:pt x="196085" y="0"/>
                </a:lnTo>
                <a:lnTo>
                  <a:pt x="196085" y="196085"/>
                </a:lnTo>
                <a:lnTo>
                  <a:pt x="0" y="196085"/>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DE"/>
          </a:p>
        </p:txBody>
      </p:sp>
      <p:sp>
        <p:nvSpPr>
          <p:cNvPr id="31" name="AutoShape 31"/>
          <p:cNvSpPr/>
          <p:nvPr/>
        </p:nvSpPr>
        <p:spPr>
          <a:xfrm flipH="1" flipV="1">
            <a:off x="9258603" y="4585820"/>
            <a:ext cx="466251" cy="2116494"/>
          </a:xfrm>
          <a:prstGeom prst="line">
            <a:avLst/>
          </a:prstGeom>
          <a:ln w="19050" cap="flat">
            <a:solidFill>
              <a:srgbClr val="D9D9D9"/>
            </a:solidFill>
            <a:prstDash val="lgDash"/>
            <a:headEnd type="none" w="sm" len="sm"/>
            <a:tailEnd type="none" w="sm" len="sm"/>
          </a:ln>
        </p:spPr>
        <p:txBody>
          <a:bodyPr/>
          <a:lstStyle/>
          <a:p>
            <a:endParaRPr lang="en-DE"/>
          </a:p>
        </p:txBody>
      </p:sp>
      <p:sp>
        <p:nvSpPr>
          <p:cNvPr id="32" name="AutoShape 32"/>
          <p:cNvSpPr/>
          <p:nvPr/>
        </p:nvSpPr>
        <p:spPr>
          <a:xfrm flipV="1">
            <a:off x="8720183" y="4585820"/>
            <a:ext cx="492971" cy="2026460"/>
          </a:xfrm>
          <a:prstGeom prst="line">
            <a:avLst/>
          </a:prstGeom>
          <a:ln w="19050" cap="flat">
            <a:solidFill>
              <a:srgbClr val="D9D9D9"/>
            </a:solidFill>
            <a:prstDash val="lgDash"/>
            <a:headEnd type="none" w="sm" len="sm"/>
            <a:tailEnd type="none" w="sm" len="sm"/>
          </a:ln>
        </p:spPr>
        <p:txBody>
          <a:bodyPr/>
          <a:lstStyle/>
          <a:p>
            <a:endParaRPr lang="en-DE"/>
          </a:p>
        </p:txBody>
      </p:sp>
      <p:sp>
        <p:nvSpPr>
          <p:cNvPr id="33" name="TextBox 33"/>
          <p:cNvSpPr txBox="1"/>
          <p:nvPr/>
        </p:nvSpPr>
        <p:spPr>
          <a:xfrm>
            <a:off x="8844283" y="4384471"/>
            <a:ext cx="94655" cy="240665"/>
          </a:xfrm>
          <a:prstGeom prst="rect">
            <a:avLst/>
          </a:prstGeom>
        </p:spPr>
        <p:txBody>
          <a:bodyPr lIns="0" tIns="0" rIns="0" bIns="0" rtlCol="0" anchor="t">
            <a:spAutoFit/>
          </a:bodyPr>
          <a:lstStyle/>
          <a:p>
            <a:pPr algn="ctr">
              <a:lnSpc>
                <a:spcPts val="1959"/>
              </a:lnSpc>
            </a:pPr>
            <a:r>
              <a:rPr lang="en-US" sz="1399">
                <a:solidFill>
                  <a:srgbClr val="A6A6A6"/>
                </a:solidFill>
                <a:latin typeface="Canva Sans"/>
                <a:ea typeface="Canva Sans"/>
                <a:cs typeface="Canva Sans"/>
                <a:sym typeface="Canva Sans"/>
              </a:rPr>
              <a:t>1</a:t>
            </a:r>
          </a:p>
        </p:txBody>
      </p:sp>
      <p:sp>
        <p:nvSpPr>
          <p:cNvPr id="34" name="TextBox 34"/>
          <p:cNvSpPr txBox="1"/>
          <p:nvPr/>
        </p:nvSpPr>
        <p:spPr>
          <a:xfrm>
            <a:off x="7579222" y="5215868"/>
            <a:ext cx="97631" cy="240665"/>
          </a:xfrm>
          <a:prstGeom prst="rect">
            <a:avLst/>
          </a:prstGeom>
        </p:spPr>
        <p:txBody>
          <a:bodyPr lIns="0" tIns="0" rIns="0" bIns="0" rtlCol="0" anchor="t">
            <a:spAutoFit/>
          </a:bodyPr>
          <a:lstStyle/>
          <a:p>
            <a:pPr algn="ctr">
              <a:lnSpc>
                <a:spcPts val="1959"/>
              </a:lnSpc>
            </a:pPr>
            <a:r>
              <a:rPr lang="en-US" sz="1399">
                <a:solidFill>
                  <a:srgbClr val="000000"/>
                </a:solidFill>
                <a:latin typeface="Canva Sans"/>
                <a:ea typeface="Canva Sans"/>
                <a:cs typeface="Canva Sans"/>
                <a:sym typeface="Canva Sans"/>
              </a:rPr>
              <a:t>2</a:t>
            </a:r>
          </a:p>
        </p:txBody>
      </p:sp>
      <p:sp>
        <p:nvSpPr>
          <p:cNvPr id="35" name="AutoShape 35"/>
          <p:cNvSpPr/>
          <p:nvPr/>
        </p:nvSpPr>
        <p:spPr>
          <a:xfrm flipV="1">
            <a:off x="7877234" y="4585820"/>
            <a:ext cx="1359771" cy="507355"/>
          </a:xfrm>
          <a:prstGeom prst="line">
            <a:avLst/>
          </a:prstGeom>
          <a:ln w="28575" cap="flat">
            <a:solidFill>
              <a:srgbClr val="1F67E1"/>
            </a:solidFill>
            <a:prstDash val="sysDot"/>
            <a:headEnd type="triangle" w="lg" len="med"/>
            <a:tailEnd type="none" w="sm" len="sm"/>
          </a:ln>
        </p:spPr>
        <p:txBody>
          <a:bodyPr/>
          <a:lstStyle/>
          <a:p>
            <a:endParaRPr lang="en-DE"/>
          </a:p>
        </p:txBody>
      </p:sp>
      <p:grpSp>
        <p:nvGrpSpPr>
          <p:cNvPr id="36" name="Group 36"/>
          <p:cNvGrpSpPr/>
          <p:nvPr/>
        </p:nvGrpSpPr>
        <p:grpSpPr>
          <a:xfrm>
            <a:off x="11635710" y="3845219"/>
            <a:ext cx="3821371" cy="2603420"/>
            <a:chOff x="0" y="0"/>
            <a:chExt cx="1006452" cy="685674"/>
          </a:xfrm>
        </p:grpSpPr>
        <p:sp>
          <p:nvSpPr>
            <p:cNvPr id="37" name="Freeform 37"/>
            <p:cNvSpPr/>
            <p:nvPr/>
          </p:nvSpPr>
          <p:spPr>
            <a:xfrm>
              <a:off x="0" y="0"/>
              <a:ext cx="1006452" cy="685674"/>
            </a:xfrm>
            <a:custGeom>
              <a:avLst/>
              <a:gdLst/>
              <a:ahLst/>
              <a:cxnLst/>
              <a:rect l="l" t="t" r="r" b="b"/>
              <a:pathLst>
                <a:path w="1006452" h="685674">
                  <a:moveTo>
                    <a:pt x="0" y="0"/>
                  </a:moveTo>
                  <a:lnTo>
                    <a:pt x="1006452" y="0"/>
                  </a:lnTo>
                  <a:lnTo>
                    <a:pt x="1006452" y="685674"/>
                  </a:lnTo>
                  <a:lnTo>
                    <a:pt x="0" y="685674"/>
                  </a:lnTo>
                  <a:close/>
                </a:path>
              </a:pathLst>
            </a:custGeom>
            <a:solidFill>
              <a:srgbClr val="000000">
                <a:alpha val="0"/>
              </a:srgbClr>
            </a:solidFill>
            <a:ln w="19050" cap="sq">
              <a:solidFill>
                <a:srgbClr val="000000"/>
              </a:solidFill>
              <a:prstDash val="solid"/>
              <a:miter/>
            </a:ln>
          </p:spPr>
          <p:txBody>
            <a:bodyPr/>
            <a:lstStyle/>
            <a:p>
              <a:endParaRPr lang="en-DE"/>
            </a:p>
          </p:txBody>
        </p:sp>
        <p:sp>
          <p:nvSpPr>
            <p:cNvPr id="38" name="TextBox 38"/>
            <p:cNvSpPr txBox="1"/>
            <p:nvPr/>
          </p:nvSpPr>
          <p:spPr>
            <a:xfrm>
              <a:off x="0" y="-38100"/>
              <a:ext cx="1006452" cy="723774"/>
            </a:xfrm>
            <a:prstGeom prst="rect">
              <a:avLst/>
            </a:prstGeom>
          </p:spPr>
          <p:txBody>
            <a:bodyPr lIns="50800" tIns="50800" rIns="50800" bIns="50800" rtlCol="0" anchor="ctr"/>
            <a:lstStyle/>
            <a:p>
              <a:pPr algn="ctr">
                <a:lnSpc>
                  <a:spcPts val="3105"/>
                </a:lnSpc>
              </a:pPr>
              <a:endParaRPr/>
            </a:p>
          </p:txBody>
        </p:sp>
      </p:grpSp>
      <p:sp>
        <p:nvSpPr>
          <p:cNvPr id="39" name="AutoShape 39"/>
          <p:cNvSpPr/>
          <p:nvPr/>
        </p:nvSpPr>
        <p:spPr>
          <a:xfrm>
            <a:off x="12089965" y="5210429"/>
            <a:ext cx="2743623" cy="842182"/>
          </a:xfrm>
          <a:prstGeom prst="line">
            <a:avLst/>
          </a:prstGeom>
          <a:ln w="28575" cap="flat">
            <a:solidFill>
              <a:srgbClr val="1F67E1"/>
            </a:solidFill>
            <a:prstDash val="sysDot"/>
            <a:headEnd type="none" w="sm" len="sm"/>
            <a:tailEnd type="triangle" w="lg" len="med"/>
          </a:ln>
        </p:spPr>
        <p:txBody>
          <a:bodyPr/>
          <a:lstStyle/>
          <a:p>
            <a:endParaRPr lang="en-DE"/>
          </a:p>
        </p:txBody>
      </p:sp>
      <p:sp>
        <p:nvSpPr>
          <p:cNvPr id="40" name="Freeform 40"/>
          <p:cNvSpPr/>
          <p:nvPr/>
        </p:nvSpPr>
        <p:spPr>
          <a:xfrm>
            <a:off x="11889584" y="5079484"/>
            <a:ext cx="200380" cy="200380"/>
          </a:xfrm>
          <a:custGeom>
            <a:avLst/>
            <a:gdLst/>
            <a:ahLst/>
            <a:cxnLst/>
            <a:rect l="l" t="t" r="r" b="b"/>
            <a:pathLst>
              <a:path w="200380" h="200380">
                <a:moveTo>
                  <a:pt x="0" y="0"/>
                </a:moveTo>
                <a:lnTo>
                  <a:pt x="200381" y="0"/>
                </a:lnTo>
                <a:lnTo>
                  <a:pt x="200381" y="200380"/>
                </a:lnTo>
                <a:lnTo>
                  <a:pt x="0" y="20038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DE"/>
          </a:p>
        </p:txBody>
      </p:sp>
      <p:sp>
        <p:nvSpPr>
          <p:cNvPr id="41" name="AutoShape 41"/>
          <p:cNvSpPr/>
          <p:nvPr/>
        </p:nvSpPr>
        <p:spPr>
          <a:xfrm flipH="1" flipV="1">
            <a:off x="12089965" y="5252026"/>
            <a:ext cx="1986169" cy="1434298"/>
          </a:xfrm>
          <a:prstGeom prst="line">
            <a:avLst/>
          </a:prstGeom>
          <a:ln w="19050" cap="flat">
            <a:solidFill>
              <a:srgbClr val="D9D9D9"/>
            </a:solidFill>
            <a:prstDash val="lgDash"/>
            <a:headEnd type="none" w="sm" len="sm"/>
            <a:tailEnd type="none" w="sm" len="sm"/>
          </a:ln>
        </p:spPr>
        <p:txBody>
          <a:bodyPr/>
          <a:lstStyle/>
          <a:p>
            <a:endParaRPr lang="en-DE"/>
          </a:p>
        </p:txBody>
      </p:sp>
      <p:sp>
        <p:nvSpPr>
          <p:cNvPr id="42" name="Freeform 42"/>
          <p:cNvSpPr/>
          <p:nvPr/>
        </p:nvSpPr>
        <p:spPr>
          <a:xfrm>
            <a:off x="14085659" y="6709683"/>
            <a:ext cx="257942" cy="257942"/>
          </a:xfrm>
          <a:custGeom>
            <a:avLst/>
            <a:gdLst/>
            <a:ahLst/>
            <a:cxnLst/>
            <a:rect l="l" t="t" r="r" b="b"/>
            <a:pathLst>
              <a:path w="257942" h="257942">
                <a:moveTo>
                  <a:pt x="0" y="0"/>
                </a:moveTo>
                <a:lnTo>
                  <a:pt x="257942" y="0"/>
                </a:lnTo>
                <a:lnTo>
                  <a:pt x="257942" y="257942"/>
                </a:lnTo>
                <a:lnTo>
                  <a:pt x="0" y="25794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DE"/>
          </a:p>
        </p:txBody>
      </p:sp>
      <p:sp>
        <p:nvSpPr>
          <p:cNvPr id="43" name="Freeform 43"/>
          <p:cNvSpPr/>
          <p:nvPr/>
        </p:nvSpPr>
        <p:spPr>
          <a:xfrm>
            <a:off x="12922663" y="6593229"/>
            <a:ext cx="257942" cy="257942"/>
          </a:xfrm>
          <a:custGeom>
            <a:avLst/>
            <a:gdLst/>
            <a:ahLst/>
            <a:cxnLst/>
            <a:rect l="l" t="t" r="r" b="b"/>
            <a:pathLst>
              <a:path w="257942" h="257942">
                <a:moveTo>
                  <a:pt x="0" y="0"/>
                </a:moveTo>
                <a:lnTo>
                  <a:pt x="257942" y="0"/>
                </a:lnTo>
                <a:lnTo>
                  <a:pt x="257942" y="257943"/>
                </a:lnTo>
                <a:lnTo>
                  <a:pt x="0" y="25794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DE"/>
          </a:p>
        </p:txBody>
      </p:sp>
      <p:grpSp>
        <p:nvGrpSpPr>
          <p:cNvPr id="44" name="Group 44"/>
          <p:cNvGrpSpPr/>
          <p:nvPr/>
        </p:nvGrpSpPr>
        <p:grpSpPr>
          <a:xfrm>
            <a:off x="12579945" y="6810079"/>
            <a:ext cx="1913851" cy="489895"/>
            <a:chOff x="0" y="0"/>
            <a:chExt cx="2551801" cy="653193"/>
          </a:xfrm>
        </p:grpSpPr>
        <p:sp>
          <p:nvSpPr>
            <p:cNvPr id="45" name="Freeform 45"/>
            <p:cNvSpPr/>
            <p:nvPr/>
          </p:nvSpPr>
          <p:spPr>
            <a:xfrm>
              <a:off x="0" y="0"/>
              <a:ext cx="1198519" cy="653193"/>
            </a:xfrm>
            <a:custGeom>
              <a:avLst/>
              <a:gdLst/>
              <a:ahLst/>
              <a:cxnLst/>
              <a:rect l="l" t="t" r="r" b="b"/>
              <a:pathLst>
                <a:path w="1198519" h="653193">
                  <a:moveTo>
                    <a:pt x="0" y="0"/>
                  </a:moveTo>
                  <a:lnTo>
                    <a:pt x="1198519" y="0"/>
                  </a:lnTo>
                  <a:lnTo>
                    <a:pt x="1198519" y="653193"/>
                  </a:lnTo>
                  <a:lnTo>
                    <a:pt x="0" y="65319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DE"/>
            </a:p>
          </p:txBody>
        </p:sp>
        <p:sp>
          <p:nvSpPr>
            <p:cNvPr id="46" name="Freeform 46"/>
            <p:cNvSpPr/>
            <p:nvPr/>
          </p:nvSpPr>
          <p:spPr>
            <a:xfrm>
              <a:off x="1376585" y="12700"/>
              <a:ext cx="1175216" cy="640493"/>
            </a:xfrm>
            <a:custGeom>
              <a:avLst/>
              <a:gdLst/>
              <a:ahLst/>
              <a:cxnLst/>
              <a:rect l="l" t="t" r="r" b="b"/>
              <a:pathLst>
                <a:path w="1175216" h="640493">
                  <a:moveTo>
                    <a:pt x="0" y="0"/>
                  </a:moveTo>
                  <a:lnTo>
                    <a:pt x="1175216" y="0"/>
                  </a:lnTo>
                  <a:lnTo>
                    <a:pt x="1175216" y="640493"/>
                  </a:lnTo>
                  <a:lnTo>
                    <a:pt x="0" y="64049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DE"/>
            </a:p>
          </p:txBody>
        </p:sp>
      </p:grpSp>
      <p:sp>
        <p:nvSpPr>
          <p:cNvPr id="47" name="AutoShape 47"/>
          <p:cNvSpPr/>
          <p:nvPr/>
        </p:nvSpPr>
        <p:spPr>
          <a:xfrm flipH="1" flipV="1">
            <a:off x="12065037" y="5279864"/>
            <a:ext cx="986597" cy="1313365"/>
          </a:xfrm>
          <a:prstGeom prst="line">
            <a:avLst/>
          </a:prstGeom>
          <a:ln w="19050" cap="flat">
            <a:solidFill>
              <a:srgbClr val="D9D9D9"/>
            </a:solidFill>
            <a:prstDash val="lgDash"/>
            <a:headEnd type="none" w="sm" len="sm"/>
            <a:tailEnd type="none" w="sm" len="sm"/>
          </a:ln>
        </p:spPr>
        <p:txBody>
          <a:bodyPr/>
          <a:lstStyle/>
          <a:p>
            <a:endParaRPr lang="en-DE"/>
          </a:p>
        </p:txBody>
      </p:sp>
      <p:sp>
        <p:nvSpPr>
          <p:cNvPr id="48" name="Freeform 48"/>
          <p:cNvSpPr/>
          <p:nvPr/>
        </p:nvSpPr>
        <p:spPr>
          <a:xfrm>
            <a:off x="14833588" y="5985810"/>
            <a:ext cx="192778" cy="192778"/>
          </a:xfrm>
          <a:custGeom>
            <a:avLst/>
            <a:gdLst/>
            <a:ahLst/>
            <a:cxnLst/>
            <a:rect l="l" t="t" r="r" b="b"/>
            <a:pathLst>
              <a:path w="192778" h="192778">
                <a:moveTo>
                  <a:pt x="0" y="0"/>
                </a:moveTo>
                <a:lnTo>
                  <a:pt x="192778" y="0"/>
                </a:lnTo>
                <a:lnTo>
                  <a:pt x="192778" y="192777"/>
                </a:lnTo>
                <a:lnTo>
                  <a:pt x="0" y="19277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DE"/>
          </a:p>
        </p:txBody>
      </p:sp>
      <p:sp>
        <p:nvSpPr>
          <p:cNvPr id="49" name="AutoShape 49"/>
          <p:cNvSpPr/>
          <p:nvPr/>
        </p:nvSpPr>
        <p:spPr>
          <a:xfrm flipV="1">
            <a:off x="14076134" y="6153034"/>
            <a:ext cx="757454" cy="556649"/>
          </a:xfrm>
          <a:prstGeom prst="line">
            <a:avLst/>
          </a:prstGeom>
          <a:ln w="19050" cap="flat">
            <a:solidFill>
              <a:srgbClr val="000000"/>
            </a:solidFill>
            <a:prstDash val="lgDash"/>
            <a:headEnd type="none" w="sm" len="sm"/>
            <a:tailEnd type="none" w="sm" len="sm"/>
          </a:ln>
        </p:spPr>
        <p:txBody>
          <a:bodyPr/>
          <a:lstStyle/>
          <a:p>
            <a:endParaRPr lang="en-DE"/>
          </a:p>
        </p:txBody>
      </p:sp>
      <p:sp>
        <p:nvSpPr>
          <p:cNvPr id="50" name="AutoShape 50"/>
          <p:cNvSpPr/>
          <p:nvPr/>
        </p:nvSpPr>
        <p:spPr>
          <a:xfrm flipV="1">
            <a:off x="13071463" y="6110072"/>
            <a:ext cx="1762125" cy="509577"/>
          </a:xfrm>
          <a:prstGeom prst="line">
            <a:avLst/>
          </a:prstGeom>
          <a:ln w="19050" cap="flat">
            <a:solidFill>
              <a:srgbClr val="000000"/>
            </a:solidFill>
            <a:prstDash val="lgDash"/>
            <a:headEnd type="none" w="sm" len="sm"/>
            <a:tailEnd type="none" w="sm" len="sm"/>
          </a:ln>
        </p:spPr>
        <p:txBody>
          <a:bodyPr/>
          <a:lstStyle/>
          <a:p>
            <a:endParaRPr lang="en-DE"/>
          </a:p>
        </p:txBody>
      </p:sp>
      <p:sp>
        <p:nvSpPr>
          <p:cNvPr id="51" name="Freeform 51"/>
          <p:cNvSpPr/>
          <p:nvPr/>
        </p:nvSpPr>
        <p:spPr>
          <a:xfrm>
            <a:off x="12895308" y="4413046"/>
            <a:ext cx="196085" cy="196085"/>
          </a:xfrm>
          <a:custGeom>
            <a:avLst/>
            <a:gdLst/>
            <a:ahLst/>
            <a:cxnLst/>
            <a:rect l="l" t="t" r="r" b="b"/>
            <a:pathLst>
              <a:path w="196085" h="196085">
                <a:moveTo>
                  <a:pt x="0" y="0"/>
                </a:moveTo>
                <a:lnTo>
                  <a:pt x="196085" y="0"/>
                </a:lnTo>
                <a:lnTo>
                  <a:pt x="196085" y="196085"/>
                </a:lnTo>
                <a:lnTo>
                  <a:pt x="0" y="196085"/>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DE"/>
          </a:p>
        </p:txBody>
      </p:sp>
      <p:sp>
        <p:nvSpPr>
          <p:cNvPr id="52" name="AutoShape 52"/>
          <p:cNvSpPr/>
          <p:nvPr/>
        </p:nvSpPr>
        <p:spPr>
          <a:xfrm flipH="1" flipV="1">
            <a:off x="13041528" y="4609131"/>
            <a:ext cx="1028572" cy="2093183"/>
          </a:xfrm>
          <a:prstGeom prst="line">
            <a:avLst/>
          </a:prstGeom>
          <a:ln w="19050" cap="flat">
            <a:solidFill>
              <a:srgbClr val="D9D9D9"/>
            </a:solidFill>
            <a:prstDash val="lgDash"/>
            <a:headEnd type="none" w="sm" len="sm"/>
            <a:tailEnd type="none" w="sm" len="sm"/>
          </a:ln>
        </p:spPr>
        <p:txBody>
          <a:bodyPr/>
          <a:lstStyle/>
          <a:p>
            <a:endParaRPr lang="en-DE"/>
          </a:p>
        </p:txBody>
      </p:sp>
      <p:sp>
        <p:nvSpPr>
          <p:cNvPr id="53" name="AutoShape 53"/>
          <p:cNvSpPr/>
          <p:nvPr/>
        </p:nvSpPr>
        <p:spPr>
          <a:xfrm flipH="1" flipV="1">
            <a:off x="12996714" y="4609131"/>
            <a:ext cx="68715" cy="2003149"/>
          </a:xfrm>
          <a:prstGeom prst="line">
            <a:avLst/>
          </a:prstGeom>
          <a:ln w="19050" cap="flat">
            <a:solidFill>
              <a:srgbClr val="D9D9D9"/>
            </a:solidFill>
            <a:prstDash val="lgDash"/>
            <a:headEnd type="none" w="sm" len="sm"/>
            <a:tailEnd type="none" w="sm" len="sm"/>
          </a:ln>
        </p:spPr>
        <p:txBody>
          <a:bodyPr/>
          <a:lstStyle/>
          <a:p>
            <a:endParaRPr lang="en-DE"/>
          </a:p>
        </p:txBody>
      </p:sp>
      <p:sp>
        <p:nvSpPr>
          <p:cNvPr id="54" name="TextBox 54"/>
          <p:cNvSpPr txBox="1"/>
          <p:nvPr/>
        </p:nvSpPr>
        <p:spPr>
          <a:xfrm>
            <a:off x="13189528" y="4384471"/>
            <a:ext cx="94655" cy="240665"/>
          </a:xfrm>
          <a:prstGeom prst="rect">
            <a:avLst/>
          </a:prstGeom>
        </p:spPr>
        <p:txBody>
          <a:bodyPr lIns="0" tIns="0" rIns="0" bIns="0" rtlCol="0" anchor="t">
            <a:spAutoFit/>
          </a:bodyPr>
          <a:lstStyle/>
          <a:p>
            <a:pPr algn="ctr">
              <a:lnSpc>
                <a:spcPts val="1959"/>
              </a:lnSpc>
            </a:pPr>
            <a:r>
              <a:rPr lang="en-US" sz="1399">
                <a:solidFill>
                  <a:srgbClr val="A6A6A6"/>
                </a:solidFill>
                <a:latin typeface="Canva Sans"/>
                <a:ea typeface="Canva Sans"/>
                <a:cs typeface="Canva Sans"/>
                <a:sym typeface="Canva Sans"/>
              </a:rPr>
              <a:t>1</a:t>
            </a:r>
          </a:p>
        </p:txBody>
      </p:sp>
      <p:sp>
        <p:nvSpPr>
          <p:cNvPr id="55" name="TextBox 55"/>
          <p:cNvSpPr txBox="1"/>
          <p:nvPr/>
        </p:nvSpPr>
        <p:spPr>
          <a:xfrm>
            <a:off x="11892143" y="5317964"/>
            <a:ext cx="97631" cy="240665"/>
          </a:xfrm>
          <a:prstGeom prst="rect">
            <a:avLst/>
          </a:prstGeom>
        </p:spPr>
        <p:txBody>
          <a:bodyPr lIns="0" tIns="0" rIns="0" bIns="0" rtlCol="0" anchor="t">
            <a:spAutoFit/>
          </a:bodyPr>
          <a:lstStyle/>
          <a:p>
            <a:pPr algn="ctr">
              <a:lnSpc>
                <a:spcPts val="1959"/>
              </a:lnSpc>
            </a:pPr>
            <a:r>
              <a:rPr lang="en-US" sz="1399">
                <a:solidFill>
                  <a:srgbClr val="A6A6A6"/>
                </a:solidFill>
                <a:latin typeface="Canva Sans"/>
                <a:ea typeface="Canva Sans"/>
                <a:cs typeface="Canva Sans"/>
                <a:sym typeface="Canva Sans"/>
              </a:rPr>
              <a:t>2</a:t>
            </a:r>
          </a:p>
        </p:txBody>
      </p:sp>
      <p:sp>
        <p:nvSpPr>
          <p:cNvPr id="56" name="TextBox 56"/>
          <p:cNvSpPr txBox="1"/>
          <p:nvPr/>
        </p:nvSpPr>
        <p:spPr>
          <a:xfrm>
            <a:off x="15026366" y="5745144"/>
            <a:ext cx="103227" cy="240665"/>
          </a:xfrm>
          <a:prstGeom prst="rect">
            <a:avLst/>
          </a:prstGeom>
        </p:spPr>
        <p:txBody>
          <a:bodyPr lIns="0" tIns="0" rIns="0" bIns="0" rtlCol="0" anchor="t">
            <a:spAutoFit/>
          </a:bodyPr>
          <a:lstStyle/>
          <a:p>
            <a:pPr algn="ctr">
              <a:lnSpc>
                <a:spcPts val="1959"/>
              </a:lnSpc>
            </a:pPr>
            <a:r>
              <a:rPr lang="en-US" sz="1399">
                <a:solidFill>
                  <a:srgbClr val="000000"/>
                </a:solidFill>
                <a:latin typeface="Canva Sans"/>
                <a:ea typeface="Canva Sans"/>
                <a:cs typeface="Canva Sans"/>
                <a:sym typeface="Canva Sans"/>
              </a:rPr>
              <a:t>3</a:t>
            </a:r>
          </a:p>
        </p:txBody>
      </p:sp>
      <p:sp>
        <p:nvSpPr>
          <p:cNvPr id="57" name="AutoShape 57"/>
          <p:cNvSpPr/>
          <p:nvPr/>
        </p:nvSpPr>
        <p:spPr>
          <a:xfrm flipV="1">
            <a:off x="12089965" y="4609131"/>
            <a:ext cx="903386" cy="513585"/>
          </a:xfrm>
          <a:prstGeom prst="line">
            <a:avLst/>
          </a:prstGeom>
          <a:ln w="9525" cap="flat">
            <a:solidFill>
              <a:srgbClr val="A6A6A6"/>
            </a:solidFill>
            <a:prstDash val="sysDot"/>
            <a:headEnd type="triangle" w="lg" len="med"/>
            <a:tailEnd type="none" w="sm" len="sm"/>
          </a:ln>
        </p:spPr>
        <p:txBody>
          <a:bodyPr/>
          <a:lstStyle/>
          <a:p>
            <a:endParaRPr lang="en-DE"/>
          </a:p>
        </p:txBody>
      </p:sp>
      <p:sp>
        <p:nvSpPr>
          <p:cNvPr id="58" name="TextBox 58"/>
          <p:cNvSpPr txBox="1"/>
          <p:nvPr/>
        </p:nvSpPr>
        <p:spPr>
          <a:xfrm>
            <a:off x="1028700" y="8039727"/>
            <a:ext cx="16230600" cy="1447027"/>
          </a:xfrm>
          <a:prstGeom prst="rect">
            <a:avLst/>
          </a:prstGeom>
        </p:spPr>
        <p:txBody>
          <a:bodyPr lIns="0" tIns="0" rIns="0" bIns="0" rtlCol="0" anchor="t">
            <a:spAutoFit/>
          </a:bodyPr>
          <a:lstStyle/>
          <a:p>
            <a:pPr algn="ctr">
              <a:lnSpc>
                <a:spcPts val="3864"/>
              </a:lnSpc>
            </a:pPr>
            <a:r>
              <a:rPr lang="en-US" sz="2100" spc="29">
                <a:solidFill>
                  <a:srgbClr val="000000"/>
                </a:solidFill>
                <a:latin typeface="Montserrat"/>
                <a:ea typeface="Montserrat"/>
                <a:cs typeface="Montserrat"/>
                <a:sym typeface="Montserrat"/>
              </a:rPr>
              <a:t>In the end, you will be told whether the calibration has </a:t>
            </a:r>
            <a:r>
              <a:rPr lang="en-US" sz="2100" spc="29">
                <a:solidFill>
                  <a:srgbClr val="27AB00"/>
                </a:solidFill>
                <a:latin typeface="Montserrat Bold"/>
                <a:ea typeface="Montserrat Bold"/>
                <a:cs typeface="Montserrat Bold"/>
                <a:sym typeface="Montserrat Bold"/>
              </a:rPr>
              <a:t>succeeded</a:t>
            </a:r>
            <a:r>
              <a:rPr lang="en-US" sz="2100" spc="29">
                <a:solidFill>
                  <a:srgbClr val="000000"/>
                </a:solidFill>
                <a:latin typeface="Montserrat"/>
                <a:ea typeface="Montserrat"/>
                <a:cs typeface="Montserrat"/>
                <a:sym typeface="Montserrat"/>
              </a:rPr>
              <a:t> or </a:t>
            </a:r>
            <a:r>
              <a:rPr lang="en-US" sz="2100" spc="29">
                <a:solidFill>
                  <a:srgbClr val="FD0A0A"/>
                </a:solidFill>
                <a:latin typeface="Montserrat Bold"/>
                <a:ea typeface="Montserrat Bold"/>
                <a:cs typeface="Montserrat Bold"/>
                <a:sym typeface="Montserrat Bold"/>
              </a:rPr>
              <a:t>not</a:t>
            </a:r>
            <a:r>
              <a:rPr lang="en-US" sz="2100" spc="29">
                <a:solidFill>
                  <a:srgbClr val="000000"/>
                </a:solidFill>
                <a:latin typeface="Montserrat"/>
                <a:ea typeface="Montserrat"/>
                <a:cs typeface="Montserrat"/>
                <a:sym typeface="Montserrat"/>
              </a:rPr>
              <a:t>.  </a:t>
            </a:r>
          </a:p>
          <a:p>
            <a:pPr algn="ctr">
              <a:lnSpc>
                <a:spcPts val="184"/>
              </a:lnSpc>
            </a:pPr>
            <a:endParaRPr lang="en-US" sz="2100" spc="29">
              <a:solidFill>
                <a:srgbClr val="000000"/>
              </a:solidFill>
              <a:latin typeface="Montserrat"/>
              <a:ea typeface="Montserrat"/>
              <a:cs typeface="Montserrat"/>
              <a:sym typeface="Montserrat"/>
            </a:endParaRPr>
          </a:p>
          <a:p>
            <a:pPr algn="ctr">
              <a:lnSpc>
                <a:spcPts val="3864"/>
              </a:lnSpc>
            </a:pPr>
            <a:r>
              <a:rPr lang="en-US" sz="2100" spc="29">
                <a:solidFill>
                  <a:srgbClr val="000000"/>
                </a:solidFill>
                <a:latin typeface="Montserrat"/>
                <a:ea typeface="Montserrat"/>
                <a:cs typeface="Montserrat"/>
                <a:sym typeface="Montserrat"/>
              </a:rPr>
              <a:t>In case the procedure has not succeeded for some reason, you will be asked to repeat the calibration. Should the calibration fail again, you will be told to raise your hand to request assistance.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2" name="TextBox 2"/>
          <p:cNvSpPr txBox="1"/>
          <p:nvPr/>
        </p:nvSpPr>
        <p:spPr>
          <a:xfrm>
            <a:off x="2367796" y="4551045"/>
            <a:ext cx="13552409" cy="1165860"/>
          </a:xfrm>
          <a:prstGeom prst="rect">
            <a:avLst/>
          </a:prstGeom>
        </p:spPr>
        <p:txBody>
          <a:bodyPr lIns="0" tIns="0" rIns="0" bIns="0" rtlCol="0" anchor="t">
            <a:spAutoFit/>
          </a:bodyPr>
          <a:lstStyle/>
          <a:p>
            <a:pPr algn="ctr">
              <a:lnSpc>
                <a:spcPts val="3105"/>
              </a:lnSpc>
              <a:spcBef>
                <a:spcPct val="0"/>
              </a:spcBef>
            </a:pPr>
            <a:r>
              <a:rPr lang="en-US" sz="2300" spc="32" dirty="0">
                <a:solidFill>
                  <a:srgbClr val="000000"/>
                </a:solidFill>
                <a:latin typeface="Montserrat Bold"/>
                <a:ea typeface="Montserrat Bold"/>
                <a:cs typeface="Montserrat Bold"/>
                <a:sym typeface="Montserrat Bold"/>
              </a:rPr>
              <a:t>If these instructions are clear, you can start the calibration by pressing the C key.</a:t>
            </a:r>
          </a:p>
          <a:p>
            <a:pPr algn="ctr">
              <a:lnSpc>
                <a:spcPts val="3105"/>
              </a:lnSpc>
              <a:spcBef>
                <a:spcPct val="0"/>
              </a:spcBef>
            </a:pPr>
            <a:endParaRPr lang="en-US" sz="2300" spc="32" dirty="0">
              <a:solidFill>
                <a:srgbClr val="000000"/>
              </a:solidFill>
              <a:latin typeface="Montserrat Bold"/>
              <a:ea typeface="Montserrat Bold"/>
              <a:cs typeface="Montserrat Bold"/>
              <a:sym typeface="Montserrat Bold"/>
            </a:endParaRPr>
          </a:p>
          <a:p>
            <a:pPr algn="ctr">
              <a:lnSpc>
                <a:spcPts val="3105"/>
              </a:lnSpc>
              <a:spcBef>
                <a:spcPct val="0"/>
              </a:spcBef>
            </a:pPr>
            <a:r>
              <a:rPr lang="en-US" sz="2300" spc="32" dirty="0">
                <a:solidFill>
                  <a:srgbClr val="000000"/>
                </a:solidFill>
                <a:latin typeface="Montserrat"/>
                <a:ea typeface="Montserrat"/>
                <a:cs typeface="Montserrat"/>
                <a:sym typeface="Montserrat"/>
              </a:rPr>
              <a:t>If you have any unresolved questions, please raise your hand to request assistance.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157</TotalTime>
  <Words>585</Words>
  <Application>Microsoft Office PowerPoint</Application>
  <PresentationFormat>Custom</PresentationFormat>
  <Paragraphs>58</Paragraphs>
  <Slides>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Canva Sans</vt:lpstr>
      <vt:lpstr>Arial</vt:lpstr>
      <vt:lpstr>Calibri</vt:lpstr>
      <vt:lpstr>Montserrat</vt:lpstr>
      <vt:lpstr>Montserrat Bold</vt:lpstr>
      <vt:lpstr>Montserrat Bold Italics</vt:lpstr>
      <vt:lpstr>Montserrat Italics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Eye Tracking Calibration Manual</dc:title>
  <dc:creator>Julian Quandt</dc:creator>
  <cp:lastModifiedBy>Quandt, Julian</cp:lastModifiedBy>
  <cp:revision>4</cp:revision>
  <dcterms:created xsi:type="dcterms:W3CDTF">2006-08-16T00:00:00Z</dcterms:created>
  <dcterms:modified xsi:type="dcterms:W3CDTF">2024-07-30T15:19:45Z</dcterms:modified>
  <dc:identifier>DAGIX8rDVRw</dc:identifier>
</cp:coreProperties>
</file>