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3.xml" ContentType="application/vnd.openxmlformats-officedocument.drawingml.char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67" r:id="rId5"/>
  </p:sldMasterIdLst>
  <p:notesMasterIdLst>
    <p:notesMasterId r:id="rId34"/>
  </p:notesMasterIdLst>
  <p:sldIdLst>
    <p:sldId id="261" r:id="rId6"/>
    <p:sldId id="320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19" r:id="rId16"/>
    <p:sldId id="306" r:id="rId17"/>
    <p:sldId id="301" r:id="rId18"/>
    <p:sldId id="302" r:id="rId19"/>
    <p:sldId id="311" r:id="rId20"/>
    <p:sldId id="312" r:id="rId21"/>
    <p:sldId id="318" r:id="rId22"/>
    <p:sldId id="313" r:id="rId23"/>
    <p:sldId id="308" r:id="rId24"/>
    <p:sldId id="303" r:id="rId25"/>
    <p:sldId id="304" r:id="rId26"/>
    <p:sldId id="309" r:id="rId27"/>
    <p:sldId id="305" r:id="rId28"/>
    <p:sldId id="310" r:id="rId29"/>
    <p:sldId id="307" r:id="rId30"/>
    <p:sldId id="315" r:id="rId31"/>
    <p:sldId id="317" r:id="rId32"/>
    <p:sldId id="316" r:id="rId33"/>
  </p:sldIdLst>
  <p:sldSz cx="9901238" cy="6858000"/>
  <p:notesSz cx="6797675" cy="9926638"/>
  <p:custDataLst>
    <p:tags r:id="rId3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74">
          <p15:clr>
            <a:srgbClr val="A4A3A4"/>
          </p15:clr>
        </p15:guide>
        <p15:guide id="2" orient="horz" pos="261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pos="6111">
          <p15:clr>
            <a:srgbClr val="A4A3A4"/>
          </p15:clr>
        </p15:guide>
        <p15:guide id="7" pos="4615">
          <p15:clr>
            <a:srgbClr val="A4A3A4"/>
          </p15:clr>
        </p15:guide>
        <p15:guide id="8" pos="3119">
          <p15:clr>
            <a:srgbClr val="A4A3A4"/>
          </p15:clr>
        </p15:guide>
        <p15:guide id="9" pos="1622">
          <p15:clr>
            <a:srgbClr val="A4A3A4"/>
          </p15:clr>
        </p15:guide>
        <p15:guide id="10" pos="126">
          <p15:clr>
            <a:srgbClr val="A4A3A4"/>
          </p15:clr>
        </p15:guide>
        <p15:guide id="11" pos="2121">
          <p15:clr>
            <a:srgbClr val="A4A3A4"/>
          </p15:clr>
        </p15:guide>
        <p15:guide id="12" pos="411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973"/>
    <a:srgbClr val="F20000"/>
    <a:srgbClr val="FFB3B3"/>
    <a:srgbClr val="8CB90F"/>
    <a:srgbClr val="FF0000"/>
    <a:srgbClr val="FDF6B1"/>
    <a:srgbClr val="004BB4"/>
    <a:srgbClr val="E67800"/>
    <a:srgbClr val="F0C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051" autoAdjust="0"/>
  </p:normalViewPr>
  <p:slideViewPr>
    <p:cSldViewPr>
      <p:cViewPr>
        <p:scale>
          <a:sx n="80" d="100"/>
          <a:sy n="80" d="100"/>
        </p:scale>
        <p:origin x="-1478" y="-134"/>
      </p:cViewPr>
      <p:guideLst>
        <p:guide orient="horz" pos="3974"/>
        <p:guide orient="horz" pos="2614"/>
        <p:guide orient="horz" pos="1253"/>
        <p:guide orient="horz" pos="1117"/>
        <p:guide orient="horz" pos="890"/>
        <p:guide pos="6111"/>
        <p:guide pos="4615"/>
        <p:guide pos="3119"/>
        <p:guide pos="1622"/>
        <p:guide pos="126"/>
        <p:guide pos="2121"/>
        <p:guide pos="41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3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PatrickBreun\Desktop\neXt_lab_part%202\Ganzjaehriger%20Fahrplan\Belegung\Testcode\Auswertungen\Ergebnis_TPN_Test_Wochencluster_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PatrickBreun\Desktop\neXt_lab_part%202\Ganzjaehriger%20Fahrplan\Belegung\Testcode\Auswertungen\Ergebnis_TPN_Test_Wochencluster_20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PatrickBreun\Desktop\neXt_lab_part%202\Ganzjaehriger%20Fahrplan\Belegung\Testcode\Auswertungen\Ergebnis_TPN_Test_Wochencluster_2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66"/>
            </a:solidFill>
          </c:spPr>
          <c:invertIfNegative val="0"/>
          <c:cat>
            <c:numRef>
              <c:f>Auswertung!$J$61:$J$113</c:f>
              <c:numCache>
                <c:formatCode>General</c:formatCode>
                <c:ptCount val="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</c:numCache>
            </c:numRef>
          </c:cat>
          <c:val>
            <c:numRef>
              <c:f>Auswertung!$K$61:$K$113</c:f>
              <c:numCache>
                <c:formatCode>General</c:formatCode>
                <c:ptCount val="53"/>
                <c:pt idx="0">
                  <c:v>8230</c:v>
                </c:pt>
                <c:pt idx="1">
                  <c:v>31</c:v>
                </c:pt>
                <c:pt idx="2">
                  <c:v>6</c:v>
                </c:pt>
                <c:pt idx="3">
                  <c:v>50</c:v>
                </c:pt>
                <c:pt idx="4">
                  <c:v>233</c:v>
                </c:pt>
                <c:pt idx="5">
                  <c:v>8</c:v>
                </c:pt>
                <c:pt idx="6">
                  <c:v>11</c:v>
                </c:pt>
                <c:pt idx="7">
                  <c:v>2</c:v>
                </c:pt>
                <c:pt idx="8">
                  <c:v>20</c:v>
                </c:pt>
                <c:pt idx="9">
                  <c:v>9</c:v>
                </c:pt>
                <c:pt idx="10">
                  <c:v>55</c:v>
                </c:pt>
                <c:pt idx="11">
                  <c:v>51</c:v>
                </c:pt>
                <c:pt idx="12">
                  <c:v>137</c:v>
                </c:pt>
                <c:pt idx="13">
                  <c:v>3</c:v>
                </c:pt>
                <c:pt idx="14">
                  <c:v>312</c:v>
                </c:pt>
                <c:pt idx="15">
                  <c:v>782</c:v>
                </c:pt>
                <c:pt idx="16">
                  <c:v>764</c:v>
                </c:pt>
                <c:pt idx="17">
                  <c:v>341</c:v>
                </c:pt>
                <c:pt idx="18">
                  <c:v>363</c:v>
                </c:pt>
                <c:pt idx="19">
                  <c:v>228</c:v>
                </c:pt>
                <c:pt idx="20">
                  <c:v>47</c:v>
                </c:pt>
                <c:pt idx="21">
                  <c:v>135</c:v>
                </c:pt>
                <c:pt idx="22">
                  <c:v>106</c:v>
                </c:pt>
                <c:pt idx="23">
                  <c:v>256</c:v>
                </c:pt>
                <c:pt idx="24">
                  <c:v>26</c:v>
                </c:pt>
                <c:pt idx="25">
                  <c:v>6</c:v>
                </c:pt>
                <c:pt idx="26">
                  <c:v>75</c:v>
                </c:pt>
                <c:pt idx="27">
                  <c:v>46</c:v>
                </c:pt>
                <c:pt idx="28">
                  <c:v>762</c:v>
                </c:pt>
                <c:pt idx="29">
                  <c:v>335</c:v>
                </c:pt>
                <c:pt idx="30">
                  <c:v>39</c:v>
                </c:pt>
                <c:pt idx="31">
                  <c:v>616</c:v>
                </c:pt>
                <c:pt idx="32">
                  <c:v>24</c:v>
                </c:pt>
                <c:pt idx="33">
                  <c:v>411</c:v>
                </c:pt>
                <c:pt idx="34">
                  <c:v>470</c:v>
                </c:pt>
                <c:pt idx="35">
                  <c:v>825</c:v>
                </c:pt>
                <c:pt idx="36">
                  <c:v>258</c:v>
                </c:pt>
                <c:pt idx="37">
                  <c:v>800</c:v>
                </c:pt>
                <c:pt idx="38">
                  <c:v>219</c:v>
                </c:pt>
                <c:pt idx="39">
                  <c:v>1590</c:v>
                </c:pt>
                <c:pt idx="40">
                  <c:v>353</c:v>
                </c:pt>
                <c:pt idx="41">
                  <c:v>44</c:v>
                </c:pt>
                <c:pt idx="42">
                  <c:v>581</c:v>
                </c:pt>
                <c:pt idx="43">
                  <c:v>3</c:v>
                </c:pt>
                <c:pt idx="44">
                  <c:v>558</c:v>
                </c:pt>
                <c:pt idx="45">
                  <c:v>464</c:v>
                </c:pt>
                <c:pt idx="46">
                  <c:v>300</c:v>
                </c:pt>
                <c:pt idx="47">
                  <c:v>207</c:v>
                </c:pt>
                <c:pt idx="48">
                  <c:v>21</c:v>
                </c:pt>
                <c:pt idx="49">
                  <c:v>0</c:v>
                </c:pt>
                <c:pt idx="50">
                  <c:v>101</c:v>
                </c:pt>
                <c:pt idx="51">
                  <c:v>77</c:v>
                </c:pt>
                <c:pt idx="52">
                  <c:v>8469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719680"/>
        <c:axId val="171758336"/>
      </c:barChart>
      <c:catAx>
        <c:axId val="171719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1758336"/>
        <c:crosses val="autoZero"/>
        <c:auto val="1"/>
        <c:lblAlgn val="ctr"/>
        <c:lblOffset val="100"/>
        <c:noMultiLvlLbl val="0"/>
      </c:catAx>
      <c:valAx>
        <c:axId val="171758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719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66"/>
            </a:solidFill>
          </c:spPr>
          <c:invertIfNegative val="0"/>
          <c:cat>
            <c:numRef>
              <c:f>Auswertung!$J$62:$J$112</c:f>
              <c:numCache>
                <c:formatCode>General</c:formatCode>
                <c:ptCount val="5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</c:numCache>
            </c:numRef>
          </c:cat>
          <c:val>
            <c:numRef>
              <c:f>Auswertung!$K$62:$K$112</c:f>
              <c:numCache>
                <c:formatCode>General</c:formatCode>
                <c:ptCount val="51"/>
                <c:pt idx="0">
                  <c:v>31</c:v>
                </c:pt>
                <c:pt idx="1">
                  <c:v>6</c:v>
                </c:pt>
                <c:pt idx="2">
                  <c:v>50</c:v>
                </c:pt>
                <c:pt idx="3">
                  <c:v>233</c:v>
                </c:pt>
                <c:pt idx="4">
                  <c:v>8</c:v>
                </c:pt>
                <c:pt idx="5">
                  <c:v>11</c:v>
                </c:pt>
                <c:pt idx="6">
                  <c:v>2</c:v>
                </c:pt>
                <c:pt idx="7">
                  <c:v>20</c:v>
                </c:pt>
                <c:pt idx="8">
                  <c:v>9</c:v>
                </c:pt>
                <c:pt idx="9">
                  <c:v>55</c:v>
                </c:pt>
                <c:pt idx="10">
                  <c:v>51</c:v>
                </c:pt>
                <c:pt idx="11">
                  <c:v>137</c:v>
                </c:pt>
                <c:pt idx="12">
                  <c:v>3</c:v>
                </c:pt>
                <c:pt idx="13">
                  <c:v>312</c:v>
                </c:pt>
                <c:pt idx="14">
                  <c:v>782</c:v>
                </c:pt>
                <c:pt idx="15">
                  <c:v>764</c:v>
                </c:pt>
                <c:pt idx="16">
                  <c:v>341</c:v>
                </c:pt>
                <c:pt idx="17">
                  <c:v>363</c:v>
                </c:pt>
                <c:pt idx="18">
                  <c:v>228</c:v>
                </c:pt>
                <c:pt idx="19">
                  <c:v>47</c:v>
                </c:pt>
                <c:pt idx="20">
                  <c:v>135</c:v>
                </c:pt>
                <c:pt idx="21">
                  <c:v>106</c:v>
                </c:pt>
                <c:pt idx="22">
                  <c:v>256</c:v>
                </c:pt>
                <c:pt idx="23">
                  <c:v>26</c:v>
                </c:pt>
                <c:pt idx="24">
                  <c:v>6</c:v>
                </c:pt>
                <c:pt idx="25">
                  <c:v>75</c:v>
                </c:pt>
                <c:pt idx="26">
                  <c:v>46</c:v>
                </c:pt>
                <c:pt idx="27">
                  <c:v>762</c:v>
                </c:pt>
                <c:pt idx="28">
                  <c:v>335</c:v>
                </c:pt>
                <c:pt idx="29">
                  <c:v>39</c:v>
                </c:pt>
                <c:pt idx="30">
                  <c:v>616</c:v>
                </c:pt>
                <c:pt idx="31">
                  <c:v>24</c:v>
                </c:pt>
                <c:pt idx="32">
                  <c:v>411</c:v>
                </c:pt>
                <c:pt idx="33">
                  <c:v>470</c:v>
                </c:pt>
                <c:pt idx="34">
                  <c:v>825</c:v>
                </c:pt>
                <c:pt idx="35">
                  <c:v>258</c:v>
                </c:pt>
                <c:pt idx="36">
                  <c:v>800</c:v>
                </c:pt>
                <c:pt idx="37">
                  <c:v>219</c:v>
                </c:pt>
                <c:pt idx="38">
                  <c:v>1590</c:v>
                </c:pt>
                <c:pt idx="39">
                  <c:v>353</c:v>
                </c:pt>
                <c:pt idx="40">
                  <c:v>44</c:v>
                </c:pt>
                <c:pt idx="41">
                  <c:v>581</c:v>
                </c:pt>
                <c:pt idx="42">
                  <c:v>3</c:v>
                </c:pt>
                <c:pt idx="43">
                  <c:v>558</c:v>
                </c:pt>
                <c:pt idx="44">
                  <c:v>464</c:v>
                </c:pt>
                <c:pt idx="45">
                  <c:v>300</c:v>
                </c:pt>
                <c:pt idx="46">
                  <c:v>207</c:v>
                </c:pt>
                <c:pt idx="47">
                  <c:v>21</c:v>
                </c:pt>
                <c:pt idx="48">
                  <c:v>0</c:v>
                </c:pt>
                <c:pt idx="49">
                  <c:v>101</c:v>
                </c:pt>
                <c:pt idx="50">
                  <c:v>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778752"/>
        <c:axId val="184780288"/>
      </c:barChart>
      <c:catAx>
        <c:axId val="184778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4780288"/>
        <c:crosses val="autoZero"/>
        <c:auto val="1"/>
        <c:lblAlgn val="ctr"/>
        <c:lblOffset val="100"/>
        <c:noMultiLvlLbl val="0"/>
      </c:catAx>
      <c:valAx>
        <c:axId val="184780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77875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ln w="28575">
      <a:solidFill>
        <a:schemeClr val="tx1"/>
      </a:solidFill>
    </a:ln>
  </c:spPr>
  <c:txPr>
    <a:bodyPr/>
    <a:lstStyle/>
    <a:p>
      <a:pPr>
        <a:defRPr sz="14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66"/>
            </a:solidFill>
          </c:spPr>
          <c:invertIfNegative val="0"/>
          <c:dPt>
            <c:idx val="13"/>
            <c:invertIfNegative val="0"/>
            <c:bubble3D val="0"/>
            <c:spPr>
              <a:solidFill>
                <a:schemeClr val="accent1"/>
              </a:solidFill>
            </c:spPr>
          </c:dPt>
          <c:cat>
            <c:strRef>
              <c:f>'VTS-Schlüssel'!$EB$4:$EO$4</c:f>
              <c:strCache>
                <c:ptCount val="14"/>
                <c:pt idx="0">
                  <c:v>So</c:v>
                </c:pt>
                <c:pt idx="1">
                  <c:v>Sa</c:v>
                </c:pt>
                <c:pt idx="2">
                  <c:v>Fr</c:v>
                </c:pt>
                <c:pt idx="3">
                  <c:v>Do</c:v>
                </c:pt>
                <c:pt idx="4">
                  <c:v>Mi</c:v>
                </c:pt>
                <c:pt idx="5">
                  <c:v>Die</c:v>
                </c:pt>
                <c:pt idx="6">
                  <c:v>Die + Do</c:v>
                </c:pt>
                <c:pt idx="7">
                  <c:v>Di - Fr</c:v>
                </c:pt>
                <c:pt idx="8">
                  <c:v>Di - Sa</c:v>
                </c:pt>
                <c:pt idx="9">
                  <c:v>Mo</c:v>
                </c:pt>
                <c:pt idx="10">
                  <c:v>Mo - Fr</c:v>
                </c:pt>
                <c:pt idx="11">
                  <c:v>Mo-Sa</c:v>
                </c:pt>
                <c:pt idx="12">
                  <c:v>täglich</c:v>
                </c:pt>
                <c:pt idx="13">
                  <c:v>Rest</c:v>
                </c:pt>
              </c:strCache>
            </c:strRef>
          </c:cat>
          <c:val>
            <c:numRef>
              <c:f>'VTS-Schlüssel'!$EB$3:$EO$3</c:f>
              <c:numCache>
                <c:formatCode>0</c:formatCode>
                <c:ptCount val="14"/>
                <c:pt idx="0">
                  <c:v>1241</c:v>
                </c:pt>
                <c:pt idx="1">
                  <c:v>1524</c:v>
                </c:pt>
                <c:pt idx="2">
                  <c:v>547</c:v>
                </c:pt>
                <c:pt idx="3">
                  <c:v>437</c:v>
                </c:pt>
                <c:pt idx="4">
                  <c:v>464</c:v>
                </c:pt>
                <c:pt idx="5">
                  <c:v>491</c:v>
                </c:pt>
                <c:pt idx="6">
                  <c:v>379</c:v>
                </c:pt>
                <c:pt idx="7">
                  <c:v>667</c:v>
                </c:pt>
                <c:pt idx="8">
                  <c:v>1089</c:v>
                </c:pt>
                <c:pt idx="9">
                  <c:v>730</c:v>
                </c:pt>
                <c:pt idx="10">
                  <c:v>3111</c:v>
                </c:pt>
                <c:pt idx="11">
                  <c:v>696</c:v>
                </c:pt>
                <c:pt idx="12">
                  <c:v>666</c:v>
                </c:pt>
                <c:pt idx="13">
                  <c:v>2888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509184"/>
        <c:axId val="184510720"/>
      </c:barChart>
      <c:catAx>
        <c:axId val="184509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84510720"/>
        <c:crosses val="autoZero"/>
        <c:auto val="1"/>
        <c:lblAlgn val="ctr"/>
        <c:lblOffset val="100"/>
        <c:noMultiLvlLbl val="0"/>
      </c:catAx>
      <c:valAx>
        <c:axId val="184510720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84509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8738" y="0"/>
            <a:ext cx="7167563" cy="49641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r>
              <a:rPr lang="de-DE" dirty="0"/>
              <a:t>f</a:t>
            </a:r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51766" y="5459651"/>
            <a:ext cx="6371610" cy="389429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716651"/>
            <a:ext cx="2945659" cy="208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latin typeface="DB Office" pitchFamily="34" charset="0"/>
              </a:defRPr>
            </a:lvl1pPr>
          </a:lstStyle>
          <a:p>
            <a:fld id="{AB1E1A1F-7B51-4F6B-A0A6-8D7DEE98D43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51766" y="9563934"/>
            <a:ext cx="6545909" cy="49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251766" y="5192393"/>
            <a:ext cx="6545909" cy="0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7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itchFamily="34" charset="0"/>
      <a:buNone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180975" indent="-171450" algn="l" defTabSz="914400" rtl="0" eaLnBrk="1" latinLnBrk="0" hangingPunct="1">
      <a:spcBef>
        <a:spcPts val="600"/>
      </a:spcBef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361950" indent="-161925" algn="l" defTabSz="914400" rtl="0" eaLnBrk="1" latinLnBrk="0" hangingPunct="1">
      <a:buClr>
        <a:schemeClr val="bg2"/>
      </a:buClr>
      <a:buFont typeface="Arial" pitchFamily="34" charset="0"/>
      <a:buChar char="•"/>
      <a:tabLst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542925" indent="-171450" algn="l" defTabSz="914400" rtl="0" eaLnBrk="1" latinLnBrk="0" hangingPunct="1"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714375" indent="-171450" algn="l" defTabSz="914400" rtl="0" eaLnBrk="1" latinLnBrk="0" hangingPunct="1"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22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5" name="TW_PICTURE_PLACEHOLDE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970"/>
            <a:ext cx="990123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199929" y="4367035"/>
            <a:ext cx="9501380" cy="863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b="1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99929" y="5231035"/>
            <a:ext cx="9501380" cy="4302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400" kern="1200" baseline="0" smtClean="0"/>
            </a:lvl1pPr>
            <a:lvl2pPr>
              <a:defRPr lang="de-DE" kern="1200" smtClean="0">
                <a:ea typeface="+mn-ea"/>
                <a:cs typeface="+mn-cs"/>
              </a:defRPr>
            </a:lvl2pPr>
            <a:lvl3pPr>
              <a:defRPr lang="de-DE" kern="1200" smtClean="0">
                <a:ea typeface="+mn-ea"/>
                <a:cs typeface="+mn-cs"/>
              </a:defRPr>
            </a:lvl3pPr>
            <a:lvl4pPr>
              <a:defRPr lang="de-DE" kern="1200" smtClean="0">
                <a:ea typeface="+mn-ea"/>
                <a:cs typeface="+mn-cs"/>
              </a:defRPr>
            </a:lvl4pPr>
            <a:lvl5pPr>
              <a:defRPr lang="de-DE" kern="1200"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Untertitel eintragen</a:t>
            </a:r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0" y="3212475"/>
            <a:ext cx="9901238" cy="540000"/>
            <a:chOff x="0" y="4653170"/>
            <a:chExt cx="9901238" cy="540000"/>
          </a:xfrm>
          <a:solidFill>
            <a:srgbClr val="878C96"/>
          </a:solidFill>
        </p:grpSpPr>
        <p:sp>
          <p:nvSpPr>
            <p:cNvPr id="21" name="Rectangle 18"/>
            <p:cNvSpPr>
              <a:spLocks noChangeArrowheads="1"/>
            </p:cNvSpPr>
            <p:nvPr/>
          </p:nvSpPr>
          <p:spPr bwMode="gray">
            <a:xfrm>
              <a:off x="1" y="4653170"/>
              <a:ext cx="9901237" cy="27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gray">
            <a:xfrm>
              <a:off x="0" y="4653170"/>
              <a:ext cx="7470356" cy="54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" name="Picture 60" descr="DB-NETZE_rgb_M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3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0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600" dirty="0" err="1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000" y="1412720"/>
            <a:ext cx="9504000" cy="489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600" dirty="0" err="1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600" dirty="0" err="1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412720"/>
            <a:ext cx="4680000" cy="489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93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600" dirty="0" err="1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489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600" dirty="0" err="1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0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600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3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1270774"/>
            <a:ext cx="9900000" cy="5184000"/>
          </a:xfrm>
          <a:pattFill prst="wdUpDiag">
            <a:fgClr>
              <a:schemeClr val="accent1"/>
            </a:fgClr>
            <a:bgClr>
              <a:schemeClr val="accent3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ganz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-891600"/>
            <a:ext cx="9901238" cy="847718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de-DE" dirty="0" smtClean="0">
                <a:solidFill>
                  <a:srgbClr val="000000"/>
                </a:solidFill>
              </a:rPr>
              <a:t>Hinweis: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b="0" dirty="0" smtClean="0">
                <a:solidFill>
                  <a:srgbClr val="000000"/>
                </a:solidFill>
              </a:rPr>
              <a:t>Bei Bedarf kann eine farbige oder transparente </a:t>
            </a:r>
            <a:r>
              <a:rPr lang="de-DE" b="0" dirty="0" err="1" smtClean="0">
                <a:solidFill>
                  <a:srgbClr val="000000"/>
                </a:solidFill>
              </a:rPr>
              <a:t>Textbox</a:t>
            </a:r>
            <a:r>
              <a:rPr lang="de-DE" b="0" dirty="0" smtClean="0">
                <a:solidFill>
                  <a:srgbClr val="000000"/>
                </a:solidFill>
              </a:rPr>
              <a:t> über den Menüpunkt „Einfügen-Elemente-Standard“ eingefügt werden.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b="0" dirty="0" smtClean="0">
                <a:solidFill>
                  <a:srgbClr val="000000"/>
                </a:solidFill>
              </a:rPr>
              <a:t>Sollten Sie eine </a:t>
            </a:r>
            <a:r>
              <a:rPr lang="de-DE" b="0" dirty="0" err="1" smtClean="0">
                <a:solidFill>
                  <a:srgbClr val="000000"/>
                </a:solidFill>
              </a:rPr>
              <a:t>Textbox</a:t>
            </a:r>
            <a:r>
              <a:rPr lang="de-DE" b="0" dirty="0" smtClean="0">
                <a:solidFill>
                  <a:srgbClr val="000000"/>
                </a:solidFill>
              </a:rPr>
              <a:t> einsetzen, müssen Sie, wenn Sie ein bereits eingefügtes Bild austauschen, anschließend das neue Bild wieder in den Hintergrund stellen.</a:t>
            </a:r>
            <a:endParaRPr lang="de-DE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98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79372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04000" y="6692901"/>
            <a:ext cx="6894959" cy="936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Patrick </a:t>
            </a:r>
            <a:r>
              <a:rPr lang="de-DE" dirty="0" err="1" smtClean="0"/>
              <a:t>Breun</a:t>
            </a:r>
            <a:r>
              <a:rPr lang="de-DE" dirty="0" smtClean="0"/>
              <a:t>, Jordis Wächter | Dresden | 19.12.2017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46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in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0" y="4554000"/>
            <a:ext cx="9901238" cy="1368000"/>
          </a:xfrm>
          <a:solidFill>
            <a:schemeClr val="accent2"/>
          </a:solidFill>
        </p:spPr>
        <p:txBody>
          <a:bodyPr lIns="198000" tIns="180000" rIns="3600000" bIns="180000" anchor="ctr" anchorCtr="0"/>
          <a:lstStyle>
            <a:lvl1pPr>
              <a:defRPr sz="20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6966899" y="4284000"/>
            <a:ext cx="2520531" cy="19080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de-DE" dirty="0" smtClean="0">
                <a:solidFill>
                  <a:srgbClr val="000000"/>
                </a:solidFill>
              </a:rPr>
              <a:t>Hinweis: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b="0" dirty="0" smtClean="0">
                <a:solidFill>
                  <a:srgbClr val="000000"/>
                </a:solidFill>
              </a:rPr>
              <a:t>Wenn Sie ein bereits eingefügtes Bild austauschen, müssen Sie das neue Bild anschließend wieder in den Hintergrund stellen.</a:t>
            </a:r>
            <a:endParaRPr lang="de-DE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34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0" y="687600"/>
            <a:ext cx="9901238" cy="5766032"/>
            <a:chOff x="0" y="687600"/>
            <a:chExt cx="9901238" cy="5766032"/>
          </a:xfrm>
          <a:solidFill>
            <a:schemeClr val="accent2"/>
          </a:solidFill>
        </p:grpSpPr>
        <p:sp>
          <p:nvSpPr>
            <p:cNvPr id="14" name="Rectangle 18"/>
            <p:cNvSpPr>
              <a:spLocks noChangeArrowheads="1"/>
            </p:cNvSpPr>
            <p:nvPr/>
          </p:nvSpPr>
          <p:spPr bwMode="gray">
            <a:xfrm>
              <a:off x="1" y="687600"/>
              <a:ext cx="9901237" cy="55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0" y="6194432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de-DE" dirty="0" smtClean="0">
                <a:solidFill>
                  <a:srgbClr val="000000"/>
                </a:solidFill>
              </a:rPr>
              <a:t>Hinweis: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b="0" dirty="0" smtClean="0">
                <a:solidFill>
                  <a:srgbClr val="000000"/>
                </a:solidFill>
              </a:rPr>
              <a:t>„</a:t>
            </a:r>
            <a:r>
              <a:rPr lang="de-DE" b="0" dirty="0">
                <a:solidFill>
                  <a:srgbClr val="000000"/>
                </a:solidFill>
              </a:rPr>
              <a:t>Vielen Dank für Ihre </a:t>
            </a:r>
            <a:r>
              <a:rPr lang="de-DE" b="0" dirty="0" smtClean="0">
                <a:solidFill>
                  <a:srgbClr val="000000"/>
                </a:solidFill>
              </a:rPr>
              <a:t>Aufmerksamkeit“ kann auch durch ein anderes Abschlusszitat </a:t>
            </a:r>
            <a:r>
              <a:rPr lang="de-DE" b="0" dirty="0">
                <a:solidFill>
                  <a:srgbClr val="000000"/>
                </a:solidFill>
              </a:rPr>
              <a:t>oder eine Botschaft </a:t>
            </a:r>
            <a:r>
              <a:rPr lang="de-DE" b="0" dirty="0" smtClean="0">
                <a:solidFill>
                  <a:srgbClr val="000000"/>
                </a:solidFill>
              </a:rPr>
              <a:t>ersetzt werden.</a:t>
            </a:r>
            <a:endParaRPr lang="de-DE" b="0" dirty="0">
              <a:solidFill>
                <a:srgbClr val="000000"/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445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solidFill>
            <a:schemeClr val="tx1"/>
          </a:solidFill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de-DE" dirty="0" smtClean="0">
                <a:solidFill>
                  <a:srgbClr val="000000"/>
                </a:solidFill>
              </a:rPr>
              <a:t>Hinweis: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b="0" dirty="0" smtClean="0">
                <a:solidFill>
                  <a:srgbClr val="000000"/>
                </a:solidFill>
              </a:rPr>
              <a:t>„</a:t>
            </a:r>
            <a:r>
              <a:rPr lang="de-DE" b="0" dirty="0">
                <a:solidFill>
                  <a:srgbClr val="000000"/>
                </a:solidFill>
              </a:rPr>
              <a:t>Vielen Dank für Ihre </a:t>
            </a:r>
            <a:r>
              <a:rPr lang="de-DE" b="0" dirty="0" smtClean="0">
                <a:solidFill>
                  <a:srgbClr val="000000"/>
                </a:solidFill>
              </a:rPr>
              <a:t>Aufmerksamkeit“ kann auch durch ein anderes Abschlusszitat </a:t>
            </a:r>
            <a:r>
              <a:rPr lang="de-DE" b="0" dirty="0">
                <a:solidFill>
                  <a:srgbClr val="000000"/>
                </a:solidFill>
              </a:rPr>
              <a:t>oder eine Botschaft </a:t>
            </a:r>
            <a:r>
              <a:rPr lang="de-DE" b="0" dirty="0" smtClean="0">
                <a:solidFill>
                  <a:srgbClr val="000000"/>
                </a:solidFill>
              </a:rPr>
              <a:t>ersetzt werden.</a:t>
            </a:r>
            <a:endParaRPr lang="de-DE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noFill/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de-DE" dirty="0" smtClean="0">
                <a:solidFill>
                  <a:srgbClr val="000000"/>
                </a:solidFill>
              </a:rPr>
              <a:t>Hinweis: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b="0" dirty="0" smtClean="0">
                <a:solidFill>
                  <a:srgbClr val="000000"/>
                </a:solidFill>
              </a:rPr>
              <a:t>„</a:t>
            </a:r>
            <a:r>
              <a:rPr lang="de-DE" b="0" dirty="0">
                <a:solidFill>
                  <a:srgbClr val="000000"/>
                </a:solidFill>
              </a:rPr>
              <a:t>Vielen Dank für Ihre </a:t>
            </a:r>
            <a:r>
              <a:rPr lang="de-DE" b="0" dirty="0" smtClean="0">
                <a:solidFill>
                  <a:srgbClr val="000000"/>
                </a:solidFill>
              </a:rPr>
              <a:t>Aufmerksamkeit“ kann auch durch ein anderes Abschlusszitat </a:t>
            </a:r>
            <a:r>
              <a:rPr lang="de-DE" b="0" dirty="0">
                <a:solidFill>
                  <a:srgbClr val="000000"/>
                </a:solidFill>
              </a:rPr>
              <a:t>oder eine Botschaft </a:t>
            </a:r>
            <a:r>
              <a:rPr lang="de-DE" b="0" dirty="0" smtClean="0">
                <a:solidFill>
                  <a:srgbClr val="000000"/>
                </a:solidFill>
              </a:rPr>
              <a:t>ersetzt werden.</a:t>
            </a:r>
            <a:endParaRPr lang="de-DE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09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4287940"/>
            <a:ext cx="9901238" cy="2165693"/>
            <a:chOff x="0" y="4287940"/>
            <a:chExt cx="9901238" cy="2165693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1" y="4287940"/>
              <a:ext cx="9901237" cy="19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0" y="6194433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0"/>
            <a:ext cx="9901238" cy="3600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de-DE" dirty="0" smtClean="0">
                <a:solidFill>
                  <a:srgbClr val="000000"/>
                </a:solidFill>
              </a:rPr>
              <a:t>Hinweis: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b="0" dirty="0" smtClean="0">
                <a:solidFill>
                  <a:srgbClr val="000000"/>
                </a:solidFill>
              </a:rPr>
              <a:t>„</a:t>
            </a:r>
            <a:r>
              <a:rPr lang="de-DE" b="0" dirty="0">
                <a:solidFill>
                  <a:srgbClr val="000000"/>
                </a:solidFill>
              </a:rPr>
              <a:t>Vielen Dank für Ihre </a:t>
            </a:r>
            <a:r>
              <a:rPr lang="de-DE" b="0" dirty="0" smtClean="0">
                <a:solidFill>
                  <a:srgbClr val="000000"/>
                </a:solidFill>
              </a:rPr>
              <a:t>Aufmerksamkeit“ kann auch durch ein anderes Abschlusszitat </a:t>
            </a:r>
            <a:r>
              <a:rPr lang="de-DE" b="0" dirty="0">
                <a:solidFill>
                  <a:srgbClr val="000000"/>
                </a:solidFill>
              </a:rPr>
              <a:t>oder eine Botschaft </a:t>
            </a:r>
            <a:r>
              <a:rPr lang="de-DE" b="0" dirty="0" smtClean="0">
                <a:solidFill>
                  <a:srgbClr val="000000"/>
                </a:solidFill>
              </a:rPr>
              <a:t>ersetzt werden.</a:t>
            </a:r>
            <a:endParaRPr lang="de-DE" b="0" dirty="0">
              <a:solidFill>
                <a:srgbClr val="000000"/>
              </a:solidFill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4481796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3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3209885"/>
            <a:ext cx="9901238" cy="3243747"/>
            <a:chOff x="-1" y="3009120"/>
            <a:chExt cx="9906001" cy="3240280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0" y="3009120"/>
              <a:ext cx="9906000" cy="298286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-1" y="5990477"/>
              <a:ext cx="7473950" cy="25892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1"/>
            <a:ext cx="9901238" cy="2520862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de-DE" dirty="0" smtClean="0">
                <a:solidFill>
                  <a:srgbClr val="000000"/>
                </a:solidFill>
              </a:rPr>
              <a:t>Hinweis: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b="0" dirty="0" smtClean="0">
                <a:solidFill>
                  <a:srgbClr val="000000"/>
                </a:solidFill>
              </a:rPr>
              <a:t>„</a:t>
            </a:r>
            <a:r>
              <a:rPr lang="de-DE" b="0" dirty="0">
                <a:solidFill>
                  <a:srgbClr val="000000"/>
                </a:solidFill>
              </a:rPr>
              <a:t>Vielen Dank für Ihre </a:t>
            </a:r>
            <a:r>
              <a:rPr lang="de-DE" b="0" dirty="0" smtClean="0">
                <a:solidFill>
                  <a:srgbClr val="000000"/>
                </a:solidFill>
              </a:rPr>
              <a:t>Aufmerksamkeit“ kann auch durch ein anderes Abschlusszitat </a:t>
            </a:r>
            <a:r>
              <a:rPr lang="de-DE" b="0" dirty="0">
                <a:solidFill>
                  <a:srgbClr val="000000"/>
                </a:solidFill>
              </a:rPr>
              <a:t>oder eine Botschaft </a:t>
            </a:r>
            <a:r>
              <a:rPr lang="de-DE" b="0" dirty="0" smtClean="0">
                <a:solidFill>
                  <a:srgbClr val="000000"/>
                </a:solidFill>
              </a:rPr>
              <a:t>ersetzt werden.</a:t>
            </a:r>
            <a:endParaRPr lang="de-DE" b="0" dirty="0">
              <a:solidFill>
                <a:srgbClr val="000000"/>
              </a:solidFill>
            </a:endParaRP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3402000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31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0"/>
          </p:nvPr>
        </p:nvSpPr>
        <p:spPr bwMode="auto">
          <a:xfrm>
            <a:off x="-1" y="692600"/>
            <a:ext cx="9901238" cy="3600000"/>
          </a:xfrm>
          <a:custGeom>
            <a:avLst/>
            <a:gdLst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0 w 9901238"/>
              <a:gd name="connsiteY3" fmla="*/ 3600000 h 3600000"/>
              <a:gd name="connsiteX4" fmla="*/ 0 w 9901238"/>
              <a:gd name="connsiteY4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852230 w 9901238"/>
              <a:gd name="connsiteY3" fmla="*/ 3596371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53087 w 9901238"/>
              <a:gd name="connsiteY3" fmla="*/ 3335114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7467601 w 9901238"/>
              <a:gd name="connsiteY2" fmla="*/ 33206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8694058 w 9901238"/>
              <a:gd name="connsiteY2" fmla="*/ 16587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8744 w 9901238"/>
              <a:gd name="connsiteY2" fmla="*/ 33351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1487 w 9901238"/>
              <a:gd name="connsiteY2" fmla="*/ 3327857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1238" h="3600000">
                <a:moveTo>
                  <a:pt x="0" y="0"/>
                </a:moveTo>
                <a:lnTo>
                  <a:pt x="9901238" y="0"/>
                </a:lnTo>
                <a:cubicBezTo>
                  <a:pt x="9900407" y="1111705"/>
                  <a:pt x="9892318" y="2216152"/>
                  <a:pt x="9891487" y="3327857"/>
                </a:cubicBezTo>
                <a:lnTo>
                  <a:pt x="7467601" y="3320600"/>
                </a:lnTo>
                <a:lnTo>
                  <a:pt x="7467601" y="3596371"/>
                </a:lnTo>
                <a:lnTo>
                  <a:pt x="0" y="360000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de-DE" dirty="0" smtClean="0">
                <a:solidFill>
                  <a:srgbClr val="000000"/>
                </a:solidFill>
              </a:rPr>
              <a:t>Hinweis: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b="0" dirty="0" smtClean="0">
                <a:solidFill>
                  <a:srgbClr val="000000"/>
                </a:solidFill>
              </a:rPr>
              <a:t>„</a:t>
            </a:r>
            <a:r>
              <a:rPr lang="de-DE" b="0" dirty="0">
                <a:solidFill>
                  <a:srgbClr val="000000"/>
                </a:solidFill>
              </a:rPr>
              <a:t>Vielen Dank für Ihre </a:t>
            </a:r>
            <a:r>
              <a:rPr lang="de-DE" b="0" dirty="0" smtClean="0">
                <a:solidFill>
                  <a:srgbClr val="000000"/>
                </a:solidFill>
              </a:rPr>
              <a:t>Aufmerksamkeit“ kann auch durch ein anderes Abschlusszitat </a:t>
            </a:r>
            <a:r>
              <a:rPr lang="de-DE" b="0" dirty="0">
                <a:solidFill>
                  <a:srgbClr val="000000"/>
                </a:solidFill>
              </a:rPr>
              <a:t>oder eine Botschaft </a:t>
            </a:r>
            <a:r>
              <a:rPr lang="de-DE" b="0" dirty="0" smtClean="0">
                <a:solidFill>
                  <a:srgbClr val="000000"/>
                </a:solidFill>
              </a:rPr>
              <a:t>ersetzt werden.</a:t>
            </a:r>
            <a:endParaRPr lang="de-DE" b="0" dirty="0">
              <a:solidFill>
                <a:srgbClr val="000000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4481796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504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gray">
          <a:xfrm>
            <a:off x="-1" y="692601"/>
            <a:ext cx="9901238" cy="540000"/>
          </a:xfrm>
          <a:custGeom>
            <a:avLst/>
            <a:gdLst/>
            <a:ahLst/>
            <a:cxnLst/>
            <a:rect l="l" t="t" r="r" b="b"/>
            <a:pathLst>
              <a:path w="9901238" h="540000">
                <a:moveTo>
                  <a:pt x="0" y="0"/>
                </a:moveTo>
                <a:lnTo>
                  <a:pt x="1" y="0"/>
                </a:lnTo>
                <a:lnTo>
                  <a:pt x="7470356" y="0"/>
                </a:lnTo>
                <a:lnTo>
                  <a:pt x="9901238" y="0"/>
                </a:lnTo>
                <a:lnTo>
                  <a:pt x="9901238" y="270000"/>
                </a:lnTo>
                <a:lnTo>
                  <a:pt x="7470356" y="270000"/>
                </a:lnTo>
                <a:lnTo>
                  <a:pt x="7470356" y="540000"/>
                </a:lnTo>
                <a:lnTo>
                  <a:pt x="0" y="54000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de-DE" dirty="0" smtClean="0">
                <a:solidFill>
                  <a:srgbClr val="000000"/>
                </a:solidFill>
              </a:rPr>
              <a:t>Hinweis: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b="0" dirty="0" smtClean="0">
                <a:solidFill>
                  <a:srgbClr val="000000"/>
                </a:solidFill>
              </a:rPr>
              <a:t>„</a:t>
            </a:r>
            <a:r>
              <a:rPr lang="de-DE" b="0" dirty="0">
                <a:solidFill>
                  <a:srgbClr val="000000"/>
                </a:solidFill>
              </a:rPr>
              <a:t>Vielen Dank für Ihre </a:t>
            </a:r>
            <a:r>
              <a:rPr lang="de-DE" b="0" dirty="0" smtClean="0">
                <a:solidFill>
                  <a:srgbClr val="000000"/>
                </a:solidFill>
              </a:rPr>
              <a:t>Aufmerksamkeit“ kann auch durch ein anderes Abschlusszitat </a:t>
            </a:r>
            <a:r>
              <a:rPr lang="de-DE" b="0" dirty="0">
                <a:solidFill>
                  <a:srgbClr val="000000"/>
                </a:solidFill>
              </a:rPr>
              <a:t>oder eine Botschaft </a:t>
            </a:r>
            <a:r>
              <a:rPr lang="de-DE" b="0" dirty="0" smtClean="0">
                <a:solidFill>
                  <a:srgbClr val="000000"/>
                </a:solidFill>
              </a:rPr>
              <a:t>ersetzt werden.</a:t>
            </a:r>
            <a:endParaRPr lang="de-DE" b="0" dirty="0">
              <a:solidFill>
                <a:srgbClr val="000000"/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44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5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ctrTitle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de-DE" sz="1200" b="1" dirty="0" smtClean="0">
                <a:solidFill>
                  <a:srgbClr val="000000"/>
                </a:solidFill>
              </a:rPr>
              <a:t>Hinweis: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sz="1200" dirty="0" smtClean="0">
                <a:solidFill>
                  <a:srgbClr val="000000"/>
                </a:solidFill>
              </a:rPr>
              <a:t>Für externe Präsentationen bitte immer eine Titelfolie mit der Ressort-Farbe verwenden.</a:t>
            </a:r>
            <a:endParaRPr lang="de-D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8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6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270775"/>
            <a:ext cx="4680000" cy="518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78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518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4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‹Nr.›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image" Target="../media/image3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1188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557338"/>
            <a:ext cx="95040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22147698"/>
              </p:ext>
            </p:extLst>
          </p:nvPr>
        </p:nvGraphicFramePr>
        <p:xfrm>
          <a:off x="0" y="0"/>
          <a:ext cx="15867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67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Patrick </a:t>
            </a:r>
            <a:r>
              <a:rPr lang="de-DE" dirty="0" err="1" smtClean="0"/>
              <a:t>Breun</a:t>
            </a:r>
            <a:r>
              <a:rPr lang="de-DE" dirty="0" smtClean="0"/>
              <a:t>, Jordis Wächter | Dresden | 19.12.2017</a:t>
            </a:r>
            <a:endParaRPr lang="de-DE" dirty="0"/>
          </a:p>
        </p:txBody>
      </p:sp>
      <p:pic>
        <p:nvPicPr>
          <p:cNvPr id="9" name="Picture 60" descr="DB-NETZE_rgb_M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" descr="D:\Users\mathiasmrichter\AppData\Local\Temp\wz10aa\DB_rgb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71" y="188550"/>
            <a:ext cx="536826" cy="3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9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altLang="de-DE" sz="2400" b="0" dirty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lang="de-DE" altLang="de-DE" sz="1600" dirty="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223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270775"/>
            <a:ext cx="95040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die Formate des Vorlagentextes zu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mtClean="0">
                <a:solidFill>
                  <a:srgbClr val="000000"/>
                </a:solidFill>
              </a:rPr>
              <a:t>Firma | Referent | Abteilung | 13.05.2015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2C6F6EA-6ADD-43B6-963C-85EF970B7263}" type="slidenum">
              <a:rPr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9" name="Picture 60" descr="DB-NETZE_rgb_M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2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sz="160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6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4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0.png"/><Relationship Id="rId7" Type="http://schemas.openxmlformats.org/officeDocument/2006/relationships/image" Target="../media/image8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40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111.png"/><Relationship Id="rId5" Type="http://schemas.openxmlformats.org/officeDocument/2006/relationships/image" Target="../media/image6.png"/><Relationship Id="rId10" Type="http://schemas.openxmlformats.org/officeDocument/2006/relationships/image" Target="../media/image100.png"/><Relationship Id="rId4" Type="http://schemas.openxmlformats.org/officeDocument/2006/relationships/image" Target="../media/image5.png"/><Relationship Id="rId9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5.xml"/><Relationship Id="rId7" Type="http://schemas.openxmlformats.org/officeDocument/2006/relationships/image" Target="../media/image2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9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18.xml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8.png"/><Relationship Id="rId5" Type="http://schemas.openxmlformats.org/officeDocument/2006/relationships/tags" Target="../tags/tag19.xml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599318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Belegung Gesamtjahr – SAT Modell		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Ablauf nach Workshop mit </a:t>
            </a:r>
            <a:r>
              <a:rPr lang="de-DE" dirty="0" err="1" smtClean="0"/>
              <a:t>Synoptics</a:t>
            </a:r>
            <a:r>
              <a:rPr lang="de-DE" dirty="0" smtClean="0"/>
              <a:t> vom 18.12.2017 in Dresden</a:t>
            </a:r>
            <a:endParaRPr lang="de-DE" dirty="0"/>
          </a:p>
        </p:txBody>
      </p:sp>
      <p:sp>
        <p:nvSpPr>
          <p:cNvPr id="14" name="TW_FOOTER"/>
          <p:cNvSpPr txBox="1">
            <a:spLocks noChangeArrowheads="1"/>
          </p:cNvSpPr>
          <p:nvPr/>
        </p:nvSpPr>
        <p:spPr bwMode="auto">
          <a:xfrm>
            <a:off x="197999" y="5949350"/>
            <a:ext cx="9503309" cy="23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9pPr>
          </a:lstStyle>
          <a:p>
            <a:r>
              <a:rPr lang="de-DE" altLang="de-DE" sz="1200" b="1" dirty="0" smtClean="0"/>
              <a:t>DB Netz AG | Patrick </a:t>
            </a:r>
            <a:r>
              <a:rPr lang="de-DE" altLang="de-DE" sz="1200" b="1" dirty="0" err="1" smtClean="0"/>
              <a:t>Breun</a:t>
            </a:r>
            <a:r>
              <a:rPr lang="de-DE" altLang="de-DE" sz="1200" b="1" dirty="0"/>
              <a:t>,</a:t>
            </a:r>
            <a:r>
              <a:rPr lang="de-DE" altLang="de-DE" sz="1200" b="1" dirty="0" smtClean="0"/>
              <a:t> Jordis Wächter | Dresden | 19.12.2017</a:t>
            </a:r>
            <a:endParaRPr lang="de-DE" altLang="de-DE" sz="12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796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SAT-Modell in der ganzjährigen Belegung (8/X)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19.12.2017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2773281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err="1" smtClean="0">
                <a:latin typeface="DB Office" pitchFamily="34" charset="0"/>
              </a:rPr>
              <a:t>MaxSAT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30" idx="2"/>
          </p:cNvCxnSpPr>
          <p:nvPr/>
        </p:nvCxnSpPr>
        <p:spPr bwMode="auto">
          <a:xfrm>
            <a:off x="1674255" y="4012711"/>
            <a:ext cx="0" cy="1864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20" idx="2"/>
            <a:endCxn id="12" idx="0"/>
          </p:cNvCxnSpPr>
          <p:nvPr/>
        </p:nvCxnSpPr>
        <p:spPr bwMode="auto">
          <a:xfrm>
            <a:off x="1674255" y="2456892"/>
            <a:ext cx="0" cy="3163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ElementText1"/>
          <p:cNvSpPr txBox="1">
            <a:spLocks/>
          </p:cNvSpPr>
          <p:nvPr/>
        </p:nvSpPr>
        <p:spPr bwMode="gray">
          <a:xfrm>
            <a:off x="270099" y="4149081"/>
            <a:ext cx="2808312" cy="288031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Lösbarkeit erneut prüfen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0" name="Raute 19"/>
          <p:cNvSpPr/>
          <p:nvPr/>
        </p:nvSpPr>
        <p:spPr bwMode="auto">
          <a:xfrm>
            <a:off x="198091" y="1952836"/>
            <a:ext cx="2952328" cy="504056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Neue Partition oder neue Systemtrassen?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22" name="Gerade Verbindung mit Pfeil 21"/>
          <p:cNvCxnSpPr>
            <a:endCxn id="20" idx="0"/>
          </p:cNvCxnSpPr>
          <p:nvPr/>
        </p:nvCxnSpPr>
        <p:spPr bwMode="auto">
          <a:xfrm>
            <a:off x="1674255" y="1628800"/>
            <a:ext cx="0" cy="324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/>
          <p:cNvSpPr txBox="1"/>
          <p:nvPr/>
        </p:nvSpPr>
        <p:spPr>
          <a:xfrm>
            <a:off x="1705782" y="2508939"/>
            <a:ext cx="2885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nein</a:t>
            </a: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70099" y="3573016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SAT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26" name="Gewinkelte Verbindung 25"/>
          <p:cNvCxnSpPr>
            <a:stCxn id="20" idx="3"/>
            <a:endCxn id="30" idx="3"/>
          </p:cNvCxnSpPr>
          <p:nvPr/>
        </p:nvCxnSpPr>
        <p:spPr bwMode="auto">
          <a:xfrm flipH="1">
            <a:off x="3078411" y="2204864"/>
            <a:ext cx="72008" cy="1588000"/>
          </a:xfrm>
          <a:prstGeom prst="bentConnector3">
            <a:avLst>
              <a:gd name="adj1" fmla="val -158732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feld 33"/>
          <p:cNvSpPr txBox="1"/>
          <p:nvPr/>
        </p:nvSpPr>
        <p:spPr>
          <a:xfrm>
            <a:off x="3103805" y="2324273"/>
            <a:ext cx="1186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ja</a:t>
            </a:r>
          </a:p>
        </p:txBody>
      </p:sp>
      <p:sp>
        <p:nvSpPr>
          <p:cNvPr id="3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2084196"/>
            <a:ext cx="4464496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Fall 1: Neuer Weg, Fall 2: Neuer Weg + neue Partition </a:t>
            </a:r>
          </a:p>
        </p:txBody>
      </p:sp>
      <p:sp>
        <p:nvSpPr>
          <p:cNvPr id="38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54475" y="2878196"/>
            <a:ext cx="4464496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entfällt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el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468739"/>
                  </p:ext>
                </p:extLst>
              </p:nvPr>
            </p:nvGraphicFramePr>
            <p:xfrm>
              <a:off x="4026406" y="3879322"/>
              <a:ext cx="5604733" cy="85133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50206"/>
                    <a:gridCol w="1650206"/>
                    <a:gridCol w="2304321"/>
                  </a:tblGrid>
                  <a:tr h="286666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Anfrage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belegte</a:t>
                          </a:r>
                          <a:r>
                            <a:rPr lang="de-DE" sz="1200" baseline="0" dirty="0" smtClean="0"/>
                            <a:t> </a:t>
                          </a:r>
                          <a:r>
                            <a:rPr lang="de-DE" sz="1200" dirty="0" smtClean="0"/>
                            <a:t>Partition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Pfa</a:t>
                          </a:r>
                          <a:r>
                            <a:rPr lang="de-DE" sz="1200" baseline="0" dirty="0" smtClean="0"/>
                            <a:t>d der Fahrlagenvarianten</a:t>
                          </a:r>
                          <a:endParaRPr lang="de-DE" sz="1200" dirty="0"/>
                        </a:p>
                      </a:txBody>
                      <a:tcPr/>
                    </a:tc>
                  </a:tr>
                  <a:tr h="286666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r1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sz="120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sz="120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de-DE" sz="1200" smtClean="0">
                                    <a:latin typeface="Cambria Math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</a:tr>
                  <a:tr h="262018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r2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sz="120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de-DE" sz="1200" smtClean="0">
                                    <a:latin typeface="Cambria Math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el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468739"/>
                  </p:ext>
                </p:extLst>
              </p:nvPr>
            </p:nvGraphicFramePr>
            <p:xfrm>
              <a:off x="4026406" y="3879322"/>
              <a:ext cx="5604733" cy="88928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50206"/>
                    <a:gridCol w="1650206"/>
                    <a:gridCol w="2304321"/>
                  </a:tblGrid>
                  <a:tr h="286666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Anfrage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belegte</a:t>
                          </a:r>
                          <a:r>
                            <a:rPr lang="de-DE" sz="1200" baseline="0" dirty="0" smtClean="0"/>
                            <a:t> </a:t>
                          </a:r>
                          <a:r>
                            <a:rPr lang="de-DE" sz="1200" dirty="0" smtClean="0"/>
                            <a:t>Partition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Pfa</a:t>
                          </a:r>
                          <a:r>
                            <a:rPr lang="de-DE" sz="1200" baseline="0" dirty="0" smtClean="0"/>
                            <a:t>d der Fahrlagenvarianten</a:t>
                          </a:r>
                          <a:endParaRPr lang="de-DE" sz="1200" dirty="0"/>
                        </a:p>
                      </a:txBody>
                      <a:tcPr/>
                    </a:tc>
                  </a:tr>
                  <a:tr h="301308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r1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96000" r="-139483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43386" t="-96000" b="-104000"/>
                          </a:stretch>
                        </a:blipFill>
                      </a:tcPr>
                    </a:tc>
                  </a:tr>
                  <a:tr h="301308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r2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200000" r="-139483" b="-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43386" t="-200000" b="-61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580614"/>
                  </p:ext>
                </p:extLst>
              </p:nvPr>
            </p:nvGraphicFramePr>
            <p:xfrm>
              <a:off x="4026406" y="5301208"/>
              <a:ext cx="5604733" cy="10134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50206"/>
                    <a:gridCol w="1650206"/>
                    <a:gridCol w="2304321"/>
                  </a:tblGrid>
                  <a:tr h="263293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Anfrage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belegte Partition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Pfa</a:t>
                          </a:r>
                          <a:r>
                            <a:rPr lang="de-DE" sz="1200" baseline="0" dirty="0" smtClean="0"/>
                            <a:t>d der Fahrlagenvarianten</a:t>
                          </a:r>
                          <a:endParaRPr lang="de-DE" sz="1200" dirty="0"/>
                        </a:p>
                      </a:txBody>
                      <a:tcPr/>
                    </a:tc>
                  </a:tr>
                  <a:tr h="425448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r1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de-DE" sz="1200" smtClean="0">
                                    <a:latin typeface="Cambria Math"/>
                                  </a:rPr>
                                  <m:t>:</m:t>
                                </m:r>
                                <m:r>
                                  <a:rPr lang="de-DE" sz="1200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de-DE" sz="1200" smtClean="0">
                                    <a:latin typeface="Cambria Math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</a:tr>
                  <a:tr h="266608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r2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sz="120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de-DE" sz="1200" smtClean="0">
                                    <a:latin typeface="Cambria Math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de-DE" sz="1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580614"/>
                  </p:ext>
                </p:extLst>
              </p:nvPr>
            </p:nvGraphicFramePr>
            <p:xfrm>
              <a:off x="4026406" y="5301208"/>
              <a:ext cx="5604733" cy="10564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50206"/>
                    <a:gridCol w="1650206"/>
                    <a:gridCol w="2304321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Anfrage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belegte Partition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Pfa</a:t>
                          </a:r>
                          <a:r>
                            <a:rPr lang="de-DE" sz="1200" baseline="0" dirty="0" smtClean="0"/>
                            <a:t>d der Fahrlagenvarianten</a:t>
                          </a:r>
                          <a:endParaRPr lang="de-DE" sz="1200" dirty="0"/>
                        </a:p>
                      </a:txBody>
                      <a:tcPr/>
                    </a:tc>
                  </a:tr>
                  <a:tr h="480822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r1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58228" r="-139483" b="-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43386" t="-58228" b="-64557"/>
                          </a:stretch>
                        </a:blipFill>
                      </a:tcPr>
                    </a:tc>
                  </a:tr>
                  <a:tr h="301308">
                    <a:tc>
                      <a:txBody>
                        <a:bodyPr/>
                        <a:lstStyle/>
                        <a:p>
                          <a:r>
                            <a:rPr lang="de-DE" sz="1200" dirty="0" smtClean="0"/>
                            <a:t>r2</a:t>
                          </a:r>
                          <a:endParaRPr lang="de-DE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255102" r="-139483" b="-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43386" t="-255102" b="-40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ElementText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654475" y="3547704"/>
            <a:ext cx="4464496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Fall 1: Problem lösbar </a:t>
            </a:r>
            <a:r>
              <a:rPr lang="de-DE" sz="1200" dirty="0" smtClean="0">
                <a:sym typeface="Wingdings" panose="05000000000000000000" pitchFamily="2" charset="2"/>
              </a:rPr>
              <a:t> Belegungsergebnis:</a:t>
            </a:r>
            <a:endParaRPr lang="de-DE" sz="1200" dirty="0" smtClean="0"/>
          </a:p>
        </p:txBody>
      </p:sp>
      <p:sp>
        <p:nvSpPr>
          <p:cNvPr id="42" name="ElementText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54475" y="4979268"/>
            <a:ext cx="4464496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Fall 2: Problem lösbar </a:t>
            </a:r>
            <a:r>
              <a:rPr lang="de-DE" sz="1200" dirty="0" smtClean="0">
                <a:sym typeface="Wingdings" panose="05000000000000000000" pitchFamily="2" charset="2"/>
              </a:rPr>
              <a:t> Belegungsergebnis: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9533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600" dirty="0" smtClean="0"/>
              <a:t>BACKUP – Präsentation vom 18.12.2017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1260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Patrick </a:t>
            </a:r>
            <a:r>
              <a:rPr lang="de-DE" dirty="0" err="1" smtClean="0"/>
              <a:t>Breun</a:t>
            </a:r>
            <a:r>
              <a:rPr lang="de-DE" dirty="0" smtClean="0"/>
              <a:t>, Jordis Wächter | Dresden | 18.12.2017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2492442"/>
            <a:ext cx="5540429" cy="2161214"/>
            <a:chOff x="1929323" y="3500542"/>
            <a:chExt cx="5540429" cy="2161214"/>
          </a:xfrm>
        </p:grpSpPr>
        <p:sp>
          <p:nvSpPr>
            <p:cNvPr id="15" name="2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2161214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7" name="0_Inhalt_Ebene1_Highlight"/>
            <p:cNvSpPr/>
            <p:nvPr>
              <p:custDataLst>
                <p:tags r:id="rId4"/>
              </p:custDataLst>
            </p:nvPr>
          </p:nvSpPr>
          <p:spPr bwMode="gray">
            <a:xfrm>
              <a:off x="2433144" y="3646220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Offene Fragen / Diskussionsthemen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0_Seiten_Ebene1_Highlight"/>
            <p:cNvSpPr txBox="1"/>
            <p:nvPr/>
          </p:nvSpPr>
          <p:spPr bwMode="gray">
            <a:xfrm>
              <a:off x="6965994" y="3712033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Analyse der Fahrlagen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Beispiel Modellformulierung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8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9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427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8425027" cy="792000"/>
          </a:xfrm>
        </p:spPr>
        <p:txBody>
          <a:bodyPr/>
          <a:lstStyle/>
          <a:p>
            <a:r>
              <a:rPr lang="de-DE" dirty="0" smtClean="0"/>
              <a:t>Offene Fragen / Diskussionsthemen zur Erweiterung des SAT-Modells auf das Gesamtjahr (1/2)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18.12.2017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342106" y="1484784"/>
            <a:ext cx="8982645" cy="576064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 smtClean="0">
                <a:solidFill>
                  <a:srgbClr val="FFFFFF"/>
                </a:solidFill>
                <a:latin typeface="DB Office" pitchFamily="34" charset="0"/>
              </a:rPr>
              <a:t>Übergreifende F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rage: Auf welcher Ebene</a:t>
            </a:r>
            <a:r>
              <a:rPr kumimoji="0" lang="de-DE" sz="14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soll Modellierung stattfinden – </a:t>
            </a:r>
            <a:r>
              <a:rPr kumimoji="0" lang="de-DE" sz="1400" b="1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Fahrlage</a:t>
            </a:r>
            <a:r>
              <a:rPr kumimoji="0" lang="de-DE" sz="14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, Partition oder Fahrlagenvariante?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2718701" y="3761978"/>
            <a:ext cx="2160240" cy="360040"/>
            <a:chOff x="1214625" y="3705597"/>
            <a:chExt cx="2160240" cy="360040"/>
          </a:xfrm>
        </p:grpSpPr>
        <p:sp>
          <p:nvSpPr>
            <p:cNvPr id="7" name="Rechteck 6"/>
            <p:cNvSpPr/>
            <p:nvPr/>
          </p:nvSpPr>
          <p:spPr bwMode="auto">
            <a:xfrm>
              <a:off x="1214625" y="3705597"/>
              <a:ext cx="648072" cy="360040"/>
            </a:xfrm>
            <a:prstGeom prst="rect">
              <a:avLst/>
            </a:prstGeom>
            <a:solidFill>
              <a:srgbClr val="00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DB Office" pitchFamily="34" charset="0"/>
                </a:rPr>
                <a:t>FLG-Var. 2</a:t>
              </a: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1862697" y="3705597"/>
              <a:ext cx="1512168" cy="36004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DB Office" pitchFamily="34" charset="0"/>
                </a:rPr>
                <a:t>FLG-Var.</a:t>
              </a:r>
              <a:r>
                <a:rPr kumimoji="0" lang="de-DE" sz="1400" b="0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DB Office" pitchFamily="34" charset="0"/>
                </a:rPr>
                <a:t> 3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endParaRPr>
            </a:p>
          </p:txBody>
        </p:sp>
      </p:grpSp>
      <p:sp>
        <p:nvSpPr>
          <p:cNvPr id="9" name="Rechteck 8"/>
          <p:cNvSpPr/>
          <p:nvPr/>
        </p:nvSpPr>
        <p:spPr bwMode="auto">
          <a:xfrm>
            <a:off x="4859196" y="2693293"/>
            <a:ext cx="2160240" cy="360040"/>
          </a:xfrm>
          <a:prstGeom prst="rect">
            <a:avLst/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Fahrlagenvariante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1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6742727" y="3761978"/>
            <a:ext cx="2160240" cy="360040"/>
            <a:chOff x="5238651" y="3705597"/>
            <a:chExt cx="2160240" cy="360040"/>
          </a:xfrm>
        </p:grpSpPr>
        <p:sp>
          <p:nvSpPr>
            <p:cNvPr id="10" name="Rechteck 9"/>
            <p:cNvSpPr/>
            <p:nvPr/>
          </p:nvSpPr>
          <p:spPr bwMode="auto">
            <a:xfrm>
              <a:off x="5238651" y="3705597"/>
              <a:ext cx="1404156" cy="360040"/>
            </a:xfrm>
            <a:prstGeom prst="rect">
              <a:avLst/>
            </a:prstGeom>
            <a:solidFill>
              <a:srgbClr val="00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DB Office" pitchFamily="34" charset="0"/>
                </a:rPr>
                <a:t>FLG-Var. 4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6642807" y="3705597"/>
              <a:ext cx="756084" cy="36004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DB Office" pitchFamily="34" charset="0"/>
                </a:rPr>
                <a:t>FLG-</a:t>
              </a:r>
              <a:b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DB Office" pitchFamily="34" charset="0"/>
                </a:rPr>
              </a:b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DB Office" pitchFamily="34" charset="0"/>
                </a:rPr>
                <a:t>Var. 5</a:t>
              </a:r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3950599" y="2765591"/>
            <a:ext cx="85600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1. Partition</a:t>
            </a:r>
          </a:p>
        </p:txBody>
      </p:sp>
      <p:cxnSp>
        <p:nvCxnSpPr>
          <p:cNvPr id="14" name="Gerade Verbindung 13"/>
          <p:cNvCxnSpPr>
            <a:stCxn id="9" idx="2"/>
          </p:cNvCxnSpPr>
          <p:nvPr/>
        </p:nvCxnSpPr>
        <p:spPr bwMode="auto">
          <a:xfrm flipH="1">
            <a:off x="3790399" y="3053333"/>
            <a:ext cx="2148917" cy="7086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18"/>
          <p:cNvCxnSpPr>
            <a:stCxn id="9" idx="2"/>
          </p:cNvCxnSpPr>
          <p:nvPr/>
        </p:nvCxnSpPr>
        <p:spPr bwMode="auto">
          <a:xfrm>
            <a:off x="5939316" y="3053333"/>
            <a:ext cx="1883531" cy="7086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/>
          <p:cNvSpPr txBox="1"/>
          <p:nvPr/>
        </p:nvSpPr>
        <p:spPr>
          <a:xfrm>
            <a:off x="1782267" y="3834276"/>
            <a:ext cx="85600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>
                <a:solidFill>
                  <a:srgbClr val="000000"/>
                </a:solidFill>
                <a:latin typeface="DB Office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. Partition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814715" y="3834276"/>
            <a:ext cx="85600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3. Partition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58131" y="3339280"/>
            <a:ext cx="70532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err="1" smtClean="0">
                <a:solidFill>
                  <a:srgbClr val="000000"/>
                </a:solidFill>
                <a:latin typeface="DB Office"/>
              </a:rPr>
              <a:t>Fahrlage</a:t>
            </a:r>
            <a:endParaRPr lang="de-DE" sz="1400" dirty="0" smtClean="0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6" name="Geschweifte Klammer links 25"/>
          <p:cNvSpPr/>
          <p:nvPr/>
        </p:nvSpPr>
        <p:spPr bwMode="auto">
          <a:xfrm>
            <a:off x="1422227" y="2672916"/>
            <a:ext cx="295411" cy="1548172"/>
          </a:xfrm>
          <a:prstGeom prst="leftBrace">
            <a:avLst>
              <a:gd name="adj1" fmla="val 35740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65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342107" y="2204864"/>
            <a:ext cx="8982645" cy="3960440"/>
          </a:xfrm>
          <a:prstGeom prst="rect">
            <a:avLst/>
          </a:prstGeom>
          <a:ln w="9525">
            <a:solidFill>
              <a:srgbClr val="C8CDD2"/>
            </a:solidFill>
          </a:ln>
        </p:spPr>
        <p:txBody>
          <a:bodyPr vert="horz" lIns="72000" tIns="72000" rIns="72000" bIns="7200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>
                <a:solidFill>
                  <a:srgbClr val="000000"/>
                </a:solidFill>
                <a:latin typeface="DB Office"/>
              </a:rPr>
              <a:t>Auch im SAT-Modell sind folgende Bedingungen zu erfüllen:</a:t>
            </a:r>
          </a:p>
          <a:p>
            <a:pPr lvl="2"/>
            <a:r>
              <a:rPr lang="de-DE" dirty="0" smtClean="0">
                <a:solidFill>
                  <a:srgbClr val="000000"/>
                </a:solidFill>
                <a:latin typeface="DB Office"/>
              </a:rPr>
              <a:t>Innerhalb des Verkehrszeitraums einer Fahrlagenvariante ist eine vollständig homogene Belegung zu gewährleisten (d.h. an jedem Verkehrstag der FLG-Variante sind die gleichen Systemtrassen zu nutzen)</a:t>
            </a:r>
          </a:p>
          <a:p>
            <a:pPr lvl="2"/>
            <a:r>
              <a:rPr lang="de-DE" dirty="0" smtClean="0">
                <a:solidFill>
                  <a:srgbClr val="000000"/>
                </a:solidFill>
                <a:latin typeface="DB Office"/>
              </a:rPr>
              <a:t>Eine Partition ist nur vollständig belegt, wenn alle zugehörigen Fahrlagenvarianten belegt werden konnten</a:t>
            </a:r>
          </a:p>
          <a:p>
            <a:pPr lvl="2"/>
            <a:r>
              <a:rPr lang="de-DE" dirty="0" smtClean="0">
                <a:solidFill>
                  <a:srgbClr val="000000"/>
                </a:solidFill>
                <a:latin typeface="DB Office"/>
              </a:rPr>
              <a:t>Innerhalb einer </a:t>
            </a:r>
            <a:r>
              <a:rPr lang="de-DE" dirty="0" err="1" smtClean="0">
                <a:solidFill>
                  <a:srgbClr val="000000"/>
                </a:solidFill>
                <a:latin typeface="DB Office"/>
              </a:rPr>
              <a:t>Fahrlage</a:t>
            </a:r>
            <a:r>
              <a:rPr lang="de-DE" dirty="0" smtClean="0">
                <a:solidFill>
                  <a:srgbClr val="000000"/>
                </a:solidFill>
                <a:latin typeface="DB Office"/>
              </a:rPr>
              <a:t> darf nur eine Partition belegt werden  </a:t>
            </a:r>
          </a:p>
          <a:p>
            <a:pPr marL="177800" lvl="2" indent="0">
              <a:buNone/>
            </a:pPr>
            <a:endParaRPr lang="de-DE" dirty="0">
              <a:solidFill>
                <a:srgbClr val="000000"/>
              </a:solidFill>
              <a:latin typeface="DB Office"/>
            </a:endParaRPr>
          </a:p>
        </p:txBody>
      </p:sp>
      <p:cxnSp>
        <p:nvCxnSpPr>
          <p:cNvPr id="30" name="Gerade Verbindung mit Pfeil 29"/>
          <p:cNvCxnSpPr/>
          <p:nvPr/>
        </p:nvCxnSpPr>
        <p:spPr bwMode="auto">
          <a:xfrm>
            <a:off x="4864857" y="2636912"/>
            <a:ext cx="21545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5345252" y="2452246"/>
            <a:ext cx="119378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Verkehrszeitraum</a:t>
            </a:r>
          </a:p>
        </p:txBody>
      </p:sp>
      <p:cxnSp>
        <p:nvCxnSpPr>
          <p:cNvPr id="32" name="Gerade Verbindung mit Pfeil 31"/>
          <p:cNvCxnSpPr/>
          <p:nvPr/>
        </p:nvCxnSpPr>
        <p:spPr bwMode="auto">
          <a:xfrm>
            <a:off x="6745558" y="3697082"/>
            <a:ext cx="21545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feld 32"/>
          <p:cNvSpPr txBox="1"/>
          <p:nvPr/>
        </p:nvSpPr>
        <p:spPr>
          <a:xfrm>
            <a:off x="7225953" y="3512416"/>
            <a:ext cx="119378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Verkehrszeitraum</a:t>
            </a:r>
          </a:p>
        </p:txBody>
      </p:sp>
      <p:cxnSp>
        <p:nvCxnSpPr>
          <p:cNvPr id="34" name="Gerade Verbindung mit Pfeil 33"/>
          <p:cNvCxnSpPr/>
          <p:nvPr/>
        </p:nvCxnSpPr>
        <p:spPr bwMode="auto">
          <a:xfrm>
            <a:off x="2713110" y="3697082"/>
            <a:ext cx="21545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feld 34"/>
          <p:cNvSpPr txBox="1"/>
          <p:nvPr/>
        </p:nvSpPr>
        <p:spPr>
          <a:xfrm>
            <a:off x="3193505" y="3512416"/>
            <a:ext cx="119378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Verkehrszeitraum</a:t>
            </a:r>
          </a:p>
        </p:txBody>
      </p:sp>
    </p:spTree>
    <p:extLst>
      <p:ext uri="{BB962C8B-B14F-4D97-AF65-F5344CB8AC3E}">
        <p14:creationId xmlns:p14="http://schemas.microsoft.com/office/powerpoint/2010/main" val="14903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8425027" cy="792000"/>
          </a:xfrm>
        </p:spPr>
        <p:txBody>
          <a:bodyPr/>
          <a:lstStyle/>
          <a:p>
            <a:r>
              <a:rPr lang="de-DE" dirty="0" smtClean="0"/>
              <a:t>Offene Fragen / Diskussionsthemen zur Erweiterung des SAT-Modells auf das Gesamtjahr (2/2)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18.12.2017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342106" y="1484784"/>
            <a:ext cx="8982645" cy="576064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 smtClean="0">
                <a:solidFill>
                  <a:srgbClr val="FFFFFF"/>
                </a:solidFill>
                <a:latin typeface="DB Office" pitchFamily="34" charset="0"/>
              </a:rPr>
              <a:t>Übergreifende F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rage: Auf welcher Ebene</a:t>
            </a:r>
            <a:r>
              <a:rPr kumimoji="0" lang="de-DE" sz="14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soll Modellierung stattfinden – </a:t>
            </a:r>
            <a:r>
              <a:rPr kumimoji="0" lang="de-DE" sz="1400" b="1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Fahrlage</a:t>
            </a:r>
            <a:r>
              <a:rPr kumimoji="0" lang="de-DE" sz="14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, Partition oder Fahrlagenvariante?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7" name="Rectangle 65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342107" y="2204864"/>
            <a:ext cx="8982645" cy="3960440"/>
          </a:xfrm>
          <a:prstGeom prst="rect">
            <a:avLst/>
          </a:prstGeom>
          <a:ln w="9525">
            <a:solidFill>
              <a:srgbClr val="C8CDD2"/>
            </a:solidFill>
          </a:ln>
        </p:spPr>
        <p:txBody>
          <a:bodyPr vert="horz" lIns="216000" tIns="72000" rIns="216000" bIns="7200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600" dirty="0" smtClean="0">
                <a:solidFill>
                  <a:srgbClr val="000000"/>
                </a:solidFill>
                <a:latin typeface="DB Office"/>
              </a:rPr>
              <a:t>Intelligenz</a:t>
            </a:r>
            <a:r>
              <a:rPr lang="de-DE" sz="1600" dirty="0">
                <a:solidFill>
                  <a:srgbClr val="000000"/>
                </a:solidFill>
                <a:latin typeface="DB Office"/>
              </a:rPr>
              <a:t>, welche Fahrlagenvarianten zu welcher Partition gehören, muss auch über Logikoperationen abgedeckt werden</a:t>
            </a:r>
          </a:p>
          <a:p>
            <a:pPr lvl="1"/>
            <a:r>
              <a:rPr lang="de-DE" sz="1600" dirty="0" smtClean="0">
                <a:solidFill>
                  <a:srgbClr val="000000"/>
                </a:solidFill>
                <a:latin typeface="DB Office"/>
              </a:rPr>
              <a:t>Gibt es </a:t>
            </a:r>
            <a:r>
              <a:rPr lang="de-DE" sz="1600" dirty="0">
                <a:solidFill>
                  <a:srgbClr val="000000"/>
                </a:solidFill>
                <a:latin typeface="DB Office"/>
              </a:rPr>
              <a:t>A</a:t>
            </a:r>
            <a:r>
              <a:rPr lang="de-DE" sz="1600" dirty="0" smtClean="0">
                <a:solidFill>
                  <a:srgbClr val="000000"/>
                </a:solidFill>
                <a:latin typeface="DB Office"/>
              </a:rPr>
              <a:t>lternativen zu</a:t>
            </a:r>
            <a:r>
              <a:rPr lang="de-DE" sz="1600" dirty="0">
                <a:solidFill>
                  <a:srgbClr val="000000"/>
                </a:solidFill>
                <a:latin typeface="DB Office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DB Office"/>
              </a:rPr>
              <a:t>einer tageweisen Aufstellung der Logikoperationen?</a:t>
            </a:r>
            <a:endParaRPr lang="de-DE" sz="1600" dirty="0">
              <a:solidFill>
                <a:srgbClr val="000000"/>
              </a:solidFill>
              <a:latin typeface="DB Office"/>
            </a:endParaRPr>
          </a:p>
          <a:p>
            <a:pPr lvl="1"/>
            <a:r>
              <a:rPr lang="de-DE" sz="1600" dirty="0" smtClean="0">
                <a:solidFill>
                  <a:srgbClr val="000000"/>
                </a:solidFill>
                <a:latin typeface="DB Office"/>
              </a:rPr>
              <a:t>Wie kann Homogenitätskennzahl im SAT-Modell berücksichtigt werden? </a:t>
            </a:r>
            <a:br>
              <a:rPr lang="de-DE" sz="160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600" dirty="0" smtClean="0">
                <a:solidFill>
                  <a:srgbClr val="000000"/>
                </a:solidFill>
                <a:latin typeface="DB Office"/>
              </a:rPr>
              <a:t>Bzw. wie kann Optimierung nach Homogenität gesteuert werden?</a:t>
            </a:r>
          </a:p>
        </p:txBody>
      </p:sp>
    </p:spTree>
    <p:extLst>
      <p:ext uri="{BB962C8B-B14F-4D97-AF65-F5344CB8AC3E}">
        <p14:creationId xmlns:p14="http://schemas.microsoft.com/office/powerpoint/2010/main" val="19406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Anpassung des Ablaufs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18.12.2017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dirty="0"/>
          </a:p>
        </p:txBody>
      </p:sp>
      <p:pic>
        <p:nvPicPr>
          <p:cNvPr id="11266" name="Picture 2" descr="D:\Users\PatrickBreun\Downloads\image2017-12-13 8_21_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43"/>
          <a:stretch/>
        </p:blipFill>
        <p:spPr bwMode="auto">
          <a:xfrm>
            <a:off x="2214315" y="1412776"/>
            <a:ext cx="728198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ige Legende 4"/>
          <p:cNvSpPr/>
          <p:nvPr/>
        </p:nvSpPr>
        <p:spPr bwMode="auto">
          <a:xfrm>
            <a:off x="270099" y="1052736"/>
            <a:ext cx="2232248" cy="504056"/>
          </a:xfrm>
          <a:prstGeom prst="wedgeRectCallout">
            <a:avLst>
              <a:gd name="adj1" fmla="val 81948"/>
              <a:gd name="adj2" fmla="val 128809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Partitionen und Fahrlagen-varianten laden </a:t>
            </a:r>
          </a:p>
        </p:txBody>
      </p:sp>
      <p:sp>
        <p:nvSpPr>
          <p:cNvPr id="7" name="Rechteckige Legende 6"/>
          <p:cNvSpPr/>
          <p:nvPr/>
        </p:nvSpPr>
        <p:spPr bwMode="auto">
          <a:xfrm>
            <a:off x="270099" y="1916832"/>
            <a:ext cx="2232248" cy="396044"/>
          </a:xfrm>
          <a:prstGeom prst="wedgeRectCallout">
            <a:avLst>
              <a:gd name="adj1" fmla="val 114662"/>
              <a:gd name="adj2" fmla="val 63702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Je Fahrlagenvariante</a:t>
            </a:r>
          </a:p>
        </p:txBody>
      </p:sp>
      <p:sp>
        <p:nvSpPr>
          <p:cNvPr id="8" name="Rechteckige Legende 7"/>
          <p:cNvSpPr/>
          <p:nvPr/>
        </p:nvSpPr>
        <p:spPr bwMode="auto">
          <a:xfrm>
            <a:off x="270099" y="2492896"/>
            <a:ext cx="2232248" cy="862397"/>
          </a:xfrm>
          <a:prstGeom prst="wedgeRectCallout">
            <a:avLst>
              <a:gd name="adj1" fmla="val 96962"/>
              <a:gd name="adj2" fmla="val -10214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200" dirty="0" smtClean="0">
                <a:solidFill>
                  <a:srgbClr val="FFFFFF"/>
                </a:solidFill>
                <a:latin typeface="DB Office" pitchFamily="34" charset="0"/>
              </a:rPr>
              <a:t>MSMS-Wegesuche je Fahrlagenvariante inkl. V/N (Konzept hierfür steht)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5742707" y="2398229"/>
            <a:ext cx="2664296" cy="792088"/>
          </a:xfrm>
          <a:prstGeom prst="wedgeRectCallout">
            <a:avLst>
              <a:gd name="adj1" fmla="val -107099"/>
              <a:gd name="adj2" fmla="val 48069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Fahrlagenvariante nicht belegbar wenn kein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V/N gefunden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200" baseline="0" dirty="0" smtClean="0">
                <a:solidFill>
                  <a:srgbClr val="FFFFFF"/>
                </a:solidFill>
                <a:latin typeface="DB Office" pitchFamily="34" charset="0"/>
              </a:rPr>
              <a:t>Zugehörige Partitionen löschen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0" name="Rechteckige Legende 9"/>
          <p:cNvSpPr/>
          <p:nvPr/>
        </p:nvSpPr>
        <p:spPr bwMode="auto">
          <a:xfrm>
            <a:off x="270099" y="3645024"/>
            <a:ext cx="2448272" cy="1800200"/>
          </a:xfrm>
          <a:prstGeom prst="wedgeRectCallout">
            <a:avLst>
              <a:gd name="adj1" fmla="val 96724"/>
              <a:gd name="adj2" fmla="val -19230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latin typeface="DB Office" pitchFamily="34" charset="0"/>
              </a:rPr>
              <a:t>Zusätzlicher Index: </a:t>
            </a:r>
            <a:r>
              <a:rPr lang="de-DE" sz="1200" dirty="0" smtClean="0">
                <a:solidFill>
                  <a:srgbClr val="FFFFFF"/>
                </a:solidFill>
                <a:latin typeface="DB Office" pitchFamily="34" charset="0"/>
              </a:rPr>
              <a:t>Tag (Konfliktfreiheit an jedem Tag im  Netzfahrplan)</a:t>
            </a:r>
            <a:endParaRPr lang="de-DE" sz="1200" u="sng" dirty="0" smtClean="0">
              <a:solidFill>
                <a:srgbClr val="FFFFFF"/>
              </a:solidFill>
              <a:latin typeface="DB Office" pitchFamily="34" charset="0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200" dirty="0" smtClean="0">
                <a:solidFill>
                  <a:srgbClr val="FFFFFF"/>
                </a:solidFill>
                <a:latin typeface="DB Office" pitchFamily="34" charset="0"/>
              </a:rPr>
              <a:t>Zusätzliche Bedingungen: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rgbClr val="FFFFFF"/>
                </a:solidFill>
                <a:latin typeface="DB Office" pitchFamily="34" charset="0"/>
              </a:rPr>
              <a:t>Alle Fahrlagenvarianten einer Partition belegen oder keine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rgbClr val="FFFFFF"/>
                </a:solidFill>
                <a:latin typeface="DB Office" pitchFamily="34" charset="0"/>
              </a:rPr>
              <a:t>Nur genau 1 Partition je </a:t>
            </a:r>
            <a:r>
              <a:rPr lang="de-DE" sz="1200" dirty="0" err="1" smtClean="0">
                <a:solidFill>
                  <a:srgbClr val="FFFFFF"/>
                </a:solidFill>
                <a:latin typeface="DB Office" pitchFamily="34" charset="0"/>
              </a:rPr>
              <a:t>Fahrlage</a:t>
            </a:r>
            <a:r>
              <a:rPr lang="de-DE" sz="1200" dirty="0" smtClean="0">
                <a:solidFill>
                  <a:srgbClr val="FFFFFF"/>
                </a:solidFill>
                <a:latin typeface="DB Office" pitchFamily="34" charset="0"/>
              </a:rPr>
              <a:t> belegen</a:t>
            </a:r>
          </a:p>
        </p:txBody>
      </p:sp>
      <p:sp>
        <p:nvSpPr>
          <p:cNvPr id="12" name="Rectangle 65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3078411" y="4725144"/>
            <a:ext cx="6246341" cy="1584176"/>
          </a:xfrm>
          <a:prstGeom prst="rect">
            <a:avLst/>
          </a:prstGeom>
          <a:ln w="9525">
            <a:solidFill>
              <a:srgbClr val="C8CDD2"/>
            </a:solidFill>
          </a:ln>
        </p:spPr>
        <p:txBody>
          <a:bodyPr vert="horz" lIns="72000" tIns="72000" rIns="72000" bIns="7200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1200" u="sng" dirty="0" smtClean="0">
                <a:solidFill>
                  <a:srgbClr val="000000"/>
                </a:solidFill>
                <a:latin typeface="DB Office"/>
              </a:rPr>
              <a:t>Problem:</a:t>
            </a:r>
          </a:p>
          <a:p>
            <a:pPr lvl="1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Keine Steuerung der Homogenität möglich, d.h. Partitionen im Endergebnis sind eher zufällig gewählt (oder?)</a:t>
            </a:r>
          </a:p>
          <a:p>
            <a:pPr marL="0" lvl="1" indent="0">
              <a:buNone/>
            </a:pPr>
            <a:r>
              <a:rPr lang="de-DE" sz="1200" u="sng" dirty="0" smtClean="0">
                <a:solidFill>
                  <a:srgbClr val="000000"/>
                </a:solidFill>
                <a:latin typeface="DB Office"/>
              </a:rPr>
              <a:t>Alternative Idee:</a:t>
            </a:r>
          </a:p>
          <a:p>
            <a:pPr lvl="1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Untersuche jeweils nur eine Partition je </a:t>
            </a:r>
            <a:r>
              <a:rPr lang="de-DE" sz="1200" dirty="0" err="1" smtClean="0">
                <a:solidFill>
                  <a:srgbClr val="000000"/>
                </a:solidFill>
                <a:latin typeface="DB Office"/>
              </a:rPr>
              <a:t>Fahrlage</a:t>
            </a: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 (mehrere Durchläufe mit unterschiedlichen Partitionen je </a:t>
            </a:r>
            <a:r>
              <a:rPr lang="de-DE" sz="1200" dirty="0" err="1" smtClean="0">
                <a:solidFill>
                  <a:srgbClr val="000000"/>
                </a:solidFill>
                <a:latin typeface="DB Office"/>
              </a:rPr>
              <a:t>Fahrlage</a:t>
            </a: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)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</p:spTree>
    <p:extLst>
      <p:ext uri="{BB962C8B-B14F-4D97-AF65-F5344CB8AC3E}">
        <p14:creationId xmlns:p14="http://schemas.microsoft.com/office/powerpoint/2010/main" val="18745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Anpassung des Ablaufs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18.12.2017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dirty="0"/>
          </a:p>
        </p:txBody>
      </p:sp>
      <p:pic>
        <p:nvPicPr>
          <p:cNvPr id="12290" name="Picture 2" descr="D:\Users\PatrickBreun\Downloads\image2017-12-13 8_21_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7" b="16458"/>
          <a:stretch/>
        </p:blipFill>
        <p:spPr bwMode="auto">
          <a:xfrm>
            <a:off x="2862387" y="1268760"/>
            <a:ext cx="6817621" cy="497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ige Legende 6"/>
          <p:cNvSpPr/>
          <p:nvPr/>
        </p:nvSpPr>
        <p:spPr bwMode="auto">
          <a:xfrm>
            <a:off x="186161" y="3315655"/>
            <a:ext cx="2736304" cy="441784"/>
          </a:xfrm>
          <a:prstGeom prst="wedgeRectCallout">
            <a:avLst>
              <a:gd name="adj1" fmla="val 81251"/>
              <a:gd name="adj2" fmla="val -1503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Systemtrassen oder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Halteplätze </a:t>
            </a:r>
            <a:r>
              <a:rPr kumimoji="0" lang="de-DE" sz="12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für Tage </a:t>
            </a:r>
            <a:r>
              <a:rPr kumimoji="0" lang="de-DE" sz="1200" b="1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xy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sperren</a:t>
            </a:r>
          </a:p>
        </p:txBody>
      </p:sp>
      <p:sp>
        <p:nvSpPr>
          <p:cNvPr id="8" name="Rechteckige Legende 7"/>
          <p:cNvSpPr/>
          <p:nvPr/>
        </p:nvSpPr>
        <p:spPr bwMode="auto">
          <a:xfrm>
            <a:off x="186161" y="2492896"/>
            <a:ext cx="2736304" cy="648072"/>
          </a:xfrm>
          <a:prstGeom prst="wedgeRectCallout">
            <a:avLst>
              <a:gd name="adj1" fmla="val 84036"/>
              <a:gd name="adj2" fmla="val 40834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Welche Systemtrassen / Halteplätze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sind </a:t>
            </a:r>
            <a:r>
              <a:rPr kumimoji="0" lang="de-DE" sz="12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an welchen Tagen </a:t>
            </a:r>
            <a:r>
              <a:rPr kumimoji="0" lang="de-DE" sz="1200" b="0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konfliktär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?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186161" y="1484784"/>
            <a:ext cx="2736304" cy="864096"/>
          </a:xfrm>
          <a:prstGeom prst="wedgeRectCallout">
            <a:avLst>
              <a:gd name="adj1" fmla="val 82991"/>
              <a:gd name="adj2" fmla="val 37761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TBD: Welche Fahrlagen 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oder 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Partitionen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</a:t>
            </a:r>
            <a:r>
              <a:rPr kumimoji="0" lang="de-DE" sz="12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oder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Fahrlagenvarianten können nicht gleichzeitig belegt werden?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10" name="Rechteckige Legende 9"/>
          <p:cNvSpPr/>
          <p:nvPr/>
        </p:nvSpPr>
        <p:spPr bwMode="auto">
          <a:xfrm>
            <a:off x="212008" y="3851312"/>
            <a:ext cx="2736304" cy="585800"/>
          </a:xfrm>
          <a:prstGeom prst="wedgeRectCallout">
            <a:avLst>
              <a:gd name="adj1" fmla="val 86473"/>
              <a:gd name="adj2" fmla="val 48903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latin typeface="DB Office" pitchFamily="34" charset="0"/>
              </a:rPr>
              <a:t>MSMS-Wegesuche je Fahrlagenvariante inkl. V/N (Konzept hierfür steht)</a:t>
            </a:r>
          </a:p>
        </p:txBody>
      </p:sp>
      <p:sp>
        <p:nvSpPr>
          <p:cNvPr id="11" name="Rechteckige Legende 10"/>
          <p:cNvSpPr/>
          <p:nvPr/>
        </p:nvSpPr>
        <p:spPr bwMode="auto">
          <a:xfrm>
            <a:off x="6102747" y="3374368"/>
            <a:ext cx="2232248" cy="396044"/>
          </a:xfrm>
          <a:prstGeom prst="wedgeRectCallout">
            <a:avLst>
              <a:gd name="adj1" fmla="val -89301"/>
              <a:gd name="adj2" fmla="val 80537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Je Fahrlagenvariante</a:t>
            </a:r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12008" y="5939544"/>
            <a:ext cx="2736304" cy="585800"/>
          </a:xfrm>
          <a:prstGeom prst="wedgeRectCallout">
            <a:avLst>
              <a:gd name="adj1" fmla="val 101790"/>
              <a:gd name="adj2" fmla="val -99061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rgbClr val="FFFFFF"/>
                </a:solidFill>
                <a:latin typeface="DB Office" pitchFamily="34" charset="0"/>
              </a:rPr>
              <a:t>TBD: Stärkere Gewichtung von homogeneren Partitionen</a:t>
            </a:r>
            <a:endParaRPr lang="de-DE" sz="1200" dirty="0">
              <a:solidFill>
                <a:srgbClr val="FFFFFF"/>
              </a:solidFill>
              <a:latin typeface="DB Office" pitchFamily="34" charset="0"/>
            </a:endParaRPr>
          </a:p>
        </p:txBody>
      </p:sp>
      <p:sp>
        <p:nvSpPr>
          <p:cNvPr id="13" name="Rectangle 65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212008" y="4465687"/>
            <a:ext cx="2710457" cy="1434828"/>
          </a:xfrm>
          <a:prstGeom prst="rect">
            <a:avLst/>
          </a:prstGeom>
          <a:ln w="9525">
            <a:solidFill>
              <a:srgbClr val="C8CDD2"/>
            </a:solidFill>
          </a:ln>
        </p:spPr>
        <p:txBody>
          <a:bodyPr vert="horz" lIns="72000" tIns="72000" rIns="72000" bIns="7200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de-DE" sz="1200" u="sng" dirty="0" smtClean="0">
                <a:solidFill>
                  <a:srgbClr val="000000"/>
                </a:solidFill>
                <a:latin typeface="DB Office"/>
              </a:rPr>
              <a:t>Idee:</a:t>
            </a:r>
          </a:p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Falls keine neuen Systemtrassen gefunden werden, teste ob für Partition mit mehr Schnitten Konflikt weiterhin besteht (initial: nur Partitionen ohne Schnitte)</a:t>
            </a:r>
          </a:p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Vorteil: Nur 1 Partition pro </a:t>
            </a:r>
            <a:r>
              <a:rPr lang="de-DE" sz="1200" dirty="0" err="1" smtClean="0">
                <a:solidFill>
                  <a:srgbClr val="000000"/>
                </a:solidFill>
                <a:latin typeface="DB Office"/>
              </a:rPr>
              <a:t>Fahrlage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  <p:cxnSp>
        <p:nvCxnSpPr>
          <p:cNvPr id="6" name="Gerade Verbindung mit Pfeil 5"/>
          <p:cNvCxnSpPr>
            <a:stCxn id="13" idx="3"/>
          </p:cNvCxnSpPr>
          <p:nvPr/>
        </p:nvCxnSpPr>
        <p:spPr bwMode="auto">
          <a:xfrm>
            <a:off x="2922465" y="5183101"/>
            <a:ext cx="1812130" cy="4999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20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51759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/>
          <p:nvPr/>
        </p:nvSpPr>
        <p:spPr bwMode="auto">
          <a:xfrm>
            <a:off x="1350219" y="3654871"/>
            <a:ext cx="7344816" cy="288032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Systemtrasse 1</a:t>
            </a:r>
          </a:p>
        </p:txBody>
      </p:sp>
      <p:cxnSp>
        <p:nvCxnSpPr>
          <p:cNvPr id="14" name="Gerade Verbindung 13"/>
          <p:cNvCxnSpPr>
            <a:endCxn id="12" idx="2"/>
          </p:cNvCxnSpPr>
          <p:nvPr/>
        </p:nvCxnSpPr>
        <p:spPr bwMode="auto">
          <a:xfrm flipV="1">
            <a:off x="2114054" y="2361552"/>
            <a:ext cx="1" cy="158135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14"/>
          <p:cNvCxnSpPr/>
          <p:nvPr/>
        </p:nvCxnSpPr>
        <p:spPr bwMode="auto">
          <a:xfrm flipV="1">
            <a:off x="2502347" y="2361553"/>
            <a:ext cx="0" cy="158135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 tageweiser Sperrung von Systemtrassen / Halteplätzen müssen nur für bestimmte Fahrlagen neue Wege gefunden werden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18.12.2017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1350219" y="3035796"/>
            <a:ext cx="1152128" cy="28803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FLG-Var. 1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4014515" y="3035796"/>
            <a:ext cx="4680519" cy="28803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Fahrlagenvariante 3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2114055" y="2531740"/>
            <a:ext cx="1684436" cy="28803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FLG-Variante 2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>
            <a:off x="1350219" y="4331940"/>
            <a:ext cx="73448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feld 9"/>
          <p:cNvSpPr txBox="1"/>
          <p:nvPr/>
        </p:nvSpPr>
        <p:spPr>
          <a:xfrm>
            <a:off x="1350219" y="4116496"/>
            <a:ext cx="139275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Verkehrszeitraum</a:t>
            </a:r>
          </a:p>
        </p:txBody>
      </p:sp>
      <p:sp>
        <p:nvSpPr>
          <p:cNvPr id="12" name="Geschweifte Klammer links 11"/>
          <p:cNvSpPr/>
          <p:nvPr/>
        </p:nvSpPr>
        <p:spPr bwMode="auto">
          <a:xfrm rot="5400000">
            <a:off x="2194037" y="2053242"/>
            <a:ext cx="228327" cy="388292"/>
          </a:xfrm>
          <a:prstGeom prst="leftBrace">
            <a:avLst>
              <a:gd name="adj1" fmla="val 29192"/>
              <a:gd name="adj2" fmla="val 50000"/>
            </a:avLst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014048" y="1844824"/>
            <a:ext cx="5883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Konflikt</a:t>
            </a:r>
          </a:p>
        </p:txBody>
      </p:sp>
      <p:sp>
        <p:nvSpPr>
          <p:cNvPr id="20" name="Rectangle 6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602246" y="4941168"/>
            <a:ext cx="6840760" cy="432048"/>
          </a:xfrm>
          <a:prstGeom prst="rect">
            <a:avLst/>
          </a:prstGeom>
          <a:ln w="9525">
            <a:solidFill>
              <a:srgbClr val="C8CDD2"/>
            </a:solidFill>
          </a:ln>
        </p:spPr>
        <p:txBody>
          <a:bodyPr vert="horz" lIns="72000" tIns="72000" rIns="72000" bIns="7200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b="1" dirty="0" smtClean="0">
                <a:solidFill>
                  <a:srgbClr val="000000"/>
                </a:solidFill>
                <a:latin typeface="DB Office"/>
              </a:rPr>
              <a:t>Neue Wegesuche nur für Fahrlagen 1 und 2 – nicht für </a:t>
            </a:r>
            <a:r>
              <a:rPr lang="de-DE" b="1" dirty="0" err="1" smtClean="0">
                <a:solidFill>
                  <a:srgbClr val="000000"/>
                </a:solidFill>
                <a:latin typeface="DB Office"/>
              </a:rPr>
              <a:t>Fahrlage</a:t>
            </a:r>
            <a:r>
              <a:rPr lang="de-DE" b="1" dirty="0" smtClean="0">
                <a:solidFill>
                  <a:srgbClr val="000000"/>
                </a:solidFill>
                <a:latin typeface="DB Office"/>
              </a:rPr>
              <a:t> 3 – notwendig </a:t>
            </a:r>
          </a:p>
        </p:txBody>
      </p:sp>
    </p:spTree>
    <p:extLst>
      <p:ext uri="{BB962C8B-B14F-4D97-AF65-F5344CB8AC3E}">
        <p14:creationId xmlns:p14="http://schemas.microsoft.com/office/powerpoint/2010/main" val="34217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Anpassung des Ablaufs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18.12.2017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dirty="0"/>
          </a:p>
        </p:txBody>
      </p:sp>
      <p:pic>
        <p:nvPicPr>
          <p:cNvPr id="13314" name="Picture 2" descr="D:\Users\PatrickBreun\Downloads\image2017-12-13 8_21_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20" r="50000"/>
          <a:stretch/>
        </p:blipFill>
        <p:spPr bwMode="auto">
          <a:xfrm>
            <a:off x="486123" y="1196752"/>
            <a:ext cx="4313155" cy="184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Users\PatrickBreun\Downloads\image2017-12-13 8_21_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451" y="2780928"/>
            <a:ext cx="6335713" cy="3267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 bwMode="auto">
          <a:xfrm flipV="1">
            <a:off x="3438451" y="1988840"/>
            <a:ext cx="216024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 flipV="1">
            <a:off x="4014515" y="1628800"/>
            <a:ext cx="575965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hteckige Legende 13"/>
          <p:cNvSpPr/>
          <p:nvPr/>
        </p:nvSpPr>
        <p:spPr bwMode="auto">
          <a:xfrm>
            <a:off x="320329" y="4414465"/>
            <a:ext cx="2736304" cy="1754907"/>
          </a:xfrm>
          <a:prstGeom prst="wedgeRectCallout">
            <a:avLst>
              <a:gd name="adj1" fmla="val 90301"/>
              <a:gd name="adj2" fmla="val -21573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TBD: </a:t>
            </a:r>
            <a:r>
              <a:rPr lang="de-DE" sz="1200" dirty="0">
                <a:solidFill>
                  <a:srgbClr val="FFFFFF"/>
                </a:solidFill>
                <a:latin typeface="DB Office" pitchFamily="34" charset="0"/>
              </a:rPr>
              <a:t>Integration Homogenitätskennzahl</a:t>
            </a:r>
            <a:br>
              <a:rPr lang="de-DE" sz="1200" dirty="0">
                <a:solidFill>
                  <a:srgbClr val="FFFFFF"/>
                </a:solidFill>
                <a:latin typeface="DB Office" pitchFamily="34" charset="0"/>
              </a:rPr>
            </a:br>
            <a:r>
              <a:rPr lang="de-DE" sz="1200" dirty="0">
                <a:solidFill>
                  <a:srgbClr val="FFFFFF"/>
                </a:solidFill>
                <a:latin typeface="DB Office" pitchFamily="34" charset="0"/>
              </a:rPr>
              <a:t>(Aber: Wenn Post-Optimierung nur auf Basis der in der Lösung genutzten Partitionen stattfindet, d.h. nur für die </a:t>
            </a:r>
            <a:r>
              <a:rPr lang="de-DE" sz="1200" dirty="0" smtClean="0">
                <a:solidFill>
                  <a:srgbClr val="FFFFFF"/>
                </a:solidFill>
                <a:latin typeface="DB Office" pitchFamily="34" charset="0"/>
              </a:rPr>
              <a:t>enthaltenen Fahrlagenvarianten </a:t>
            </a:r>
            <a:r>
              <a:rPr lang="de-DE" sz="1200" dirty="0">
                <a:solidFill>
                  <a:srgbClr val="FFFFFF"/>
                </a:solidFill>
                <a:latin typeface="DB Office" pitchFamily="34" charset="0"/>
              </a:rPr>
              <a:t>neue Wege gesucht werden, ändert sich Homogenitätskennzahl nicht)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Patrick </a:t>
            </a:r>
            <a:r>
              <a:rPr lang="de-DE" dirty="0" err="1" smtClean="0"/>
              <a:t>Breun</a:t>
            </a:r>
            <a:r>
              <a:rPr lang="de-DE" dirty="0" smtClean="0"/>
              <a:t>, Jordis Wächter | Dresden | 18.12.2017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2492442"/>
            <a:ext cx="5540429" cy="2161214"/>
            <a:chOff x="1929323" y="3500542"/>
            <a:chExt cx="5540429" cy="2161214"/>
          </a:xfrm>
        </p:grpSpPr>
        <p:sp>
          <p:nvSpPr>
            <p:cNvPr id="15" name="2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2161214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Offene Fragen / Diskussionsthemen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Beispiel Modellformulierung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6" name="1_Inhalt_Ebene1_Highlight"/>
            <p:cNvSpPr/>
            <p:nvPr>
              <p:custDataLst>
                <p:tags r:id="rId6"/>
              </p:custDataLst>
            </p:nvPr>
          </p:nvSpPr>
          <p:spPr bwMode="gray">
            <a:xfrm>
              <a:off x="2433144" y="4294546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Analyse der Fahrlagen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0" name="1_Seiten_Ebene1_Highlight"/>
            <p:cNvSpPr txBox="1"/>
            <p:nvPr/>
          </p:nvSpPr>
          <p:spPr bwMode="gray">
            <a:xfrm>
              <a:off x="6965994" y="4360359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98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SAT-Modell in der ganzjährigen Belegung (1/X)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19.12.2017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356992"/>
            <a:ext cx="2808312" cy="496409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Fahrlagen, Systemtrassen un</a:t>
            </a:r>
            <a:r>
              <a:rPr lang="de-DE" sz="1200" dirty="0" smtClean="0">
                <a:latin typeface="DB Office" pitchFamily="34" charset="0"/>
              </a:rPr>
              <a:t>d Schneideregeln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 laden</a:t>
            </a:r>
          </a:p>
        </p:txBody>
      </p:sp>
      <p:cxnSp>
        <p:nvCxnSpPr>
          <p:cNvPr id="15" name="Gerade Verbindung mit Pfeil 14"/>
          <p:cNvCxnSpPr>
            <a:stCxn id="12" idx="2"/>
          </p:cNvCxnSpPr>
          <p:nvPr/>
        </p:nvCxnSpPr>
        <p:spPr bwMode="auto">
          <a:xfrm>
            <a:off x="1674255" y="3853401"/>
            <a:ext cx="0" cy="2527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29648"/>
              </p:ext>
            </p:extLst>
          </p:nvPr>
        </p:nvGraphicFramePr>
        <p:xfrm>
          <a:off x="4494179" y="1753967"/>
          <a:ext cx="3300685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4421"/>
                <a:gridCol w="1296144"/>
                <a:gridCol w="504056"/>
                <a:gridCol w="576064"/>
              </a:tblGrid>
              <a:tr h="35334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Fahrlagen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Verkehrstages-schlüssel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von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nach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</a:t>
                      </a:r>
                      <a:r>
                        <a:rPr lang="de-DE" sz="1200" baseline="-25000" dirty="0" smtClean="0"/>
                        <a:t>1</a:t>
                      </a:r>
                      <a:endParaRPr lang="de-DE" sz="12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(1,1,0)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Q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</a:t>
                      </a:r>
                      <a:r>
                        <a:rPr lang="de-DE" sz="1200" baseline="-25000" dirty="0" smtClean="0"/>
                        <a:t>2</a:t>
                      </a:r>
                      <a:endParaRPr lang="de-DE" sz="12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(0,1,1)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Q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5" name="Gruppieren 34"/>
          <p:cNvGrpSpPr/>
          <p:nvPr/>
        </p:nvGrpSpPr>
        <p:grpSpPr>
          <a:xfrm>
            <a:off x="6678740" y="3894205"/>
            <a:ext cx="2147274" cy="2344907"/>
            <a:chOff x="7950308" y="1171328"/>
            <a:chExt cx="1419725" cy="1385525"/>
          </a:xfrm>
        </p:grpSpPr>
        <p:cxnSp>
          <p:nvCxnSpPr>
            <p:cNvPr id="36" name="Gerade Verbindung mit Pfeil 35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/>
          </p:nvCxnSpPr>
          <p:spPr bwMode="auto">
            <a:xfrm>
              <a:off x="8479109" y="1299096"/>
              <a:ext cx="469819" cy="513183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mit Pfeil 37"/>
            <p:cNvCxnSpPr/>
            <p:nvPr/>
          </p:nvCxnSpPr>
          <p:spPr bwMode="auto">
            <a:xfrm flipH="1">
              <a:off x="8492221" y="1812279"/>
              <a:ext cx="456706" cy="616932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feld 38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7950308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,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,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0308" y="1714828"/>
                  <a:ext cx="560532" cy="2182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8853713" y="1720319"/>
                  <a:ext cx="516320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(1,1,0)</a:t>
                  </a: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713" y="1720319"/>
                  <a:ext cx="516320" cy="2182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295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8" name="Tabel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78284"/>
              </p:ext>
            </p:extLst>
          </p:nvPr>
        </p:nvGraphicFramePr>
        <p:xfrm>
          <a:off x="4480834" y="2941327"/>
          <a:ext cx="4286209" cy="6276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6"/>
                <a:gridCol w="1261871"/>
                <a:gridCol w="1728192"/>
              </a:tblGrid>
              <a:tr h="35334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Schneideregel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Bit-Schlüssel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Beschreibung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Nr. 1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(1,0,0) / (0,1,1)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Zwischen Tag 1</a:t>
                      </a:r>
                      <a:r>
                        <a:rPr lang="de-DE" sz="1200" baseline="0" dirty="0" smtClean="0"/>
                        <a:t> und 2</a:t>
                      </a:r>
                      <a:endParaRPr lang="de-DE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" name="Rectangle 48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4626512" y="4544708"/>
            <a:ext cx="2006861" cy="9563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maximaler BFQ= 2</a:t>
            </a:r>
          </a:p>
          <a:p>
            <a:pPr lvl="1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tatsächlicher BFQ :</a:t>
            </a:r>
          </a:p>
          <a:p>
            <a:pPr lvl="2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Weg über s</a:t>
            </a:r>
            <a:r>
              <a:rPr lang="de-DE" sz="1200" baseline="-25000" dirty="0" smtClean="0">
                <a:solidFill>
                  <a:srgbClr val="000000"/>
                </a:solidFill>
                <a:latin typeface="DB Office"/>
              </a:rPr>
              <a:t>1</a:t>
            </a:r>
            <a:r>
              <a:rPr lang="de-DE" sz="1200" i="1" dirty="0" smtClean="0">
                <a:solidFill>
                  <a:srgbClr val="000000"/>
                </a:solidFill>
                <a:latin typeface="DB Office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= 1,3</a:t>
            </a:r>
          </a:p>
          <a:p>
            <a:pPr lvl="2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Weg über s</a:t>
            </a:r>
            <a:r>
              <a:rPr lang="de-DE" sz="1200" baseline="-25000" dirty="0" smtClean="0">
                <a:solidFill>
                  <a:srgbClr val="000000"/>
                </a:solidFill>
                <a:latin typeface="DB Office"/>
              </a:rPr>
              <a:t>2</a:t>
            </a:r>
            <a:r>
              <a:rPr lang="de-DE" sz="1200" i="1" dirty="0" smtClean="0">
                <a:solidFill>
                  <a:srgbClr val="000000"/>
                </a:solidFill>
                <a:latin typeface="DB Office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= 1,5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</p:spTree>
    <p:extLst>
      <p:ext uri="{BB962C8B-B14F-4D97-AF65-F5344CB8AC3E}">
        <p14:creationId xmlns:p14="http://schemas.microsoft.com/office/powerpoint/2010/main" val="23714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 der Überlagerung der Top-20 Verkehrszeiträume ergeben sich 20 unterschiedliche Zustände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18.12.2017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654319" y="1700804"/>
            <a:ext cx="8065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5"/>
          <p:cNvSpPr/>
          <p:nvPr/>
        </p:nvSpPr>
        <p:spPr bwMode="auto">
          <a:xfrm>
            <a:off x="657791" y="2269532"/>
            <a:ext cx="8047533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48191" y="1909481"/>
            <a:ext cx="3672510" cy="21631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FF0000"/>
              </a:solidFill>
              <a:effectLst/>
              <a:latin typeface="DB Office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230688" y="1399061"/>
            <a:ext cx="1800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24</a:t>
            </a:r>
            <a:endParaRPr lang="de-DE" dirty="0" smtClean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648190" y="1585754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>
            <a:off x="2145998" y="1585754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/>
        </p:nvCxnSpPr>
        <p:spPr bwMode="auto">
          <a:xfrm>
            <a:off x="3662771" y="1585754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/>
          <p:nvPr/>
        </p:nvCxnSpPr>
        <p:spPr bwMode="auto">
          <a:xfrm>
            <a:off x="5141614" y="1585754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12"/>
          <p:cNvCxnSpPr/>
          <p:nvPr/>
        </p:nvCxnSpPr>
        <p:spPr bwMode="auto">
          <a:xfrm>
            <a:off x="8137230" y="1585754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13"/>
          <p:cNvCxnSpPr/>
          <p:nvPr/>
        </p:nvCxnSpPr>
        <p:spPr bwMode="auto">
          <a:xfrm>
            <a:off x="4320701" y="161985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14"/>
          <p:cNvCxnSpPr/>
          <p:nvPr/>
        </p:nvCxnSpPr>
        <p:spPr bwMode="auto">
          <a:xfrm>
            <a:off x="5910933" y="1628824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15"/>
          <p:cNvCxnSpPr/>
          <p:nvPr/>
        </p:nvCxnSpPr>
        <p:spPr bwMode="auto">
          <a:xfrm>
            <a:off x="6657492" y="161985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16"/>
          <p:cNvCxnSpPr/>
          <p:nvPr/>
        </p:nvCxnSpPr>
        <p:spPr bwMode="auto">
          <a:xfrm>
            <a:off x="8569290" y="1579861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feld 17"/>
          <p:cNvSpPr txBox="1"/>
          <p:nvPr/>
        </p:nvSpPr>
        <p:spPr>
          <a:xfrm>
            <a:off x="630139" y="1399061"/>
            <a:ext cx="1315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 bwMode="auto">
          <a:xfrm>
            <a:off x="4320701" y="1909480"/>
            <a:ext cx="1584219" cy="2163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904920" y="1909479"/>
            <a:ext cx="792109" cy="2163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6697029" y="1909478"/>
            <a:ext cx="2016281" cy="216317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802481" y="1399061"/>
            <a:ext cx="174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36</a:t>
            </a:r>
            <a:endParaRPr lang="de-DE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6569507" y="1399061"/>
            <a:ext cx="240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41</a:t>
            </a:r>
            <a:endParaRPr lang="de-DE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8785208" y="1579861"/>
            <a:ext cx="846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400" dirty="0" smtClean="0"/>
              <a:t>Wochen</a:t>
            </a:r>
          </a:p>
        </p:txBody>
      </p:sp>
      <p:sp>
        <p:nvSpPr>
          <p:cNvPr id="25" name="Rechteck 24"/>
          <p:cNvSpPr/>
          <p:nvPr/>
        </p:nvSpPr>
        <p:spPr bwMode="auto">
          <a:xfrm>
            <a:off x="6509650" y="2468225"/>
            <a:ext cx="2192523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8448873" y="1399061"/>
            <a:ext cx="240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53</a:t>
            </a:r>
            <a:endParaRPr lang="de-DE" dirty="0" smtClean="0"/>
          </a:p>
        </p:txBody>
      </p:sp>
      <p:sp>
        <p:nvSpPr>
          <p:cNvPr id="27" name="Textfeld 26"/>
          <p:cNvSpPr txBox="1"/>
          <p:nvPr/>
        </p:nvSpPr>
        <p:spPr>
          <a:xfrm>
            <a:off x="8050005" y="1399061"/>
            <a:ext cx="174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50</a:t>
            </a:r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3572758" y="1399061"/>
            <a:ext cx="1800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20</a:t>
            </a:r>
            <a:endParaRPr lang="de-DE" dirty="0" smtClean="0"/>
          </a:p>
        </p:txBody>
      </p:sp>
      <p:sp>
        <p:nvSpPr>
          <p:cNvPr id="29" name="Textfeld 28"/>
          <p:cNvSpPr txBox="1"/>
          <p:nvPr/>
        </p:nvSpPr>
        <p:spPr>
          <a:xfrm>
            <a:off x="5051601" y="1399061"/>
            <a:ext cx="1800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30</a:t>
            </a:r>
            <a:endParaRPr lang="de-DE" dirty="0" smtClean="0"/>
          </a:p>
        </p:txBody>
      </p:sp>
      <p:sp>
        <p:nvSpPr>
          <p:cNvPr id="30" name="Textfeld 29"/>
          <p:cNvSpPr txBox="1"/>
          <p:nvPr/>
        </p:nvSpPr>
        <p:spPr>
          <a:xfrm>
            <a:off x="2055985" y="1399061"/>
            <a:ext cx="1800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10</a:t>
            </a:r>
            <a:endParaRPr lang="de-DE" dirty="0" smtClean="0"/>
          </a:p>
        </p:txBody>
      </p:sp>
      <p:sp>
        <p:nvSpPr>
          <p:cNvPr id="31" name="Rechteck 30"/>
          <p:cNvSpPr/>
          <p:nvPr/>
        </p:nvSpPr>
        <p:spPr bwMode="auto">
          <a:xfrm>
            <a:off x="2911585" y="2666918"/>
            <a:ext cx="367976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654318" y="2865611"/>
            <a:ext cx="2257267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5904920" y="3064304"/>
            <a:ext cx="792109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6982129" y="3262997"/>
            <a:ext cx="1720043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657792" y="3660383"/>
            <a:ext cx="525314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657792" y="3859076"/>
            <a:ext cx="2437781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3095573" y="4052202"/>
            <a:ext cx="3591900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54319" y="4245328"/>
            <a:ext cx="3008451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de-DE" dirty="0" err="1"/>
          </a:p>
        </p:txBody>
      </p:sp>
      <p:sp>
        <p:nvSpPr>
          <p:cNvPr id="39" name="Rechteck 38"/>
          <p:cNvSpPr/>
          <p:nvPr/>
        </p:nvSpPr>
        <p:spPr bwMode="auto">
          <a:xfrm>
            <a:off x="6509650" y="3461690"/>
            <a:ext cx="69145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7605911" y="4438454"/>
            <a:ext cx="1099414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654318" y="4631580"/>
            <a:ext cx="4487296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654316" y="4824706"/>
            <a:ext cx="5754674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7489140" y="5017832"/>
            <a:ext cx="1216185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4" name="Rechteck 43"/>
          <p:cNvSpPr/>
          <p:nvPr/>
        </p:nvSpPr>
        <p:spPr bwMode="auto">
          <a:xfrm>
            <a:off x="4978064" y="5210958"/>
            <a:ext cx="1144175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6272955" y="5404084"/>
            <a:ext cx="1332956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7859415" y="5597210"/>
            <a:ext cx="842757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04921" y="5790336"/>
            <a:ext cx="2802678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8" name="Rechteck 47"/>
          <p:cNvSpPr/>
          <p:nvPr/>
        </p:nvSpPr>
        <p:spPr bwMode="auto">
          <a:xfrm>
            <a:off x="7769196" y="5983963"/>
            <a:ext cx="936129" cy="10259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6692898" y="1916471"/>
            <a:ext cx="0" cy="41768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49"/>
          <p:cNvCxnSpPr/>
          <p:nvPr/>
        </p:nvCxnSpPr>
        <p:spPr bwMode="auto">
          <a:xfrm>
            <a:off x="5904920" y="1909169"/>
            <a:ext cx="0" cy="41768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50"/>
          <p:cNvCxnSpPr/>
          <p:nvPr/>
        </p:nvCxnSpPr>
        <p:spPr bwMode="auto">
          <a:xfrm>
            <a:off x="4320701" y="1909170"/>
            <a:ext cx="0" cy="41768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51"/>
          <p:cNvCxnSpPr/>
          <p:nvPr/>
        </p:nvCxnSpPr>
        <p:spPr bwMode="auto">
          <a:xfrm>
            <a:off x="2914805" y="1916471"/>
            <a:ext cx="0" cy="10533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52"/>
          <p:cNvCxnSpPr/>
          <p:nvPr/>
        </p:nvCxnSpPr>
        <p:spPr bwMode="auto">
          <a:xfrm>
            <a:off x="3276641" y="1909168"/>
            <a:ext cx="0" cy="8586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53"/>
          <p:cNvCxnSpPr/>
          <p:nvPr/>
        </p:nvCxnSpPr>
        <p:spPr bwMode="auto">
          <a:xfrm>
            <a:off x="3095573" y="1916471"/>
            <a:ext cx="4322" cy="22222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54"/>
          <p:cNvCxnSpPr/>
          <p:nvPr/>
        </p:nvCxnSpPr>
        <p:spPr bwMode="auto">
          <a:xfrm>
            <a:off x="3658582" y="1909481"/>
            <a:ext cx="0" cy="2420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Gerade Verbindung 55"/>
          <p:cNvCxnSpPr>
            <a:stCxn id="19" idx="0"/>
          </p:cNvCxnSpPr>
          <p:nvPr/>
        </p:nvCxnSpPr>
        <p:spPr bwMode="auto">
          <a:xfrm>
            <a:off x="5112811" y="1909480"/>
            <a:ext cx="10020" cy="28246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Gerade Verbindung 56"/>
          <p:cNvCxnSpPr/>
          <p:nvPr/>
        </p:nvCxnSpPr>
        <p:spPr bwMode="auto">
          <a:xfrm>
            <a:off x="4978064" y="1916471"/>
            <a:ext cx="10020" cy="33875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57"/>
          <p:cNvCxnSpPr/>
          <p:nvPr/>
        </p:nvCxnSpPr>
        <p:spPr bwMode="auto">
          <a:xfrm>
            <a:off x="6101570" y="1915658"/>
            <a:ext cx="10020" cy="33875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Gerade Verbindung 58"/>
          <p:cNvCxnSpPr/>
          <p:nvPr/>
        </p:nvCxnSpPr>
        <p:spPr bwMode="auto">
          <a:xfrm flipH="1">
            <a:off x="6397106" y="1909167"/>
            <a:ext cx="1223" cy="30181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59"/>
          <p:cNvCxnSpPr/>
          <p:nvPr/>
        </p:nvCxnSpPr>
        <p:spPr bwMode="auto">
          <a:xfrm flipH="1">
            <a:off x="6519861" y="1909481"/>
            <a:ext cx="3147" cy="16304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60"/>
          <p:cNvCxnSpPr/>
          <p:nvPr/>
        </p:nvCxnSpPr>
        <p:spPr bwMode="auto">
          <a:xfrm flipH="1">
            <a:off x="7197954" y="1909167"/>
            <a:ext cx="3146" cy="16606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61"/>
          <p:cNvCxnSpPr/>
          <p:nvPr/>
        </p:nvCxnSpPr>
        <p:spPr bwMode="auto">
          <a:xfrm flipH="1">
            <a:off x="6986542" y="1909481"/>
            <a:ext cx="3146" cy="1459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62"/>
          <p:cNvCxnSpPr>
            <a:endCxn id="45" idx="3"/>
          </p:cNvCxnSpPr>
          <p:nvPr/>
        </p:nvCxnSpPr>
        <p:spPr bwMode="auto">
          <a:xfrm>
            <a:off x="7605911" y="1916470"/>
            <a:ext cx="0" cy="358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 Verbindung 63"/>
          <p:cNvCxnSpPr/>
          <p:nvPr/>
        </p:nvCxnSpPr>
        <p:spPr bwMode="auto">
          <a:xfrm>
            <a:off x="7489140" y="1909481"/>
            <a:ext cx="1" cy="32109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Gerade Verbindung 64"/>
          <p:cNvCxnSpPr/>
          <p:nvPr/>
        </p:nvCxnSpPr>
        <p:spPr bwMode="auto">
          <a:xfrm>
            <a:off x="7769196" y="1909167"/>
            <a:ext cx="0" cy="415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65"/>
          <p:cNvCxnSpPr/>
          <p:nvPr/>
        </p:nvCxnSpPr>
        <p:spPr bwMode="auto">
          <a:xfrm>
            <a:off x="7861483" y="1909481"/>
            <a:ext cx="0" cy="3790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hteck 66"/>
          <p:cNvSpPr/>
          <p:nvPr/>
        </p:nvSpPr>
        <p:spPr bwMode="auto">
          <a:xfrm>
            <a:off x="270099" y="5085220"/>
            <a:ext cx="3674620" cy="13681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Legende:</a:t>
            </a:r>
          </a:p>
          <a:p>
            <a:pPr marR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DB Office" pitchFamily="34" charset="0"/>
              </a:rPr>
              <a:t>Fahrlage</a:t>
            </a:r>
            <a:endParaRPr lang="de-DE" sz="1400" dirty="0" smtClean="0">
              <a:solidFill>
                <a:schemeClr val="tx1"/>
              </a:solidFill>
              <a:latin typeface="DB Office" pitchFamily="34" charset="0"/>
            </a:endParaRPr>
          </a:p>
          <a:p>
            <a:pPr marL="3556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DB Office" pitchFamily="34" charset="0"/>
              </a:rPr>
              <a:t>Systemtrasse mit Schneideregeln</a:t>
            </a:r>
          </a:p>
          <a:p>
            <a:pPr marL="3556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DB Office" pitchFamily="34" charset="0"/>
              </a:rPr>
              <a:t>Start- bzw. Endzeitpunkt einer </a:t>
            </a:r>
            <a:r>
              <a:rPr lang="de-DE" sz="1400" dirty="0" err="1" smtClean="0">
                <a:solidFill>
                  <a:schemeClr val="tx1"/>
                </a:solidFill>
                <a:latin typeface="DB Office" pitchFamily="34" charset="0"/>
              </a:rPr>
              <a:t>Fahrlage</a:t>
            </a:r>
            <a:endParaRPr lang="de-DE" sz="1400" dirty="0" smtClean="0">
              <a:solidFill>
                <a:schemeClr val="tx1"/>
              </a:solidFill>
              <a:latin typeface="DB Office" pitchFamily="34" charset="0"/>
            </a:endParaRPr>
          </a:p>
          <a:p>
            <a:pPr marL="3556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DB Office" pitchFamily="34" charset="0"/>
              </a:rPr>
              <a:t>Schneideregeln für Fahrlagen und Systemtrassen</a:t>
            </a:r>
            <a:endParaRPr lang="de-DE" sz="1400" dirty="0">
              <a:solidFill>
                <a:schemeClr val="tx1"/>
              </a:solidFill>
              <a:latin typeface="DB Office" pitchFamily="34" charset="0"/>
            </a:endParaRPr>
          </a:p>
        </p:txBody>
      </p:sp>
      <p:cxnSp>
        <p:nvCxnSpPr>
          <p:cNvPr id="68" name="Gerade Verbindung 67"/>
          <p:cNvCxnSpPr/>
          <p:nvPr/>
        </p:nvCxnSpPr>
        <p:spPr bwMode="auto">
          <a:xfrm>
            <a:off x="650830" y="1909166"/>
            <a:ext cx="13923" cy="300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68"/>
          <p:cNvCxnSpPr/>
          <p:nvPr/>
        </p:nvCxnSpPr>
        <p:spPr bwMode="auto">
          <a:xfrm>
            <a:off x="8705325" y="1909166"/>
            <a:ext cx="0" cy="415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hteck 69"/>
          <p:cNvSpPr/>
          <p:nvPr/>
        </p:nvSpPr>
        <p:spPr bwMode="auto">
          <a:xfrm>
            <a:off x="371930" y="5409074"/>
            <a:ext cx="21603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grpSp>
        <p:nvGrpSpPr>
          <p:cNvPr id="71" name="Gruppieren 70"/>
          <p:cNvGrpSpPr/>
          <p:nvPr/>
        </p:nvGrpSpPr>
        <p:grpSpPr>
          <a:xfrm>
            <a:off x="388229" y="5625098"/>
            <a:ext cx="183432" cy="108158"/>
            <a:chOff x="377853" y="5220927"/>
            <a:chExt cx="183432" cy="108158"/>
          </a:xfrm>
        </p:grpSpPr>
        <p:sp>
          <p:nvSpPr>
            <p:cNvPr id="72" name="Rechteck 71"/>
            <p:cNvSpPr/>
            <p:nvPr/>
          </p:nvSpPr>
          <p:spPr bwMode="auto">
            <a:xfrm>
              <a:off x="377853" y="5220927"/>
              <a:ext cx="45719" cy="10815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423572" y="5220927"/>
              <a:ext cx="45719" cy="1081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469291" y="5220927"/>
              <a:ext cx="45719" cy="1081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515566" y="5220927"/>
              <a:ext cx="45719" cy="108158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</p:grpSp>
      <p:cxnSp>
        <p:nvCxnSpPr>
          <p:cNvPr id="76" name="Gerade Verbindung 75"/>
          <p:cNvCxnSpPr/>
          <p:nvPr/>
        </p:nvCxnSpPr>
        <p:spPr bwMode="auto">
          <a:xfrm flipH="1" flipV="1">
            <a:off x="342747" y="5877272"/>
            <a:ext cx="27439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Gerade Verbindung 76"/>
          <p:cNvCxnSpPr/>
          <p:nvPr/>
        </p:nvCxnSpPr>
        <p:spPr bwMode="auto">
          <a:xfrm flipH="1" flipV="1">
            <a:off x="342747" y="6093296"/>
            <a:ext cx="2743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Gerade Verbindung 77"/>
          <p:cNvCxnSpPr/>
          <p:nvPr/>
        </p:nvCxnSpPr>
        <p:spPr bwMode="auto">
          <a:xfrm flipH="1">
            <a:off x="6271732" y="1930952"/>
            <a:ext cx="1223" cy="354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feld 78"/>
          <p:cNvSpPr txBox="1"/>
          <p:nvPr/>
        </p:nvSpPr>
        <p:spPr>
          <a:xfrm>
            <a:off x="8857330" y="2241538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41,4%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8888560" y="2450468"/>
            <a:ext cx="5221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3,1%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8895512" y="2635134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2,1%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8895512" y="2831932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2,0%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8895512" y="3028730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1,9%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8895512" y="3225528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1,8%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8895512" y="3422326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1,6%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8895512" y="3619124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1,6%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8895512" y="3815922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1,5%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8895512" y="4012720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1,5%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8895512" y="4209518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1,4%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8895512" y="4406316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1,2%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8895512" y="4603114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1,1%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8895512" y="4799912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1,1%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8895512" y="4996710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1,1%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8895512" y="5193508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1,1%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8895512" y="5390306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1,0%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8895512" y="5587104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1,0%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8895512" y="5783902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1,0%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8895512" y="5980706"/>
            <a:ext cx="576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0,8%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7686923" y="6238473"/>
            <a:ext cx="153086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Anteil Fahrlagen</a:t>
            </a:r>
            <a:br>
              <a:rPr lang="de-DE" sz="140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(insgesamt: 14930)</a:t>
            </a:r>
          </a:p>
        </p:txBody>
      </p:sp>
    </p:spTree>
    <p:extLst>
      <p:ext uri="{BB962C8B-B14F-4D97-AF65-F5344CB8AC3E}">
        <p14:creationId xmlns:p14="http://schemas.microsoft.com/office/powerpoint/2010/main" val="14803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Ins="1080000"/>
          <a:lstStyle/>
          <a:p>
            <a:r>
              <a:rPr lang="de-DE" dirty="0" smtClean="0"/>
              <a:t>Abhängig davon, wie sich die einzelnen Fahrlagen </a:t>
            </a:r>
            <a:br>
              <a:rPr lang="de-DE" dirty="0" smtClean="0"/>
            </a:br>
            <a:r>
              <a:rPr lang="de-DE" dirty="0" smtClean="0"/>
              <a:t>überlagern, können viele unterschiedliche Zustände entstehen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18.12.2017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989837" y="1693379"/>
            <a:ext cx="8065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5"/>
          <p:cNvSpPr/>
          <p:nvPr/>
        </p:nvSpPr>
        <p:spPr bwMode="auto">
          <a:xfrm>
            <a:off x="983708" y="2285460"/>
            <a:ext cx="806512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983709" y="1925409"/>
            <a:ext cx="3672510" cy="21631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FF0000"/>
              </a:solidFill>
              <a:effectLst/>
              <a:latin typeface="DB Office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66206" y="1412236"/>
            <a:ext cx="1800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24</a:t>
            </a:r>
            <a:endParaRPr lang="de-DE" dirty="0" smtClean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983708" y="160338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>
            <a:off x="4656219" y="160338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/>
        </p:nvCxnSpPr>
        <p:spPr bwMode="auto">
          <a:xfrm>
            <a:off x="6246451" y="160338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/>
          <p:nvPr/>
        </p:nvCxnSpPr>
        <p:spPr bwMode="auto">
          <a:xfrm>
            <a:off x="6993010" y="160338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12"/>
          <p:cNvCxnSpPr/>
          <p:nvPr/>
        </p:nvCxnSpPr>
        <p:spPr bwMode="auto">
          <a:xfrm>
            <a:off x="8904808" y="160338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/>
          <p:cNvSpPr txBox="1"/>
          <p:nvPr/>
        </p:nvSpPr>
        <p:spPr>
          <a:xfrm>
            <a:off x="924052" y="1412236"/>
            <a:ext cx="1315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</a:t>
            </a:r>
            <a:endParaRPr lang="de-DE" dirty="0" smtClean="0"/>
          </a:p>
        </p:txBody>
      </p:sp>
      <p:sp>
        <p:nvSpPr>
          <p:cNvPr id="15" name="Rechteck 14"/>
          <p:cNvSpPr/>
          <p:nvPr/>
        </p:nvSpPr>
        <p:spPr bwMode="auto">
          <a:xfrm>
            <a:off x="4656219" y="1925408"/>
            <a:ext cx="1584219" cy="2163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240438" y="1925407"/>
            <a:ext cx="792109" cy="2163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7032547" y="1925406"/>
            <a:ext cx="2016281" cy="216317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137999" y="1412236"/>
            <a:ext cx="174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36</a:t>
            </a:r>
            <a:endParaRPr lang="de-DE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6905025" y="1412236"/>
            <a:ext cx="240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41</a:t>
            </a:r>
            <a:endParaRPr lang="de-DE" dirty="0" smtClean="0"/>
          </a:p>
        </p:txBody>
      </p:sp>
      <p:sp>
        <p:nvSpPr>
          <p:cNvPr id="20" name="Rechteck 19"/>
          <p:cNvSpPr/>
          <p:nvPr/>
        </p:nvSpPr>
        <p:spPr bwMode="auto">
          <a:xfrm>
            <a:off x="5520338" y="2469486"/>
            <a:ext cx="50407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6752176" y="2653512"/>
            <a:ext cx="2296652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648078" y="2837538"/>
            <a:ext cx="208829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6166333" y="3021564"/>
            <a:ext cx="542105" cy="9779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989837" y="3205590"/>
            <a:ext cx="50407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990344" y="3573642"/>
            <a:ext cx="5610144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1347076" y="3941694"/>
            <a:ext cx="1159607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6927851" y="3389616"/>
            <a:ext cx="464748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3144008" y="4129420"/>
            <a:ext cx="21603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9" name="Rechteck 28"/>
          <p:cNvSpPr/>
          <p:nvPr/>
        </p:nvSpPr>
        <p:spPr bwMode="auto">
          <a:xfrm>
            <a:off x="4192319" y="4309746"/>
            <a:ext cx="21603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1575466" y="4493772"/>
            <a:ext cx="201600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7104558" y="3757668"/>
            <a:ext cx="64809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3504058" y="4677798"/>
            <a:ext cx="3384471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3424950" y="4861824"/>
            <a:ext cx="3031518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3842071" y="5045850"/>
            <a:ext cx="1534247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5155735" y="5229876"/>
            <a:ext cx="2744767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4082933" y="5413902"/>
            <a:ext cx="4101775" cy="1038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5307103" y="5597919"/>
            <a:ext cx="93613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 flipH="1">
            <a:off x="9048826" y="1925406"/>
            <a:ext cx="1" cy="82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Gerade Verbindung 38"/>
          <p:cNvCxnSpPr/>
          <p:nvPr/>
        </p:nvCxnSpPr>
        <p:spPr bwMode="auto">
          <a:xfrm flipH="1">
            <a:off x="6706777" y="1928699"/>
            <a:ext cx="2" cy="120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/>
          <p:nvPr/>
        </p:nvCxnSpPr>
        <p:spPr bwMode="auto">
          <a:xfrm flipH="1">
            <a:off x="7384671" y="1925409"/>
            <a:ext cx="2" cy="156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 Verbindung 40"/>
          <p:cNvCxnSpPr/>
          <p:nvPr/>
        </p:nvCxnSpPr>
        <p:spPr bwMode="auto">
          <a:xfrm>
            <a:off x="7103890" y="1932399"/>
            <a:ext cx="0" cy="19489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41"/>
          <p:cNvCxnSpPr/>
          <p:nvPr/>
        </p:nvCxnSpPr>
        <p:spPr bwMode="auto">
          <a:xfrm>
            <a:off x="7752648" y="1925409"/>
            <a:ext cx="0" cy="194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42"/>
          <p:cNvCxnSpPr/>
          <p:nvPr/>
        </p:nvCxnSpPr>
        <p:spPr bwMode="auto">
          <a:xfrm flipH="1">
            <a:off x="6162501" y="1925098"/>
            <a:ext cx="2" cy="120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 Verbindung 43"/>
          <p:cNvCxnSpPr/>
          <p:nvPr/>
        </p:nvCxnSpPr>
        <p:spPr bwMode="auto">
          <a:xfrm flipH="1">
            <a:off x="6591178" y="1925409"/>
            <a:ext cx="2" cy="174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 Verbindung 44"/>
          <p:cNvCxnSpPr>
            <a:endCxn id="20" idx="3"/>
          </p:cNvCxnSpPr>
          <p:nvPr/>
        </p:nvCxnSpPr>
        <p:spPr bwMode="auto">
          <a:xfrm>
            <a:off x="6024406" y="1925409"/>
            <a:ext cx="2" cy="640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 Verbindung 45"/>
          <p:cNvCxnSpPr/>
          <p:nvPr/>
        </p:nvCxnSpPr>
        <p:spPr bwMode="auto">
          <a:xfrm>
            <a:off x="5520338" y="1925409"/>
            <a:ext cx="2" cy="640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46"/>
          <p:cNvCxnSpPr/>
          <p:nvPr/>
        </p:nvCxnSpPr>
        <p:spPr bwMode="auto">
          <a:xfrm>
            <a:off x="5721129" y="1925406"/>
            <a:ext cx="0" cy="10169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47"/>
          <p:cNvCxnSpPr/>
          <p:nvPr/>
        </p:nvCxnSpPr>
        <p:spPr bwMode="auto">
          <a:xfrm>
            <a:off x="3648078" y="1928699"/>
            <a:ext cx="0" cy="10169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48"/>
          <p:cNvCxnSpPr/>
          <p:nvPr/>
        </p:nvCxnSpPr>
        <p:spPr bwMode="auto">
          <a:xfrm>
            <a:off x="990344" y="1925406"/>
            <a:ext cx="6635" cy="1738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49"/>
          <p:cNvCxnSpPr/>
          <p:nvPr/>
        </p:nvCxnSpPr>
        <p:spPr bwMode="auto">
          <a:xfrm>
            <a:off x="1480584" y="1928699"/>
            <a:ext cx="6635" cy="138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50"/>
          <p:cNvCxnSpPr/>
          <p:nvPr/>
        </p:nvCxnSpPr>
        <p:spPr bwMode="auto">
          <a:xfrm>
            <a:off x="1343758" y="1920603"/>
            <a:ext cx="3318" cy="212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51"/>
          <p:cNvCxnSpPr/>
          <p:nvPr/>
        </p:nvCxnSpPr>
        <p:spPr bwMode="auto">
          <a:xfrm>
            <a:off x="2495918" y="1920603"/>
            <a:ext cx="3318" cy="212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52"/>
          <p:cNvCxnSpPr>
            <a:endCxn id="33" idx="1"/>
          </p:cNvCxnSpPr>
          <p:nvPr/>
        </p:nvCxnSpPr>
        <p:spPr bwMode="auto">
          <a:xfrm>
            <a:off x="3419507" y="1928699"/>
            <a:ext cx="5443" cy="29872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53"/>
          <p:cNvCxnSpPr/>
          <p:nvPr/>
        </p:nvCxnSpPr>
        <p:spPr bwMode="auto">
          <a:xfrm>
            <a:off x="3144008" y="1932399"/>
            <a:ext cx="3318" cy="230517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54"/>
          <p:cNvCxnSpPr/>
          <p:nvPr/>
        </p:nvCxnSpPr>
        <p:spPr bwMode="auto">
          <a:xfrm>
            <a:off x="3588148" y="1932399"/>
            <a:ext cx="3318" cy="2673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Gerade Verbindung 55"/>
          <p:cNvCxnSpPr/>
          <p:nvPr/>
        </p:nvCxnSpPr>
        <p:spPr bwMode="auto">
          <a:xfrm>
            <a:off x="1575466" y="1928699"/>
            <a:ext cx="3318" cy="2673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Gerade Verbindung 56"/>
          <p:cNvCxnSpPr/>
          <p:nvPr/>
        </p:nvCxnSpPr>
        <p:spPr bwMode="auto">
          <a:xfrm>
            <a:off x="6451025" y="1928699"/>
            <a:ext cx="5443" cy="304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57"/>
          <p:cNvCxnSpPr/>
          <p:nvPr/>
        </p:nvCxnSpPr>
        <p:spPr bwMode="auto">
          <a:xfrm flipH="1">
            <a:off x="6761744" y="1928699"/>
            <a:ext cx="2" cy="8329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Gerade Verbindung 58"/>
          <p:cNvCxnSpPr/>
          <p:nvPr/>
        </p:nvCxnSpPr>
        <p:spPr bwMode="auto">
          <a:xfrm flipH="1">
            <a:off x="6927851" y="1928699"/>
            <a:ext cx="2" cy="156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59"/>
          <p:cNvCxnSpPr/>
          <p:nvPr/>
        </p:nvCxnSpPr>
        <p:spPr bwMode="auto">
          <a:xfrm>
            <a:off x="6888528" y="1932399"/>
            <a:ext cx="0" cy="282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60"/>
          <p:cNvCxnSpPr/>
          <p:nvPr/>
        </p:nvCxnSpPr>
        <p:spPr bwMode="auto">
          <a:xfrm>
            <a:off x="3506227" y="1932399"/>
            <a:ext cx="0" cy="28618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61"/>
          <p:cNvCxnSpPr/>
          <p:nvPr/>
        </p:nvCxnSpPr>
        <p:spPr bwMode="auto">
          <a:xfrm>
            <a:off x="4202315" y="1920603"/>
            <a:ext cx="0" cy="2491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62"/>
          <p:cNvCxnSpPr/>
          <p:nvPr/>
        </p:nvCxnSpPr>
        <p:spPr bwMode="auto">
          <a:xfrm>
            <a:off x="4399009" y="1920603"/>
            <a:ext cx="3318" cy="24916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 Verbindung 63"/>
          <p:cNvCxnSpPr/>
          <p:nvPr/>
        </p:nvCxnSpPr>
        <p:spPr bwMode="auto">
          <a:xfrm flipH="1">
            <a:off x="6240438" y="1928699"/>
            <a:ext cx="2795" cy="378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Gerade Verbindung 64"/>
          <p:cNvCxnSpPr/>
          <p:nvPr/>
        </p:nvCxnSpPr>
        <p:spPr bwMode="auto">
          <a:xfrm flipH="1">
            <a:off x="5304308" y="1932399"/>
            <a:ext cx="2795" cy="378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65"/>
          <p:cNvCxnSpPr/>
          <p:nvPr/>
        </p:nvCxnSpPr>
        <p:spPr bwMode="auto">
          <a:xfrm flipH="1">
            <a:off x="5370730" y="1916832"/>
            <a:ext cx="2794" cy="324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Gerade Verbindung 66"/>
          <p:cNvCxnSpPr/>
          <p:nvPr/>
        </p:nvCxnSpPr>
        <p:spPr bwMode="auto">
          <a:xfrm flipH="1">
            <a:off x="3846300" y="1920603"/>
            <a:ext cx="2794" cy="324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Gerade Verbindung 67"/>
          <p:cNvCxnSpPr/>
          <p:nvPr/>
        </p:nvCxnSpPr>
        <p:spPr bwMode="auto">
          <a:xfrm flipH="1">
            <a:off x="4077343" y="1932399"/>
            <a:ext cx="2795" cy="360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68"/>
          <p:cNvCxnSpPr/>
          <p:nvPr/>
        </p:nvCxnSpPr>
        <p:spPr bwMode="auto">
          <a:xfrm flipH="1">
            <a:off x="5152941" y="1929319"/>
            <a:ext cx="2794" cy="33968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Gerade Verbindung 69"/>
          <p:cNvCxnSpPr/>
          <p:nvPr/>
        </p:nvCxnSpPr>
        <p:spPr bwMode="auto">
          <a:xfrm flipH="1">
            <a:off x="7889699" y="1925406"/>
            <a:ext cx="2794" cy="33968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Gerade Verbindung 70"/>
          <p:cNvCxnSpPr/>
          <p:nvPr/>
        </p:nvCxnSpPr>
        <p:spPr bwMode="auto">
          <a:xfrm flipH="1">
            <a:off x="8184708" y="1929319"/>
            <a:ext cx="2795" cy="358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Gerade Verbindung 71"/>
          <p:cNvCxnSpPr/>
          <p:nvPr/>
        </p:nvCxnSpPr>
        <p:spPr bwMode="auto">
          <a:xfrm>
            <a:off x="3356720" y="1920603"/>
            <a:ext cx="3318" cy="230517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Gerade Verbindung 72"/>
          <p:cNvCxnSpPr/>
          <p:nvPr/>
        </p:nvCxnSpPr>
        <p:spPr bwMode="auto">
          <a:xfrm>
            <a:off x="4656219" y="1925098"/>
            <a:ext cx="0" cy="41768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rade Verbindung 73"/>
          <p:cNvCxnSpPr/>
          <p:nvPr/>
        </p:nvCxnSpPr>
        <p:spPr bwMode="auto">
          <a:xfrm>
            <a:off x="6243705" y="1928699"/>
            <a:ext cx="0" cy="41768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rade Verbindung 74"/>
          <p:cNvCxnSpPr/>
          <p:nvPr/>
        </p:nvCxnSpPr>
        <p:spPr bwMode="auto">
          <a:xfrm>
            <a:off x="7028416" y="1932399"/>
            <a:ext cx="0" cy="41768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8807995" y="1412236"/>
            <a:ext cx="240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53</a:t>
            </a:r>
            <a:endParaRPr lang="de-DE" dirty="0" smtClean="0"/>
          </a:p>
        </p:txBody>
      </p:sp>
      <p:cxnSp>
        <p:nvCxnSpPr>
          <p:cNvPr id="78" name="Gerade Verbindung 77"/>
          <p:cNvCxnSpPr/>
          <p:nvPr/>
        </p:nvCxnSpPr>
        <p:spPr bwMode="auto">
          <a:xfrm>
            <a:off x="2481516" y="160338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Gerade Verbindung 78"/>
          <p:cNvCxnSpPr/>
          <p:nvPr/>
        </p:nvCxnSpPr>
        <p:spPr bwMode="auto">
          <a:xfrm>
            <a:off x="3998289" y="160338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Gerade Verbindung 79"/>
          <p:cNvCxnSpPr/>
          <p:nvPr/>
        </p:nvCxnSpPr>
        <p:spPr bwMode="auto">
          <a:xfrm>
            <a:off x="5477132" y="160338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80"/>
          <p:cNvCxnSpPr/>
          <p:nvPr/>
        </p:nvCxnSpPr>
        <p:spPr bwMode="auto">
          <a:xfrm>
            <a:off x="8472748" y="1603389"/>
            <a:ext cx="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feld 81"/>
          <p:cNvSpPr txBox="1"/>
          <p:nvPr/>
        </p:nvSpPr>
        <p:spPr>
          <a:xfrm>
            <a:off x="8385523" y="1416696"/>
            <a:ext cx="174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50</a:t>
            </a:r>
            <a:endParaRPr lang="de-DE" dirty="0" smtClean="0"/>
          </a:p>
        </p:txBody>
      </p:sp>
      <p:sp>
        <p:nvSpPr>
          <p:cNvPr id="83" name="Textfeld 82"/>
          <p:cNvSpPr txBox="1"/>
          <p:nvPr/>
        </p:nvSpPr>
        <p:spPr>
          <a:xfrm>
            <a:off x="3908276" y="1416696"/>
            <a:ext cx="1800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20</a:t>
            </a:r>
            <a:endParaRPr lang="de-DE" dirty="0" smtClean="0"/>
          </a:p>
        </p:txBody>
      </p:sp>
      <p:sp>
        <p:nvSpPr>
          <p:cNvPr id="84" name="Textfeld 83"/>
          <p:cNvSpPr txBox="1"/>
          <p:nvPr/>
        </p:nvSpPr>
        <p:spPr>
          <a:xfrm>
            <a:off x="5387119" y="1416696"/>
            <a:ext cx="1800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30</a:t>
            </a:r>
            <a:endParaRPr lang="de-DE" dirty="0" smtClean="0"/>
          </a:p>
        </p:txBody>
      </p:sp>
      <p:sp>
        <p:nvSpPr>
          <p:cNvPr id="85" name="Textfeld 84"/>
          <p:cNvSpPr txBox="1"/>
          <p:nvPr/>
        </p:nvSpPr>
        <p:spPr>
          <a:xfrm>
            <a:off x="2391503" y="1416696"/>
            <a:ext cx="1800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10</a:t>
            </a:r>
            <a:endParaRPr lang="de-DE" dirty="0" smtClean="0"/>
          </a:p>
        </p:txBody>
      </p:sp>
      <p:sp>
        <p:nvSpPr>
          <p:cNvPr id="86" name="Rechteck 85"/>
          <p:cNvSpPr/>
          <p:nvPr/>
        </p:nvSpPr>
        <p:spPr bwMode="auto">
          <a:xfrm>
            <a:off x="270099" y="5085220"/>
            <a:ext cx="3674620" cy="13681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Legende:</a:t>
            </a:r>
          </a:p>
          <a:p>
            <a:pPr marR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DB Office" pitchFamily="34" charset="0"/>
              </a:rPr>
              <a:t>Fahrlage</a:t>
            </a:r>
            <a:endParaRPr lang="de-DE" sz="1400" dirty="0" smtClean="0">
              <a:solidFill>
                <a:schemeClr val="tx1"/>
              </a:solidFill>
              <a:latin typeface="DB Office" pitchFamily="34" charset="0"/>
            </a:endParaRPr>
          </a:p>
          <a:p>
            <a:pPr marL="3556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DB Office" pitchFamily="34" charset="0"/>
              </a:rPr>
              <a:t>Systemtrasse mit Schneideregeln</a:t>
            </a:r>
          </a:p>
          <a:p>
            <a:pPr marL="3556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DB Office" pitchFamily="34" charset="0"/>
              </a:rPr>
              <a:t>Start- bzw. Endzeitpunkt einer </a:t>
            </a:r>
            <a:r>
              <a:rPr lang="de-DE" sz="1400" dirty="0" err="1" smtClean="0">
                <a:solidFill>
                  <a:schemeClr val="tx1"/>
                </a:solidFill>
                <a:latin typeface="DB Office" pitchFamily="34" charset="0"/>
              </a:rPr>
              <a:t>Fahrlage</a:t>
            </a:r>
            <a:endParaRPr lang="de-DE" sz="1400" dirty="0" smtClean="0">
              <a:solidFill>
                <a:schemeClr val="tx1"/>
              </a:solidFill>
              <a:latin typeface="DB Office" pitchFamily="34" charset="0"/>
            </a:endParaRPr>
          </a:p>
          <a:p>
            <a:pPr marL="3556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DB Office" pitchFamily="34" charset="0"/>
              </a:rPr>
              <a:t>Schneideregeln für Fahrlagen und Systemtrassen</a:t>
            </a:r>
            <a:endParaRPr lang="de-DE" sz="1400" dirty="0">
              <a:solidFill>
                <a:schemeClr val="tx1"/>
              </a:solidFill>
              <a:latin typeface="DB Office" pitchFamily="34" charset="0"/>
            </a:endParaRPr>
          </a:p>
        </p:txBody>
      </p:sp>
      <p:sp>
        <p:nvSpPr>
          <p:cNvPr id="87" name="Rechteck 86"/>
          <p:cNvSpPr/>
          <p:nvPr/>
        </p:nvSpPr>
        <p:spPr bwMode="auto">
          <a:xfrm>
            <a:off x="371930" y="5409074"/>
            <a:ext cx="21603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388229" y="5625098"/>
            <a:ext cx="183432" cy="108158"/>
            <a:chOff x="377853" y="5220927"/>
            <a:chExt cx="183432" cy="108158"/>
          </a:xfrm>
        </p:grpSpPr>
        <p:sp>
          <p:nvSpPr>
            <p:cNvPr id="89" name="Rechteck 88"/>
            <p:cNvSpPr/>
            <p:nvPr/>
          </p:nvSpPr>
          <p:spPr bwMode="auto">
            <a:xfrm>
              <a:off x="377853" y="5220927"/>
              <a:ext cx="45719" cy="10815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90" name="Rechteck 89"/>
            <p:cNvSpPr/>
            <p:nvPr/>
          </p:nvSpPr>
          <p:spPr bwMode="auto">
            <a:xfrm>
              <a:off x="423572" y="5220927"/>
              <a:ext cx="45719" cy="1081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91" name="Rechteck 90"/>
            <p:cNvSpPr/>
            <p:nvPr/>
          </p:nvSpPr>
          <p:spPr bwMode="auto">
            <a:xfrm>
              <a:off x="469291" y="5220927"/>
              <a:ext cx="45719" cy="1081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92" name="Rechteck 91"/>
            <p:cNvSpPr/>
            <p:nvPr/>
          </p:nvSpPr>
          <p:spPr bwMode="auto">
            <a:xfrm>
              <a:off x="515566" y="5220927"/>
              <a:ext cx="45719" cy="108158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</p:grpSp>
      <p:cxnSp>
        <p:nvCxnSpPr>
          <p:cNvPr id="93" name="Gerade Verbindung 92"/>
          <p:cNvCxnSpPr/>
          <p:nvPr/>
        </p:nvCxnSpPr>
        <p:spPr bwMode="auto">
          <a:xfrm flipH="1" flipV="1">
            <a:off x="342747" y="5877272"/>
            <a:ext cx="27439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Gerade Verbindung 93"/>
          <p:cNvCxnSpPr/>
          <p:nvPr/>
        </p:nvCxnSpPr>
        <p:spPr bwMode="auto">
          <a:xfrm flipH="1" flipV="1">
            <a:off x="342747" y="6093296"/>
            <a:ext cx="2743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feld 94"/>
          <p:cNvSpPr txBox="1"/>
          <p:nvPr/>
        </p:nvSpPr>
        <p:spPr>
          <a:xfrm>
            <a:off x="9145130" y="1579861"/>
            <a:ext cx="846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400" dirty="0" smtClean="0"/>
              <a:t>Wochen</a:t>
            </a:r>
          </a:p>
        </p:txBody>
      </p:sp>
    </p:spTree>
    <p:extLst>
      <p:ext uri="{BB962C8B-B14F-4D97-AF65-F5344CB8AC3E}">
        <p14:creationId xmlns:p14="http://schemas.microsoft.com/office/powerpoint/2010/main" val="42315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Nur in einer Woche des vorliegenden </a:t>
            </a:r>
            <a:r>
              <a:rPr lang="de-DE" dirty="0" err="1" smtClean="0"/>
              <a:t>Nfpl</a:t>
            </a:r>
            <a:r>
              <a:rPr lang="de-DE" dirty="0" smtClean="0"/>
              <a:t>.-Jahres beginnen/enden keine Fahrlagen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18.12.2017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682546"/>
              </p:ext>
            </p:extLst>
          </p:nvPr>
        </p:nvGraphicFramePr>
        <p:xfrm>
          <a:off x="630139" y="1772816"/>
          <a:ext cx="770485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7614915" y="6237312"/>
            <a:ext cx="5545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Woche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02147" y="1485364"/>
            <a:ext cx="41068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Anzahl Fahrlagen mit Beginn oder Ende in Woche x</a:t>
            </a: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331478"/>
              </p:ext>
            </p:extLst>
          </p:nvPr>
        </p:nvGraphicFramePr>
        <p:xfrm>
          <a:off x="2147692" y="1960265"/>
          <a:ext cx="5303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hteck 8"/>
          <p:cNvSpPr/>
          <p:nvPr/>
        </p:nvSpPr>
        <p:spPr bwMode="auto">
          <a:xfrm>
            <a:off x="1412702" y="5018509"/>
            <a:ext cx="6624736" cy="8640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 bwMode="auto">
          <a:xfrm flipV="1">
            <a:off x="1412702" y="4696569"/>
            <a:ext cx="720080" cy="3219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/>
          <p:nvPr/>
        </p:nvCxnSpPr>
        <p:spPr bwMode="auto">
          <a:xfrm flipH="1" flipV="1">
            <a:off x="7461374" y="4696569"/>
            <a:ext cx="576064" cy="3219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96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Zustände ergeben sich bei Berücksichtigung der unterschiedlichen Verkehrstagesregelungen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Patrick </a:t>
            </a:r>
            <a:r>
              <a:rPr lang="de-DE" dirty="0" err="1" smtClean="0"/>
              <a:t>Breun</a:t>
            </a:r>
            <a:r>
              <a:rPr lang="de-DE" dirty="0" smtClean="0"/>
              <a:t>, Jordis Wächter | Dresden | 18.12.2017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620889" y="1718911"/>
            <a:ext cx="7642190" cy="18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5"/>
          <p:cNvCxnSpPr/>
          <p:nvPr/>
        </p:nvCxnSpPr>
        <p:spPr bwMode="auto">
          <a:xfrm>
            <a:off x="620889" y="1563429"/>
            <a:ext cx="0" cy="298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Gerade Verbindung 6"/>
          <p:cNvCxnSpPr/>
          <p:nvPr/>
        </p:nvCxnSpPr>
        <p:spPr bwMode="auto">
          <a:xfrm>
            <a:off x="1648173" y="1588275"/>
            <a:ext cx="0" cy="298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7"/>
          <p:cNvCxnSpPr/>
          <p:nvPr/>
        </p:nvCxnSpPr>
        <p:spPr bwMode="auto">
          <a:xfrm>
            <a:off x="4730025" y="1588275"/>
            <a:ext cx="0" cy="298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5757309" y="1549273"/>
            <a:ext cx="0" cy="298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>
            <a:off x="6784593" y="1588275"/>
            <a:ext cx="0" cy="298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1019344" y="1393726"/>
            <a:ext cx="5040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Mo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034607" y="1393726"/>
            <a:ext cx="5040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Di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49869" y="1393726"/>
            <a:ext cx="5040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Mi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065131" y="1393726"/>
            <a:ext cx="5040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Do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080394" y="1393726"/>
            <a:ext cx="5040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Fr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620889" y="2741332"/>
            <a:ext cx="7190988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17" name="Gerade Verbindung 16"/>
          <p:cNvCxnSpPr/>
          <p:nvPr/>
        </p:nvCxnSpPr>
        <p:spPr bwMode="auto">
          <a:xfrm>
            <a:off x="7811877" y="1574747"/>
            <a:ext cx="0" cy="298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17"/>
          <p:cNvCxnSpPr/>
          <p:nvPr/>
        </p:nvCxnSpPr>
        <p:spPr bwMode="auto">
          <a:xfrm>
            <a:off x="2675457" y="1536932"/>
            <a:ext cx="0" cy="298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3702741" y="1562274"/>
            <a:ext cx="0" cy="298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feld 19"/>
          <p:cNvSpPr txBox="1"/>
          <p:nvPr/>
        </p:nvSpPr>
        <p:spPr>
          <a:xfrm>
            <a:off x="6095657" y="1393726"/>
            <a:ext cx="5040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Sa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10919" y="1393726"/>
            <a:ext cx="5040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So</a:t>
            </a:r>
          </a:p>
        </p:txBody>
      </p:sp>
      <p:sp>
        <p:nvSpPr>
          <p:cNvPr id="22" name="Rechteck 21"/>
          <p:cNvSpPr/>
          <p:nvPr/>
        </p:nvSpPr>
        <p:spPr bwMode="auto">
          <a:xfrm>
            <a:off x="620889" y="3104121"/>
            <a:ext cx="513642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5757309" y="3466910"/>
            <a:ext cx="2054568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1648173" y="4192488"/>
            <a:ext cx="513642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620889" y="3792241"/>
            <a:ext cx="1027284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615047" y="4518998"/>
            <a:ext cx="1027284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2675457" y="4518998"/>
            <a:ext cx="1027284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4730024" y="4518998"/>
            <a:ext cx="1027284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9" name="Rechteck 28"/>
          <p:cNvSpPr/>
          <p:nvPr/>
        </p:nvSpPr>
        <p:spPr bwMode="auto">
          <a:xfrm>
            <a:off x="1648173" y="4918065"/>
            <a:ext cx="1027284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3702741" y="4918065"/>
            <a:ext cx="1027284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5757309" y="4918065"/>
            <a:ext cx="1027284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6784593" y="4918065"/>
            <a:ext cx="1027284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615047" y="2015424"/>
            <a:ext cx="5142261" cy="21631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FF0000"/>
              </a:solidFill>
              <a:effectLst/>
              <a:latin typeface="DB Office" pitchFamily="34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5757308" y="2015423"/>
            <a:ext cx="1027285" cy="2163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FF0000"/>
              </a:solidFill>
              <a:effectLst/>
              <a:latin typeface="DB Office" pitchFamily="34" charset="0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6784593" y="2015424"/>
            <a:ext cx="1027285" cy="2163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FF0000"/>
              </a:solidFill>
              <a:effectLst/>
              <a:latin typeface="DB Office" pitchFamily="34" charset="0"/>
            </a:endParaRPr>
          </a:p>
        </p:txBody>
      </p:sp>
      <p:cxnSp>
        <p:nvCxnSpPr>
          <p:cNvPr id="36" name="Gerade Verbindung 35"/>
          <p:cNvCxnSpPr/>
          <p:nvPr/>
        </p:nvCxnSpPr>
        <p:spPr bwMode="auto">
          <a:xfrm>
            <a:off x="5757309" y="2015423"/>
            <a:ext cx="1" cy="3478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/>
          <p:nvPr/>
        </p:nvCxnSpPr>
        <p:spPr bwMode="auto">
          <a:xfrm>
            <a:off x="6784593" y="2015424"/>
            <a:ext cx="1" cy="3478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rade Verbindung 37"/>
          <p:cNvCxnSpPr>
            <a:endCxn id="26" idx="1"/>
          </p:cNvCxnSpPr>
          <p:nvPr/>
        </p:nvCxnSpPr>
        <p:spPr bwMode="auto">
          <a:xfrm flipH="1">
            <a:off x="615047" y="2015423"/>
            <a:ext cx="5842" cy="25576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Gerade Verbindung 38"/>
          <p:cNvCxnSpPr/>
          <p:nvPr/>
        </p:nvCxnSpPr>
        <p:spPr bwMode="auto">
          <a:xfrm>
            <a:off x="2670103" y="2015424"/>
            <a:ext cx="0" cy="300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/>
          <p:nvPr/>
        </p:nvCxnSpPr>
        <p:spPr bwMode="auto">
          <a:xfrm>
            <a:off x="3702741" y="2015821"/>
            <a:ext cx="0" cy="300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 Verbindung 40"/>
          <p:cNvCxnSpPr/>
          <p:nvPr/>
        </p:nvCxnSpPr>
        <p:spPr bwMode="auto">
          <a:xfrm>
            <a:off x="4730024" y="2020223"/>
            <a:ext cx="0" cy="300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41"/>
          <p:cNvCxnSpPr/>
          <p:nvPr/>
        </p:nvCxnSpPr>
        <p:spPr bwMode="auto">
          <a:xfrm>
            <a:off x="7801251" y="2015423"/>
            <a:ext cx="0" cy="300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8338813" y="3035089"/>
            <a:ext cx="644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400" dirty="0" smtClean="0"/>
              <a:t>3.111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338813" y="3397878"/>
            <a:ext cx="644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400" dirty="0" smtClean="0"/>
              <a:t>106</a:t>
            </a:r>
          </a:p>
        </p:txBody>
      </p:sp>
      <p:sp>
        <p:nvSpPr>
          <p:cNvPr id="45" name="Rechteck 44"/>
          <p:cNvSpPr/>
          <p:nvPr/>
        </p:nvSpPr>
        <p:spPr bwMode="auto">
          <a:xfrm>
            <a:off x="6764576" y="3792241"/>
            <a:ext cx="1027284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46" name="Gerade Verbindung 45"/>
          <p:cNvCxnSpPr/>
          <p:nvPr/>
        </p:nvCxnSpPr>
        <p:spPr bwMode="auto">
          <a:xfrm>
            <a:off x="1648173" y="2020223"/>
            <a:ext cx="0" cy="3006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feld 46"/>
          <p:cNvSpPr txBox="1"/>
          <p:nvPr/>
        </p:nvSpPr>
        <p:spPr>
          <a:xfrm>
            <a:off x="8338813" y="3760667"/>
            <a:ext cx="644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400" dirty="0" smtClean="0"/>
              <a:t>13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338813" y="4123456"/>
            <a:ext cx="644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400" dirty="0" smtClean="0"/>
              <a:t>1.089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8338813" y="4849033"/>
            <a:ext cx="644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400" dirty="0" smtClean="0"/>
              <a:t>1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338813" y="4486245"/>
            <a:ext cx="644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400" dirty="0" smtClean="0"/>
              <a:t>330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8090265" y="2681465"/>
            <a:ext cx="8928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400" dirty="0" smtClean="0"/>
              <a:t>666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8190979" y="1903570"/>
            <a:ext cx="115216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400" dirty="0" smtClean="0"/>
              <a:t>Anzahl Fahrlagen:</a:t>
            </a:r>
          </a:p>
        </p:txBody>
      </p:sp>
      <p:sp>
        <p:nvSpPr>
          <p:cNvPr id="53" name="Rechteck 52"/>
          <p:cNvSpPr/>
          <p:nvPr/>
        </p:nvSpPr>
        <p:spPr bwMode="auto">
          <a:xfrm>
            <a:off x="270099" y="5085220"/>
            <a:ext cx="3674620" cy="13681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Legende:</a:t>
            </a:r>
          </a:p>
          <a:p>
            <a:pPr marR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DB Office" pitchFamily="34" charset="0"/>
              </a:rPr>
              <a:t>Fahrlage</a:t>
            </a:r>
            <a:endParaRPr lang="de-DE" sz="1400" dirty="0" smtClean="0">
              <a:solidFill>
                <a:schemeClr val="tx1"/>
              </a:solidFill>
              <a:latin typeface="DB Office" pitchFamily="34" charset="0"/>
            </a:endParaRPr>
          </a:p>
          <a:p>
            <a:pPr marL="3556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DB Office" pitchFamily="34" charset="0"/>
              </a:rPr>
              <a:t>Systemtrasse mit Schneideregeln</a:t>
            </a:r>
          </a:p>
          <a:p>
            <a:pPr marL="3556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DB Office" pitchFamily="34" charset="0"/>
              </a:rPr>
              <a:t>Start- bzw. Endzeitpunkt einer </a:t>
            </a:r>
            <a:r>
              <a:rPr lang="de-DE" sz="1400" dirty="0" err="1" smtClean="0">
                <a:solidFill>
                  <a:schemeClr val="tx1"/>
                </a:solidFill>
                <a:latin typeface="DB Office" pitchFamily="34" charset="0"/>
              </a:rPr>
              <a:t>Fahrlage</a:t>
            </a:r>
            <a:endParaRPr lang="de-DE" sz="1400" dirty="0" smtClean="0">
              <a:solidFill>
                <a:schemeClr val="tx1"/>
              </a:solidFill>
              <a:latin typeface="DB Office" pitchFamily="34" charset="0"/>
            </a:endParaRPr>
          </a:p>
          <a:p>
            <a:pPr marL="3556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DB Office" pitchFamily="34" charset="0"/>
              </a:rPr>
              <a:t>Schneideregeln für Fahrlagen und Systemtrassen</a:t>
            </a:r>
            <a:endParaRPr lang="de-DE" sz="1400" dirty="0">
              <a:solidFill>
                <a:schemeClr val="tx1"/>
              </a:solidFill>
              <a:latin typeface="DB Office" pitchFamily="34" charset="0"/>
            </a:endParaRPr>
          </a:p>
        </p:txBody>
      </p:sp>
      <p:sp>
        <p:nvSpPr>
          <p:cNvPr id="54" name="Rechteck 53"/>
          <p:cNvSpPr/>
          <p:nvPr/>
        </p:nvSpPr>
        <p:spPr bwMode="auto">
          <a:xfrm>
            <a:off x="371930" y="5409074"/>
            <a:ext cx="216030" cy="10815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grpSp>
        <p:nvGrpSpPr>
          <p:cNvPr id="55" name="Gruppieren 54"/>
          <p:cNvGrpSpPr/>
          <p:nvPr/>
        </p:nvGrpSpPr>
        <p:grpSpPr>
          <a:xfrm>
            <a:off x="388229" y="5625098"/>
            <a:ext cx="183432" cy="108158"/>
            <a:chOff x="377853" y="5220927"/>
            <a:chExt cx="183432" cy="108158"/>
          </a:xfrm>
        </p:grpSpPr>
        <p:sp>
          <p:nvSpPr>
            <p:cNvPr id="56" name="Rechteck 55"/>
            <p:cNvSpPr/>
            <p:nvPr/>
          </p:nvSpPr>
          <p:spPr bwMode="auto">
            <a:xfrm>
              <a:off x="377853" y="5220927"/>
              <a:ext cx="45719" cy="10815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57" name="Rechteck 56"/>
            <p:cNvSpPr/>
            <p:nvPr/>
          </p:nvSpPr>
          <p:spPr bwMode="auto">
            <a:xfrm>
              <a:off x="423572" y="5220927"/>
              <a:ext cx="45719" cy="1081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58" name="Rechteck 57"/>
            <p:cNvSpPr/>
            <p:nvPr/>
          </p:nvSpPr>
          <p:spPr bwMode="auto">
            <a:xfrm>
              <a:off x="469291" y="5220927"/>
              <a:ext cx="45719" cy="1081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59" name="Rechteck 58"/>
            <p:cNvSpPr/>
            <p:nvPr/>
          </p:nvSpPr>
          <p:spPr bwMode="auto">
            <a:xfrm>
              <a:off x="515566" y="5220927"/>
              <a:ext cx="45719" cy="108158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</p:grpSp>
      <p:cxnSp>
        <p:nvCxnSpPr>
          <p:cNvPr id="60" name="Gerade Verbindung 59"/>
          <p:cNvCxnSpPr/>
          <p:nvPr/>
        </p:nvCxnSpPr>
        <p:spPr bwMode="auto">
          <a:xfrm flipH="1" flipV="1">
            <a:off x="342747" y="5877272"/>
            <a:ext cx="27439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60"/>
          <p:cNvCxnSpPr/>
          <p:nvPr/>
        </p:nvCxnSpPr>
        <p:spPr bwMode="auto">
          <a:xfrm flipH="1" flipV="1">
            <a:off x="342747" y="6093296"/>
            <a:ext cx="2743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feld 61"/>
          <p:cNvSpPr txBox="1"/>
          <p:nvPr/>
        </p:nvSpPr>
        <p:spPr>
          <a:xfrm>
            <a:off x="7542907" y="5634221"/>
            <a:ext cx="14122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Fahrlagen</a:t>
            </a:r>
            <a:br>
              <a:rPr lang="de-DE" sz="140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insgesamt: 14930</a:t>
            </a:r>
          </a:p>
        </p:txBody>
      </p:sp>
    </p:spTree>
    <p:extLst>
      <p:ext uri="{BB962C8B-B14F-4D97-AF65-F5344CB8AC3E}">
        <p14:creationId xmlns:p14="http://schemas.microsoft.com/office/powerpoint/2010/main" val="16643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Objekt 6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96223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sz="1200" u="none" strike="noStrike" cap="none" normalizeH="0" dirty="0" err="1" smtClean="0">
              <a:ln>
                <a:noFill/>
              </a:ln>
              <a:solidFill>
                <a:srgbClr val="FFFFFF"/>
              </a:solidFill>
              <a:effectLst/>
              <a:latin typeface="DB Office"/>
              <a:sym typeface="DB Office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8" y="403200"/>
            <a:ext cx="9012678" cy="792000"/>
          </a:xfrm>
        </p:spPr>
        <p:txBody>
          <a:bodyPr/>
          <a:lstStyle/>
          <a:p>
            <a:r>
              <a:rPr lang="de-DE" dirty="0"/>
              <a:t>Weitere Zustände ergeben sich bei Berücksichtigung der unterschiedlichen Verkehrstagesregelungen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DB Netz AG | Patrick </a:t>
            </a:r>
            <a:r>
              <a:rPr lang="de-DE" dirty="0" err="1"/>
              <a:t>Breun</a:t>
            </a:r>
            <a:r>
              <a:rPr lang="de-DE" dirty="0"/>
              <a:t>, Jordis Wächter | Dresden | 18.12.2017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65101" y="2204864"/>
            <a:ext cx="51616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>
                <a:solidFill>
                  <a:srgbClr val="000000"/>
                </a:solidFill>
                <a:latin typeface="DB Office"/>
              </a:rPr>
              <a:t>j</a:t>
            </a: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e &lt; 3%</a:t>
            </a:r>
          </a:p>
        </p:txBody>
      </p:sp>
      <p:cxnSp>
        <p:nvCxnSpPr>
          <p:cNvPr id="12" name="Gerade Verbindung 11"/>
          <p:cNvCxnSpPr>
            <a:endCxn id="7" idx="1"/>
          </p:cNvCxnSpPr>
          <p:nvPr/>
        </p:nvCxnSpPr>
        <p:spPr bwMode="auto">
          <a:xfrm flipV="1">
            <a:off x="7661045" y="2297197"/>
            <a:ext cx="504056" cy="3397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8" name="Diagramm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711670"/>
              </p:ext>
            </p:extLst>
          </p:nvPr>
        </p:nvGraphicFramePr>
        <p:xfrm>
          <a:off x="1278211" y="1988840"/>
          <a:ext cx="6732748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Rechteck 33"/>
          <p:cNvSpPr/>
          <p:nvPr/>
        </p:nvSpPr>
        <p:spPr bwMode="auto">
          <a:xfrm>
            <a:off x="2286323" y="5877272"/>
            <a:ext cx="4320480" cy="3600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>
                <a:solidFill>
                  <a:srgbClr val="000000"/>
                </a:solidFill>
              </a:rPr>
              <a:t>Insgesamt </a:t>
            </a:r>
            <a:r>
              <a:rPr lang="de-DE" sz="1400" dirty="0" smtClean="0">
                <a:solidFill>
                  <a:srgbClr val="000000"/>
                </a:solidFill>
              </a:rPr>
              <a:t>wurden 104 </a:t>
            </a:r>
            <a:r>
              <a:rPr lang="de-DE" sz="1400" dirty="0">
                <a:solidFill>
                  <a:srgbClr val="000000"/>
                </a:solidFill>
              </a:rPr>
              <a:t>von 128 VTS nachgefragt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350219" y="1721645"/>
            <a:ext cx="11248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Anzahl Anfragen</a:t>
            </a:r>
          </a:p>
        </p:txBody>
      </p:sp>
    </p:spTree>
    <p:extLst>
      <p:ext uri="{BB962C8B-B14F-4D97-AF65-F5344CB8AC3E}">
        <p14:creationId xmlns:p14="http://schemas.microsoft.com/office/powerpoint/2010/main" val="25310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7999" y="403200"/>
            <a:ext cx="9504000" cy="792000"/>
          </a:xfrm>
        </p:spPr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Patrick </a:t>
            </a:r>
            <a:r>
              <a:rPr lang="de-DE" dirty="0" err="1" smtClean="0"/>
              <a:t>Breun</a:t>
            </a:r>
            <a:r>
              <a:rPr lang="de-DE" dirty="0" smtClean="0"/>
              <a:t>, Jordis Wächter | Dresden | 18.12.2017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2492442"/>
            <a:ext cx="5540429" cy="2161214"/>
            <a:chOff x="1929323" y="3500542"/>
            <a:chExt cx="5540429" cy="2161214"/>
          </a:xfrm>
        </p:grpSpPr>
        <p:sp>
          <p:nvSpPr>
            <p:cNvPr id="15" name="2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2161214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Offene Fragen / Diskussionsthemen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Analyse der Fahrlagen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7" name="2_Inhalt_Ebene1_Highlight"/>
            <p:cNvSpPr/>
            <p:nvPr>
              <p:custDataLst>
                <p:tags r:id="rId6"/>
              </p:custDataLst>
            </p:nvPr>
          </p:nvSpPr>
          <p:spPr bwMode="gray">
            <a:xfrm>
              <a:off x="2433144" y="4942872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Beispiel Modellformulierung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1" name="2_Seiten_Ebene1_Highlight"/>
            <p:cNvSpPr txBox="1"/>
            <p:nvPr/>
          </p:nvSpPr>
          <p:spPr bwMode="gray">
            <a:xfrm>
              <a:off x="6965994" y="5008685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22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Modellformulierung im mehrtägigen Fall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DB Netz AG | Patrick </a:t>
            </a:r>
            <a:r>
              <a:rPr lang="de-DE" dirty="0" err="1"/>
              <a:t>Breun</a:t>
            </a:r>
            <a:r>
              <a:rPr lang="de-DE" dirty="0"/>
              <a:t>, Jordis Wächter | Dresden | 18.12.2017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26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6379444" y="2069177"/>
            <a:ext cx="1721654" cy="2602440"/>
            <a:chOff x="196850" y="133917"/>
            <a:chExt cx="1721654" cy="2602440"/>
          </a:xfrm>
        </p:grpSpPr>
        <p:cxnSp>
          <p:nvCxnSpPr>
            <p:cNvPr id="5" name="Gerade Verbindung mit Pfeil 4"/>
            <p:cNvCxnSpPr/>
            <p:nvPr/>
          </p:nvCxnSpPr>
          <p:spPr bwMode="auto">
            <a:xfrm>
              <a:off x="772930" y="563249"/>
              <a:ext cx="583792" cy="8146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Gerade Verbindung mit Pfeil 5"/>
            <p:cNvCxnSpPr/>
            <p:nvPr/>
          </p:nvCxnSpPr>
          <p:spPr bwMode="auto">
            <a:xfrm>
              <a:off x="1356722" y="617876"/>
              <a:ext cx="0" cy="760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mit Pfeil 9"/>
            <p:cNvCxnSpPr/>
            <p:nvPr/>
          </p:nvCxnSpPr>
          <p:spPr bwMode="auto">
            <a:xfrm>
              <a:off x="1356722" y="1377896"/>
              <a:ext cx="0" cy="11122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mit Pfeil 12"/>
            <p:cNvCxnSpPr/>
            <p:nvPr/>
          </p:nvCxnSpPr>
          <p:spPr bwMode="auto">
            <a:xfrm>
              <a:off x="1356722" y="1377896"/>
              <a:ext cx="561782" cy="556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mit Pfeil 16"/>
            <p:cNvCxnSpPr/>
            <p:nvPr/>
          </p:nvCxnSpPr>
          <p:spPr bwMode="auto">
            <a:xfrm flipH="1">
              <a:off x="1356722" y="1934016"/>
              <a:ext cx="561782" cy="556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96850" y="133917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50" y="133917"/>
                  <a:ext cx="576080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383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196850" y="347805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50" y="347805"/>
                  <a:ext cx="576080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447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196850" y="566816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50" y="566816"/>
                  <a:ext cx="576080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447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1068682" y="347648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682" y="347648"/>
                  <a:ext cx="576080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447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feld 27"/>
            <p:cNvSpPr txBox="1"/>
            <p:nvPr/>
          </p:nvSpPr>
          <p:spPr>
            <a:xfrm>
              <a:off x="1139310" y="2490136"/>
              <a:ext cx="426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Ziel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422129" y="78226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951012" y="93466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236305" y="177277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587855" y="1377896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740375" y="213282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5</a:t>
              </a: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6381926" y="4874531"/>
            <a:ext cx="18799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000000"/>
                </a:solidFill>
              </a:rPr>
              <a:t>Die Systemtrassen seien täglich verfügbar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42107" y="1448490"/>
            <a:ext cx="725493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400" b="1" dirty="0" smtClean="0">
                <a:solidFill>
                  <a:srgbClr val="FF0000"/>
                </a:solidFill>
              </a:rPr>
              <a:t>2-tägiges Beispiel (Bit-Schlüssel geben die Verkehrstage einer Fahrlagenvariante an) </a:t>
            </a:r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342107" y="1700808"/>
            <a:ext cx="84969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65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558131" y="2516012"/>
            <a:ext cx="4536504" cy="1840507"/>
          </a:xfrm>
          <a:prstGeom prst="rect">
            <a:avLst/>
          </a:prstGeom>
          <a:ln w="9525">
            <a:solidFill>
              <a:srgbClr val="C8CDD2"/>
            </a:solidFill>
          </a:ln>
        </p:spPr>
        <p:txBody>
          <a:bodyPr vert="horz" lIns="72000" tIns="72000" rIns="72000" bIns="7200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>
                <a:solidFill>
                  <a:srgbClr val="000000"/>
                </a:solidFill>
                <a:latin typeface="DB Office"/>
              </a:rPr>
              <a:t>Fahrlage</a:t>
            </a:r>
            <a:r>
              <a:rPr lang="de-DE" dirty="0" smtClean="0">
                <a:solidFill>
                  <a:srgbClr val="000000"/>
                </a:solidFill>
                <a:latin typeface="DB Office"/>
              </a:rPr>
              <a:t> 1 besteht aus zwei Partitionen</a:t>
            </a:r>
          </a:p>
          <a:p>
            <a:pPr lvl="2"/>
            <a:r>
              <a:rPr lang="de-DE" dirty="0" smtClean="0">
                <a:solidFill>
                  <a:srgbClr val="000000"/>
                </a:solidFill>
                <a:latin typeface="DB Office"/>
              </a:rPr>
              <a:t>Partition 1 bestehend aus FLG-Variante x</a:t>
            </a:r>
            <a:r>
              <a:rPr lang="de-DE" baseline="-25000" dirty="0" smtClean="0">
                <a:solidFill>
                  <a:srgbClr val="000000"/>
                </a:solidFill>
                <a:latin typeface="DB Office"/>
              </a:rPr>
              <a:t>1</a:t>
            </a:r>
            <a:r>
              <a:rPr lang="de-DE" dirty="0" smtClean="0">
                <a:solidFill>
                  <a:srgbClr val="000000"/>
                </a:solidFill>
                <a:latin typeface="DB Office"/>
              </a:rPr>
              <a:t> (verkehrt an beiden Tagen)</a:t>
            </a:r>
          </a:p>
          <a:p>
            <a:pPr lvl="2"/>
            <a:r>
              <a:rPr lang="de-DE" dirty="0" smtClean="0">
                <a:solidFill>
                  <a:srgbClr val="000000"/>
                </a:solidFill>
                <a:latin typeface="DB Office"/>
              </a:rPr>
              <a:t>Partition 2 bestehend aus FLG-Variante x</a:t>
            </a:r>
            <a:r>
              <a:rPr lang="de-DE" baseline="-25000" dirty="0" smtClean="0">
                <a:solidFill>
                  <a:srgbClr val="000000"/>
                </a:solidFill>
                <a:latin typeface="DB Office"/>
              </a:rPr>
              <a:t>3</a:t>
            </a:r>
            <a:r>
              <a:rPr lang="de-DE" dirty="0" smtClean="0">
                <a:solidFill>
                  <a:srgbClr val="000000"/>
                </a:solidFill>
                <a:latin typeface="DB Office"/>
              </a:rPr>
              <a:t> (verkehrt am 1. Tag) und x</a:t>
            </a:r>
            <a:r>
              <a:rPr lang="de-DE" baseline="-25000" dirty="0" smtClean="0">
                <a:solidFill>
                  <a:srgbClr val="000000"/>
                </a:solidFill>
                <a:latin typeface="DB Office"/>
              </a:rPr>
              <a:t>4</a:t>
            </a:r>
            <a:r>
              <a:rPr lang="de-DE" dirty="0" smtClean="0">
                <a:solidFill>
                  <a:srgbClr val="000000"/>
                </a:solidFill>
                <a:latin typeface="DB Office"/>
              </a:rPr>
              <a:t> (verkehrt am 2. Tag)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  <a:latin typeface="DB Office"/>
              </a:rPr>
              <a:t>Fahrlage</a:t>
            </a:r>
            <a:r>
              <a:rPr lang="de-DE" dirty="0" smtClean="0">
                <a:solidFill>
                  <a:srgbClr val="000000"/>
                </a:solidFill>
                <a:latin typeface="DB Office"/>
              </a:rPr>
              <a:t> 2 besteht aus einer Partition, welche nur FLG-Variante x</a:t>
            </a:r>
            <a:r>
              <a:rPr lang="de-DE" baseline="-25000" dirty="0" smtClean="0">
                <a:solidFill>
                  <a:srgbClr val="000000"/>
                </a:solidFill>
                <a:latin typeface="DB Office"/>
              </a:rPr>
              <a:t>2</a:t>
            </a:r>
            <a:r>
              <a:rPr lang="de-DE" dirty="0" smtClean="0">
                <a:solidFill>
                  <a:srgbClr val="000000"/>
                </a:solidFill>
                <a:latin typeface="DB Office"/>
              </a:rPr>
              <a:t> (verkehrt nur am 1. Tag) enthält </a:t>
            </a:r>
          </a:p>
        </p:txBody>
      </p:sp>
    </p:spTree>
    <p:extLst>
      <p:ext uri="{BB962C8B-B14F-4D97-AF65-F5344CB8AC3E}">
        <p14:creationId xmlns:p14="http://schemas.microsoft.com/office/powerpoint/2010/main" val="42061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DB Netz AG | Patrick </a:t>
            </a:r>
            <a:r>
              <a:rPr lang="de-DE" dirty="0" err="1"/>
              <a:t>Breun</a:t>
            </a:r>
            <a:r>
              <a:rPr lang="de-DE" dirty="0"/>
              <a:t>, Jordis Wächter | Dresden | 18.12.2017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27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32385" y="449540"/>
            <a:ext cx="1721654" cy="2602440"/>
            <a:chOff x="196850" y="133917"/>
            <a:chExt cx="1721654" cy="2602440"/>
          </a:xfrm>
        </p:grpSpPr>
        <p:cxnSp>
          <p:nvCxnSpPr>
            <p:cNvPr id="5" name="Gerade Verbindung mit Pfeil 4"/>
            <p:cNvCxnSpPr/>
            <p:nvPr/>
          </p:nvCxnSpPr>
          <p:spPr bwMode="auto">
            <a:xfrm>
              <a:off x="772930" y="563249"/>
              <a:ext cx="583792" cy="8146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Gerade Verbindung mit Pfeil 5"/>
            <p:cNvCxnSpPr/>
            <p:nvPr/>
          </p:nvCxnSpPr>
          <p:spPr bwMode="auto">
            <a:xfrm>
              <a:off x="1356722" y="617876"/>
              <a:ext cx="0" cy="760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mit Pfeil 9"/>
            <p:cNvCxnSpPr/>
            <p:nvPr/>
          </p:nvCxnSpPr>
          <p:spPr bwMode="auto">
            <a:xfrm>
              <a:off x="1356722" y="1377896"/>
              <a:ext cx="0" cy="11122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mit Pfeil 12"/>
            <p:cNvCxnSpPr/>
            <p:nvPr/>
          </p:nvCxnSpPr>
          <p:spPr bwMode="auto">
            <a:xfrm>
              <a:off x="1356722" y="1377896"/>
              <a:ext cx="561782" cy="556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mit Pfeil 16"/>
            <p:cNvCxnSpPr/>
            <p:nvPr/>
          </p:nvCxnSpPr>
          <p:spPr bwMode="auto">
            <a:xfrm flipH="1">
              <a:off x="1356722" y="1934016"/>
              <a:ext cx="561782" cy="556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96850" y="133917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50" y="133917"/>
                  <a:ext cx="576080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6383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196850" y="347805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50" y="347805"/>
                  <a:ext cx="576080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447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196850" y="566816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50" y="566816"/>
                  <a:ext cx="576080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447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1068682" y="347648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682" y="347648"/>
                  <a:ext cx="576080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447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feld 27"/>
            <p:cNvSpPr txBox="1"/>
            <p:nvPr/>
          </p:nvSpPr>
          <p:spPr>
            <a:xfrm>
              <a:off x="1139310" y="2490136"/>
              <a:ext cx="426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Ziel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422129" y="78226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951012" y="93466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236305" y="177277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587855" y="1377896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740375" y="213282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5</a:t>
              </a: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434867" y="3254894"/>
            <a:ext cx="18799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000000"/>
                </a:solidFill>
              </a:rPr>
              <a:t>Die Systemtrassen seien täglich verfügbar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/>
              <p:cNvSpPr/>
              <p:nvPr/>
            </p:nvSpPr>
            <p:spPr bwMode="auto">
              <a:xfrm>
                <a:off x="2286249" y="2688789"/>
                <a:ext cx="6264870" cy="18203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Tag 2: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40833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600" i="1">
                        <a:solidFill>
                          <a:srgbClr val="408335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408335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408335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408335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dirty="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16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de-DE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249" y="2688789"/>
                <a:ext cx="6264870" cy="1820361"/>
              </a:xfrm>
              <a:prstGeom prst="rect">
                <a:avLst/>
              </a:prstGeom>
              <a:blipFill rotWithShape="1">
                <a:blip r:embed="rId6"/>
                <a:stretch>
                  <a:fillRect l="-678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 bwMode="auto">
              <a:xfrm>
                <a:off x="2286249" y="628787"/>
                <a:ext cx="6222347" cy="193609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Tag 1: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408335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 smtClean="0">
                          <a:solidFill>
                            <a:srgbClr val="408335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 smtClean="0">
                          <a:solidFill>
                            <a:srgbClr val="408335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408335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de-DE" sz="1600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de-DE" sz="1600" i="1" dirty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de-DE" sz="1600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i="1" dirty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dirty="0" smtClean="0">
                  <a:solidFill>
                    <a:srgbClr val="000000"/>
                  </a:solidFill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de-DE" sz="16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249" y="628787"/>
                <a:ext cx="6222347" cy="1936093"/>
              </a:xfrm>
              <a:prstGeom prst="rect">
                <a:avLst/>
              </a:prstGeom>
              <a:blipFill rotWithShape="1">
                <a:blip r:embed="rId7"/>
                <a:stretch>
                  <a:fillRect l="-683" t="-1553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hteck 37"/>
              <p:cNvSpPr/>
              <p:nvPr/>
            </p:nvSpPr>
            <p:spPr bwMode="auto">
              <a:xfrm>
                <a:off x="484890" y="4632827"/>
                <a:ext cx="7058089" cy="18203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Gesamt: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1600" dirty="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Tag 1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 smtClean="0">
                    <a:solidFill>
                      <a:srgbClr val="000000"/>
                    </a:solidFill>
                  </a:rPr>
                  <a:t> Tag 2</a:t>
                </a:r>
                <a:r>
                  <a:rPr lang="de-DE" sz="16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dirty="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  <a:ea typeface="Cambria Math"/>
                  </a:rPr>
                  <a:t>Fahrlagenvarianten, die sich  gegenseitig ausschießen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 smtClean="0">
                    <a:solidFill>
                      <a:srgbClr val="000000"/>
                    </a:solidFill>
                    <a:ea typeface="Cambria Math"/>
                  </a:rPr>
                  <a:t> Partitionen zusammenführen</a:t>
                </a:r>
                <a:endParaRPr lang="de-DE" sz="1600" dirty="0">
                  <a:solidFill>
                    <a:srgbClr val="000000"/>
                  </a:solidFill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8" name="Rechteck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890" y="4632827"/>
                <a:ext cx="7058089" cy="1820361"/>
              </a:xfrm>
              <a:prstGeom prst="rect">
                <a:avLst/>
              </a:prstGeom>
              <a:blipFill rotWithShape="1">
                <a:blip r:embed="rId8"/>
                <a:stretch>
                  <a:fillRect l="-603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8569190" y="916863"/>
            <a:ext cx="1205965" cy="791737"/>
          </a:xfrm>
          <a:prstGeom prst="rect">
            <a:avLst/>
          </a:prstGeom>
          <a:solidFill>
            <a:schemeClr val="bg2"/>
          </a:solidFill>
        </p:spPr>
        <p:txBody>
          <a:bodyPr wrap="square" lIns="72000" tIns="72000" rIns="72000" bIns="72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chemeClr val="bg1"/>
                </a:solidFill>
              </a:rPr>
              <a:t>Nur ein Weg für jede Anfrage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587261" y="1754206"/>
            <a:ext cx="1189823" cy="791737"/>
          </a:xfrm>
          <a:prstGeom prst="rect">
            <a:avLst/>
          </a:prstGeom>
          <a:solidFill>
            <a:schemeClr val="bg2"/>
          </a:solidFill>
        </p:spPr>
        <p:txBody>
          <a:bodyPr wrap="square" lIns="72000" tIns="72000" rIns="72000" bIns="72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chemeClr val="bg1"/>
                </a:solidFill>
              </a:rPr>
              <a:t>Konflikte auf den System-trassen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8634545" y="2805759"/>
            <a:ext cx="1131447" cy="791737"/>
          </a:xfrm>
          <a:prstGeom prst="rect">
            <a:avLst/>
          </a:prstGeom>
          <a:solidFill>
            <a:schemeClr val="bg2"/>
          </a:solidFill>
        </p:spPr>
        <p:txBody>
          <a:bodyPr wrap="square" lIns="72000" tIns="72000" rIns="72000" bIns="72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chemeClr val="bg1"/>
                </a:solidFill>
              </a:rPr>
              <a:t>Nur ein Weg für jede Anfrage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8634544" y="3665962"/>
            <a:ext cx="1142539" cy="791737"/>
          </a:xfrm>
          <a:prstGeom prst="rect">
            <a:avLst/>
          </a:prstGeom>
          <a:solidFill>
            <a:schemeClr val="bg2"/>
          </a:solidFill>
        </p:spPr>
        <p:txBody>
          <a:bodyPr wrap="square" lIns="72000" tIns="72000" rIns="72000" bIns="72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chemeClr val="bg1"/>
                </a:solidFill>
              </a:rPr>
              <a:t>Konflikte auf den System-trassen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7686923" y="4832072"/>
            <a:ext cx="2090161" cy="1438068"/>
          </a:xfrm>
          <a:prstGeom prst="rect">
            <a:avLst/>
          </a:prstGeom>
          <a:solidFill>
            <a:schemeClr val="bg2"/>
          </a:solidFill>
        </p:spPr>
        <p:txBody>
          <a:bodyPr wrap="square" lIns="72000" tIns="72000" rIns="72000" bIns="72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chemeClr val="bg1"/>
                </a:solidFill>
              </a:rPr>
              <a:t>Fahrlagenvarianten aus verschiedenen Partitionen einer Nachfrage dürfen nicht gleichzeitig ausgewählt werden</a:t>
            </a:r>
          </a:p>
        </p:txBody>
      </p:sp>
    </p:spTree>
    <p:extLst>
      <p:ext uri="{BB962C8B-B14F-4D97-AF65-F5344CB8AC3E}">
        <p14:creationId xmlns:p14="http://schemas.microsoft.com/office/powerpoint/2010/main" val="38463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>
                <a:solidFill>
                  <a:srgbClr val="000000"/>
                </a:solidFill>
              </a:rPr>
              <a:pPr algn="l"/>
              <a:t>28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32385" y="449540"/>
            <a:ext cx="1721654" cy="2602440"/>
            <a:chOff x="196850" y="133917"/>
            <a:chExt cx="1721654" cy="2602440"/>
          </a:xfrm>
        </p:grpSpPr>
        <p:cxnSp>
          <p:nvCxnSpPr>
            <p:cNvPr id="5" name="Gerade Verbindung mit Pfeil 4"/>
            <p:cNvCxnSpPr/>
            <p:nvPr/>
          </p:nvCxnSpPr>
          <p:spPr bwMode="auto">
            <a:xfrm>
              <a:off x="772930" y="563249"/>
              <a:ext cx="583792" cy="8146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Gerade Verbindung mit Pfeil 5"/>
            <p:cNvCxnSpPr/>
            <p:nvPr/>
          </p:nvCxnSpPr>
          <p:spPr bwMode="auto">
            <a:xfrm>
              <a:off x="1356722" y="617876"/>
              <a:ext cx="0" cy="760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mit Pfeil 9"/>
            <p:cNvCxnSpPr/>
            <p:nvPr/>
          </p:nvCxnSpPr>
          <p:spPr bwMode="auto">
            <a:xfrm>
              <a:off x="1356722" y="1377896"/>
              <a:ext cx="0" cy="11122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mit Pfeil 12"/>
            <p:cNvCxnSpPr/>
            <p:nvPr/>
          </p:nvCxnSpPr>
          <p:spPr bwMode="auto">
            <a:xfrm>
              <a:off x="1356722" y="1377896"/>
              <a:ext cx="561782" cy="556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mit Pfeil 16"/>
            <p:cNvCxnSpPr/>
            <p:nvPr/>
          </p:nvCxnSpPr>
          <p:spPr bwMode="auto">
            <a:xfrm flipH="1">
              <a:off x="1356722" y="1934016"/>
              <a:ext cx="561782" cy="556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96850" y="133917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50" y="133917"/>
                  <a:ext cx="576080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6383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196850" y="347805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50" y="347805"/>
                  <a:ext cx="576080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447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196850" y="566816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50" y="566816"/>
                  <a:ext cx="576080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447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1068682" y="347648"/>
                  <a:ext cx="576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de-DE" sz="1400" dirty="0" err="1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682" y="347648"/>
                  <a:ext cx="576080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447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feld 27"/>
            <p:cNvSpPr txBox="1"/>
            <p:nvPr/>
          </p:nvSpPr>
          <p:spPr>
            <a:xfrm>
              <a:off x="1139310" y="2490136"/>
              <a:ext cx="426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Ziel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422129" y="78226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951012" y="93466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236305" y="177277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587855" y="1377896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740375" y="213282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smtClean="0">
                  <a:solidFill>
                    <a:srgbClr val="000000"/>
                  </a:solidFill>
                </a:rPr>
                <a:t>5</a:t>
              </a: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434867" y="3254894"/>
            <a:ext cx="18799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000000"/>
                </a:solidFill>
              </a:rPr>
              <a:t>Die Systemtrassen seien täglich verfügbar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hteck 37"/>
              <p:cNvSpPr/>
              <p:nvPr/>
            </p:nvSpPr>
            <p:spPr bwMode="auto">
              <a:xfrm>
                <a:off x="484890" y="4632827"/>
                <a:ext cx="7130099" cy="196461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1600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1600" i="1" dirty="0">
                  <a:solidFill>
                    <a:srgbClr val="000000"/>
                  </a:solidFill>
                  <a:latin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de-DE" sz="1600" dirty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de-DE" sz="1600" dirty="0">
                  <a:solidFill>
                    <a:srgbClr val="000000"/>
                  </a:solidFill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de-DE" sz="1600" dirty="0">
                  <a:solidFill>
                    <a:srgbClr val="000000"/>
                  </a:solidFill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600" dirty="0" smtClean="0">
                  <a:solidFill>
                    <a:srgbClr val="000000"/>
                  </a:solidFill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600" dirty="0">
                  <a:solidFill>
                    <a:srgbClr val="000000"/>
                  </a:solidFill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600" dirty="0">
                  <a:solidFill>
                    <a:srgbClr val="000000"/>
                  </a:solidFill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600" dirty="0">
                  <a:solidFill>
                    <a:srgbClr val="000000"/>
                  </a:solidFill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1600" dirty="0">
                  <a:solidFill>
                    <a:srgbClr val="000000"/>
                  </a:solidFill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8" name="Rechteck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890" y="4632827"/>
                <a:ext cx="7130099" cy="19646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484890" y="4632827"/>
                <a:ext cx="168035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>
                    <a:solidFill>
                      <a:srgbClr val="000000"/>
                    </a:solidFill>
                  </a:rPr>
                  <a:t>Gesamt: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>
                    <a:solidFill>
                      <a:srgbClr val="000000"/>
                    </a:solidFill>
                  </a:rPr>
                  <a:t>Tag 1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Tag 2</a:t>
                </a:r>
                <a:r>
                  <a:rPr lang="de-DE" sz="16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dirty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1600" dirty="0" err="1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90" y="4632827"/>
                <a:ext cx="1680357" cy="738664"/>
              </a:xfrm>
              <a:prstGeom prst="rect">
                <a:avLst/>
              </a:prstGeom>
              <a:blipFill rotWithShape="1">
                <a:blip r:embed="rId9"/>
                <a:stretch>
                  <a:fillRect l="-7636" t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DB Netz AG | Patrick </a:t>
            </a:r>
            <a:r>
              <a:rPr lang="de-DE" dirty="0" err="1"/>
              <a:t>Breun</a:t>
            </a:r>
            <a:r>
              <a:rPr lang="de-DE" dirty="0"/>
              <a:t>, Jordis Wächter | Dresden | 18.12.2017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8569190" y="916863"/>
            <a:ext cx="1205965" cy="791737"/>
          </a:xfrm>
          <a:prstGeom prst="rect">
            <a:avLst/>
          </a:prstGeom>
          <a:solidFill>
            <a:schemeClr val="bg2"/>
          </a:solidFill>
        </p:spPr>
        <p:txBody>
          <a:bodyPr wrap="square" lIns="72000" tIns="72000" rIns="72000" bIns="72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chemeClr val="bg1"/>
                </a:solidFill>
              </a:rPr>
              <a:t>Nur ein Weg für jede Anfrage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587261" y="1754206"/>
            <a:ext cx="1189823" cy="791737"/>
          </a:xfrm>
          <a:prstGeom prst="rect">
            <a:avLst/>
          </a:prstGeom>
          <a:solidFill>
            <a:schemeClr val="bg2"/>
          </a:solidFill>
        </p:spPr>
        <p:txBody>
          <a:bodyPr wrap="square" lIns="72000" tIns="72000" rIns="72000" bIns="72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chemeClr val="bg1"/>
                </a:solidFill>
              </a:rPr>
              <a:t>Konflikte auf den System-trassen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634545" y="2805759"/>
            <a:ext cx="1131447" cy="791737"/>
          </a:xfrm>
          <a:prstGeom prst="rect">
            <a:avLst/>
          </a:prstGeom>
          <a:solidFill>
            <a:schemeClr val="bg2"/>
          </a:solidFill>
        </p:spPr>
        <p:txBody>
          <a:bodyPr wrap="square" lIns="72000" tIns="72000" rIns="72000" bIns="72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chemeClr val="bg1"/>
                </a:solidFill>
              </a:rPr>
              <a:t>Nur ein Weg für jede Anfrage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8634544" y="3665962"/>
            <a:ext cx="1142539" cy="791737"/>
          </a:xfrm>
          <a:prstGeom prst="rect">
            <a:avLst/>
          </a:prstGeom>
          <a:solidFill>
            <a:schemeClr val="bg2"/>
          </a:solidFill>
        </p:spPr>
        <p:txBody>
          <a:bodyPr wrap="square" lIns="72000" tIns="72000" rIns="72000" bIns="72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chemeClr val="bg1"/>
                </a:solidFill>
              </a:rPr>
              <a:t>Konflikte auf den System-trassen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7686923" y="4832072"/>
            <a:ext cx="2090161" cy="1438068"/>
          </a:xfrm>
          <a:prstGeom prst="rect">
            <a:avLst/>
          </a:prstGeom>
          <a:solidFill>
            <a:schemeClr val="bg2"/>
          </a:solidFill>
        </p:spPr>
        <p:txBody>
          <a:bodyPr wrap="square" lIns="72000" tIns="72000" rIns="72000" bIns="72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chemeClr val="bg1"/>
                </a:solidFill>
              </a:rPr>
              <a:t>Fahrlagenvarianten aus verschiedenen Partitionen einer Nachfrage dürfen nicht gleichzeitig ausgewählt werden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 bwMode="auto">
              <a:xfrm>
                <a:off x="2286249" y="2688789"/>
                <a:ext cx="6264870" cy="18203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Tag 2: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40833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600" i="1">
                        <a:solidFill>
                          <a:srgbClr val="408335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408335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408335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408335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408335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408335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dirty="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16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de-DE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249" y="2688789"/>
                <a:ext cx="6264870" cy="1820361"/>
              </a:xfrm>
              <a:prstGeom prst="rect">
                <a:avLst/>
              </a:prstGeom>
              <a:blipFill rotWithShape="1">
                <a:blip r:embed="rId10"/>
                <a:stretch>
                  <a:fillRect l="-678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 bwMode="auto">
              <a:xfrm>
                <a:off x="2286249" y="628787"/>
                <a:ext cx="6222347" cy="193609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Tag 1: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600" i="1" smtClean="0">
                          <a:solidFill>
                            <a:srgbClr val="408335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 smtClean="0">
                          <a:solidFill>
                            <a:srgbClr val="408335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 smtClean="0">
                          <a:solidFill>
                            <a:srgbClr val="408335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de-DE" sz="1600" i="1" smtClean="0">
                              <a:solidFill>
                                <a:srgbClr val="408335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408335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408335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600" i="1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408335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de-DE" sz="1600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de-DE" sz="1600" i="1" dirty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16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de-DE" sz="1600" i="1" dirty="0" smtClean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i="1" dirty="0">
                  <a:solidFill>
                    <a:srgbClr val="000000"/>
                  </a:solidFill>
                  <a:latin typeface="Cambria Math"/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de-DE" sz="16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endParaRPr lang="de-DE" sz="1600" dirty="0" smtClean="0">
                  <a:solidFill>
                    <a:srgbClr val="000000"/>
                  </a:solidFill>
                  <a:ea typeface="Cambria Math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de-DE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de-DE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de-DE" sz="16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249" y="628787"/>
                <a:ext cx="6222347" cy="1936093"/>
              </a:xfrm>
              <a:prstGeom prst="rect">
                <a:avLst/>
              </a:prstGeom>
              <a:blipFill rotWithShape="1">
                <a:blip r:embed="rId11"/>
                <a:stretch>
                  <a:fillRect l="-683" t="-1553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SAT-Modell in der ganzjährigen Belegung (2/X)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19.12.2017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493361"/>
            <a:ext cx="2808312" cy="360040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latin typeface="DB Office" pitchFamily="34" charset="0"/>
              </a:rPr>
              <a:t>Partitionierung der </a:t>
            </a:r>
            <a:r>
              <a:rPr lang="de-DE" sz="1200" dirty="0" smtClean="0">
                <a:latin typeface="DB Office" pitchFamily="34" charset="0"/>
              </a:rPr>
              <a:t>Fahrlagen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</p:cNvCxnSpPr>
          <p:nvPr/>
        </p:nvCxnSpPr>
        <p:spPr bwMode="auto">
          <a:xfrm>
            <a:off x="1674255" y="3853401"/>
            <a:ext cx="0" cy="2527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628800"/>
            <a:ext cx="0" cy="1864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 bwMode="auto">
              <a:xfrm>
                <a:off x="4835259" y="3171718"/>
                <a:ext cx="1411504" cy="55399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bestehen aus: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5259" y="3171718"/>
                <a:ext cx="1411504" cy="5539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 bwMode="auto">
              <a:xfrm>
                <a:off x="4842632" y="4157764"/>
                <a:ext cx="1396757" cy="711396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bestehend aus: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632" y="4157764"/>
                <a:ext cx="1396757" cy="711396"/>
              </a:xfrm>
              <a:prstGeom prst="rect">
                <a:avLst/>
              </a:prstGeom>
              <a:blipFill rotWithShape="1">
                <a:blip r:embed="rId3"/>
                <a:stretch>
                  <a:fillRect r="-3017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 Verbindung 46"/>
          <p:cNvCxnSpPr>
            <a:stCxn id="45" idx="2"/>
            <a:endCxn id="46" idx="0"/>
          </p:cNvCxnSpPr>
          <p:nvPr/>
        </p:nvCxnSpPr>
        <p:spPr bwMode="auto">
          <a:xfrm>
            <a:off x="5541011" y="3725716"/>
            <a:ext cx="0" cy="432048"/>
          </a:xfrm>
          <a:prstGeom prst="line">
            <a:avLst/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4850006" y="2940603"/>
            <a:ext cx="10801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</a:t>
            </a:r>
            <a:r>
              <a:rPr kumimoji="0" lang="de-DE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/>
              <p:cNvSpPr/>
              <p:nvPr/>
            </p:nvSpPr>
            <p:spPr bwMode="auto">
              <a:xfrm>
                <a:off x="6642807" y="3171718"/>
                <a:ext cx="1396252" cy="55399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bestehend aus: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1" name="Rechteck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2807" y="3171718"/>
                <a:ext cx="1396252" cy="553998"/>
              </a:xfrm>
              <a:prstGeom prst="rect">
                <a:avLst/>
              </a:prstGeom>
              <a:blipFill rotWithShape="1">
                <a:blip r:embed="rId4"/>
                <a:stretch>
                  <a:fillRect r="-3030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 bwMode="auto">
              <a:xfrm>
                <a:off x="6642807" y="4157764"/>
                <a:ext cx="1396252" cy="711396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bestehend aus: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2807" y="4157764"/>
                <a:ext cx="1396252" cy="711396"/>
              </a:xfrm>
              <a:prstGeom prst="rect">
                <a:avLst/>
              </a:prstGeom>
              <a:blipFill rotWithShape="1">
                <a:blip r:embed="rId5"/>
                <a:stretch>
                  <a:fillRect r="-3030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52"/>
          <p:cNvCxnSpPr>
            <a:stCxn id="51" idx="2"/>
            <a:endCxn id="52" idx="0"/>
          </p:cNvCxnSpPr>
          <p:nvPr/>
        </p:nvCxnSpPr>
        <p:spPr bwMode="auto">
          <a:xfrm>
            <a:off x="7340933" y="3725716"/>
            <a:ext cx="0" cy="432048"/>
          </a:xfrm>
          <a:prstGeom prst="line">
            <a:avLst/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feld 54"/>
          <p:cNvSpPr txBox="1"/>
          <p:nvPr/>
        </p:nvSpPr>
        <p:spPr>
          <a:xfrm>
            <a:off x="3654475" y="3171718"/>
            <a:ext cx="10081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kein Schnitt (ursprüngliche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54475" y="4251838"/>
            <a:ext cx="10081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smtClean="0">
                <a:solidFill>
                  <a:srgbClr val="000000"/>
                </a:solidFill>
              </a:rPr>
              <a:t>Nach  Ausführung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Schnitt Nr.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Notation: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𝑙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Partitionierung</a:t>
                </a:r>
                <a:r>
                  <a:rPr lang="de-DE" sz="1200" i="1" kern="0" dirty="0">
                    <a:solidFill>
                      <a:srgbClr val="000000"/>
                    </a:solidFill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l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r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Fahrlagenvariante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n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r</a:t>
                </a:r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blipFill rotWithShape="1">
                <a:blip r:embed="rId6"/>
                <a:stretch>
                  <a:fillRect l="-423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/>
          <p:cNvCxnSpPr/>
          <p:nvPr/>
        </p:nvCxnSpPr>
        <p:spPr bwMode="auto">
          <a:xfrm flipH="1">
            <a:off x="7561957" y="4528837"/>
            <a:ext cx="864096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feld 58"/>
          <p:cNvSpPr txBox="1"/>
          <p:nvPr/>
        </p:nvSpPr>
        <p:spPr>
          <a:xfrm>
            <a:off x="8478985" y="4417454"/>
            <a:ext cx="9361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irrelevant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632414" y="2940603"/>
            <a:ext cx="10801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</a:t>
            </a:r>
            <a:r>
              <a:rPr kumimoji="0" lang="de-DE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2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SAT-Modell in der ganzjährigen Belegung (3/X)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19.12.2017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1844824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Kürzeste Wegesuche je Fahrlagenvariante (für alle Partitionen)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</p:cNvCxnSpPr>
          <p:nvPr/>
        </p:nvCxnSpPr>
        <p:spPr bwMode="auto">
          <a:xfrm>
            <a:off x="1674255" y="2284519"/>
            <a:ext cx="0" cy="4259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556792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Notation: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𝑙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Partitionierung</a:t>
                </a:r>
                <a:r>
                  <a:rPr lang="de-DE" sz="1200" i="1" kern="0" dirty="0">
                    <a:solidFill>
                      <a:srgbClr val="000000"/>
                    </a:solidFill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l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r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Fahrlagenvariante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n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r</a:t>
                </a: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blipFill rotWithShape="1">
                <a:blip r:embed="rId3"/>
                <a:stretch>
                  <a:fillRect l="-423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0099" y="2420888"/>
            <a:ext cx="2808312" cy="3816424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sz="1200" dirty="0" smtClean="0"/>
              <a:t>Wähle je </a:t>
            </a:r>
            <a:r>
              <a:rPr lang="de-DE" sz="1200" dirty="0" err="1" smtClean="0"/>
              <a:t>Fahrlage</a:t>
            </a:r>
            <a:r>
              <a:rPr lang="de-DE" sz="1200" dirty="0" smtClean="0"/>
              <a:t> die homogenste (= oberste) Partition, für die ein Weg gefunden wird (d.h. für alle Fahrlagenvarianten dieser Partition muss ein Weg gefunden werden)</a:t>
            </a:r>
          </a:p>
          <a:p>
            <a:pPr lvl="1"/>
            <a:r>
              <a:rPr lang="de-DE" sz="1200" dirty="0" smtClean="0"/>
              <a:t>MSMS-Wegesuche inkl. V/N mit Bit-Schlüssel der Fahrlagenvariante (nur Systemtrassen, die an allen Tagen der Fahrlagenvariante gültig sind)</a:t>
            </a:r>
            <a:br>
              <a:rPr lang="de-DE" sz="1200" dirty="0" smtClean="0"/>
            </a:br>
            <a:r>
              <a:rPr lang="de-DE" sz="1200" b="1" dirty="0" smtClean="0">
                <a:sym typeface="Wingdings" panose="05000000000000000000" pitchFamily="2" charset="2"/>
              </a:rPr>
              <a:t> Konzept hierfür steht</a:t>
            </a:r>
            <a:endParaRPr lang="de-DE" sz="1200" b="1" dirty="0" smtClean="0"/>
          </a:p>
          <a:p>
            <a:pPr lvl="1"/>
            <a:r>
              <a:rPr lang="de-DE" sz="1200" dirty="0" smtClean="0">
                <a:solidFill>
                  <a:schemeClr val="accent1"/>
                </a:solidFill>
              </a:rPr>
              <a:t>TBD - Fahrlagenvariante nicht belegbar wenn kein V/N gefunden wird (in diesem Fall zugehörige Partitionen als nicht belegbar markieren)</a:t>
            </a:r>
            <a:br>
              <a:rPr lang="de-DE" sz="1200" dirty="0" smtClean="0">
                <a:solidFill>
                  <a:schemeClr val="accent1"/>
                </a:solidFill>
              </a:rPr>
            </a:br>
            <a:r>
              <a:rPr lang="de-DE" sz="12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Zusätzlicher Schritt</a:t>
            </a:r>
            <a:br>
              <a:rPr lang="de-DE" sz="12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de-DE" sz="12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(Bisher </a:t>
            </a:r>
            <a:r>
              <a:rPr lang="de-DE" sz="1200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Kennzeichung</a:t>
            </a:r>
            <a:r>
              <a:rPr lang="de-DE" sz="12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als nicht belegbar nur falls keine Individualkonstruktion oder keine kürzeste Referenzroute gefunden werden konnte)</a:t>
            </a:r>
            <a:endParaRPr lang="de-DE" sz="1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Inhaltsplatzhalter 5"/>
              <p:cNvSpPr txBox="1">
                <a:spLocks/>
              </p:cNvSpPr>
              <p:nvPr/>
            </p:nvSpPr>
            <p:spPr bwMode="auto">
              <a:xfrm>
                <a:off x="3654475" y="2492896"/>
                <a:ext cx="2889354" cy="3937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  <a:ea typeface="+mn-ea"/>
                    <a:cs typeface="+mn-cs"/>
                  </a:defRPr>
                </a:lvl1pPr>
                <a:lvl2pPr marL="18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2pPr>
                <a:lvl3pPr marL="358775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3pPr>
                <a:lvl4pPr marL="54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§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4pPr>
                <a:lvl5pPr marL="72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lang="de-DE" sz="1600" dirty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5pPr>
                <a:lvl6pPr marL="11858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16430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21002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25574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defRPr/>
                </a:pPr>
                <a:r>
                  <a:rPr kumimoji="0" lang="de-DE" sz="1200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Fahrlage</a:t>
                </a: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lang="de-DE" sz="1200" u="sng" kern="0" dirty="0" smtClean="0">
                    <a:solidFill>
                      <a:srgbClr val="000000"/>
                    </a:solidFill>
                  </a:rPr>
                  <a:t>r</a:t>
                </a:r>
                <a:r>
                  <a:rPr lang="de-DE" sz="1200" u="sng" kern="0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sup>
                    </m:sSubSup>
                    <m:r>
                      <a:rPr kumimoji="0" lang="de-D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kumimoji="0" lang="ar-A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de-D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(1,1,0)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ar-AE" sz="1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0" lang="ar-AE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ar-A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(1,0,0)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ar-A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(0,1,0)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285750" lvl="0" indent="-285750">
                  <a:buFont typeface="Wingdings"/>
                  <a:buChar char="à"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Wingdings" panose="05000000000000000000" pitchFamily="2" charset="2"/>
                  </a:rPr>
                  <a:t>w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Wingdings" panose="05000000000000000000" pitchFamily="2" charset="2"/>
                  </a:rPr>
                  <a:t>ähle nur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für SAT, da bereits für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ein Weg gefunden wurde 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/>
                  <a:buChar char="à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ar-A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ar-A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ar-A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475" y="2492896"/>
                <a:ext cx="2889354" cy="3937093"/>
              </a:xfrm>
              <a:prstGeom prst="rect">
                <a:avLst/>
              </a:prstGeom>
              <a:blipFill rotWithShape="1">
                <a:blip r:embed="rId4"/>
                <a:stretch>
                  <a:fillRect l="-3376" t="-1393" r="-633" b="-3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lussdiagramm: Verbindungsstelle 63"/>
          <p:cNvSpPr/>
          <p:nvPr/>
        </p:nvSpPr>
        <p:spPr bwMode="auto">
          <a:xfrm>
            <a:off x="4518571" y="3108014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Q</a:t>
            </a:r>
          </a:p>
        </p:txBody>
      </p:sp>
      <p:sp>
        <p:nvSpPr>
          <p:cNvPr id="65" name="Flussdiagramm: Verbindungsstelle 64"/>
          <p:cNvSpPr/>
          <p:nvPr/>
        </p:nvSpPr>
        <p:spPr bwMode="auto">
          <a:xfrm>
            <a:off x="5958731" y="3108014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S</a:t>
            </a:r>
          </a:p>
        </p:txBody>
      </p:sp>
      <p:cxnSp>
        <p:nvCxnSpPr>
          <p:cNvPr id="66" name="Gerade Verbindung mit Pfeil 65"/>
          <p:cNvCxnSpPr>
            <a:stCxn id="64" idx="6"/>
            <a:endCxn id="65" idx="2"/>
          </p:cNvCxnSpPr>
          <p:nvPr/>
        </p:nvCxnSpPr>
        <p:spPr bwMode="auto">
          <a:xfrm>
            <a:off x="4878571" y="3288014"/>
            <a:ext cx="1080160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Gekrümmte Verbindung 67"/>
          <p:cNvCxnSpPr>
            <a:stCxn id="64" idx="0"/>
            <a:endCxn id="65" idx="0"/>
          </p:cNvCxnSpPr>
          <p:nvPr/>
        </p:nvCxnSpPr>
        <p:spPr bwMode="auto">
          <a:xfrm rot="5400000" flipH="1" flipV="1">
            <a:off x="5418651" y="2387934"/>
            <a:ext cx="12700" cy="1440160"/>
          </a:xfrm>
          <a:prstGeom prst="curvedConnector3">
            <a:avLst>
              <a:gd name="adj1" fmla="val 1800000"/>
            </a:avLst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5166643" y="3069914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(1,1,1)</a:t>
                </a: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43" y="3069914"/>
                <a:ext cx="62897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6796" t="-30000" r="-9709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166644" y="2636912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(1,1,0)</a:t>
                </a:r>
                <a:endPara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44" y="2636912"/>
                <a:ext cx="628970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6796" t="-30000" r="-4854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lussdiagramm: Verbindungsstelle 70"/>
          <p:cNvSpPr/>
          <p:nvPr/>
        </p:nvSpPr>
        <p:spPr bwMode="auto">
          <a:xfrm>
            <a:off x="4512442" y="4368090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Q</a:t>
            </a:r>
          </a:p>
        </p:txBody>
      </p:sp>
      <p:sp>
        <p:nvSpPr>
          <p:cNvPr id="72" name="Flussdiagramm: Verbindungsstelle 71"/>
          <p:cNvSpPr/>
          <p:nvPr/>
        </p:nvSpPr>
        <p:spPr bwMode="auto">
          <a:xfrm>
            <a:off x="6030779" y="4368090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S</a:t>
            </a:r>
          </a:p>
        </p:txBody>
      </p:sp>
      <p:cxnSp>
        <p:nvCxnSpPr>
          <p:cNvPr id="73" name="Gerade Verbindung mit Pfeil 72"/>
          <p:cNvCxnSpPr>
            <a:stCxn id="71" idx="6"/>
            <a:endCxn id="72" idx="2"/>
          </p:cNvCxnSpPr>
          <p:nvPr/>
        </p:nvCxnSpPr>
        <p:spPr bwMode="auto">
          <a:xfrm>
            <a:off x="4872442" y="4548090"/>
            <a:ext cx="1158337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krümmte Verbindung 73"/>
          <p:cNvCxnSpPr>
            <a:stCxn id="71" idx="0"/>
            <a:endCxn id="72" idx="0"/>
          </p:cNvCxnSpPr>
          <p:nvPr/>
        </p:nvCxnSpPr>
        <p:spPr bwMode="auto">
          <a:xfrm rot="5400000" flipH="1" flipV="1">
            <a:off x="5451610" y="3608922"/>
            <a:ext cx="12700" cy="1518337"/>
          </a:xfrm>
          <a:prstGeom prst="curvedConnector3">
            <a:avLst>
              <a:gd name="adj1" fmla="val 1800000"/>
            </a:avLst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5184672" y="4324454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(1,1,1)</a:t>
                </a:r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72" y="4324454"/>
                <a:ext cx="628970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6796" t="-25806" r="-9709" b="-451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5184671" y="3933056"/>
                <a:ext cx="683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(1,1,0)</a:t>
                </a:r>
                <a:endPara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71" y="3933056"/>
                <a:ext cx="683816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6250" t="-26667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Flussdiagramm: Verbindungsstelle 76"/>
          <p:cNvSpPr/>
          <p:nvPr/>
        </p:nvSpPr>
        <p:spPr bwMode="auto">
          <a:xfrm>
            <a:off x="4518571" y="5165203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Q</a:t>
            </a:r>
          </a:p>
        </p:txBody>
      </p:sp>
      <p:sp>
        <p:nvSpPr>
          <p:cNvPr id="78" name="Flussdiagramm: Verbindungsstelle 77"/>
          <p:cNvSpPr/>
          <p:nvPr/>
        </p:nvSpPr>
        <p:spPr bwMode="auto">
          <a:xfrm>
            <a:off x="6036908" y="5165203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S</a:t>
            </a:r>
          </a:p>
        </p:txBody>
      </p:sp>
      <p:cxnSp>
        <p:nvCxnSpPr>
          <p:cNvPr id="79" name="Gerade Verbindung mit Pfeil 78"/>
          <p:cNvCxnSpPr>
            <a:stCxn id="77" idx="6"/>
            <a:endCxn id="78" idx="2"/>
          </p:cNvCxnSpPr>
          <p:nvPr/>
        </p:nvCxnSpPr>
        <p:spPr bwMode="auto">
          <a:xfrm>
            <a:off x="4878571" y="5345203"/>
            <a:ext cx="1158337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Gekrümmte Verbindung 79"/>
          <p:cNvCxnSpPr>
            <a:stCxn id="77" idx="0"/>
            <a:endCxn id="78" idx="0"/>
          </p:cNvCxnSpPr>
          <p:nvPr/>
        </p:nvCxnSpPr>
        <p:spPr bwMode="auto">
          <a:xfrm rot="5400000" flipH="1" flipV="1">
            <a:off x="5457739" y="4406035"/>
            <a:ext cx="12700" cy="1518337"/>
          </a:xfrm>
          <a:prstGeom prst="curvedConnector3">
            <a:avLst>
              <a:gd name="adj1" fmla="val 1800000"/>
            </a:avLst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5136781" y="5116542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(1,1,1)</a:t>
                </a:r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81" y="5116542"/>
                <a:ext cx="628970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6796" t="-25806" r="-9709" b="-451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136780" y="4725144"/>
                <a:ext cx="683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(1,1,0)</a:t>
                </a:r>
                <a:endPara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80" y="4725144"/>
                <a:ext cx="683816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6250" t="-26667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unde Klammer links 17"/>
          <p:cNvSpPr/>
          <p:nvPr/>
        </p:nvSpPr>
        <p:spPr bwMode="auto">
          <a:xfrm>
            <a:off x="3510459" y="3717032"/>
            <a:ext cx="288032" cy="1944216"/>
          </a:xfrm>
          <a:prstGeom prst="leftBracket">
            <a:avLst>
              <a:gd name="adj" fmla="val 61244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unde Klammer rechts 18"/>
          <p:cNvSpPr/>
          <p:nvPr/>
        </p:nvSpPr>
        <p:spPr bwMode="auto">
          <a:xfrm>
            <a:off x="6318771" y="3717032"/>
            <a:ext cx="225058" cy="1944216"/>
          </a:xfrm>
          <a:prstGeom prst="rightBracket">
            <a:avLst>
              <a:gd name="adj" fmla="val 83691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Inhaltsplatzhalter 5"/>
              <p:cNvSpPr txBox="1">
                <a:spLocks/>
              </p:cNvSpPr>
              <p:nvPr/>
            </p:nvSpPr>
            <p:spPr bwMode="auto">
              <a:xfrm>
                <a:off x="6885801" y="2492895"/>
                <a:ext cx="2889354" cy="3937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  <a:ea typeface="+mn-ea"/>
                    <a:cs typeface="+mn-cs"/>
                  </a:defRPr>
                </a:lvl1pPr>
                <a:lvl2pPr marL="18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2pPr>
                <a:lvl3pPr marL="358775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3pPr>
                <a:lvl4pPr marL="54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§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4pPr>
                <a:lvl5pPr marL="72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lang="de-DE" sz="1600" dirty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5pPr>
                <a:lvl6pPr marL="11858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16430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21002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25574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defRPr/>
                </a:pPr>
                <a:r>
                  <a:rPr lang="de-DE" sz="1200" u="sng" kern="0" dirty="0" err="1">
                    <a:solidFill>
                      <a:srgbClr val="000000"/>
                    </a:solidFill>
                  </a:rPr>
                  <a:t>Fahrlage</a:t>
                </a:r>
                <a:r>
                  <a:rPr lang="de-DE" sz="1200" u="sng" kern="0" dirty="0">
                    <a:solidFill>
                      <a:srgbClr val="000000"/>
                    </a:solidFill>
                  </a:rPr>
                  <a:t> </a:t>
                </a:r>
                <a:r>
                  <a:rPr lang="de-DE" sz="1200" u="sng" kern="0" dirty="0" smtClean="0">
                    <a:solidFill>
                      <a:srgbClr val="000000"/>
                    </a:solidFill>
                  </a:rPr>
                  <a:t>r</a:t>
                </a:r>
                <a:r>
                  <a:rPr lang="de-DE" sz="1200" u="sng" kern="0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de-DE" sz="1200" u="sng" kern="0" dirty="0" smtClean="0">
                    <a:solidFill>
                      <a:srgbClr val="000000"/>
                    </a:solidFill>
                  </a:rPr>
                  <a:t>:</a:t>
                </a:r>
                <a:endParaRPr lang="de-DE" sz="1200" u="sng" kern="0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0" lang="de-DE" sz="1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𝟐</m:t>
                        </m:r>
                      </m:sup>
                    </m:sSubSup>
                    <m:d>
                      <m:d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ar-A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ar-AE" sz="1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/>
                </a:r>
                <a:b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(0,1,1)</a:t>
                </a: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ar-AE" sz="1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de-DE" sz="1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𝟐</m:t>
                        </m:r>
                      </m:sup>
                    </m:sSubSup>
                  </m:oMath>
                </a14:m>
                <a:r>
                  <a:rPr kumimoji="0" lang="ar-AE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/>
                </a:r>
                <a:b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(0,1,1)</a:t>
                </a: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1200" kern="0" dirty="0">
                  <a:solidFill>
                    <a:srgbClr val="000000"/>
                  </a:solidFill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285750" lvl="0" indent="-285750">
                  <a:buFont typeface="Wingdings"/>
                  <a:buChar char="à"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Wingdings" panose="05000000000000000000" pitchFamily="2" charset="2"/>
                  </a:rPr>
                  <a:t>w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Wingdings" panose="05000000000000000000" pitchFamily="2" charset="2"/>
                  </a:rPr>
                  <a:t>ähle nur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für SAT, da bereits für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ein Weg gefunden wurde</a:t>
                </a:r>
                <a:r>
                  <a:rPr kumimoji="0" lang="de-DE" sz="12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br>
                  <a:rPr kumimoji="0" lang="de-DE" sz="12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de-DE" sz="12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(zudem gilt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2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)</a:t>
                </a: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/>
                  <a:buChar char="à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ar-A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ar-A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ar-A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3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5801" y="2492895"/>
                <a:ext cx="2889354" cy="3937093"/>
              </a:xfrm>
              <a:prstGeom prst="rect">
                <a:avLst/>
              </a:prstGeom>
              <a:blipFill rotWithShape="1">
                <a:blip r:embed="rId9"/>
                <a:stretch>
                  <a:fillRect l="-3376" t="-1393" r="-422" b="-49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lussdiagramm: Verbindungsstelle 83"/>
          <p:cNvSpPr/>
          <p:nvPr/>
        </p:nvSpPr>
        <p:spPr bwMode="auto">
          <a:xfrm>
            <a:off x="7749897" y="3108013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Q</a:t>
            </a:r>
          </a:p>
        </p:txBody>
      </p:sp>
      <p:sp>
        <p:nvSpPr>
          <p:cNvPr id="85" name="Flussdiagramm: Verbindungsstelle 84"/>
          <p:cNvSpPr/>
          <p:nvPr/>
        </p:nvSpPr>
        <p:spPr bwMode="auto">
          <a:xfrm>
            <a:off x="9190057" y="3108013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S</a:t>
            </a:r>
          </a:p>
        </p:txBody>
      </p:sp>
      <p:cxnSp>
        <p:nvCxnSpPr>
          <p:cNvPr id="86" name="Gerade Verbindung mit Pfeil 85"/>
          <p:cNvCxnSpPr>
            <a:stCxn id="84" idx="6"/>
            <a:endCxn id="85" idx="2"/>
          </p:cNvCxnSpPr>
          <p:nvPr/>
        </p:nvCxnSpPr>
        <p:spPr bwMode="auto">
          <a:xfrm>
            <a:off x="8109897" y="3288013"/>
            <a:ext cx="1080160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Gekrümmte Verbindung 86"/>
          <p:cNvCxnSpPr>
            <a:stCxn id="84" idx="0"/>
            <a:endCxn id="85" idx="0"/>
          </p:cNvCxnSpPr>
          <p:nvPr/>
        </p:nvCxnSpPr>
        <p:spPr bwMode="auto">
          <a:xfrm rot="5400000" flipH="1" flipV="1">
            <a:off x="8649977" y="2387933"/>
            <a:ext cx="12700" cy="1440160"/>
          </a:xfrm>
          <a:prstGeom prst="curvedConnector3">
            <a:avLst>
              <a:gd name="adj1" fmla="val 1800000"/>
            </a:avLst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/>
              <p:cNvSpPr txBox="1"/>
              <p:nvPr/>
            </p:nvSpPr>
            <p:spPr>
              <a:xfrm>
                <a:off x="8397969" y="3069913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(1,1,1)</a:t>
                </a:r>
              </a:p>
            </p:txBody>
          </p:sp>
        </mc:Choice>
        <mc:Fallback xmlns="">
          <p:sp>
            <p:nvSpPr>
              <p:cNvPr id="88" name="Textfeld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69" y="3069913"/>
                <a:ext cx="62897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6796" t="-30000" r="-9709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/>
              <p:cNvSpPr txBox="1"/>
              <p:nvPr/>
            </p:nvSpPr>
            <p:spPr>
              <a:xfrm>
                <a:off x="8397970" y="2636911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(1,1,0)</a:t>
                </a:r>
                <a:endPara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9" name="Textfeld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70" y="2636911"/>
                <a:ext cx="628970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6796" t="-30000" r="-4854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lussdiagramm: Verbindungsstelle 89"/>
          <p:cNvSpPr/>
          <p:nvPr/>
        </p:nvSpPr>
        <p:spPr bwMode="auto">
          <a:xfrm>
            <a:off x="7743768" y="4368089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Q</a:t>
            </a:r>
          </a:p>
        </p:txBody>
      </p:sp>
      <p:sp>
        <p:nvSpPr>
          <p:cNvPr id="91" name="Flussdiagramm: Verbindungsstelle 90"/>
          <p:cNvSpPr/>
          <p:nvPr/>
        </p:nvSpPr>
        <p:spPr bwMode="auto">
          <a:xfrm>
            <a:off x="9262105" y="4368089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S</a:t>
            </a:r>
          </a:p>
        </p:txBody>
      </p:sp>
      <p:cxnSp>
        <p:nvCxnSpPr>
          <p:cNvPr id="92" name="Gerade Verbindung mit Pfeil 91"/>
          <p:cNvCxnSpPr>
            <a:stCxn id="90" idx="6"/>
            <a:endCxn id="91" idx="2"/>
          </p:cNvCxnSpPr>
          <p:nvPr/>
        </p:nvCxnSpPr>
        <p:spPr bwMode="auto">
          <a:xfrm>
            <a:off x="8103768" y="4548089"/>
            <a:ext cx="1158337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Gekrümmte Verbindung 92"/>
          <p:cNvCxnSpPr>
            <a:stCxn id="90" idx="0"/>
            <a:endCxn id="91" idx="0"/>
          </p:cNvCxnSpPr>
          <p:nvPr/>
        </p:nvCxnSpPr>
        <p:spPr bwMode="auto">
          <a:xfrm rot="5400000" flipH="1" flipV="1">
            <a:off x="8682936" y="3608921"/>
            <a:ext cx="12700" cy="1518337"/>
          </a:xfrm>
          <a:prstGeom prst="curvedConnector3">
            <a:avLst>
              <a:gd name="adj1" fmla="val 1800000"/>
            </a:avLst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8415998" y="4324453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(1,1,1)</a:t>
                </a:r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98" y="4324453"/>
                <a:ext cx="628970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6796" t="-25806" r="-9709" b="-451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8415997" y="3933055"/>
                <a:ext cx="683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(1,1,0)</a:t>
                </a:r>
                <a:endPara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97" y="3933055"/>
                <a:ext cx="683816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6250" t="-26667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unde Klammer links 101"/>
          <p:cNvSpPr/>
          <p:nvPr/>
        </p:nvSpPr>
        <p:spPr bwMode="auto">
          <a:xfrm>
            <a:off x="6741785" y="3717031"/>
            <a:ext cx="288032" cy="1192779"/>
          </a:xfrm>
          <a:prstGeom prst="leftBracket">
            <a:avLst>
              <a:gd name="adj" fmla="val 61244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unde Klammer rechts 102"/>
          <p:cNvSpPr/>
          <p:nvPr/>
        </p:nvSpPr>
        <p:spPr bwMode="auto">
          <a:xfrm>
            <a:off x="9550057" y="3717031"/>
            <a:ext cx="225098" cy="1192779"/>
          </a:xfrm>
          <a:prstGeom prst="rightBracket">
            <a:avLst>
              <a:gd name="adj" fmla="val 83691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SAT-Modell in der ganzjährigen Belegung (4/X)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19.12.2017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1844824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SAT lösen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</p:cNvCxnSpPr>
          <p:nvPr/>
        </p:nvCxnSpPr>
        <p:spPr bwMode="auto">
          <a:xfrm>
            <a:off x="1674255" y="2284519"/>
            <a:ext cx="0" cy="4259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592796"/>
            <a:ext cx="0" cy="25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Gruppieren 54"/>
          <p:cNvGrpSpPr/>
          <p:nvPr/>
        </p:nvGrpSpPr>
        <p:grpSpPr>
          <a:xfrm>
            <a:off x="3942507" y="2130122"/>
            <a:ext cx="2147274" cy="2344907"/>
            <a:chOff x="7950308" y="1171328"/>
            <a:chExt cx="1419725" cy="1385525"/>
          </a:xfrm>
        </p:grpSpPr>
        <p:cxnSp>
          <p:nvCxnSpPr>
            <p:cNvPr id="56" name="Gerade Verbindung mit Pfeil 55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/>
          </p:nvCxnSpPr>
          <p:spPr bwMode="auto">
            <a:xfrm>
              <a:off x="8479109" y="1299096"/>
              <a:ext cx="469819" cy="513183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mit Pfeil 57"/>
            <p:cNvCxnSpPr/>
            <p:nvPr/>
          </p:nvCxnSpPr>
          <p:spPr bwMode="auto">
            <a:xfrm flipH="1">
              <a:off x="8492221" y="1812279"/>
              <a:ext cx="456706" cy="616932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Textfeld 58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7950308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,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,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0308" y="1714828"/>
                  <a:ext cx="560532" cy="2182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/>
                <p:cNvSpPr txBox="1"/>
                <p:nvPr/>
              </p:nvSpPr>
              <p:spPr>
                <a:xfrm>
                  <a:off x="8853713" y="1720319"/>
                  <a:ext cx="516320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9A9A"/>
                      </a:solidFill>
                      <a:effectLst/>
                      <a:uLnTx/>
                      <a:uFillTx/>
                    </a:rPr>
                    <a:t>(1,1,0)</a:t>
                  </a:r>
                </a:p>
              </p:txBody>
            </p:sp>
          </mc:Choice>
          <mc:Fallback xmlns="">
            <p:sp>
              <p:nvSpPr>
                <p:cNvPr id="62" name="Textfeld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713" y="1720319"/>
                  <a:ext cx="516320" cy="2182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Gerade Verbindung mit Pfeil 66"/>
          <p:cNvCxnSpPr/>
          <p:nvPr/>
        </p:nvCxnSpPr>
        <p:spPr bwMode="auto">
          <a:xfrm>
            <a:off x="4691162" y="2346360"/>
            <a:ext cx="0" cy="1912643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3574309" y="2306135"/>
                <a:ext cx="792088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kern="0" smtClea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ar-A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de-D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ar-AE" sz="1200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ar-A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r>
                  <a:rPr lang="de-DE" sz="1200" kern="0" dirty="0" smtClean="0">
                    <a:solidFill>
                      <a:srgbClr val="000000"/>
                    </a:solidFill>
                  </a:rPr>
                  <a:t/>
                </a:r>
                <a:br>
                  <a:rPr lang="de-DE" sz="1200" kern="0" dirty="0" smtClean="0">
                    <a:solidFill>
                      <a:srgbClr val="000000"/>
                    </a:solidFill>
                  </a:rPr>
                </a:br>
                <a:r>
                  <a:rPr lang="ar-AE" sz="1200" kern="0" dirty="0" smtClean="0">
                    <a:solidFill>
                      <a:srgbClr val="9A9A9A"/>
                    </a:solidFill>
                  </a:rPr>
                  <a:t>(1,1,0</a:t>
                </a:r>
                <a:r>
                  <a:rPr lang="de-DE" sz="1200" kern="0" dirty="0" smtClean="0">
                    <a:solidFill>
                      <a:srgbClr val="9A9A9A"/>
                    </a:solidFill>
                  </a:rPr>
                  <a:t>)</a:t>
                </a:r>
                <a:endParaRPr lang="de-DE" sz="1200" dirty="0">
                  <a:solidFill>
                    <a:srgbClr val="9A9A9A"/>
                  </a:solidFill>
                </a:endParaRPr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09" y="2306135"/>
                <a:ext cx="792088" cy="474489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 bwMode="auto">
          <a:xfrm>
            <a:off x="4208042" y="2616342"/>
            <a:ext cx="473595" cy="92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5382667" y="2204864"/>
                <a:ext cx="792088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ker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ar-AE" sz="1200" b="1" i="1" ker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de-DE" sz="1200" b="1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de-DE" sz="1200" b="1" i="1" ker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ar-AE" sz="1200" i="1" ker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1200" b="0" i="1" kern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r>
                  <a:rPr lang="de-DE" sz="1200" kern="0" dirty="0" smtClean="0">
                    <a:solidFill>
                      <a:srgbClr val="000000"/>
                    </a:solidFill>
                  </a:rPr>
                  <a:t/>
                </a:r>
                <a:br>
                  <a:rPr lang="de-DE" sz="1200" kern="0" dirty="0" smtClean="0">
                    <a:solidFill>
                      <a:srgbClr val="000000"/>
                    </a:solidFill>
                  </a:rPr>
                </a:br>
                <a:r>
                  <a:rPr lang="ar-AE" sz="1200" kern="0" dirty="0" smtClean="0">
                    <a:solidFill>
                      <a:srgbClr val="9A9A9A"/>
                    </a:solidFill>
                  </a:rPr>
                  <a:t>(</a:t>
                </a:r>
                <a:r>
                  <a:rPr lang="de-DE" sz="1200" kern="0" dirty="0" smtClean="0">
                    <a:solidFill>
                      <a:srgbClr val="9A9A9A"/>
                    </a:solidFill>
                  </a:rPr>
                  <a:t>0</a:t>
                </a:r>
                <a:r>
                  <a:rPr lang="ar-AE" sz="1200" kern="0" dirty="0" smtClean="0">
                    <a:solidFill>
                      <a:srgbClr val="9A9A9A"/>
                    </a:solidFill>
                  </a:rPr>
                  <a:t>,1,</a:t>
                </a:r>
                <a:r>
                  <a:rPr lang="de-DE" sz="1200" kern="0" dirty="0" smtClean="0">
                    <a:solidFill>
                      <a:srgbClr val="9A9A9A"/>
                    </a:solidFill>
                  </a:rPr>
                  <a:t>1)</a:t>
                </a:r>
                <a:endParaRPr lang="de-DE" sz="1200" dirty="0">
                  <a:solidFill>
                    <a:srgbClr val="9A9A9A"/>
                  </a:solidFill>
                </a:endParaRPr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667" y="2204864"/>
                <a:ext cx="792088" cy="474489"/>
              </a:xfrm>
              <a:prstGeom prst="rect">
                <a:avLst/>
              </a:prstGeom>
              <a:blipFill rotWithShape="1"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96"/>
          <p:cNvCxnSpPr/>
          <p:nvPr/>
        </p:nvCxnSpPr>
        <p:spPr bwMode="auto">
          <a:xfrm flipV="1">
            <a:off x="4762127" y="2500543"/>
            <a:ext cx="690749" cy="115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ElementText1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6390779" y="2899632"/>
                <a:ext cx="3096344" cy="103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lvl="1">
                  <a:spcBef>
                    <a:spcPts val="300"/>
                  </a:spcBef>
                </a:pPr>
                <a:r>
                  <a:rPr lang="de-DE" sz="1200" dirty="0" smtClean="0"/>
                  <a:t>Bisher </a:t>
                </a:r>
                <a:r>
                  <a:rPr lang="de-DE" sz="1200" dirty="0"/>
                  <a:t>existiert pro </a:t>
                </a:r>
                <a:r>
                  <a:rPr lang="de-DE" sz="1200" dirty="0" err="1"/>
                  <a:t>Fahrlage</a:t>
                </a:r>
                <a:r>
                  <a:rPr lang="de-DE" sz="1200" dirty="0"/>
                  <a:t> jeweils nur ein Weg über s</a:t>
                </a:r>
                <a:r>
                  <a:rPr lang="de-DE" sz="1200" baseline="-25000" dirty="0"/>
                  <a:t>1</a:t>
                </a:r>
                <a:r>
                  <a:rPr lang="de-DE" sz="12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200" i="1" ker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ar-AE" sz="12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ar-AE" sz="12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2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ar-AE" sz="12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ar-AE" sz="12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2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200" dirty="0" smtClean="0"/>
                  <a:t>)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de-DE" sz="1200" dirty="0" smtClean="0"/>
                  <a:t>Daher kann keine Lösung gefunden werden, die alle Fahrlagen beinhaltet</a:t>
                </a:r>
                <a:endParaRPr lang="de-DE" sz="1200" dirty="0"/>
              </a:p>
              <a:p>
                <a:pPr lvl="1">
                  <a:spcBef>
                    <a:spcPts val="300"/>
                  </a:spcBef>
                </a:pPr>
                <a:endParaRPr lang="de-DE" sz="1200" dirty="0"/>
              </a:p>
            </p:txBody>
          </p:sp>
        </mc:Choice>
        <mc:Fallback xmlns="">
          <p:sp>
            <p:nvSpPr>
              <p:cNvPr id="98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390779" y="2899632"/>
                <a:ext cx="3096344" cy="1039319"/>
              </a:xfrm>
              <a:prstGeom prst="rect">
                <a:avLst/>
              </a:prstGeom>
              <a:blipFill rotWithShape="1">
                <a:blip r:embed="rId8"/>
                <a:stretch>
                  <a:fillRect l="-2165" t="-5294" r="-39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ElementText1"/>
          <p:cNvSpPr txBox="1">
            <a:spLocks/>
          </p:cNvSpPr>
          <p:nvPr/>
        </p:nvSpPr>
        <p:spPr bwMode="gray">
          <a:xfrm>
            <a:off x="270099" y="2420888"/>
            <a:ext cx="2808312" cy="3780420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b="1" dirty="0" smtClean="0">
                <a:solidFill>
                  <a:srgbClr val="000000"/>
                </a:solidFill>
                <a:latin typeface="DB Office"/>
              </a:rPr>
              <a:t>Bit-Schlüssel sind im SAT-Problem nicht bekannt</a:t>
            </a:r>
          </a:p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Berücksichtigung der folgenden Nebenbedingungen</a:t>
            </a:r>
          </a:p>
          <a:p>
            <a:pPr lvl="2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Eine Systemtrasse kann nur von einer Fahrlagenvariante belegt werden (Soll Systemtrasse von mehreren Fahrlagenvarianten genutzt werden, ist die Systemtrasse zeitlich aufzuteilen)</a:t>
            </a:r>
          </a:p>
          <a:p>
            <a:pPr lvl="2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von jeder Nachfrage muss genau eine Partition aktiv sein</a:t>
            </a:r>
          </a:p>
          <a:p>
            <a:pPr lvl="2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Wenn eine Fahrlagenvariante einer Partition aktiv ist, müssen alle Fahrlagenvarianten dieser Partition aktiv sein</a:t>
            </a:r>
          </a:p>
          <a:p>
            <a:pPr lvl="2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Flusserhaltung</a:t>
            </a:r>
          </a:p>
          <a:p>
            <a:pPr lvl="2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Verknüpfung der Systemtrassen</a:t>
            </a:r>
          </a:p>
          <a:p>
            <a:pPr lvl="2"/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Halteplatzkapazität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</p:spTree>
    <p:extLst>
      <p:ext uri="{BB962C8B-B14F-4D97-AF65-F5344CB8AC3E}">
        <p14:creationId xmlns:p14="http://schemas.microsoft.com/office/powerpoint/2010/main" val="16791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SAT-Modell in der ganzjährigen Belegung (5/X)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19.12.2017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1700808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Makrokonflikt bestimmen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  <a:endCxn id="30" idx="0"/>
          </p:cNvCxnSpPr>
          <p:nvPr/>
        </p:nvCxnSpPr>
        <p:spPr bwMode="auto">
          <a:xfrm>
            <a:off x="1674255" y="2140503"/>
            <a:ext cx="0" cy="1216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556792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ElementText1"/>
          <p:cNvSpPr txBox="1">
            <a:spLocks/>
          </p:cNvSpPr>
          <p:nvPr/>
        </p:nvSpPr>
        <p:spPr bwMode="gray">
          <a:xfrm>
            <a:off x="270099" y="2276872"/>
            <a:ext cx="2808312" cy="864096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b="1" dirty="0">
                <a:solidFill>
                  <a:srgbClr val="000000"/>
                </a:solidFill>
                <a:latin typeface="DB Office"/>
              </a:rPr>
              <a:t>Bit-Schlüssel sind </a:t>
            </a:r>
            <a:r>
              <a:rPr lang="de-DE" sz="1200" b="1" dirty="0" smtClean="0">
                <a:solidFill>
                  <a:srgbClr val="000000"/>
                </a:solidFill>
                <a:latin typeface="DB Office"/>
              </a:rPr>
              <a:t>im HLMUS nicht bekannt</a:t>
            </a:r>
            <a:endParaRPr lang="de-DE" sz="1200" dirty="0" smtClean="0">
              <a:solidFill>
                <a:srgbClr val="000000"/>
              </a:solidFill>
              <a:latin typeface="DB Office"/>
            </a:endParaRPr>
          </a:p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Bestimmung, welche Fahrlagen </a:t>
            </a:r>
            <a:r>
              <a:rPr lang="de-DE" sz="1200" i="1" dirty="0" smtClean="0">
                <a:solidFill>
                  <a:srgbClr val="000000"/>
                </a:solidFill>
                <a:latin typeface="DB Office"/>
              </a:rPr>
              <a:t>r</a:t>
            </a: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 (nicht Fahrlagenvarianten) im Konflikt stehen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801391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Fahrlagen r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und r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stehen im Konflikt</a:t>
            </a:r>
            <a:br>
              <a:rPr lang="de-DE" sz="1200" dirty="0" smtClean="0"/>
            </a:br>
            <a:r>
              <a:rPr lang="de-DE" sz="1200" dirty="0" smtClean="0">
                <a:solidFill>
                  <a:schemeClr val="accent2"/>
                </a:solidFill>
              </a:rPr>
              <a:t>(oder Partitionen stehen im Konflikt</a:t>
            </a:r>
            <a:br>
              <a:rPr lang="de-DE" sz="1200" dirty="0" smtClean="0">
                <a:solidFill>
                  <a:schemeClr val="accent2"/>
                </a:solidFill>
              </a:rPr>
            </a:br>
            <a:r>
              <a:rPr lang="de-DE" sz="1200" dirty="0" smtClean="0">
                <a:solidFill>
                  <a:schemeClr val="accent2"/>
                </a:solidFill>
              </a:rPr>
              <a:t>oder Fahrlagenvarianten stehen im Konflikt?)</a:t>
            </a: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70099" y="3356992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Mikrokonflikt bestimmen (HLMUS)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270099" y="4509120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Konfliktzeitpunkt bestimmen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3" name="Gerade Verbindung mit Pfeil 32"/>
          <p:cNvCxnSpPr>
            <a:stCxn id="30" idx="2"/>
            <a:endCxn id="32" idx="0"/>
          </p:cNvCxnSpPr>
          <p:nvPr/>
        </p:nvCxnSpPr>
        <p:spPr bwMode="auto">
          <a:xfrm>
            <a:off x="1674255" y="3796687"/>
            <a:ext cx="0" cy="712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mit Pfeil 35"/>
          <p:cNvCxnSpPr>
            <a:stCxn id="32" idx="2"/>
          </p:cNvCxnSpPr>
          <p:nvPr/>
        </p:nvCxnSpPr>
        <p:spPr bwMode="auto">
          <a:xfrm>
            <a:off x="1674255" y="4948815"/>
            <a:ext cx="0" cy="1595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ElementText1"/>
          <p:cNvSpPr txBox="1">
            <a:spLocks/>
          </p:cNvSpPr>
          <p:nvPr/>
        </p:nvSpPr>
        <p:spPr bwMode="gray">
          <a:xfrm>
            <a:off x="270099" y="3940704"/>
            <a:ext cx="2808312" cy="432048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Bestimmung, welche Systemtrassen und Halteplätze im Konflikt stehen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0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54475" y="3476625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Systemtrasse s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ist Engpass</a:t>
            </a:r>
          </a:p>
        </p:txBody>
      </p:sp>
      <p:grpSp>
        <p:nvGrpSpPr>
          <p:cNvPr id="41" name="Gruppieren 40"/>
          <p:cNvGrpSpPr/>
          <p:nvPr/>
        </p:nvGrpSpPr>
        <p:grpSpPr>
          <a:xfrm>
            <a:off x="7254875" y="1804173"/>
            <a:ext cx="2147274" cy="2344907"/>
            <a:chOff x="7950308" y="1171328"/>
            <a:chExt cx="1419725" cy="1385525"/>
          </a:xfrm>
        </p:grpSpPr>
        <p:cxnSp>
          <p:nvCxnSpPr>
            <p:cNvPr id="42" name="Gerade Verbindung mit Pfeil 41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/>
          </p:nvCxnSpPr>
          <p:spPr bwMode="auto">
            <a:xfrm>
              <a:off x="8479109" y="1299096"/>
              <a:ext cx="469819" cy="513183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H="1">
              <a:off x="8492221" y="1812279"/>
              <a:ext cx="456706" cy="616932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feld 44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feld 46"/>
                <p:cNvSpPr txBox="1"/>
                <p:nvPr/>
              </p:nvSpPr>
              <p:spPr>
                <a:xfrm>
                  <a:off x="7950308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,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,</m:t>
                            </m:r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A9A9A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0308" y="1714828"/>
                  <a:ext cx="560532" cy="2182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/>
                <p:cNvSpPr txBox="1"/>
                <p:nvPr/>
              </p:nvSpPr>
              <p:spPr>
                <a:xfrm>
                  <a:off x="8853713" y="1720319"/>
                  <a:ext cx="516320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9A9A"/>
                      </a:solidFill>
                      <a:effectLst/>
                      <a:uLnTx/>
                      <a:uFillTx/>
                    </a:rPr>
                    <a:t>(1,1,0)</a:t>
                  </a:r>
                </a:p>
              </p:txBody>
            </p:sp>
          </mc:Choice>
          <mc:Fallback xmlns="">
            <p:sp>
              <p:nvSpPr>
                <p:cNvPr id="62" name="Textfeld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713" y="1720319"/>
                  <a:ext cx="516320" cy="21822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Gerade Verbindung mit Pfeil 48"/>
          <p:cNvCxnSpPr/>
          <p:nvPr/>
        </p:nvCxnSpPr>
        <p:spPr bwMode="auto">
          <a:xfrm>
            <a:off x="8003530" y="2020411"/>
            <a:ext cx="0" cy="1912643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6886677" y="1980186"/>
                <a:ext cx="792088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kern="0" smtClea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ar-A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de-D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ar-AE" sz="1200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ar-A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r>
                  <a:rPr lang="de-DE" sz="1200" kern="0" dirty="0" smtClean="0">
                    <a:solidFill>
                      <a:srgbClr val="000000"/>
                    </a:solidFill>
                  </a:rPr>
                  <a:t/>
                </a:r>
                <a:br>
                  <a:rPr lang="de-DE" sz="1200" kern="0" dirty="0" smtClean="0">
                    <a:solidFill>
                      <a:srgbClr val="000000"/>
                    </a:solidFill>
                  </a:rPr>
                </a:br>
                <a:r>
                  <a:rPr lang="ar-AE" sz="1200" kern="0" dirty="0" smtClean="0">
                    <a:solidFill>
                      <a:srgbClr val="9A9A9A"/>
                    </a:solidFill>
                  </a:rPr>
                  <a:t>(1,1,0</a:t>
                </a:r>
                <a:r>
                  <a:rPr lang="de-DE" sz="1200" kern="0" dirty="0" smtClean="0">
                    <a:solidFill>
                      <a:srgbClr val="9A9A9A"/>
                    </a:solidFill>
                  </a:rPr>
                  <a:t>)</a:t>
                </a:r>
                <a:endParaRPr lang="de-DE" sz="1200" dirty="0">
                  <a:solidFill>
                    <a:srgbClr val="9A9A9A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677" y="1980186"/>
                <a:ext cx="792088" cy="474489"/>
              </a:xfrm>
              <a:prstGeom prst="rect">
                <a:avLst/>
              </a:prstGeom>
              <a:blipFill rotWithShape="1"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50"/>
          <p:cNvCxnSpPr/>
          <p:nvPr/>
        </p:nvCxnSpPr>
        <p:spPr bwMode="auto">
          <a:xfrm>
            <a:off x="7520410" y="2290393"/>
            <a:ext cx="473595" cy="92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8695035" y="1878915"/>
                <a:ext cx="792088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ker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ar-AE" sz="1200" b="1" i="1" ker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de-DE" sz="1200" b="1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de-DE" sz="1200" b="1" i="1" ker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ar-AE" sz="1200" i="1" ker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1200" b="0" i="1" kern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r>
                  <a:rPr lang="de-DE" sz="1200" kern="0" dirty="0" smtClean="0">
                    <a:solidFill>
                      <a:srgbClr val="000000"/>
                    </a:solidFill>
                  </a:rPr>
                  <a:t/>
                </a:r>
                <a:br>
                  <a:rPr lang="de-DE" sz="1200" kern="0" dirty="0" smtClean="0">
                    <a:solidFill>
                      <a:srgbClr val="000000"/>
                    </a:solidFill>
                  </a:rPr>
                </a:br>
                <a:r>
                  <a:rPr lang="ar-AE" sz="1200" kern="0" dirty="0" smtClean="0">
                    <a:solidFill>
                      <a:srgbClr val="9A9A9A"/>
                    </a:solidFill>
                  </a:rPr>
                  <a:t>(</a:t>
                </a:r>
                <a:r>
                  <a:rPr lang="de-DE" sz="1200" kern="0" dirty="0" smtClean="0">
                    <a:solidFill>
                      <a:srgbClr val="9A9A9A"/>
                    </a:solidFill>
                  </a:rPr>
                  <a:t>0</a:t>
                </a:r>
                <a:r>
                  <a:rPr lang="ar-AE" sz="1200" kern="0" dirty="0" smtClean="0">
                    <a:solidFill>
                      <a:srgbClr val="9A9A9A"/>
                    </a:solidFill>
                  </a:rPr>
                  <a:t>,1,</a:t>
                </a:r>
                <a:r>
                  <a:rPr lang="de-DE" sz="1200" kern="0" dirty="0" smtClean="0">
                    <a:solidFill>
                      <a:srgbClr val="9A9A9A"/>
                    </a:solidFill>
                  </a:rPr>
                  <a:t>1)</a:t>
                </a:r>
                <a:endParaRPr lang="de-DE" sz="1200" dirty="0">
                  <a:solidFill>
                    <a:srgbClr val="9A9A9A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035" y="1878915"/>
                <a:ext cx="792088" cy="474489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52"/>
          <p:cNvCxnSpPr/>
          <p:nvPr/>
        </p:nvCxnSpPr>
        <p:spPr bwMode="auto">
          <a:xfrm flipV="1">
            <a:off x="8074495" y="2174594"/>
            <a:ext cx="690749" cy="115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ElementText1"/>
          <p:cNvSpPr txBox="1">
            <a:spLocks/>
          </p:cNvSpPr>
          <p:nvPr/>
        </p:nvSpPr>
        <p:spPr bwMode="gray">
          <a:xfrm>
            <a:off x="270422" y="5047084"/>
            <a:ext cx="2808312" cy="1262236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Ermittle </a:t>
            </a:r>
            <a:r>
              <a:rPr lang="de-DE" sz="1200" dirty="0"/>
              <a:t>alle Tage, an denen mind. 2 </a:t>
            </a:r>
            <a:r>
              <a:rPr lang="de-DE" sz="1200" dirty="0" smtClean="0"/>
              <a:t>Fahrlagen auf einer Systemtrasse (bzw. auf einem Halteplatz) </a:t>
            </a:r>
            <a:r>
              <a:rPr lang="de-DE" sz="1200" dirty="0"/>
              <a:t>im Konflikt </a:t>
            </a:r>
            <a:r>
              <a:rPr lang="de-DE" sz="1200" dirty="0" smtClean="0"/>
              <a:t>stehen über Logikoperationen (Paarweiser Vergleich der Bit-Schlüssel aller Fahrlagenvarianten auf einer Systemtrasse</a:t>
            </a:r>
            <a:r>
              <a:rPr lang="de-DE" sz="1200" dirty="0" smtClean="0"/>
              <a:t>)</a:t>
            </a:r>
            <a:r>
              <a:rPr lang="de-DE" sz="1200" dirty="0">
                <a:latin typeface="DB Office"/>
              </a:rPr>
              <a:t/>
            </a:r>
            <a:br>
              <a:rPr lang="de-DE" sz="1200" dirty="0">
                <a:latin typeface="DB Office"/>
              </a:rPr>
            </a:br>
            <a:r>
              <a:rPr lang="de-DE" sz="1200" dirty="0" smtClean="0">
                <a:solidFill>
                  <a:srgbClr val="FF0000"/>
                </a:solidFill>
                <a:latin typeface="DB Office"/>
                <a:sym typeface="Wingdings" panose="05000000000000000000" pitchFamily="2" charset="2"/>
              </a:rPr>
              <a:t> Möglich?</a:t>
            </a:r>
            <a:endParaRPr lang="de-DE" sz="12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ElementText1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3654475" y="4619228"/>
                <a:ext cx="5436604" cy="2413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lvl="1">
                  <a:spcBef>
                    <a:spcPts val="300"/>
                  </a:spcBef>
                </a:pPr>
                <a:r>
                  <a:rPr lang="de-DE" sz="1200" dirty="0" smtClean="0">
                    <a:solidFill>
                      <a:schemeClr val="tx1"/>
                    </a:solidFill>
                  </a:rPr>
                  <a:t>Untersuche Systemtrasse </a:t>
                </a:r>
                <a:r>
                  <a:rPr lang="de-DE" sz="1200" dirty="0"/>
                  <a:t>s</a:t>
                </a:r>
                <a:r>
                  <a:rPr lang="de-DE" sz="1200" baseline="-25000" dirty="0"/>
                  <a:t>1</a:t>
                </a:r>
                <a:r>
                  <a:rPr lang="de-DE" sz="1200" dirty="0"/>
                  <a:t> </a:t>
                </a:r>
                <a:r>
                  <a:rPr lang="de-DE" sz="1200" dirty="0" smtClean="0"/>
                  <a:t>(einziger Engpass)</a:t>
                </a:r>
                <a:endParaRPr lang="de-DE" sz="1200" dirty="0" smtClean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de-DE" sz="1200" dirty="0" smtClean="0">
                    <a:solidFill>
                      <a:schemeClr val="tx1"/>
                    </a:solidFill>
                  </a:rPr>
                  <a:t>Paarweiser Vergleich aller Fahrlagenvarianten (aktuell nur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</a:rPr>
                  <a:t>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</a:rPr>
                  <a:t>), die s</a:t>
                </a:r>
                <a:r>
                  <a:rPr lang="de-DE" sz="1200" baseline="-25000" dirty="0" smtClean="0">
                    <a:solidFill>
                      <a:schemeClr val="tx1"/>
                    </a:solidFill>
                  </a:rPr>
                  <a:t>1 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nutzen ergibt: Konflikt nur bei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b="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200" b="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>
                    <a:solidFill>
                      <a:schemeClr val="tx1"/>
                    </a:solidFill>
                  </a:rPr>
                  <a:t>(1,1,0)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b="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200" b="0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</a:rPr>
                  <a:t> (</a:t>
                </a:r>
                <a:r>
                  <a:rPr lang="de-DE" sz="1200" dirty="0">
                    <a:solidFill>
                      <a:schemeClr val="tx1"/>
                    </a:solidFill>
                  </a:rPr>
                  <a:t>0,1,1) = (0,1,0) </a:t>
                </a:r>
                <a:r>
                  <a:rPr lang="de-DE" sz="12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Tag 2 konfliktbehaftet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de-DE" sz="1200" dirty="0" smtClean="0">
                    <a:solidFill>
                      <a:srgbClr val="FF0000"/>
                    </a:solidFill>
                  </a:rPr>
                  <a:t>Muss in diesem Schritt der HLMUS-Algorithmus nochmals ausgeführt werden? (Annahme: nein)</a:t>
                </a:r>
              </a:p>
            </p:txBody>
          </p:sp>
        </mc:Choice>
        <mc:Fallback xmlns="">
          <p:sp>
            <p:nvSpPr>
              <p:cNvPr id="56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3654475" y="4619228"/>
                <a:ext cx="5436604" cy="241336"/>
              </a:xfrm>
              <a:prstGeom prst="rect">
                <a:avLst/>
              </a:prstGeom>
              <a:blipFill rotWithShape="1">
                <a:blip r:embed="rId10"/>
                <a:stretch>
                  <a:fillRect l="-1233" t="-23077" b="-4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2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SAT-Modell in der ganzjährigen Belegung (6/X)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19.12.2017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270127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Aufteilen der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System-trassen auf </a:t>
            </a:r>
            <a:r>
              <a:rPr lang="de-DE" sz="1200" dirty="0" err="1" smtClean="0">
                <a:latin typeface="DB Office" pitchFamily="34" charset="0"/>
              </a:rPr>
              <a:t>konfliktäre</a:t>
            </a:r>
            <a:r>
              <a:rPr lang="de-DE" sz="1200" dirty="0" smtClean="0">
                <a:latin typeface="DB Office" pitchFamily="34" charset="0"/>
              </a:rPr>
              <a:t> Fahrlagen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22" idx="2"/>
          </p:cNvCxnSpPr>
          <p:nvPr/>
        </p:nvCxnSpPr>
        <p:spPr bwMode="auto">
          <a:xfrm>
            <a:off x="1674255" y="4725144"/>
            <a:ext cx="0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10" idx="2"/>
            <a:endCxn id="12" idx="0"/>
          </p:cNvCxnSpPr>
          <p:nvPr/>
        </p:nvCxnSpPr>
        <p:spPr bwMode="auto">
          <a:xfrm>
            <a:off x="1674255" y="2348880"/>
            <a:ext cx="0" cy="352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aute 9"/>
          <p:cNvSpPr/>
          <p:nvPr/>
        </p:nvSpPr>
        <p:spPr bwMode="auto">
          <a:xfrm>
            <a:off x="270099" y="1844824"/>
            <a:ext cx="2808312" cy="504056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Konfliktären Zeitpunkt gefunden?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6" name="Gerade Verbindung mit Pfeil 15"/>
          <p:cNvCxnSpPr>
            <a:endCxn id="10" idx="0"/>
          </p:cNvCxnSpPr>
          <p:nvPr/>
        </p:nvCxnSpPr>
        <p:spPr bwMode="auto">
          <a:xfrm>
            <a:off x="1674255" y="1556792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feld 18"/>
          <p:cNvSpPr txBox="1"/>
          <p:nvPr/>
        </p:nvSpPr>
        <p:spPr>
          <a:xfrm>
            <a:off x="1707692" y="2417354"/>
            <a:ext cx="2885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nein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270099" y="4285449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Systemtrassen und Halteplätze zum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Zeitpunkt sperren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23" name="Gewinkelte Verbindung 22"/>
          <p:cNvCxnSpPr>
            <a:stCxn id="10" idx="3"/>
            <a:endCxn id="22" idx="3"/>
          </p:cNvCxnSpPr>
          <p:nvPr/>
        </p:nvCxnSpPr>
        <p:spPr bwMode="auto">
          <a:xfrm>
            <a:off x="3078411" y="2096852"/>
            <a:ext cx="12700" cy="2408445"/>
          </a:xfrm>
          <a:prstGeom prst="bentConnector3">
            <a:avLst>
              <a:gd name="adj1" fmla="val 1575000"/>
            </a:avLst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feld 25"/>
          <p:cNvSpPr txBox="1"/>
          <p:nvPr/>
        </p:nvSpPr>
        <p:spPr>
          <a:xfrm>
            <a:off x="3103805" y="2432743"/>
            <a:ext cx="1186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ja</a:t>
            </a:r>
          </a:p>
        </p:txBody>
      </p:sp>
      <p:cxnSp>
        <p:nvCxnSpPr>
          <p:cNvPr id="28" name="Gerade Verbindung mit Pfeil 27"/>
          <p:cNvCxnSpPr>
            <a:stCxn id="12" idx="2"/>
            <a:endCxn id="31" idx="0"/>
          </p:cNvCxnSpPr>
          <p:nvPr/>
        </p:nvCxnSpPr>
        <p:spPr bwMode="auto">
          <a:xfrm>
            <a:off x="1674255" y="3140968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Abgerundetes Rechteck 30"/>
          <p:cNvSpPr/>
          <p:nvPr/>
        </p:nvSpPr>
        <p:spPr bwMode="auto">
          <a:xfrm>
            <a:off x="774155" y="3284984"/>
            <a:ext cx="1800200" cy="288032"/>
          </a:xfrm>
          <a:prstGeom prst="roundRect">
            <a:avLst>
              <a:gd name="adj" fmla="val 50000"/>
            </a:avLst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Nächster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Makrokonflikt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3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988840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Ja, Tag 2 auf s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ist Engpass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ElementText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3654475" y="2539592"/>
                <a:ext cx="5760640" cy="2413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marL="0" lvl="1" indent="0">
                  <a:spcBef>
                    <a:spcPts val="300"/>
                  </a:spcBef>
                  <a:buNone/>
                </a:pPr>
                <a:r>
                  <a:rPr lang="de-DE" sz="1200" u="sng" kern="0" dirty="0" smtClean="0">
                    <a:solidFill>
                      <a:srgbClr val="646973"/>
                    </a:solidFill>
                  </a:rPr>
                  <a:t>Exkurs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de-DE" sz="1200" kern="0" dirty="0" smtClean="0">
                    <a:solidFill>
                      <a:srgbClr val="646973"/>
                    </a:solidFill>
                  </a:rPr>
                  <a:t>Würden die </a:t>
                </a:r>
                <a:r>
                  <a:rPr lang="de-DE" sz="1200" kern="0" dirty="0" smtClean="0">
                    <a:solidFill>
                      <a:srgbClr val="646973"/>
                    </a:solidFill>
                  </a:rPr>
                  <a:t>Bit-Schlüssel </a:t>
                </a:r>
                <a:r>
                  <a:rPr lang="de-DE" sz="1200" kern="0" dirty="0" smtClean="0">
                    <a:solidFill>
                      <a:srgbClr val="646973"/>
                    </a:solidFill>
                  </a:rPr>
                  <a:t>folgendermaßen aussehen: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rgbClr val="646973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kern="0" smtClean="0">
                            <a:solidFill>
                              <a:srgbClr val="646973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i="1" kern="0">
                            <a:solidFill>
                              <a:srgbClr val="646973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200" i="1" kern="0">
                            <a:solidFill>
                              <a:srgbClr val="646973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>
                    <a:solidFill>
                      <a:srgbClr val="646973"/>
                    </a:solidFill>
                  </a:rPr>
                  <a:t> (</a:t>
                </a:r>
                <a:r>
                  <a:rPr lang="de-DE" sz="1200" dirty="0" smtClean="0">
                    <a:solidFill>
                      <a:srgbClr val="646973"/>
                    </a:solidFill>
                  </a:rPr>
                  <a:t>1,0,0</a:t>
                </a:r>
                <a:r>
                  <a:rPr lang="de-DE" sz="1200" dirty="0">
                    <a:solidFill>
                      <a:srgbClr val="646973"/>
                    </a:solidFill>
                  </a:rPr>
                  <a:t>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rgbClr val="646973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kern="0" smtClean="0">
                            <a:solidFill>
                              <a:srgbClr val="646973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i="1" kern="0">
                            <a:solidFill>
                              <a:srgbClr val="646973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646973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200" i="1" kern="0">
                        <a:solidFill>
                          <a:srgbClr val="646973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>
                    <a:solidFill>
                      <a:srgbClr val="646973"/>
                    </a:solidFill>
                  </a:rPr>
                  <a:t> (0,1,1) = (</a:t>
                </a:r>
                <a:r>
                  <a:rPr lang="de-DE" sz="1200" dirty="0" smtClean="0">
                    <a:solidFill>
                      <a:srgbClr val="646973"/>
                    </a:solidFill>
                  </a:rPr>
                  <a:t>0,0,0), würde kein zeitlicher Konflikt vorliegen 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de-DE" sz="1200" dirty="0" smtClean="0">
                    <a:solidFill>
                      <a:srgbClr val="646973"/>
                    </a:solidFill>
                  </a:rPr>
                  <a:t>Aufteilen der Systemtrasse analog Fahrlagen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de-DE" sz="1200">
                        <a:solidFill>
                          <a:srgbClr val="646973"/>
                        </a:solidFill>
                        <a:latin typeface="Cambria Math"/>
                      </a:rPr>
                      <m:t>(</m:t>
                    </m:r>
                    <m:r>
                      <a:rPr lang="de-DE" sz="1200">
                        <a:solidFill>
                          <a:srgbClr val="646973"/>
                        </a:solidFill>
                        <a:latin typeface="Cambria Math"/>
                      </a:rPr>
                      <m:t>1</m:t>
                    </m:r>
                    <m:r>
                      <a:rPr lang="de-DE" sz="1200">
                        <a:solidFill>
                          <a:srgbClr val="646973"/>
                        </a:solidFill>
                        <a:latin typeface="Cambria Math"/>
                      </a:rPr>
                      <m:t>,</m:t>
                    </m:r>
                    <m:r>
                      <a:rPr lang="de-DE" sz="1200">
                        <a:solidFill>
                          <a:srgbClr val="646973"/>
                        </a:solidFill>
                        <a:latin typeface="Cambria Math"/>
                      </a:rPr>
                      <m:t>0</m:t>
                    </m:r>
                    <m:r>
                      <a:rPr lang="de-DE" sz="1200">
                        <a:solidFill>
                          <a:srgbClr val="646973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smtClean="0">
                        <a:solidFill>
                          <a:srgbClr val="646973"/>
                        </a:solidFill>
                        <a:latin typeface="Cambria Math"/>
                      </a:rPr>
                      <m:t>0</m:t>
                    </m:r>
                    <m:r>
                      <a:rPr lang="de-DE" sz="1200">
                        <a:solidFill>
                          <a:srgbClr val="64697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de-DE" sz="1200" dirty="0">
                    <a:solidFill>
                      <a:srgbClr val="646973"/>
                    </a:solidFill>
                  </a:rPr>
                  <a:t>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1200" b="0" i="1" smtClean="0">
                            <a:solidFill>
                              <a:srgbClr val="646973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de-DE" sz="1200" dirty="0" smtClean="0">
                    <a:solidFill>
                      <a:srgbClr val="646973"/>
                    </a:solidFill>
                  </a:rPr>
                  <a:t> und über Logikoperationen sicherstellen, dass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de-DE" sz="1200" b="0" i="0" smtClean="0">
                        <a:solidFill>
                          <a:srgbClr val="646973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 smtClean="0">
                    <a:solidFill>
                      <a:srgbClr val="646973"/>
                    </a:solidFill>
                  </a:rPr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de-DE" sz="1200" b="0" i="1" smtClean="0">
                            <a:solidFill>
                              <a:srgbClr val="646973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646973"/>
                    </a:solidFill>
                  </a:rPr>
                  <a:t> und s</a:t>
                </a:r>
                <a:r>
                  <a:rPr lang="de-DE" sz="1200" baseline="-25000" dirty="0" smtClean="0">
                    <a:solidFill>
                      <a:srgbClr val="646973"/>
                    </a:solidFill>
                  </a:rPr>
                  <a:t>1</a:t>
                </a:r>
                <a:r>
                  <a:rPr lang="de-DE" sz="1200" dirty="0" smtClean="0">
                    <a:solidFill>
                      <a:srgbClr val="646973"/>
                    </a:solidFill>
                  </a:rPr>
                  <a:t> nicht gleichzeitig aktiv </a:t>
                </a:r>
                <a:r>
                  <a:rPr lang="de-DE" sz="1200" dirty="0" smtClean="0">
                    <a:solidFill>
                      <a:srgbClr val="646973"/>
                    </a:solidFill>
                  </a:rPr>
                  <a:t>sind (</a:t>
                </a:r>
                <a:r>
                  <a:rPr lang="de-DE" sz="1200" dirty="0" smtClean="0">
                    <a:solidFill>
                      <a:srgbClr val="646973"/>
                    </a:solidFill>
                  </a:rPr>
                  <a:t>oder </a:t>
                </a:r>
                <a:r>
                  <a:rPr lang="de-DE" sz="1200" dirty="0">
                    <a:solidFill>
                      <a:srgbClr val="646973"/>
                    </a:solidFill>
                  </a:rPr>
                  <a:t>s</a:t>
                </a:r>
                <a:r>
                  <a:rPr lang="de-DE" sz="1200" baseline="-25000" dirty="0">
                    <a:solidFill>
                      <a:srgbClr val="646973"/>
                    </a:solidFill>
                  </a:rPr>
                  <a:t>1 </a:t>
                </a:r>
                <a:r>
                  <a:rPr lang="de-DE" sz="1200" baseline="-25000" dirty="0" smtClean="0">
                    <a:solidFill>
                      <a:srgbClr val="646973"/>
                    </a:solidFill>
                  </a:rPr>
                  <a:t> </a:t>
                </a:r>
                <a:r>
                  <a:rPr lang="de-DE" sz="1200" dirty="0" smtClean="0">
                    <a:solidFill>
                      <a:srgbClr val="646973"/>
                    </a:solidFill>
                  </a:rPr>
                  <a:t>durch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de-DE" sz="1200">
                        <a:solidFill>
                          <a:srgbClr val="646973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>
                    <a:solidFill>
                      <a:srgbClr val="646973"/>
                    </a:solidFill>
                  </a:rPr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de-DE" sz="1200" i="1">
                            <a:solidFill>
                              <a:srgbClr val="646973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646973"/>
                    </a:solidFill>
                  </a:rPr>
                  <a:t> ersetzen)   </a:t>
                </a:r>
                <a:endParaRPr lang="de-DE" sz="1200" dirty="0" smtClean="0">
                  <a:solidFill>
                    <a:srgbClr val="646973"/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de-DE" sz="1200" dirty="0" smtClean="0">
                    <a:solidFill>
                      <a:srgbClr val="646973"/>
                    </a:solidFill>
                  </a:rPr>
                  <a:t>Kein Sperren von Systemtrassen / keine Wegesuche notwendig </a:t>
                </a:r>
              </a:p>
            </p:txBody>
          </p:sp>
        </mc:Choice>
        <mc:Fallback>
          <p:sp>
            <p:nvSpPr>
              <p:cNvPr id="38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654475" y="2539592"/>
                <a:ext cx="5760640" cy="241336"/>
              </a:xfrm>
              <a:prstGeom prst="rect">
                <a:avLst/>
              </a:prstGeom>
              <a:blipFill rotWithShape="1">
                <a:blip r:embed="rId5"/>
                <a:stretch>
                  <a:fillRect l="-1587" t="-23077" r="-635" b="-5256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unde Klammer links 23"/>
          <p:cNvSpPr/>
          <p:nvPr/>
        </p:nvSpPr>
        <p:spPr bwMode="auto">
          <a:xfrm>
            <a:off x="3508475" y="2509687"/>
            <a:ext cx="288032" cy="1495377"/>
          </a:xfrm>
          <a:prstGeom prst="leftBracket">
            <a:avLst>
              <a:gd name="adj" fmla="val 61244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unde Klammer rechts 24"/>
          <p:cNvSpPr/>
          <p:nvPr/>
        </p:nvSpPr>
        <p:spPr bwMode="auto">
          <a:xfrm>
            <a:off x="9302566" y="2509687"/>
            <a:ext cx="225098" cy="1495377"/>
          </a:xfrm>
          <a:prstGeom prst="rightBracket">
            <a:avLst>
              <a:gd name="adj" fmla="val 83691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ementText1"/>
          <p:cNvSpPr txBox="1">
            <a:spLocks/>
          </p:cNvSpPr>
          <p:nvPr/>
        </p:nvSpPr>
        <p:spPr bwMode="gray">
          <a:xfrm>
            <a:off x="270099" y="4797152"/>
            <a:ext cx="2808312" cy="576064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Aufteilen der Systemtrassen in gesperrte und nicht gesperrte Zeiträume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ementText1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3654475" y="4339792"/>
                <a:ext cx="5760640" cy="2413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lvl="1">
                  <a:spcBef>
                    <a:spcPts val="300"/>
                  </a:spcBef>
                </a:pPr>
                <a:r>
                  <a:rPr lang="de-DE" sz="1200" dirty="0" smtClean="0"/>
                  <a:t>Aufteilen der Systemtrasse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de-DE" sz="1200">
                        <a:latin typeface="Cambria Math"/>
                      </a:rPr>
                      <m:t>(</m:t>
                    </m:r>
                    <m:r>
                      <a:rPr lang="de-DE" sz="1200">
                        <a:latin typeface="Cambria Math"/>
                      </a:rPr>
                      <m:t>1</m:t>
                    </m:r>
                    <m:r>
                      <a:rPr lang="de-DE" sz="1200">
                        <a:latin typeface="Cambria Math"/>
                      </a:rPr>
                      <m:t>,</m:t>
                    </m:r>
                    <m:r>
                      <a:rPr lang="de-DE" sz="1200">
                        <a:latin typeface="Cambria Math"/>
                      </a:rPr>
                      <m:t>0</m:t>
                    </m:r>
                    <m:r>
                      <a:rPr lang="de-DE" sz="1200">
                        <a:latin typeface="Cambria Math"/>
                      </a:rPr>
                      <m:t>,</m:t>
                    </m:r>
                    <m:r>
                      <a:rPr lang="de-DE" sz="1200">
                        <a:latin typeface="Cambria Math"/>
                      </a:rPr>
                      <m:t>1</m:t>
                    </m:r>
                    <m:r>
                      <a:rPr lang="de-DE" sz="1200">
                        <a:latin typeface="Cambria Math"/>
                      </a:rPr>
                      <m:t>)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smtClean="0"/>
                  <a:t>(nicht gesperrter Zeitraum)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de-DE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/>
                          </a:rPr>
                          <m:t>0</m:t>
                        </m:r>
                        <m:r>
                          <a:rPr lang="de-DE" sz="1200" i="1">
                            <a:latin typeface="Cambria Math"/>
                          </a:rPr>
                          <m:t>,</m:t>
                        </m:r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  <m:r>
                          <a:rPr lang="de-DE" sz="1200" i="1">
                            <a:latin typeface="Cambria Math"/>
                          </a:rPr>
                          <m:t>,</m:t>
                        </m:r>
                        <m:r>
                          <a:rPr lang="de-DE" sz="12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de-DE" sz="1200" dirty="0" smtClean="0"/>
                  <a:t> (gesperrter Zeitraum)</a:t>
                </a:r>
              </a:p>
            </p:txBody>
          </p:sp>
        </mc:Choice>
        <mc:Fallback xmlns="">
          <p:sp>
            <p:nvSpPr>
              <p:cNvPr id="29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654475" y="4339792"/>
                <a:ext cx="5760640" cy="241336"/>
              </a:xfrm>
              <a:prstGeom prst="rect">
                <a:avLst/>
              </a:prstGeom>
              <a:blipFill rotWithShape="1">
                <a:blip r:embed="rId7"/>
                <a:stretch>
                  <a:fillRect l="-1164" t="-23077" b="-89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2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SAT-Modell in der ganzjährigen Belegung (7/X)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19.12.2017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198119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Wegesuche erneut durchführen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</p:cNvCxnSpPr>
          <p:nvPr/>
        </p:nvCxnSpPr>
        <p:spPr bwMode="auto">
          <a:xfrm>
            <a:off x="1674255" y="2420888"/>
            <a:ext cx="0" cy="3960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628800"/>
            <a:ext cx="0" cy="352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Notation: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𝑙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Partitionierung</a:t>
                </a:r>
                <a:r>
                  <a:rPr lang="de-DE" sz="1200" i="1" kern="0" dirty="0">
                    <a:solidFill>
                      <a:srgbClr val="000000"/>
                    </a:solidFill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l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r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Fahrlagenvariante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n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r</a:t>
                </a:r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blipFill rotWithShape="1">
                <a:blip r:embed="rId2"/>
                <a:stretch>
                  <a:fillRect l="-423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5"/>
              <p:cNvSpPr txBox="1">
                <a:spLocks/>
              </p:cNvSpPr>
              <p:nvPr/>
            </p:nvSpPr>
            <p:spPr bwMode="auto">
              <a:xfrm>
                <a:off x="3654475" y="2492896"/>
                <a:ext cx="2889354" cy="3937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  <a:ea typeface="+mn-ea"/>
                    <a:cs typeface="+mn-cs"/>
                  </a:defRPr>
                </a:lvl1pPr>
                <a:lvl2pPr marL="18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2pPr>
                <a:lvl3pPr marL="358775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3pPr>
                <a:lvl4pPr marL="54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§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4pPr>
                <a:lvl5pPr marL="72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lang="de-DE" sz="1600" dirty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5pPr>
                <a:lvl6pPr marL="11858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16430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21002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25574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defRPr/>
                </a:pP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Fahrlage </a:t>
                </a:r>
                <a:r>
                  <a:rPr lang="de-DE" sz="1200" u="sng" kern="0" dirty="0" smtClean="0">
                    <a:solidFill>
                      <a:srgbClr val="000000"/>
                    </a:solidFill>
                  </a:rPr>
                  <a:t>r</a:t>
                </a:r>
                <a:r>
                  <a:rPr lang="de-DE" sz="1200" u="sng" kern="0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sup>
                    </m:sSubSup>
                    <m:r>
                      <a:rPr kumimoji="0" lang="de-D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kumimoji="0" lang="ar-A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de-D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(1,1,0)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ar-AE" sz="1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0" lang="ar-AE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ar-A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(1,0,0)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ar-A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(0,1,0)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285750" lvl="0" indent="-285750">
                  <a:buFont typeface="Wingdings"/>
                  <a:buChar char="à"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Wingdings" panose="05000000000000000000" pitchFamily="2" charset="2"/>
                  </a:rPr>
                  <a:t>Neuen Weg für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Wingdings" panose="05000000000000000000" pitchFamily="2" charset="2"/>
                  </a:rPr>
                  <a:t>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ar-AE" sz="1200" kern="0" dirty="0">
                    <a:solidFill>
                      <a:srgbClr val="000000"/>
                    </a:solidFill>
                  </a:rPr>
                  <a:t>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Wingdings" panose="05000000000000000000" pitchFamily="2" charset="2"/>
                  </a:rPr>
                  <a:t>gefunden</a:t>
                </a:r>
                <a:endParaRPr lang="de-DE" sz="1200" kern="0" dirty="0">
                  <a:solidFill>
                    <a:srgbClr val="000000"/>
                  </a:solidFill>
                  <a:sym typeface="Wingdings" panose="05000000000000000000" pitchFamily="2" charset="2"/>
                </a:endParaRPr>
              </a:p>
              <a:p>
                <a:pPr marL="285750" lvl="0" indent="-285750">
                  <a:buFont typeface="Wingdings"/>
                  <a:buChar char="à"/>
                </a:pPr>
                <a:r>
                  <a:rPr kumimoji="0" lang="de-DE" sz="12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Wingdings" panose="05000000000000000000" pitchFamily="2" charset="2"/>
                  </a:rPr>
                  <a:t>Entscheidung notwendig, welcher Weg / welche Partition mit aufgenommen wird</a:t>
                </a: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475" y="2492896"/>
                <a:ext cx="2889354" cy="3937093"/>
              </a:xfrm>
              <a:prstGeom prst="rect">
                <a:avLst/>
              </a:prstGeom>
              <a:blipFill rotWithShape="1">
                <a:blip r:embed="rId3"/>
                <a:stretch>
                  <a:fillRect l="-3376" t="-1393" b="-5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ussdiagramm: Verbindungsstelle 15"/>
          <p:cNvSpPr/>
          <p:nvPr/>
        </p:nvSpPr>
        <p:spPr bwMode="auto">
          <a:xfrm>
            <a:off x="4518571" y="3108014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Q</a:t>
            </a:r>
          </a:p>
        </p:txBody>
      </p:sp>
      <p:sp>
        <p:nvSpPr>
          <p:cNvPr id="17" name="Flussdiagramm: Verbindungsstelle 16"/>
          <p:cNvSpPr/>
          <p:nvPr/>
        </p:nvSpPr>
        <p:spPr bwMode="auto">
          <a:xfrm>
            <a:off x="5958731" y="3108014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S</a:t>
            </a:r>
          </a:p>
        </p:txBody>
      </p:sp>
      <p:cxnSp>
        <p:nvCxnSpPr>
          <p:cNvPr id="18" name="Gerade Verbindung mit Pfeil 17"/>
          <p:cNvCxnSpPr>
            <a:stCxn id="16" idx="6"/>
            <a:endCxn id="17" idx="2"/>
          </p:cNvCxnSpPr>
          <p:nvPr/>
        </p:nvCxnSpPr>
        <p:spPr bwMode="auto">
          <a:xfrm>
            <a:off x="4878571" y="3288014"/>
            <a:ext cx="1080160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krümmte Verbindung 18"/>
          <p:cNvCxnSpPr>
            <a:stCxn id="16" idx="0"/>
            <a:endCxn id="17" idx="0"/>
          </p:cNvCxnSpPr>
          <p:nvPr/>
        </p:nvCxnSpPr>
        <p:spPr bwMode="auto">
          <a:xfrm rot="5400000" flipH="1" flipV="1">
            <a:off x="5418651" y="2387934"/>
            <a:ext cx="12700" cy="1440160"/>
          </a:xfrm>
          <a:prstGeom prst="curvedConnector3">
            <a:avLst>
              <a:gd name="adj1" fmla="val 1800000"/>
            </a:avLst>
          </a:prstGeom>
          <a:solidFill>
            <a:srgbClr val="C8CDD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166643" y="3069914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(1,0,1)</a:t>
                </a: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43" y="3069914"/>
                <a:ext cx="62897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6796" t="-30000" r="-10680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166644" y="2636912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(1,1,0)</a:t>
                </a:r>
                <a:endPara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44" y="2636912"/>
                <a:ext cx="62897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6796" t="-30000" r="-4854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ussdiagramm: Verbindungsstelle 22"/>
          <p:cNvSpPr/>
          <p:nvPr/>
        </p:nvSpPr>
        <p:spPr bwMode="auto">
          <a:xfrm>
            <a:off x="4512442" y="4368090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Q</a:t>
            </a:r>
          </a:p>
        </p:txBody>
      </p:sp>
      <p:sp>
        <p:nvSpPr>
          <p:cNvPr id="24" name="Flussdiagramm: Verbindungsstelle 23"/>
          <p:cNvSpPr/>
          <p:nvPr/>
        </p:nvSpPr>
        <p:spPr bwMode="auto">
          <a:xfrm>
            <a:off x="6030779" y="4368090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S</a:t>
            </a:r>
          </a:p>
        </p:txBody>
      </p:sp>
      <p:cxnSp>
        <p:nvCxnSpPr>
          <p:cNvPr id="25" name="Gerade Verbindung mit Pfeil 24"/>
          <p:cNvCxnSpPr>
            <a:stCxn id="23" idx="6"/>
            <a:endCxn id="24" idx="2"/>
          </p:cNvCxnSpPr>
          <p:nvPr/>
        </p:nvCxnSpPr>
        <p:spPr bwMode="auto">
          <a:xfrm>
            <a:off x="4872442" y="4548090"/>
            <a:ext cx="1158337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krümmte Verbindung 25"/>
          <p:cNvCxnSpPr>
            <a:stCxn id="23" idx="0"/>
            <a:endCxn id="24" idx="0"/>
          </p:cNvCxnSpPr>
          <p:nvPr/>
        </p:nvCxnSpPr>
        <p:spPr bwMode="auto">
          <a:xfrm rot="5400000" flipH="1" flipV="1">
            <a:off x="5451610" y="3608922"/>
            <a:ext cx="12700" cy="1518337"/>
          </a:xfrm>
          <a:prstGeom prst="curvedConnector3">
            <a:avLst>
              <a:gd name="adj1" fmla="val 1800000"/>
            </a:avLst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5184672" y="4324454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(1,0,1)</a:t>
                </a: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72" y="4324454"/>
                <a:ext cx="628970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6796" t="-25806" r="-10680" b="-451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184671" y="3933056"/>
                <a:ext cx="683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(1,1,0)</a:t>
                </a:r>
                <a:endPara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71" y="3933056"/>
                <a:ext cx="683816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6250" t="-26667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ussdiagramm: Verbindungsstelle 28"/>
          <p:cNvSpPr/>
          <p:nvPr/>
        </p:nvSpPr>
        <p:spPr bwMode="auto">
          <a:xfrm>
            <a:off x="4518571" y="5165203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Q</a:t>
            </a:r>
          </a:p>
        </p:txBody>
      </p:sp>
      <p:sp>
        <p:nvSpPr>
          <p:cNvPr id="30" name="Flussdiagramm: Verbindungsstelle 29"/>
          <p:cNvSpPr/>
          <p:nvPr/>
        </p:nvSpPr>
        <p:spPr bwMode="auto">
          <a:xfrm>
            <a:off x="6036908" y="5165203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S</a:t>
            </a:r>
          </a:p>
        </p:txBody>
      </p:sp>
      <p:cxnSp>
        <p:nvCxnSpPr>
          <p:cNvPr id="31" name="Gerade Verbindung mit Pfeil 30"/>
          <p:cNvCxnSpPr>
            <a:stCxn id="29" idx="6"/>
            <a:endCxn id="30" idx="2"/>
          </p:cNvCxnSpPr>
          <p:nvPr/>
        </p:nvCxnSpPr>
        <p:spPr bwMode="auto">
          <a:xfrm>
            <a:off x="4878571" y="5345203"/>
            <a:ext cx="1158337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krümmte Verbindung 31"/>
          <p:cNvCxnSpPr>
            <a:stCxn id="29" idx="0"/>
            <a:endCxn id="30" idx="0"/>
          </p:cNvCxnSpPr>
          <p:nvPr/>
        </p:nvCxnSpPr>
        <p:spPr bwMode="auto">
          <a:xfrm rot="5400000" flipH="1" flipV="1">
            <a:off x="5457739" y="4406035"/>
            <a:ext cx="12700" cy="1518337"/>
          </a:xfrm>
          <a:prstGeom prst="curvedConnector3">
            <a:avLst>
              <a:gd name="adj1" fmla="val 1800000"/>
            </a:avLst>
          </a:prstGeom>
          <a:solidFill>
            <a:srgbClr val="C8CDD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36781" y="5116542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(1,0,1)</a:t>
                </a: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81" y="5116542"/>
                <a:ext cx="628970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6796" t="-25806" r="-10680" b="-451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5136780" y="4725144"/>
                <a:ext cx="683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(1,1,0)</a:t>
                </a:r>
                <a:endPara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80" y="4725144"/>
                <a:ext cx="683816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6250" t="-26667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nhaltsplatzhalter 5"/>
              <p:cNvSpPr txBox="1">
                <a:spLocks/>
              </p:cNvSpPr>
              <p:nvPr/>
            </p:nvSpPr>
            <p:spPr bwMode="auto">
              <a:xfrm>
                <a:off x="6885801" y="2492895"/>
                <a:ext cx="2889354" cy="3937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  <a:ea typeface="+mn-ea"/>
                    <a:cs typeface="+mn-cs"/>
                  </a:defRPr>
                </a:lvl1pPr>
                <a:lvl2pPr marL="18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2pPr>
                <a:lvl3pPr marL="358775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3pPr>
                <a:lvl4pPr marL="54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§"/>
                  <a:defRPr lang="de-DE" sz="1600" dirty="0" smtClean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4pPr>
                <a:lvl5pPr marL="720000" indent="-1800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lang="de-DE" sz="1600" dirty="0">
                    <a:solidFill>
                      <a:schemeClr val="tx1"/>
                    </a:solidFill>
                    <a:latin typeface="DB Office" panose="020B0604020202020204" pitchFamily="34" charset="0"/>
                  </a:defRPr>
                </a:lvl5pPr>
                <a:lvl6pPr marL="11858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16430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21002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2557463" indent="-182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defRPr/>
                </a:pPr>
                <a:r>
                  <a:rPr lang="de-DE" sz="1200" u="sng" kern="0" dirty="0" err="1">
                    <a:solidFill>
                      <a:srgbClr val="000000"/>
                    </a:solidFill>
                  </a:rPr>
                  <a:t>Fahrlage</a:t>
                </a:r>
                <a:r>
                  <a:rPr lang="de-DE" sz="1200" u="sng" kern="0" dirty="0">
                    <a:solidFill>
                      <a:srgbClr val="000000"/>
                    </a:solidFill>
                  </a:rPr>
                  <a:t> </a:t>
                </a:r>
                <a:r>
                  <a:rPr lang="de-DE" sz="1200" u="sng" kern="0" dirty="0" smtClean="0">
                    <a:solidFill>
                      <a:srgbClr val="000000"/>
                    </a:solidFill>
                  </a:rPr>
                  <a:t>r</a:t>
                </a:r>
                <a:r>
                  <a:rPr lang="de-DE" sz="1200" u="sng" kern="0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de-DE" sz="1200" u="sng" kern="0" dirty="0" smtClean="0">
                    <a:solidFill>
                      <a:srgbClr val="000000"/>
                    </a:solidFill>
                  </a:rPr>
                  <a:t>:</a:t>
                </a:r>
                <a:endParaRPr lang="de-DE" sz="1200" u="sng" kern="0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0" lang="de-DE" sz="1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𝟐</m:t>
                        </m:r>
                      </m:sup>
                    </m:sSubSup>
                    <m:d>
                      <m:d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ar-A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ar-AE" sz="1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/>
                </a:r>
                <a:b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(0,1,1)</a:t>
                </a: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ar-A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ar-AE" sz="1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de-DE" sz="1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𝟐</m:t>
                        </m:r>
                      </m:sup>
                    </m:sSubSup>
                  </m:oMath>
                </a14:m>
                <a:r>
                  <a:rPr kumimoji="0" lang="ar-AE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ar-A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ar-A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/>
                </a:r>
                <a:b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(0,1,1)</a:t>
                </a: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1200" kern="0" dirty="0">
                  <a:solidFill>
                    <a:srgbClr val="000000"/>
                  </a:solidFill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285750" lvl="0" indent="-285750">
                  <a:buFont typeface="Wingdings"/>
                  <a:buChar char="à"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Wingdings" panose="05000000000000000000" pitchFamily="2" charset="2"/>
                  </a:rPr>
                  <a:t>Kein Weg möglich</a:t>
                </a:r>
              </a:p>
              <a:p>
                <a:pPr marL="285750" lvl="0" indent="-285750">
                  <a:buFont typeface="Wingdings"/>
                  <a:buChar char="à"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Wingdings" panose="05000000000000000000" pitchFamily="2" charset="2"/>
                  </a:rPr>
                  <a:t>Es </a:t>
                </a:r>
                <a:r>
                  <a:rPr kumimoji="0" lang="de-DE" sz="12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gilt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2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deshalb keine separate Wegesuche für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notwendig</a:t>
                </a:r>
              </a:p>
            </p:txBody>
          </p:sp>
        </mc:Choice>
        <mc:Fallback xmlns="">
          <p:sp>
            <p:nvSpPr>
              <p:cNvPr id="37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5801" y="2492895"/>
                <a:ext cx="2889354" cy="3937093"/>
              </a:xfrm>
              <a:prstGeom prst="rect">
                <a:avLst/>
              </a:prstGeom>
              <a:blipFill rotWithShape="1">
                <a:blip r:embed="rId8"/>
                <a:stretch>
                  <a:fillRect l="-3376" t="-1393" r="-3165" b="-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ssdiagramm: Verbindungsstelle 37"/>
          <p:cNvSpPr/>
          <p:nvPr/>
        </p:nvSpPr>
        <p:spPr bwMode="auto">
          <a:xfrm>
            <a:off x="7749897" y="3108013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Q</a:t>
            </a:r>
          </a:p>
        </p:txBody>
      </p:sp>
      <p:sp>
        <p:nvSpPr>
          <p:cNvPr id="39" name="Flussdiagramm: Verbindungsstelle 38"/>
          <p:cNvSpPr/>
          <p:nvPr/>
        </p:nvSpPr>
        <p:spPr bwMode="auto">
          <a:xfrm>
            <a:off x="9190057" y="3108013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S</a:t>
            </a:r>
          </a:p>
        </p:txBody>
      </p:sp>
      <p:cxnSp>
        <p:nvCxnSpPr>
          <p:cNvPr id="40" name="Gerade Verbindung mit Pfeil 39"/>
          <p:cNvCxnSpPr>
            <a:stCxn id="38" idx="6"/>
            <a:endCxn id="39" idx="2"/>
          </p:cNvCxnSpPr>
          <p:nvPr/>
        </p:nvCxnSpPr>
        <p:spPr bwMode="auto">
          <a:xfrm>
            <a:off x="8109897" y="3288013"/>
            <a:ext cx="1080160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krümmte Verbindung 40"/>
          <p:cNvCxnSpPr>
            <a:stCxn id="38" idx="0"/>
            <a:endCxn id="39" idx="0"/>
          </p:cNvCxnSpPr>
          <p:nvPr/>
        </p:nvCxnSpPr>
        <p:spPr bwMode="auto">
          <a:xfrm rot="5400000" flipH="1" flipV="1">
            <a:off x="8649977" y="2387933"/>
            <a:ext cx="12700" cy="1440160"/>
          </a:xfrm>
          <a:prstGeom prst="curvedConnector3">
            <a:avLst>
              <a:gd name="adj1" fmla="val 1800000"/>
            </a:avLst>
          </a:prstGeom>
          <a:solidFill>
            <a:srgbClr val="C8CDD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397969" y="3069913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(1,0,1)</a:t>
                </a: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69" y="3069913"/>
                <a:ext cx="62897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6796" t="-30000" r="-10680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397970" y="2636911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(1,1,0)</a:t>
                </a:r>
                <a:endPara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70" y="2636911"/>
                <a:ext cx="62897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6796" t="-30000" r="-4854" b="-4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lussdiagramm: Verbindungsstelle 43"/>
          <p:cNvSpPr/>
          <p:nvPr/>
        </p:nvSpPr>
        <p:spPr bwMode="auto">
          <a:xfrm>
            <a:off x="7743768" y="4368089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Q</a:t>
            </a:r>
          </a:p>
        </p:txBody>
      </p:sp>
      <p:sp>
        <p:nvSpPr>
          <p:cNvPr id="45" name="Flussdiagramm: Verbindungsstelle 44"/>
          <p:cNvSpPr/>
          <p:nvPr/>
        </p:nvSpPr>
        <p:spPr bwMode="auto">
          <a:xfrm>
            <a:off x="9262105" y="4368089"/>
            <a:ext cx="360000" cy="360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B Office"/>
                <a:ea typeface="+mn-ea"/>
                <a:cs typeface="+mn-cs"/>
              </a:rPr>
              <a:t>S</a:t>
            </a:r>
          </a:p>
        </p:txBody>
      </p:sp>
      <p:cxnSp>
        <p:nvCxnSpPr>
          <p:cNvPr id="46" name="Gerade Verbindung mit Pfeil 45"/>
          <p:cNvCxnSpPr>
            <a:stCxn id="44" idx="6"/>
            <a:endCxn id="45" idx="2"/>
          </p:cNvCxnSpPr>
          <p:nvPr/>
        </p:nvCxnSpPr>
        <p:spPr bwMode="auto">
          <a:xfrm>
            <a:off x="8103768" y="4548089"/>
            <a:ext cx="1158337" cy="0"/>
          </a:xfrm>
          <a:prstGeom prst="straightConnector1">
            <a:avLst/>
          </a:prstGeom>
          <a:solidFill>
            <a:srgbClr val="C8CDD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krümmte Verbindung 46"/>
          <p:cNvCxnSpPr>
            <a:stCxn id="44" idx="0"/>
            <a:endCxn id="45" idx="0"/>
          </p:cNvCxnSpPr>
          <p:nvPr/>
        </p:nvCxnSpPr>
        <p:spPr bwMode="auto">
          <a:xfrm rot="5400000" flipH="1" flipV="1">
            <a:off x="8682936" y="3608921"/>
            <a:ext cx="12700" cy="1518337"/>
          </a:xfrm>
          <a:prstGeom prst="curvedConnector3">
            <a:avLst>
              <a:gd name="adj1" fmla="val 1800000"/>
            </a:avLst>
          </a:prstGeom>
          <a:solidFill>
            <a:srgbClr val="C8CDD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8415998" y="4324453"/>
                <a:ext cx="6289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(1,0,1)</a:t>
                </a:r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98" y="4324453"/>
                <a:ext cx="628970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6796" t="-25806" r="-10680" b="-451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8415997" y="3933055"/>
                <a:ext cx="683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(1,1,0)</a:t>
                </a:r>
                <a:endPara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97" y="3933055"/>
                <a:ext cx="683816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6250" t="-26667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unde Klammer links 49"/>
          <p:cNvSpPr/>
          <p:nvPr/>
        </p:nvSpPr>
        <p:spPr bwMode="auto">
          <a:xfrm>
            <a:off x="6741785" y="3717031"/>
            <a:ext cx="288032" cy="1192779"/>
          </a:xfrm>
          <a:prstGeom prst="leftBracket">
            <a:avLst>
              <a:gd name="adj" fmla="val 61244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unde Klammer rechts 50"/>
          <p:cNvSpPr/>
          <p:nvPr/>
        </p:nvSpPr>
        <p:spPr bwMode="auto">
          <a:xfrm>
            <a:off x="9550057" y="3717031"/>
            <a:ext cx="225098" cy="1192779"/>
          </a:xfrm>
          <a:prstGeom prst="rightBracket">
            <a:avLst>
              <a:gd name="adj" fmla="val 83691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ementText1"/>
          <p:cNvSpPr txBox="1">
            <a:spLocks/>
          </p:cNvSpPr>
          <p:nvPr/>
        </p:nvSpPr>
        <p:spPr bwMode="gray">
          <a:xfrm>
            <a:off x="270099" y="2564902"/>
            <a:ext cx="2808312" cy="2163187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Wegesuche für alle </a:t>
            </a:r>
            <a:r>
              <a:rPr lang="de-DE" sz="1200" dirty="0" err="1" smtClean="0">
                <a:solidFill>
                  <a:srgbClr val="000000"/>
                </a:solidFill>
                <a:latin typeface="DB Office"/>
              </a:rPr>
              <a:t>konfliktären</a:t>
            </a: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 Fahrlagenvarianten</a:t>
            </a:r>
          </a:p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In Wegesuche können Bit-Schlüssel verwendet werden </a:t>
            </a:r>
            <a:r>
              <a:rPr lang="de-DE" sz="1200" dirty="0" smtClean="0">
                <a:solidFill>
                  <a:srgbClr val="000000"/>
                </a:solidFill>
                <a:latin typeface="DB Office"/>
                <a:sym typeface="Wingdings" panose="05000000000000000000" pitchFamily="2" charset="2"/>
              </a:rPr>
              <a:t> Bits des gesperrten Zeitraums an Systemtrasse auf 0 setzen</a:t>
            </a:r>
            <a:endParaRPr lang="de-DE" sz="1200" dirty="0" smtClean="0">
              <a:solidFill>
                <a:srgbClr val="000000"/>
              </a:solidFill>
              <a:latin typeface="DB Office"/>
            </a:endParaRPr>
          </a:p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  <a:latin typeface="DB Office"/>
              </a:rPr>
              <a:t>TBD - 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DB Office"/>
              </a:rPr>
              <a:t>G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  <a:latin typeface="DB Office"/>
              </a:rPr>
              <a:t>eringere Anzahl an Wegesuchen wenn neue 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  <a:latin typeface="DB Office"/>
              </a:rPr>
              <a:t>Wegesuche nur für Fahrlagenvarianten 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  <a:latin typeface="DB Office"/>
              </a:rPr>
              <a:t>angestoßen wird, 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  <a:latin typeface="DB Office"/>
              </a:rPr>
              <a:t>die während des gesperrten Zeitraums verkehren</a:t>
            </a:r>
            <a:endParaRPr lang="de-DE" sz="1200" dirty="0">
              <a:solidFill>
                <a:schemeClr val="bg1">
                  <a:lumMod val="75000"/>
                </a:schemeClr>
              </a:solidFill>
              <a:latin typeface="DB Office"/>
            </a:endParaRPr>
          </a:p>
        </p:txBody>
      </p:sp>
    </p:spTree>
    <p:extLst>
      <p:ext uri="{BB962C8B-B14F-4D97-AF65-F5344CB8AC3E}">
        <p14:creationId xmlns:p14="http://schemas.microsoft.com/office/powerpoint/2010/main" val="35732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SAT-Modell in der ganzjährigen Belegung (7/X)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Patrick Breun, Jordis Wächter | Dresden | 19.12.2017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198119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Vergleichen der Partitionen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</p:cNvCxnSpPr>
          <p:nvPr/>
        </p:nvCxnSpPr>
        <p:spPr bwMode="auto">
          <a:xfrm>
            <a:off x="1674255" y="2420888"/>
            <a:ext cx="0" cy="3960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628800"/>
            <a:ext cx="0" cy="352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 bwMode="auto">
              <a:xfrm>
                <a:off x="3654475" y="1556792"/>
                <a:ext cx="5976664" cy="115212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Notation: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1200" i="1" dirty="0" smtClean="0">
                    <a:latin typeface="Cambria Math"/>
                    <a:ea typeface="Cambria Math"/>
                  </a:rPr>
                  <a:t>   </a:t>
                </a:r>
                <a:r>
                  <a:rPr lang="de-DE" sz="1200" kern="0" dirty="0">
                    <a:solidFill>
                      <a:srgbClr val="000000"/>
                    </a:solidFill>
                    <a:latin typeface="DB Office"/>
                  </a:rPr>
                  <a:t>Qualitätskennzahl einer Partition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   Gewichtung (Wie wichtig ist dem Anwender die Homogenität?)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  Homogenitätskennzahl einer Partition</a:t>
                </a:r>
                <a:r>
                  <a:rPr kumimoji="0" lang="de-DE" sz="1200" b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(abhängig von Anzahl Fahrlagenvarianten </a:t>
                </a:r>
                <a:br>
                  <a:rPr kumimoji="0" lang="de-DE" sz="1200" b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</a:br>
                <a:r>
                  <a:rPr kumimoji="0" lang="de-DE" sz="1200" b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      und Verkehrstagen, liegt zwischen 0 und 1)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1200" i="1" kern="0" baseline="0" dirty="0" smtClean="0">
                    <a:solidFill>
                      <a:srgbClr val="000000"/>
                    </a:solidFill>
                    <a:latin typeface="DB Office"/>
                  </a:rPr>
                  <a:t>VT</a:t>
                </a:r>
                <a:r>
                  <a:rPr lang="de-DE" sz="1200" kern="0" baseline="0" dirty="0" smtClean="0">
                    <a:solidFill>
                      <a:srgbClr val="000000"/>
                    </a:solidFill>
                    <a:latin typeface="DB Office"/>
                  </a:rPr>
                  <a:t>   Anzahl Verkehrstage	</a:t>
                </a:r>
                <a:endParaRPr kumimoji="0" lang="de-DE" sz="1200" b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DB Offic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475" y="1556792"/>
                <a:ext cx="5976664" cy="1152128"/>
              </a:xfrm>
              <a:prstGeom prst="rect">
                <a:avLst/>
              </a:prstGeom>
              <a:blipFill rotWithShape="1">
                <a:blip r:embed="rId3"/>
                <a:stretch>
                  <a:fillRect l="-203" t="-1571" b="-4712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ementText1"/>
          <p:cNvSpPr txBox="1">
            <a:spLocks/>
          </p:cNvSpPr>
          <p:nvPr/>
        </p:nvSpPr>
        <p:spPr bwMode="gray">
          <a:xfrm>
            <a:off x="270099" y="2492896"/>
            <a:ext cx="2808312" cy="2016224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Berechne Qualitätskennzahl für alle Partitionen der im Konflikt stehenden Fahrlagen</a:t>
            </a:r>
          </a:p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Aufnahme der Partition </a:t>
            </a:r>
            <a:r>
              <a:rPr lang="de-DE" sz="1200" dirty="0">
                <a:solidFill>
                  <a:srgbClr val="000000"/>
                </a:solidFill>
                <a:latin typeface="DB Office"/>
              </a:rPr>
              <a:t>mit größter Qualitätskennzahl </a:t>
            </a: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sowie der zugehörigen Wege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126083" y="3717300"/>
                <a:ext cx="3096344" cy="791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de-DE" sz="12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/>
                                </a:rPr>
                                <m:t>𝐵𝐹𝑄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/>
                                </a:rPr>
                                <m:t>𝑚𝑎𝑥</m:t>
                              </m:r>
                            </m:sup>
                          </m:sSup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𝑉𝑇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de-DE" sz="12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/>
                                          <a:ea typeface="Cambria Math"/>
                                        </a:rPr>
                                        <m:t>𝐵𝐹𝑄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DE" sz="1200" i="1"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/>
                                          <a:ea typeface="Cambria Math"/>
                                        </a:rPr>
                                        <m:t>𝑉𝑇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d>
                      <m:r>
                        <a:rPr lang="de-DE" sz="1200" i="1">
                          <a:latin typeface="Cambria Math"/>
                          <a:ea typeface="Cambria Math"/>
                        </a:rPr>
                        <m:t>⋅</m:t>
                      </m:r>
                      <m:d>
                        <m:d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de-DE" sz="120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p>
                          </m:sSubSup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de-DE" sz="12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3" y="3717300"/>
                <a:ext cx="3096344" cy="791820"/>
              </a:xfrm>
              <a:prstGeom prst="rect">
                <a:avLst/>
              </a:prstGeom>
              <a:blipFill rotWithShape="1">
                <a:blip r:embed="rId4"/>
                <a:stretch>
                  <a:fillRect t="-73846" r="-1378" b="-8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ElementText1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3654475" y="2924944"/>
                <a:ext cx="3096344" cy="2413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lvl="1">
                  <a:spcBef>
                    <a:spcPts val="300"/>
                  </a:spcBef>
                </a:pPr>
                <a:r>
                  <a:rPr lang="de-DE" sz="1200" dirty="0" smtClean="0"/>
                  <a:t>Annahme: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de-DE" sz="1200" dirty="0" smtClean="0"/>
                  <a:t> </a:t>
                </a:r>
              </a:p>
            </p:txBody>
          </p:sp>
        </mc:Choice>
        <mc:Fallback xmlns="">
          <p:sp>
            <p:nvSpPr>
              <p:cNvPr id="55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654475" y="2924944"/>
                <a:ext cx="3096344" cy="241336"/>
              </a:xfrm>
              <a:prstGeom prst="rect">
                <a:avLst/>
              </a:prstGeom>
              <a:blipFill rotWithShape="1">
                <a:blip r:embed="rId6"/>
                <a:stretch>
                  <a:fillRect l="-2165" t="-23077" b="-1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3798491" y="3166280"/>
                <a:ext cx="4949825" cy="4683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 : </a:t>
                </a:r>
                <a:r>
                  <a:rPr lang="de-DE" sz="1200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/>
                          </a:rPr>
                          <m:t>2</m:t>
                        </m:r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de-DE" sz="12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5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⋅</m:t>
                        </m:r>
                        <m:sSubSup>
                          <m:sSubSupPr>
                            <m:ctrlPr>
                              <a:rPr lang="de-DE" sz="12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de-DE" sz="1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endParaRPr lang="de-DE" sz="1200" dirty="0"/>
              </a:p>
              <a:p>
                <a:r>
                  <a:rPr lang="de-DE" sz="1200" dirty="0" smtClean="0">
                    <a:sym typeface="Wingdings" panose="05000000000000000000" pitchFamily="2" charset="2"/>
                  </a:rPr>
                  <a:t>          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=1  </a:t>
                </a:r>
                <a:r>
                  <a:rPr lang="de-DE" sz="12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</m:t>
                    </m:r>
                    <m:r>
                      <a:rPr lang="de-DE" sz="1200" i="1">
                        <a:latin typeface="Cambria Math"/>
                      </a:rPr>
                      <m:t>1</m:t>
                    </m:r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1" y="3166280"/>
                <a:ext cx="4949825" cy="468333"/>
              </a:xfrm>
              <a:prstGeom prst="rect">
                <a:avLst/>
              </a:prstGeom>
              <a:blipFill rotWithShape="1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3798491" y="3940755"/>
                <a:ext cx="3015890" cy="278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>
                        <a:latin typeface="Cambria Math"/>
                      </a:rPr>
                      <m:t>:</m:t>
                    </m:r>
                  </m:oMath>
                </a14:m>
                <a:r>
                  <a:rPr lang="de-DE" sz="1200" dirty="0" smtClean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/>
                          </a:rPr>
                          <m:t>2</m:t>
                        </m:r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de-DE" sz="12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5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⋅</m:t>
                        </m:r>
                        <m:sSubSup>
                          <m:sSubSupPr>
                            <m:ctrlPr>
                              <a:rPr lang="de-DE" sz="12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1" y="3940755"/>
                <a:ext cx="3015890" cy="27879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4275906" y="4294922"/>
                <a:ext cx="4949825" cy="23539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e-DE" sz="1200" dirty="0" smtClean="0"/>
                  <a:t>Im Folgenden: Zwei Beispiele mit unterschiedlicher Homogenitätskennzahl, um Funktionsweise zu zeigen</a:t>
                </a:r>
              </a:p>
              <a:p>
                <a:endParaRPr lang="de-DE" sz="1200" dirty="0" smtClean="0"/>
              </a:p>
              <a:p>
                <a:r>
                  <a:rPr lang="de-DE" sz="1200" u="sng" dirty="0" smtClean="0"/>
                  <a:t>Fall 1:</a:t>
                </a:r>
              </a:p>
              <a:p>
                <a:r>
                  <a:rPr lang="de-DE" sz="1200" dirty="0"/>
                  <a:t>für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/>
                  <a:t> = 0,8 </a:t>
                </a:r>
                <a:r>
                  <a:rPr lang="de-DE" sz="12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</m:t>
                    </m:r>
                    <m:r>
                      <a:rPr lang="de-DE" sz="1200" i="1">
                        <a:latin typeface="Cambria Math"/>
                      </a:rPr>
                      <m:t>0</m:t>
                    </m:r>
                    <m:r>
                      <a:rPr lang="de-DE" sz="1200" i="1">
                        <a:latin typeface="Cambria Math"/>
                      </a:rPr>
                      <m:t>,</m:t>
                    </m:r>
                    <m:r>
                      <a:rPr lang="de-DE" sz="1200" i="1">
                        <a:latin typeface="Cambria Math"/>
                      </a:rPr>
                      <m:t>96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/>
                        <a:ea typeface="Cambria Math"/>
                      </a:rPr>
                      <m:t>&lt;</m:t>
                    </m:r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>
                    <a:sym typeface="Wingdings" panose="05000000000000000000" pitchFamily="2" charset="2"/>
                  </a:rPr>
                  <a:t>		</a:t>
                </a:r>
                <a:r>
                  <a:rPr lang="de-DE" sz="1200" dirty="0" smtClean="0">
                    <a:sym typeface="Wingdings" panose="05000000000000000000" pitchFamily="2" charset="2"/>
                  </a:rPr>
                  <a:t/>
                </a:r>
                <a:br>
                  <a:rPr lang="de-DE" sz="1200" dirty="0" smtClean="0">
                    <a:sym typeface="Wingdings" panose="05000000000000000000" pitchFamily="2" charset="2"/>
                  </a:rPr>
                </a:br>
                <a:r>
                  <a:rPr lang="de-DE" sz="1200" dirty="0" smtClean="0">
                    <a:sym typeface="Wingdings" panose="05000000000000000000" pitchFamily="2" charset="2"/>
                  </a:rPr>
                  <a:t> </a:t>
                </a:r>
                <a:r>
                  <a:rPr lang="de-DE" sz="1200" dirty="0">
                    <a:sym typeface="Wingdings" panose="05000000000000000000" pitchFamily="2" charset="2"/>
                  </a:rPr>
                  <a:t>Erweiterung </a:t>
                </a:r>
                <a:r>
                  <a:rPr lang="de-DE" sz="1200" dirty="0" smtClean="0">
                    <a:sym typeface="Wingdings" panose="05000000000000000000" pitchFamily="2" charset="2"/>
                  </a:rPr>
                  <a:t>um </a:t>
                </a:r>
                <a:r>
                  <a:rPr lang="de-DE" sz="1200" dirty="0">
                    <a:sym typeface="Wingdings" panose="05000000000000000000" pitchFamily="2" charset="2"/>
                  </a:rPr>
                  <a:t>Systemtrasse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dirty="0">
                    <a:sym typeface="Wingdings" panose="05000000000000000000" pitchFamily="2" charset="2"/>
                  </a:rPr>
                  <a:t> für Partition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 für SAT</a:t>
                </a:r>
                <a:r>
                  <a:rPr lang="de-DE" sz="1200" dirty="0" smtClean="0"/>
                  <a:t/>
                </a:r>
                <a:br>
                  <a:rPr lang="de-DE" sz="1200" dirty="0" smtClean="0"/>
                </a:br>
                <a:r>
                  <a:rPr lang="de-DE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200" dirty="0"/>
              </a:p>
              <a:p>
                <a:endParaRPr lang="de-DE" sz="1200" dirty="0"/>
              </a:p>
              <a:p>
                <a:r>
                  <a:rPr lang="de-DE" sz="1200" u="sng" dirty="0"/>
                  <a:t>Fall 2:</a:t>
                </a:r>
              </a:p>
              <a:p>
                <a:r>
                  <a:rPr lang="de-DE" sz="1200" dirty="0"/>
                  <a:t>f</a:t>
                </a:r>
                <a:r>
                  <a:rPr lang="de-DE" sz="1200" dirty="0" smtClean="0"/>
                  <a:t>ür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= 0,9 </a:t>
                </a:r>
                <a:r>
                  <a:rPr lang="de-DE" sz="12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</m:t>
                    </m:r>
                    <m:r>
                      <a:rPr lang="de-DE" sz="1200" i="1">
                        <a:latin typeface="Cambria Math"/>
                      </a:rPr>
                      <m:t>1</m:t>
                    </m:r>
                    <m:r>
                      <a:rPr lang="de-DE" sz="1200" i="1">
                        <a:latin typeface="Cambria Math"/>
                      </a:rPr>
                      <m:t>,</m:t>
                    </m:r>
                    <m:r>
                      <a:rPr lang="de-DE" sz="1200" i="1">
                        <a:latin typeface="Cambria Math"/>
                      </a:rPr>
                      <m:t>08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&gt;</m:t>
                    </m:r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ym typeface="Wingdings" panose="05000000000000000000" pitchFamily="2" charset="2"/>
                  </a:rPr>
                  <a:t/>
                </a:r>
                <a:br>
                  <a:rPr lang="de-DE" sz="1200" dirty="0" smtClean="0">
                    <a:sym typeface="Wingdings" panose="05000000000000000000" pitchFamily="2" charset="2"/>
                  </a:rPr>
                </a:br>
                <a:r>
                  <a:rPr lang="de-DE" sz="1200" dirty="0" smtClean="0">
                    <a:sym typeface="Wingdings" panose="05000000000000000000" pitchFamily="2" charset="2"/>
                  </a:rPr>
                  <a:t> </a:t>
                </a:r>
                <a:r>
                  <a:rPr lang="de-DE" sz="1200" dirty="0">
                    <a:sym typeface="Wingdings" panose="05000000000000000000" pitchFamily="2" charset="2"/>
                  </a:rPr>
                  <a:t>Hinzufügen der Partition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 für </a:t>
                </a:r>
                <a:r>
                  <a:rPr lang="de-DE" sz="1200" dirty="0" smtClean="0"/>
                  <a:t>SAT</a:t>
                </a:r>
                <a:br>
                  <a:rPr lang="de-DE" sz="1200" dirty="0" smtClean="0"/>
                </a:br>
                <a:r>
                  <a:rPr lang="de-DE" sz="120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2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200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de-DE" sz="1200" dirty="0"/>
                  <a:t> 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06" y="4294922"/>
                <a:ext cx="4949825" cy="2353978"/>
              </a:xfrm>
              <a:prstGeom prst="rect">
                <a:avLst/>
              </a:prstGeom>
              <a:blipFill rotWithShape="1">
                <a:blip r:embed="rId9"/>
                <a:stretch>
                  <a:fillRect t="-2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/>
              <p:cNvSpPr/>
              <p:nvPr/>
            </p:nvSpPr>
            <p:spPr>
              <a:xfrm>
                <a:off x="6839168" y="5556289"/>
                <a:ext cx="3062070" cy="464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1200" dirty="0" smtClean="0">
                    <a:solidFill>
                      <a:schemeClr val="accent2"/>
                    </a:solidFill>
                  </a:rPr>
                  <a:t>Oder: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i="1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200" dirty="0" smtClean="0">
                    <a:solidFill>
                      <a:schemeClr val="accent2"/>
                    </a:solidFill>
                  </a:rPr>
                  <a:t> und Sicherstellen, dass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𝑢𝑛𝑑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chemeClr val="accent2"/>
                    </a:solidFill>
                  </a:rPr>
                  <a:t> beide aktiv?</a:t>
                </a:r>
                <a:endParaRPr lang="de-DE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68" y="5556289"/>
                <a:ext cx="3062070" cy="464999"/>
              </a:xfrm>
              <a:prstGeom prst="rect">
                <a:avLst/>
              </a:prstGeom>
              <a:blipFill rotWithShape="1">
                <a:blip r:embed="rId10"/>
                <a:stretch>
                  <a:fillRect l="-199" b="-77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Gerade Verbindung mit Pfeil 56"/>
          <p:cNvCxnSpPr/>
          <p:nvPr/>
        </p:nvCxnSpPr>
        <p:spPr bwMode="auto">
          <a:xfrm flipH="1" flipV="1">
            <a:off x="5454675" y="5556289"/>
            <a:ext cx="1384493" cy="2324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69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ITE-PROTECTED" val="false"/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89999999999999990000E+000&quot;&gt;&lt;m_msothmcolidx val=&quot;0&quot;/&gt;&lt;m_rgb r=&quot;C8&quot; g=&quot;C8&quot; b=&quot;C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SHOWAGENDASLIDENUMBER" val="no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UTOSHA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923443"/>
  <p:tag name="AGENDAHATSEITENZAHL" val="0"/>
  <p:tag name="AGENDATYP" val="1"/>
  <p:tag name="AGENDAPUNKT" val="1"/>
  <p:tag name="AGENDAFIRSTCHAPTER" val="1"/>
  <p:tag name="AGENDASHOW2NDLEVEL" val="0"/>
  <p:tag name="AGENDAEBENE" val="1"/>
  <p:tag name="AGENDAITEM" val="Offene Fragen / Diskussionstheme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UTOSHA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UTOSHA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UTOSHA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UTOSHA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UTOSHA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923443"/>
  <p:tag name="AGENDAHATSEITENZAHL" val="0"/>
  <p:tag name="AGENDATYP" val="1"/>
  <p:tag name="AGENDAFIRSTCHAPTER" val="1"/>
  <p:tag name="AGENDASHOW2NDLEVEL" val="0"/>
  <p:tag name="AGENDAPUNKT" val="2"/>
  <p:tag name="AGENDAEBENE" val="1"/>
  <p:tag name="AGENDAITEM" val="Analyse der Fahrlage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w5DhhhQCqjtx.WZpZ73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923443"/>
  <p:tag name="AGENDAHATSEITENZAHL" val="0"/>
  <p:tag name="AGENDATYP" val="1"/>
  <p:tag name="AGENDAFIRSTCHAPTER" val="1"/>
  <p:tag name="AGENDASHOW2NDLEVEL" val="0"/>
  <p:tag name="AGENDAPUNKT" val="3"/>
  <p:tag name="AGENDAEBENE" val="1"/>
  <p:tag name="AGENDAITEM" val="Beispiel Modellformulieru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UTOSHA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SFMI;SPNM"/>
  <p:tag name="SLIDELANGUAGE" val="msoLanguageIDGerma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S Master 2016">
  <a:themeElements>
    <a:clrScheme name="DB_rot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FF0000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78C9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878C9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spcBef>
            <a:spcPts val="600"/>
          </a:spcBef>
          <a:buClr>
            <a:srgbClr val="FF0000"/>
          </a:buClr>
          <a:buSzPct val="85000"/>
          <a:defRPr sz="1400" dirty="0" err="1" smtClean="0">
            <a:solidFill>
              <a:srgbClr val="000000"/>
            </a:solidFill>
            <a:latin typeface="DB Office"/>
          </a:defRPr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 name="Signalblau">
      <a:srgbClr val="004BB4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Grasgrün">
      <a:srgbClr val="00AA00"/>
    </a:custClr>
    <a:custClr name="Gelbgrün">
      <a:srgbClr val="8CB90F"/>
    </a:custClr>
    <a:custClr name="S-Bahn Grün (Sonderstatus)">
      <a:srgbClr val="408335"/>
    </a:custClr>
    <a:custClr name="Gelb">
      <a:srgbClr val="F0CD0A"/>
    </a:custClr>
    <a:custClr name="Sonnengelb">
      <a:srgbClr val="FFAF00"/>
    </a:custClr>
    <a:custClr name="Verkehrsorange">
      <a:srgbClr val="E67800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Grau Stufe 1">
      <a:srgbClr val="E6E6E6"/>
    </a:custClr>
    <a:custClr name="Grau Stufe 2">
      <a:srgbClr val="CDCDCD"/>
    </a:custClr>
    <a:custClr name="Grau Stufe 3">
      <a:srgbClr val="B4B4B4"/>
    </a:custClr>
    <a:custClr name="Grau Stufe 4">
      <a:srgbClr val="9A9A9A"/>
    </a:custClr>
    <a:custClr name="Grau Stufe 5">
      <a:srgbClr val="818181"/>
    </a:custClr>
    <a:custClr name="Grau Stufe 6">
      <a:srgbClr val="666666"/>
    </a:custClr>
    <a:custClr name="Grau Stufe 7">
      <a:srgbClr val="4B4B4B"/>
    </a:custClr>
    <a:custClr name="Grau Stufe 8">
      <a:srgbClr val="303030"/>
    </a:custClr>
  </a:custClrLst>
</a:theme>
</file>

<file path=ppt/theme/theme2.xml><?xml version="1.0" encoding="utf-8"?>
<a:theme xmlns:a="http://schemas.openxmlformats.org/drawingml/2006/main" name="© DB 2016">
  <a:themeElements>
    <a:clrScheme name="DB_grau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>
      <a:srgbClr val="FFFFFF"/>
    </a:custClr>
    <a:custClr name="Gelb">
      <a:srgbClr val="F0CD0A"/>
    </a:custClr>
    <a:custClr name="Verkehrsorange">
      <a:srgbClr val="E67800"/>
    </a:custClr>
    <a:custClr name="Gelbgrün">
      <a:srgbClr val="8CB90F"/>
    </a:custClr>
    <a:custClr name="Signalblau">
      <a:srgbClr val="004BB4"/>
    </a:custClr>
    <a:custClr>
      <a:srgbClr val="FFFFFF"/>
    </a:custClr>
    <a:custClr name="S-Bahn Grün (Sonderstatus)">
      <a:srgbClr val="408335"/>
    </a:custClr>
    <a:custClr name="Currygelb">
      <a:srgbClr val="918C23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Farngrün">
      <a:srgbClr val="646E2D"/>
    </a:custClr>
    <a:custClr name="Weiß">
      <a:srgbClr val="FFFFFF"/>
    </a:custClr>
    <a:custClr name="Weiß">
      <a:srgbClr val="FFFFFF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Weiß">
      <a:srgbClr val="FFFFFF"/>
    </a:custClr>
    <a:custClr name="Weiß">
      <a:srgbClr val="FFFFFF"/>
    </a:custClr>
    <a:custClr name="DB Weißgrau">
      <a:srgbClr val="E1E6EB"/>
    </a:custClr>
    <a:custClr name="DB Hellgrau">
      <a:srgbClr val="C8CDD2"/>
    </a:custClr>
    <a:custClr name="DB Grau">
      <a:srgbClr val="878C96"/>
    </a:custClr>
    <a:custClr name="DB Dunkelgrau">
      <a:srgbClr val="646973"/>
    </a:custClr>
    <a:custClr>
      <a:srgbClr val="E6E6E6"/>
    </a:custClr>
    <a:custClr>
      <a:srgbClr val="CDCDCD"/>
    </a:custClr>
    <a:custClr>
      <a:srgbClr val="B4B4B4"/>
    </a:custClr>
    <a:custClr>
      <a:srgbClr val="9A9A9A"/>
    </a:custClr>
    <a:custClr>
      <a:srgbClr val="818181"/>
    </a:custClr>
    <a:custClr>
      <a:srgbClr val="666666"/>
    </a:custClr>
    <a:custClr>
      <a:srgbClr val="4B4B4B"/>
    </a:custClr>
    <a:custClr>
      <a:srgbClr val="303030"/>
    </a:custClr>
  </a:custClrLst>
</a:theme>
</file>

<file path=ppt/theme/theme3.xml><?xml version="1.0" encoding="utf-8"?>
<a:theme xmlns:a="http://schemas.openxmlformats.org/drawingml/2006/main" name="Larissa">
  <a:themeElements>
    <a:clrScheme name="DB_Farben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3BE11D3B47B245B92306F14411FD34" ma:contentTypeVersion="" ma:contentTypeDescription="Ein neues Dokument erstellen." ma:contentTypeScope="" ma:versionID="dc526863fe3219376e2ba58c551639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9b5d665fb7f3700c23109c90d09976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170C09-4194-4941-9C65-4A65AB851960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73CFC4-9625-4950-815D-B271DD2FC5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BC043D-0EA7-4A5C-A1E5-C2C6119FC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4300</Words>
  <Application>Microsoft Office PowerPoint</Application>
  <PresentationFormat>Benutzerdefiniert</PresentationFormat>
  <Paragraphs>609</Paragraphs>
  <Slides>28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GS Master 2016</vt:lpstr>
      <vt:lpstr>© DB 2016</vt:lpstr>
      <vt:lpstr>think-cell Folie</vt:lpstr>
      <vt:lpstr>Belegung Gesamtjahr – SAT Modell  </vt:lpstr>
      <vt:lpstr>Ablauf SAT-Modell in der ganzjährigen Belegung (1/X)</vt:lpstr>
      <vt:lpstr>Ablauf SAT-Modell in der ganzjährigen Belegung (2/X)</vt:lpstr>
      <vt:lpstr>Ablauf SAT-Modell in der ganzjährigen Belegung (3/X)</vt:lpstr>
      <vt:lpstr>Ablauf SAT-Modell in der ganzjährigen Belegung (4/X)</vt:lpstr>
      <vt:lpstr>Ablauf SAT-Modell in der ganzjährigen Belegung (5/X)</vt:lpstr>
      <vt:lpstr>Ablauf SAT-Modell in der ganzjährigen Belegung (6/X)</vt:lpstr>
      <vt:lpstr>Ablauf SAT-Modell in der ganzjährigen Belegung (7/X)</vt:lpstr>
      <vt:lpstr>Ablauf SAT-Modell in der ganzjährigen Belegung (7/X)</vt:lpstr>
      <vt:lpstr>Ablauf SAT-Modell in der ganzjährigen Belegung (8/X)</vt:lpstr>
      <vt:lpstr>PowerPoint-Präsentation</vt:lpstr>
      <vt:lpstr>Agenda</vt:lpstr>
      <vt:lpstr>Offene Fragen / Diskussionsthemen zur Erweiterung des SAT-Modells auf das Gesamtjahr (1/2)</vt:lpstr>
      <vt:lpstr>Offene Fragen / Diskussionsthemen zur Erweiterung des SAT-Modells auf das Gesamtjahr (2/2)</vt:lpstr>
      <vt:lpstr>Mögliche Anpassung des Ablaufs</vt:lpstr>
      <vt:lpstr>Mögliche Anpassung des Ablaufs</vt:lpstr>
      <vt:lpstr>Bei tageweiser Sperrung von Systemtrassen / Halteplätzen müssen nur für bestimmte Fahrlagen neue Wege gefunden werden </vt:lpstr>
      <vt:lpstr>Mögliche Anpassung des Ablaufs</vt:lpstr>
      <vt:lpstr>Agenda</vt:lpstr>
      <vt:lpstr>Aus der Überlagerung der Top-20 Verkehrszeiträume ergeben sich 20 unterschiedliche Zustände</vt:lpstr>
      <vt:lpstr>Abhängig davon, wie sich die einzelnen Fahrlagen  überlagern, können viele unterschiedliche Zustände entstehen</vt:lpstr>
      <vt:lpstr>Nur in einer Woche des vorliegenden Nfpl.-Jahres beginnen/enden keine Fahrlagen</vt:lpstr>
      <vt:lpstr>Weitere Zustände ergeben sich bei Berücksichtigung der unterschiedlichen Verkehrstagesregelungen</vt:lpstr>
      <vt:lpstr>Weitere Zustände ergeben sich bei Berücksichtigung der unterschiedlichen Verkehrstagesregelungen</vt:lpstr>
      <vt:lpstr>Agenda</vt:lpstr>
      <vt:lpstr>Mögliche Modellformulierung im mehrtägigen Fall</vt:lpstr>
      <vt:lpstr>PowerPoint-Präsentation</vt:lpstr>
      <vt:lpstr>PowerPoint-Präsentation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emredemirpolat</dc:creator>
  <cp:lastModifiedBy>Breun, Patrick</cp:lastModifiedBy>
  <cp:revision>280</cp:revision>
  <cp:lastPrinted>2011-12-21T10:31:26Z</cp:lastPrinted>
  <dcterms:created xsi:type="dcterms:W3CDTF">2012-01-18T08:58:54Z</dcterms:created>
  <dcterms:modified xsi:type="dcterms:W3CDTF">2017-12-21T09:12:51Z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0x010100553BE11D3B47B245B92306F14411FD34</vt:lpwstr>
  </property>
</Properties>
</file>