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9"/>
  </p:notesMasterIdLst>
  <p:sldIdLst>
    <p:sldId id="320" r:id="rId5"/>
    <p:sldId id="321" r:id="rId6"/>
    <p:sldId id="322" r:id="rId7"/>
    <p:sldId id="323" r:id="rId8"/>
  </p:sldIdLst>
  <p:sldSz cx="9901238" cy="6858000"/>
  <p:notesSz cx="6743700" cy="98806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74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6111">
          <p15:clr>
            <a:srgbClr val="A4A3A4"/>
          </p15:clr>
        </p15:guide>
        <p15:guide id="7" pos="4615">
          <p15:clr>
            <a:srgbClr val="A4A3A4"/>
          </p15:clr>
        </p15:guide>
        <p15:guide id="8" pos="3119">
          <p15:clr>
            <a:srgbClr val="A4A3A4"/>
          </p15:clr>
        </p15:guide>
        <p15:guide id="9" pos="1622">
          <p15:clr>
            <a:srgbClr val="A4A3A4"/>
          </p15:clr>
        </p15:guide>
        <p15:guide id="10" pos="126">
          <p15:clr>
            <a:srgbClr val="A4A3A4"/>
          </p15:clr>
        </p15:guide>
        <p15:guide id="11" pos="2121">
          <p15:clr>
            <a:srgbClr val="A4A3A4"/>
          </p15:clr>
        </p15:guide>
        <p15:guide id="12" pos="41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973"/>
    <a:srgbClr val="F20000"/>
    <a:srgbClr val="FFB3B3"/>
    <a:srgbClr val="8CB90F"/>
    <a:srgbClr val="FF0000"/>
    <a:srgbClr val="FDF6B1"/>
    <a:srgbClr val="004BB4"/>
    <a:srgbClr val="E67800"/>
    <a:srgbClr val="F0C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 autoAdjust="0"/>
    <p:restoredTop sz="94051" autoAdjust="0"/>
  </p:normalViewPr>
  <p:slideViewPr>
    <p:cSldViewPr>
      <p:cViewPr varScale="1">
        <p:scale>
          <a:sx n="100" d="100"/>
          <a:sy n="100" d="100"/>
        </p:scale>
        <p:origin x="-869" y="-77"/>
      </p:cViewPr>
      <p:guideLst>
        <p:guide orient="horz" pos="3974"/>
        <p:guide orient="horz" pos="2614"/>
        <p:guide orient="horz" pos="1253"/>
        <p:guide orient="horz" pos="1117"/>
        <p:guide orient="horz" pos="890"/>
        <p:guide pos="6111"/>
        <p:guide pos="4615"/>
        <p:guide pos="3119"/>
        <p:guide pos="1622"/>
        <p:guide pos="126"/>
        <p:guide pos="2121"/>
        <p:guide pos="41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38" y="-84"/>
      </p:cViewPr>
      <p:guideLst>
        <p:guide orient="horz" pos="3112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0"/>
            <a:ext cx="7129463" cy="4940300"/>
          </a:xfrm>
          <a:prstGeom prst="rect">
            <a:avLst/>
          </a:prstGeom>
          <a:noFill/>
          <a:ln w="12700">
            <a:noFill/>
          </a:ln>
        </p:spPr>
        <p:txBody>
          <a:bodyPr vert="horz" lIns="90885" tIns="45443" rIns="90885" bIns="45443" rtlCol="0" anchor="ctr"/>
          <a:lstStyle/>
          <a:p>
            <a:r>
              <a:rPr lang="de-DE" dirty="0"/>
              <a:t>f</a:t>
            </a: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49768" y="5434331"/>
            <a:ext cx="6321018" cy="387623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9870" y="9671588"/>
            <a:ext cx="2922270" cy="207298"/>
          </a:xfrm>
          <a:prstGeom prst="rect">
            <a:avLst/>
          </a:prstGeom>
        </p:spPr>
        <p:txBody>
          <a:bodyPr vert="horz" lIns="90885" tIns="45443" rIns="90885" bIns="45443" rtlCol="0" anchor="b"/>
          <a:lstStyle>
            <a:lvl1pPr algn="r">
              <a:defRPr sz="1000" b="1">
                <a:latin typeface="DB Office" pitchFamily="34" charset="0"/>
              </a:defRPr>
            </a:lvl1pPr>
          </a:lstStyle>
          <a:p>
            <a:fld id="{AB1E1A1F-7B51-4F6B-A0A6-8D7DEE98D43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9768" y="9519579"/>
            <a:ext cx="6493933" cy="494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85" tIns="45443" rIns="90885" bIns="45443"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249768" y="5168312"/>
            <a:ext cx="6493933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7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itchFamily="34" charset="0"/>
      <a:buNone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180975" indent="-171450" algn="l" defTabSz="914400" rtl="0" eaLnBrk="1" latinLnBrk="0" hangingPunct="1">
      <a:spcBef>
        <a:spcPts val="600"/>
      </a:spcBef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361950" indent="-161925" algn="l" defTabSz="914400" rtl="0" eaLnBrk="1" latinLnBrk="0" hangingPunct="1">
      <a:buClr>
        <a:schemeClr val="bg2"/>
      </a:buClr>
      <a:buFont typeface="Arial" pitchFamily="34" charset="0"/>
      <a:buChar char="•"/>
      <a:tabLst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54292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714375" indent="-171450" algn="l" defTabSz="914400" rtl="0" eaLnBrk="1" latinLnBrk="0" hangingPunct="1">
      <a:buClr>
        <a:schemeClr val="bg2"/>
      </a:buClr>
      <a:buFont typeface="Arial" pitchFamily="34" charset="0"/>
      <a:buChar char="•"/>
      <a:defRPr sz="10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7937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09.01.2018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46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22147698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Frankfurt | 09.01.2018</a:t>
            </a:r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Rechenbeispiel SAT-ganzjährig (</a:t>
            </a:r>
            <a:r>
              <a:rPr lang="de-DE" dirty="0" smtClean="0"/>
              <a:t>1/4)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Frankfurt | 09.01.2018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448802" y="198878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6836390" y="142301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5341977" y="142301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775556" y="142301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473682" y="142301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29" name="Gerade Verbindung mit Pfeil 28"/>
          <p:cNvCxnSpPr>
            <a:stCxn id="21" idx="7"/>
            <a:endCxn id="26" idx="2"/>
          </p:cNvCxnSpPr>
          <p:nvPr/>
        </p:nvCxnSpPr>
        <p:spPr bwMode="auto">
          <a:xfrm flipV="1">
            <a:off x="1694653" y="1567034"/>
            <a:ext cx="779029" cy="4639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26" idx="6"/>
            <a:endCxn id="25" idx="2"/>
          </p:cNvCxnSpPr>
          <p:nvPr/>
        </p:nvCxnSpPr>
        <p:spPr bwMode="auto">
          <a:xfrm>
            <a:off x="2761714" y="1567034"/>
            <a:ext cx="101384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25" idx="6"/>
            <a:endCxn id="24" idx="2"/>
          </p:cNvCxnSpPr>
          <p:nvPr/>
        </p:nvCxnSpPr>
        <p:spPr bwMode="auto">
          <a:xfrm>
            <a:off x="4063588" y="1567034"/>
            <a:ext cx="12783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/>
          <p:cNvCxnSpPr>
            <a:stCxn id="24" idx="6"/>
            <a:endCxn id="23" idx="2"/>
          </p:cNvCxnSpPr>
          <p:nvPr/>
        </p:nvCxnSpPr>
        <p:spPr bwMode="auto">
          <a:xfrm>
            <a:off x="5630009" y="1567034"/>
            <a:ext cx="1206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Ellipse 44"/>
          <p:cNvSpPr/>
          <p:nvPr/>
        </p:nvSpPr>
        <p:spPr bwMode="auto">
          <a:xfrm>
            <a:off x="6836390" y="25554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5341977" y="25554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3775556" y="25554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9" name="Ellipse 48"/>
          <p:cNvSpPr/>
          <p:nvPr/>
        </p:nvSpPr>
        <p:spPr bwMode="auto">
          <a:xfrm>
            <a:off x="2473682" y="25554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52" name="Gerade Verbindung mit Pfeil 51"/>
          <p:cNvCxnSpPr>
            <a:stCxn id="49" idx="6"/>
            <a:endCxn id="47" idx="2"/>
          </p:cNvCxnSpPr>
          <p:nvPr/>
        </p:nvCxnSpPr>
        <p:spPr bwMode="auto">
          <a:xfrm>
            <a:off x="2761714" y="2699468"/>
            <a:ext cx="101384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47" idx="6"/>
            <a:endCxn id="46" idx="2"/>
          </p:cNvCxnSpPr>
          <p:nvPr/>
        </p:nvCxnSpPr>
        <p:spPr bwMode="auto">
          <a:xfrm>
            <a:off x="4063588" y="2699468"/>
            <a:ext cx="12783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46" idx="6"/>
            <a:endCxn id="45" idx="2"/>
          </p:cNvCxnSpPr>
          <p:nvPr/>
        </p:nvCxnSpPr>
        <p:spPr bwMode="auto">
          <a:xfrm>
            <a:off x="5630009" y="2699468"/>
            <a:ext cx="1206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>
            <a:stCxn id="21" idx="5"/>
            <a:endCxn id="49" idx="2"/>
          </p:cNvCxnSpPr>
          <p:nvPr/>
        </p:nvCxnSpPr>
        <p:spPr bwMode="auto">
          <a:xfrm>
            <a:off x="1694653" y="2234637"/>
            <a:ext cx="779029" cy="464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feld 58"/>
          <p:cNvSpPr txBox="1"/>
          <p:nvPr/>
        </p:nvSpPr>
        <p:spPr>
          <a:xfrm>
            <a:off x="1494235" y="1555657"/>
            <a:ext cx="584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0 min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448802" y="2552438"/>
            <a:ext cx="7042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10 min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934395" y="1315296"/>
            <a:ext cx="6047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15 min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309468" y="1315296"/>
            <a:ext cx="641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10 min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970341" y="2463186"/>
            <a:ext cx="684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15 min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833723" y="1583763"/>
            <a:ext cx="748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 smtClean="0"/>
              <a:t>s</a:t>
            </a:r>
            <a:r>
              <a:rPr lang="de-DE" sz="1400" b="1" baseline="-25000" dirty="0" smtClean="0"/>
              <a:t>1</a:t>
            </a:r>
            <a:br>
              <a:rPr lang="de-DE" sz="1400" b="1" baseline="-25000" dirty="0" smtClean="0"/>
            </a:br>
            <a:r>
              <a:rPr lang="de-DE" sz="1400" b="1" dirty="0" smtClean="0"/>
              <a:t>(1,1,0,0)</a:t>
            </a:r>
          </a:p>
        </p:txBody>
      </p:sp>
      <p:sp>
        <p:nvSpPr>
          <p:cNvPr id="73" name="Ellipse 72"/>
          <p:cNvSpPr/>
          <p:nvPr/>
        </p:nvSpPr>
        <p:spPr bwMode="auto">
          <a:xfrm>
            <a:off x="7830939" y="198923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cxnSp>
        <p:nvCxnSpPr>
          <p:cNvPr id="74" name="Gerade Verbindung mit Pfeil 73"/>
          <p:cNvCxnSpPr>
            <a:stCxn id="23" idx="6"/>
            <a:endCxn id="73" idx="1"/>
          </p:cNvCxnSpPr>
          <p:nvPr/>
        </p:nvCxnSpPr>
        <p:spPr bwMode="auto">
          <a:xfrm>
            <a:off x="7124422" y="1567034"/>
            <a:ext cx="748698" cy="4643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mit Pfeil 82"/>
          <p:cNvCxnSpPr>
            <a:stCxn id="45" idx="7"/>
            <a:endCxn id="73" idx="2"/>
          </p:cNvCxnSpPr>
          <p:nvPr/>
        </p:nvCxnSpPr>
        <p:spPr bwMode="auto">
          <a:xfrm flipV="1">
            <a:off x="7082241" y="2133251"/>
            <a:ext cx="748698" cy="4643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7442741" y="2408708"/>
            <a:ext cx="6098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0 min</a:t>
            </a:r>
          </a:p>
        </p:txBody>
      </p:sp>
      <p:cxnSp>
        <p:nvCxnSpPr>
          <p:cNvPr id="92" name="Gerade Verbindung mit Pfeil 91"/>
          <p:cNvCxnSpPr>
            <a:stCxn id="47" idx="7"/>
            <a:endCxn id="24" idx="3"/>
          </p:cNvCxnSpPr>
          <p:nvPr/>
        </p:nvCxnSpPr>
        <p:spPr bwMode="auto">
          <a:xfrm flipV="1">
            <a:off x="4021407" y="1668869"/>
            <a:ext cx="1362751" cy="9287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feld 97"/>
          <p:cNvSpPr txBox="1"/>
          <p:nvPr/>
        </p:nvSpPr>
        <p:spPr>
          <a:xfrm>
            <a:off x="2843248" y="2716712"/>
            <a:ext cx="748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 smtClean="0"/>
              <a:t>s</a:t>
            </a:r>
            <a:r>
              <a:rPr lang="de-DE" sz="1400" b="1" baseline="-25000" dirty="0" smtClean="0"/>
              <a:t>2</a:t>
            </a:r>
            <a:br>
              <a:rPr lang="de-DE" sz="1400" b="1" baseline="-25000" dirty="0" smtClean="0"/>
            </a:br>
            <a:r>
              <a:rPr lang="de-DE" sz="1400" b="1" dirty="0" smtClean="0"/>
              <a:t>(1,1,1,1)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4122469" y="1988786"/>
            <a:ext cx="684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0</a:t>
            </a:r>
            <a:r>
              <a:rPr lang="de-DE" sz="1400" dirty="0" smtClean="0"/>
              <a:t> min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4360715" y="2444344"/>
            <a:ext cx="684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3</a:t>
            </a:r>
            <a:r>
              <a:rPr lang="de-DE" sz="1400" dirty="0" smtClean="0"/>
              <a:t>0 min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5930835" y="1315296"/>
            <a:ext cx="6047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15 min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5966781" y="2463186"/>
            <a:ext cx="684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15 min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830163" y="1583763"/>
            <a:ext cx="748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 smtClean="0"/>
              <a:t>s</a:t>
            </a:r>
            <a:r>
              <a:rPr lang="de-DE" sz="1400" b="1" baseline="-25000" dirty="0" smtClean="0"/>
              <a:t>3</a:t>
            </a:r>
            <a:br>
              <a:rPr lang="de-DE" sz="1400" b="1" baseline="-25000" dirty="0" smtClean="0"/>
            </a:br>
            <a:r>
              <a:rPr lang="de-DE" sz="1400" b="1" dirty="0" smtClean="0"/>
              <a:t>(1,1,1,1)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5839688" y="2716712"/>
            <a:ext cx="748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 smtClean="0"/>
              <a:t>s</a:t>
            </a:r>
            <a:r>
              <a:rPr lang="de-DE" sz="1400" b="1" baseline="-25000" dirty="0" smtClean="0"/>
              <a:t>4</a:t>
            </a:r>
            <a:br>
              <a:rPr lang="de-DE" sz="1400" b="1" baseline="-25000" dirty="0" smtClean="0"/>
            </a:br>
            <a:r>
              <a:rPr lang="de-DE" sz="1400" b="1" dirty="0" smtClean="0"/>
              <a:t>(1,1,0,0)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7438028" y="1531814"/>
            <a:ext cx="6098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0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82626"/>
                  </p:ext>
                </p:extLst>
              </p:nvPr>
            </p:nvGraphicFramePr>
            <p:xfrm>
              <a:off x="255291" y="3451054"/>
              <a:ext cx="7760229" cy="189467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795"/>
                    <a:gridCol w="1224136"/>
                    <a:gridCol w="1944216"/>
                    <a:gridCol w="2232248"/>
                    <a:gridCol w="648072"/>
                    <a:gridCol w="711762"/>
                  </a:tblGrid>
                  <a:tr h="353341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von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nach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82626"/>
                  </p:ext>
                </p:extLst>
              </p:nvPr>
            </p:nvGraphicFramePr>
            <p:xfrm>
              <a:off x="255291" y="3451054"/>
              <a:ext cx="7760229" cy="189467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795"/>
                    <a:gridCol w="1224136"/>
                    <a:gridCol w="1944216"/>
                    <a:gridCol w="2232248"/>
                    <a:gridCol w="648072"/>
                    <a:gridCol w="711762"/>
                  </a:tblGrid>
                  <a:tr h="353341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  <a:endParaRPr lang="de-DE" sz="14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von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nach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090" t="-113725" r="-451741" b="-4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734" t="-113725" r="-184639" b="-4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</a:t>
                          </a:r>
                          <a:r>
                            <a:rPr lang="de-DE" sz="1400" dirty="0" smtClean="0"/>
                            <a:t>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6769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090" t="-218000" r="-4517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734" t="-218000" r="-18463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734" t="-318000" r="-184639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090" t="-409804" r="-45174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734" t="-409804" r="-184639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100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2090" t="-509804" r="-45174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734" t="-509804" r="-18463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Q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S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Geschweifte Klammer links 10"/>
          <p:cNvSpPr/>
          <p:nvPr/>
        </p:nvSpPr>
        <p:spPr bwMode="auto">
          <a:xfrm>
            <a:off x="985736" y="3876231"/>
            <a:ext cx="557381" cy="576064"/>
          </a:xfrm>
          <a:prstGeom prst="leftBrace">
            <a:avLst>
              <a:gd name="adj1" fmla="val 14024"/>
              <a:gd name="adj2" fmla="val 1362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links 106"/>
          <p:cNvSpPr/>
          <p:nvPr/>
        </p:nvSpPr>
        <p:spPr bwMode="auto">
          <a:xfrm>
            <a:off x="2186953" y="4150521"/>
            <a:ext cx="557381" cy="576064"/>
          </a:xfrm>
          <a:prstGeom prst="leftBrace">
            <a:avLst>
              <a:gd name="adj1" fmla="val 14024"/>
              <a:gd name="adj2" fmla="val 1362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8169258" y="3902427"/>
                <a:ext cx="1662315" cy="139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r>
                  <a:rPr lang="de-DE" sz="1400" dirty="0" smtClean="0">
                    <a:solidFill>
                      <a:srgbClr val="000000"/>
                    </a:solidFill>
                    <a:latin typeface="DB Office"/>
                  </a:rPr>
                  <a:t>Erwartetes Ergebnis: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400" dirty="0" smtClean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lang="de-DE" sz="1400" dirty="0" smtClean="0">
                    <a:solidFill>
                      <a:srgbClr val="000000"/>
                    </a:solidFill>
                    <a:latin typeface="DB Office"/>
                    <a:sym typeface="Wingdings" panose="05000000000000000000" pitchFamily="2" charset="2"/>
                  </a:rPr>
                  <a:t> s</a:t>
                </a:r>
                <a:r>
                  <a:rPr lang="de-DE" sz="1400" baseline="-25000" dirty="0" smtClean="0">
                    <a:solidFill>
                      <a:srgbClr val="000000"/>
                    </a:solidFill>
                    <a:latin typeface="DB Office"/>
                    <a:sym typeface="Wingdings" panose="05000000000000000000" pitchFamily="2" charset="2"/>
                  </a:rPr>
                  <a:t>1</a:t>
                </a:r>
                <a:r>
                  <a:rPr lang="de-DE" sz="1400" dirty="0" smtClean="0">
                    <a:solidFill>
                      <a:srgbClr val="000000"/>
                    </a:solidFill>
                    <a:latin typeface="DB Office"/>
                    <a:sym typeface="Wingdings" panose="05000000000000000000" pitchFamily="2" charset="2"/>
                  </a:rPr>
                  <a:t> und s</a:t>
                </a:r>
                <a:r>
                  <a:rPr lang="de-DE" sz="1400" baseline="-25000" dirty="0" smtClean="0">
                    <a:solidFill>
                      <a:srgbClr val="000000"/>
                    </a:solidFill>
                    <a:latin typeface="DB Office"/>
                    <a:sym typeface="Wingdings" panose="05000000000000000000" pitchFamily="2" charset="2"/>
                  </a:rPr>
                  <a:t>3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400" dirty="0">
                    <a:solidFill>
                      <a:srgbClr val="000000"/>
                    </a:solidFill>
                  </a:rPr>
                  <a:t> </a:t>
                </a:r>
                <a:r>
                  <a:rPr lang="de-DE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de-DE" sz="1400" baseline="-250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und s</a:t>
                </a:r>
                <a:r>
                  <a:rPr lang="de-DE" sz="1400" baseline="-250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3</a:t>
                </a:r>
                <a:endParaRPr lang="de-DE" sz="1400" baseline="-250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dirty="0">
                    <a:solidFill>
                      <a:srgbClr val="000000"/>
                    </a:solidFill>
                  </a:rPr>
                  <a:t> </a:t>
                </a:r>
                <a:r>
                  <a:rPr lang="de-DE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de-DE" sz="1400" baseline="-250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und 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de-DE" sz="1400" baseline="-250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4</a:t>
                </a:r>
                <a:endParaRPr lang="de-DE" sz="1400" baseline="-250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dirty="0">
                    <a:solidFill>
                      <a:srgbClr val="000000"/>
                    </a:solidFill>
                  </a:rPr>
                  <a:t> </a:t>
                </a:r>
                <a:r>
                  <a:rPr lang="de-DE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sz="1400" dirty="0" smtClean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nicht belegt</a:t>
                </a:r>
                <a:endParaRPr lang="de-DE" sz="1400" baseline="-25000" dirty="0" smtClean="0">
                  <a:solidFill>
                    <a:srgbClr val="000000"/>
                  </a:solidFill>
                  <a:latin typeface="DB Office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58" y="3902427"/>
                <a:ext cx="1662315" cy="1398781"/>
              </a:xfrm>
              <a:prstGeom prst="rect">
                <a:avLst/>
              </a:prstGeom>
              <a:blipFill rotWithShape="1">
                <a:blip r:embed="rId3"/>
                <a:stretch>
                  <a:fillRect l="-6227" t="-3478" r="-659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4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Rechenbeispiel SAT-ganzjährig (</a:t>
            </a:r>
            <a:r>
              <a:rPr lang="de-DE" dirty="0" smtClean="0"/>
              <a:t>2/4)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Frankfurt | 09.01.2018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3267" y="1268760"/>
            <a:ext cx="1190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1. Wegesuche: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Tabel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355475"/>
                  </p:ext>
                </p:extLst>
              </p:nvPr>
            </p:nvGraphicFramePr>
            <p:xfrm>
              <a:off x="317308" y="1678338"/>
              <a:ext cx="9025800" cy="20594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2233"/>
                    <a:gridCol w="1239364"/>
                    <a:gridCol w="1968402"/>
                    <a:gridCol w="2260017"/>
                    <a:gridCol w="1321647"/>
                    <a:gridCol w="1224137"/>
                  </a:tblGrid>
                  <a:tr h="353341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8" name="Tabel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355475"/>
                  </p:ext>
                </p:extLst>
              </p:nvPr>
            </p:nvGraphicFramePr>
            <p:xfrm>
              <a:off x="317308" y="1678338"/>
              <a:ext cx="9025800" cy="20594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2233"/>
                    <a:gridCol w="1239364"/>
                    <a:gridCol w="1968402"/>
                    <a:gridCol w="2260017"/>
                    <a:gridCol w="1321647"/>
                    <a:gridCol w="1224137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1773" t="-168627" r="-547783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241" t="-168627" r="-244272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306769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1773" t="-274000" r="-547783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241" t="-274000" r="-244272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241" t="-374000" r="-244272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1773" t="-464706" r="-547783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241" t="-464706" r="-244272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3100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1773" t="-564706" r="-547783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241" t="-564706" r="-24427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feld 49"/>
          <p:cNvSpPr txBox="1"/>
          <p:nvPr/>
        </p:nvSpPr>
        <p:spPr>
          <a:xfrm>
            <a:off x="303267" y="4005064"/>
            <a:ext cx="1529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SAT: nicht lösbar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03267" y="4371128"/>
            <a:ext cx="49789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3. Makrokonflikte (auf Basis Fahrlagen): r</a:t>
            </a:r>
            <a:r>
              <a:rPr lang="de-DE" sz="1400" baseline="-25000" dirty="0" smtClean="0">
                <a:solidFill>
                  <a:srgbClr val="000000"/>
                </a:solidFill>
                <a:latin typeface="DB Office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 &amp; r</a:t>
            </a:r>
            <a:r>
              <a:rPr lang="de-DE" sz="1400" baseline="-25000" dirty="0" smtClean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 </a:t>
            </a:r>
            <a:r>
              <a:rPr lang="de-DE" sz="1400" strike="sngStrike" dirty="0">
                <a:solidFill>
                  <a:srgbClr val="000000"/>
                </a:solidFill>
              </a:rPr>
              <a:t>, </a:t>
            </a:r>
            <a:r>
              <a:rPr lang="de-DE" sz="1400" strike="sngStrike" dirty="0" smtClean="0">
                <a:solidFill>
                  <a:srgbClr val="000000"/>
                </a:solidFill>
              </a:rPr>
              <a:t>r</a:t>
            </a:r>
            <a:r>
              <a:rPr lang="de-DE" sz="1400" strike="sngStrike" baseline="-25000" dirty="0" smtClean="0">
                <a:solidFill>
                  <a:srgbClr val="000000"/>
                </a:solidFill>
              </a:rPr>
              <a:t>2</a:t>
            </a:r>
            <a:r>
              <a:rPr lang="de-DE" sz="1400" strike="sngStrike" dirty="0" smtClean="0">
                <a:solidFill>
                  <a:srgbClr val="000000"/>
                </a:solidFill>
              </a:rPr>
              <a:t> </a:t>
            </a:r>
            <a:r>
              <a:rPr lang="de-DE" sz="1400" strike="sngStrike" dirty="0">
                <a:solidFill>
                  <a:srgbClr val="000000"/>
                </a:solidFill>
              </a:rPr>
              <a:t>&amp; </a:t>
            </a:r>
            <a:r>
              <a:rPr lang="de-DE" sz="1400" strike="sngStrike" dirty="0" smtClean="0">
                <a:solidFill>
                  <a:srgbClr val="000000"/>
                </a:solidFill>
              </a:rPr>
              <a:t>r</a:t>
            </a:r>
            <a:r>
              <a:rPr lang="de-DE" sz="1400" strike="sngStrike" baseline="-25000" dirty="0" smtClean="0">
                <a:solidFill>
                  <a:srgbClr val="000000"/>
                </a:solidFill>
              </a:rPr>
              <a:t>3</a:t>
            </a:r>
            <a:r>
              <a:rPr lang="de-DE" sz="1400" strike="sngStrike" dirty="0" smtClean="0">
                <a:solidFill>
                  <a:srgbClr val="000000"/>
                </a:solidFill>
              </a:rPr>
              <a:t> </a:t>
            </a:r>
            <a:r>
              <a:rPr lang="de-DE" sz="1400" strike="sngStrike" dirty="0">
                <a:solidFill>
                  <a:srgbClr val="000000"/>
                </a:solidFill>
              </a:rPr>
              <a:t>,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1</a:t>
            </a:r>
            <a:r>
              <a:rPr lang="de-DE" sz="1400" strike="sngStrike" dirty="0">
                <a:solidFill>
                  <a:srgbClr val="000000"/>
                </a:solidFill>
              </a:rPr>
              <a:t> &amp; </a:t>
            </a:r>
            <a:r>
              <a:rPr lang="de-DE" sz="1400" strike="sngStrike" dirty="0" smtClean="0">
                <a:solidFill>
                  <a:srgbClr val="000000"/>
                </a:solidFill>
              </a:rPr>
              <a:t>r</a:t>
            </a:r>
            <a:r>
              <a:rPr lang="de-DE" sz="1400" strike="sngStrike" baseline="-25000" dirty="0" smtClean="0">
                <a:solidFill>
                  <a:srgbClr val="000000"/>
                </a:solidFill>
              </a:rPr>
              <a:t>3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smtClean="0">
                <a:solidFill>
                  <a:srgbClr val="000000"/>
                </a:solidFill>
              </a:rPr>
              <a:t/>
            </a:r>
            <a:br>
              <a:rPr lang="de-DE" sz="1400" dirty="0" smtClean="0">
                <a:solidFill>
                  <a:srgbClr val="000000"/>
                </a:solidFill>
              </a:rPr>
            </a:br>
            <a:r>
              <a:rPr lang="de-DE" sz="1400" dirty="0" smtClean="0">
                <a:solidFill>
                  <a:srgbClr val="000000"/>
                </a:solidFill>
              </a:rPr>
              <a:t>(</a:t>
            </a:r>
            <a:r>
              <a:rPr lang="de-DE" sz="1400" dirty="0" smtClean="0">
                <a:solidFill>
                  <a:schemeClr val="accent2"/>
                </a:solidFill>
              </a:rPr>
              <a:t>es wird nur ein kleinster Konflikt je Konfliktmenge gefunden</a:t>
            </a:r>
            <a:r>
              <a:rPr lang="de-DE" sz="1400" dirty="0" smtClean="0">
                <a:solidFill>
                  <a:srgbClr val="000000"/>
                </a:solidFill>
              </a:rPr>
              <a:t>)</a:t>
            </a:r>
            <a:endParaRPr lang="de-DE" sz="1400" baseline="-25000" dirty="0" smtClean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03267" y="4975076"/>
            <a:ext cx="15501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Mikrokonflikte: s</a:t>
            </a:r>
            <a:r>
              <a:rPr lang="de-DE" sz="1400" baseline="-25000" dirty="0" smtClean="0">
                <a:solidFill>
                  <a:srgbClr val="000000"/>
                </a:solidFill>
                <a:latin typeface="DB Office"/>
              </a:rPr>
              <a:t>3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03267" y="5341141"/>
            <a:ext cx="6015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5. Konfliktzeitpunkt: (1,1,1,1) AND (1,1,0,0) </a:t>
            </a:r>
            <a:r>
              <a:rPr lang="de-DE" sz="1400" dirty="0" smtClean="0">
                <a:solidFill>
                  <a:srgbClr val="000000"/>
                </a:solidFill>
                <a:latin typeface="DB Office"/>
                <a:sym typeface="Wingdings" panose="05000000000000000000" pitchFamily="2" charset="2"/>
              </a:rPr>
              <a:t> </a:t>
            </a:r>
            <a:r>
              <a:rPr lang="de-DE" sz="1400" dirty="0" smtClean="0">
                <a:solidFill>
                  <a:srgbClr val="000000"/>
                </a:solidFill>
              </a:rPr>
              <a:t>s</a:t>
            </a:r>
            <a:r>
              <a:rPr lang="de-DE" sz="1400" baseline="-25000" dirty="0" smtClean="0">
                <a:solidFill>
                  <a:srgbClr val="000000"/>
                </a:solidFill>
              </a:rPr>
              <a:t>3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DB Office"/>
                <a:sym typeface="Wingdings" panose="05000000000000000000" pitchFamily="2" charset="2"/>
              </a:rPr>
              <a:t>(1,1,0,0) sperren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 </a:t>
            </a:r>
            <a:endParaRPr lang="de-DE" sz="1400" baseline="-25000" dirty="0" smtClean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" name="Rechteck 5"/>
          <p:cNvSpPr/>
          <p:nvPr/>
        </p:nvSpPr>
        <p:spPr bwMode="auto">
          <a:xfrm rot="20366072">
            <a:off x="6773884" y="4833157"/>
            <a:ext cx="2448272" cy="575484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Ohne Makrokonflikt auf Ebene Fahrlagenvariante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Rechenbeispiel SAT-ganzjährig (</a:t>
            </a:r>
            <a:r>
              <a:rPr lang="de-DE" dirty="0" smtClean="0"/>
              <a:t>3/4)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Frankfurt | 09.01.2018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3267" y="1268760"/>
            <a:ext cx="1190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1. Wegesuche: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Tabel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70078"/>
                  </p:ext>
                </p:extLst>
              </p:nvPr>
            </p:nvGraphicFramePr>
            <p:xfrm>
              <a:off x="317307" y="1678338"/>
              <a:ext cx="9241823" cy="248101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2912"/>
                    <a:gridCol w="1008721"/>
                    <a:gridCol w="1784847"/>
                    <a:gridCol w="2319000"/>
                    <a:gridCol w="1584176"/>
                    <a:gridCol w="1512167"/>
                  </a:tblGrid>
                  <a:tr h="353341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4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baseline="0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/>
                            <a:t>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400" b="1" dirty="0" smtClean="0"/>
                            <a:t>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,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strike="noStrike" dirty="0" smtClean="0"/>
                            <a:t>r</a:t>
                          </a:r>
                          <a:r>
                            <a:rPr lang="de-DE" sz="1400" strike="noStrike" baseline="-25000" dirty="0" smtClean="0"/>
                            <a:t>3</a:t>
                          </a:r>
                          <a:endParaRPr lang="de-DE" sz="1400" strike="noStrike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strike="noStrike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strike="noStrike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strike="noStrike" dirty="0" smtClean="0"/>
                            <a:t>(0,0,0,1</a:t>
                          </a:r>
                          <a:r>
                            <a:rPr lang="de-DE" sz="1400" strike="noStrike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strike="noStrike" baseline="0" dirty="0" smtClean="0"/>
                            <a:t>{}</a:t>
                          </a:r>
                          <a:br>
                            <a:rPr lang="de-DE" sz="1400" b="1" strike="noStrike" baseline="0" dirty="0" smtClean="0"/>
                          </a:br>
                          <a:r>
                            <a:rPr lang="de-DE" sz="1400" strike="noStrike" dirty="0" smtClean="0"/>
                            <a:t>(Nicht im Makro-Konflikt)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strike="noStrike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8" name="Tabel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70078"/>
                  </p:ext>
                </p:extLst>
              </p:nvPr>
            </p:nvGraphicFramePr>
            <p:xfrm>
              <a:off x="317307" y="1678338"/>
              <a:ext cx="9241823" cy="248101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2912"/>
                    <a:gridCol w="1008721"/>
                    <a:gridCol w="1784847"/>
                    <a:gridCol w="2319000"/>
                    <a:gridCol w="1584176"/>
                    <a:gridCol w="1512167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1807" t="-168627" r="-712048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334" t="-168627" r="-303413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306769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1807" t="-274000" r="-712048" b="-4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334" t="-274000" r="-303413" b="-4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4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334" t="-374000" r="-303413" b="-3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1807" t="-464706" r="-712048" b="-2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334" t="-464706" r="-303413" b="-2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baseline="0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,s</a:t>
                          </a:r>
                          <a:r>
                            <a:rPr lang="de-DE" sz="1400" b="1" baseline="-250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</a:t>
                          </a:r>
                          <a:r>
                            <a:rPr lang="de-DE" sz="1400" b="1" dirty="0" smtClean="0"/>
                            <a:t>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400" b="1" dirty="0" smtClean="0"/>
                            <a:t>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,</a:t>
                          </a:r>
                          <a:r>
                            <a:rPr lang="de-DE" sz="14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400" b="1" baseline="-25000" dirty="0" smtClean="0">
                              <a:solidFill>
                                <a:srgbClr val="004BB4"/>
                              </a:solidFill>
                            </a:rPr>
                            <a:t>4</a:t>
                          </a:r>
                          <a:r>
                            <a:rPr lang="de-DE" sz="14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strike="noStrike" dirty="0" smtClean="0"/>
                            <a:t>r</a:t>
                          </a:r>
                          <a:r>
                            <a:rPr lang="de-DE" sz="1400" strike="noStrike" baseline="-25000" dirty="0" smtClean="0"/>
                            <a:t>3</a:t>
                          </a:r>
                          <a:endParaRPr lang="de-DE" sz="1400" strike="noStrike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1807" t="-240000" r="-71204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4334" t="-240000" r="-30341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strike="noStrike" dirty="0" smtClean="0"/>
                            <a:t>(0,0,0,1</a:t>
                          </a:r>
                          <a:r>
                            <a:rPr lang="de-DE" sz="1400" strike="noStrike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strike="noStrike" baseline="0" dirty="0" smtClean="0"/>
                            <a:t>{}</a:t>
                          </a:r>
                          <a:br>
                            <a:rPr lang="de-DE" sz="1400" b="1" strike="noStrike" baseline="0" dirty="0" smtClean="0"/>
                          </a:br>
                          <a:r>
                            <a:rPr lang="de-DE" sz="1400" strike="noStrike" dirty="0" smtClean="0"/>
                            <a:t>(Nicht im Makro-Konflikt)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strike="noStrike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feld 49"/>
          <p:cNvSpPr txBox="1"/>
          <p:nvPr/>
        </p:nvSpPr>
        <p:spPr>
          <a:xfrm>
            <a:off x="303267" y="4350248"/>
            <a:ext cx="1529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SAT: nicht lösbar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03267" y="4716312"/>
            <a:ext cx="49789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3. Makrokonflikte (auf Basis Fahrlagen): </a:t>
            </a:r>
            <a:r>
              <a:rPr lang="de-DE" sz="1400" dirty="0">
                <a:solidFill>
                  <a:srgbClr val="000000"/>
                </a:solidFill>
              </a:rPr>
              <a:t>r</a:t>
            </a:r>
            <a:r>
              <a:rPr lang="de-DE" sz="1400" baseline="-25000" dirty="0">
                <a:solidFill>
                  <a:srgbClr val="000000"/>
                </a:solidFill>
              </a:rPr>
              <a:t>1</a:t>
            </a:r>
            <a:r>
              <a:rPr lang="de-DE" sz="1400" dirty="0">
                <a:solidFill>
                  <a:srgbClr val="000000"/>
                </a:solidFill>
              </a:rPr>
              <a:t> &amp; r</a:t>
            </a:r>
            <a:r>
              <a:rPr lang="de-DE" sz="1400" baseline="-25000" dirty="0">
                <a:solidFill>
                  <a:srgbClr val="000000"/>
                </a:solidFill>
              </a:rPr>
              <a:t>2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strike="sngStrike" dirty="0">
                <a:solidFill>
                  <a:srgbClr val="000000"/>
                </a:solidFill>
              </a:rPr>
              <a:t>,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2</a:t>
            </a:r>
            <a:r>
              <a:rPr lang="de-DE" sz="1400" strike="sngStrike" dirty="0">
                <a:solidFill>
                  <a:srgbClr val="000000"/>
                </a:solidFill>
              </a:rPr>
              <a:t> &amp;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3</a:t>
            </a:r>
            <a:r>
              <a:rPr lang="de-DE" sz="1400" strike="sngStrike" dirty="0">
                <a:solidFill>
                  <a:srgbClr val="000000"/>
                </a:solidFill>
              </a:rPr>
              <a:t> ,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1</a:t>
            </a:r>
            <a:r>
              <a:rPr lang="de-DE" sz="1400" strike="sngStrike" dirty="0">
                <a:solidFill>
                  <a:srgbClr val="000000"/>
                </a:solidFill>
              </a:rPr>
              <a:t> &amp;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3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endParaRPr lang="de-DE" sz="1400" baseline="-25000" dirty="0" smtClean="0">
              <a:solidFill>
                <a:schemeClr val="accent2"/>
              </a:solidFill>
              <a:latin typeface="DB Office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03267" y="5082376"/>
            <a:ext cx="5799480" cy="866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chemeClr val="accent2"/>
                </a:solidFill>
              </a:rPr>
              <a:t>Konflikt </a:t>
            </a:r>
            <a:r>
              <a:rPr lang="de-DE" sz="1400" dirty="0">
                <a:solidFill>
                  <a:schemeClr val="accent2"/>
                </a:solidFill>
              </a:rPr>
              <a:t>trotz Umweg nicht aufgelöst </a:t>
            </a:r>
            <a:br>
              <a:rPr lang="de-DE" sz="1400" dirty="0">
                <a:solidFill>
                  <a:schemeClr val="accent2"/>
                </a:solidFill>
              </a:rPr>
            </a:br>
            <a:r>
              <a:rPr lang="de-DE" sz="1400" dirty="0">
                <a:solidFill>
                  <a:schemeClr val="accent2"/>
                </a:solidFill>
                <a:sym typeface="Wingdings" panose="05000000000000000000" pitchFamily="2" charset="2"/>
              </a:rPr>
              <a:t> früheres Aufteilen notwendig </a:t>
            </a:r>
            <a:br>
              <a:rPr lang="de-DE" sz="14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de-DE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Makrokonflikte auf Basis Partitionen/Fahrlagenvarianten bestimmen</a:t>
            </a:r>
            <a:endParaRPr lang="de-DE" sz="1400" baseline="-25000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endParaRPr lang="de-DE" sz="1400" baseline="-25000" dirty="0" smtClean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430434" y="1321023"/>
            <a:ext cx="18325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s</a:t>
            </a:r>
            <a:r>
              <a:rPr lang="de-DE" sz="1400" b="1" baseline="-25000" dirty="0">
                <a:solidFill>
                  <a:srgbClr val="000000"/>
                </a:solidFill>
              </a:rPr>
              <a:t>3</a:t>
            </a:r>
            <a:r>
              <a:rPr lang="de-DE" sz="1400" b="1" dirty="0">
                <a:solidFill>
                  <a:srgbClr val="000000"/>
                </a:solidFill>
              </a:rPr>
              <a:t> </a:t>
            </a:r>
            <a:r>
              <a:rPr lang="de-DE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(1,1,0,0) </a:t>
            </a:r>
            <a:r>
              <a:rPr lang="de-DE" sz="14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gesperrt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55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Rechenbeispiel SAT-ganzjährig (</a:t>
            </a:r>
            <a:r>
              <a:rPr lang="de-DE" dirty="0" smtClean="0"/>
              <a:t>4/4)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DB Netz AG | Frankfurt | 09.01.2018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3267" y="1268760"/>
            <a:ext cx="1190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1. Wegesuche: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03267" y="4005064"/>
            <a:ext cx="1529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SAT: nicht lösbar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03267" y="4371128"/>
            <a:ext cx="50783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3. Makrokonflikte (auf Basis Fahrlagen): </a:t>
            </a:r>
            <a:r>
              <a:rPr lang="de-DE" sz="1400" dirty="0">
                <a:solidFill>
                  <a:srgbClr val="000000"/>
                </a:solidFill>
              </a:rPr>
              <a:t>r</a:t>
            </a:r>
            <a:r>
              <a:rPr lang="de-DE" sz="1400" baseline="-25000" dirty="0">
                <a:solidFill>
                  <a:srgbClr val="000000"/>
                </a:solidFill>
              </a:rPr>
              <a:t>1</a:t>
            </a:r>
            <a:r>
              <a:rPr lang="de-DE" sz="1400" dirty="0">
                <a:solidFill>
                  <a:srgbClr val="000000"/>
                </a:solidFill>
              </a:rPr>
              <a:t> &amp; r</a:t>
            </a:r>
            <a:r>
              <a:rPr lang="de-DE" sz="1400" baseline="-25000" dirty="0">
                <a:solidFill>
                  <a:srgbClr val="000000"/>
                </a:solidFill>
              </a:rPr>
              <a:t>2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r>
              <a:rPr lang="de-DE" sz="1400" strike="sngStrike" dirty="0">
                <a:solidFill>
                  <a:srgbClr val="000000"/>
                </a:solidFill>
              </a:rPr>
              <a:t>,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2</a:t>
            </a:r>
            <a:r>
              <a:rPr lang="de-DE" sz="1400" strike="sngStrike" dirty="0">
                <a:solidFill>
                  <a:srgbClr val="000000"/>
                </a:solidFill>
              </a:rPr>
              <a:t> &amp;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3</a:t>
            </a:r>
            <a:r>
              <a:rPr lang="de-DE" sz="1400" strike="sngStrike" dirty="0">
                <a:solidFill>
                  <a:srgbClr val="000000"/>
                </a:solidFill>
              </a:rPr>
              <a:t> ,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1</a:t>
            </a:r>
            <a:r>
              <a:rPr lang="de-DE" sz="1400" strike="sngStrike" dirty="0">
                <a:solidFill>
                  <a:srgbClr val="000000"/>
                </a:solidFill>
              </a:rPr>
              <a:t> &amp; r</a:t>
            </a:r>
            <a:r>
              <a:rPr lang="de-DE" sz="1400" strike="sngStrike" baseline="-25000" dirty="0">
                <a:solidFill>
                  <a:srgbClr val="000000"/>
                </a:solidFill>
              </a:rPr>
              <a:t>3</a:t>
            </a:r>
            <a:r>
              <a:rPr lang="de-DE" sz="1400" dirty="0">
                <a:solidFill>
                  <a:srgbClr val="000000"/>
                </a:solidFill>
              </a:rPr>
              <a:t> </a:t>
            </a:r>
            <a:endParaRPr lang="de-DE" sz="1400" strike="sngStrike" baseline="-25000" dirty="0" smtClean="0">
              <a:solidFill>
                <a:srgbClr val="000000"/>
              </a:solidFill>
              <a:latin typeface="DB Offic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03267" y="4725144"/>
                <a:ext cx="4640886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r>
                  <a:rPr lang="de-DE" sz="1400" dirty="0" smtClean="0">
                    <a:solidFill>
                      <a:schemeClr val="accent2"/>
                    </a:solidFill>
                  </a:rPr>
                  <a:t>3.1 Makrokonflikte (auf Basis Fahrlagenvarianten):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400" kern="0" dirty="0">
                    <a:solidFill>
                      <a:schemeClr val="accent2"/>
                    </a:solidFill>
                  </a:rPr>
                  <a:t> &amp;</a:t>
                </a:r>
                <a:r>
                  <a:rPr lang="de-DE" sz="1400" kern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de-DE" sz="1400" u="sng" baseline="-25000" dirty="0" smtClean="0">
                  <a:solidFill>
                    <a:schemeClr val="accent2"/>
                  </a:solidFill>
                  <a:latin typeface="DB Office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7" y="4725144"/>
                <a:ext cx="4640886" cy="219612"/>
              </a:xfrm>
              <a:prstGeom prst="rect">
                <a:avLst/>
              </a:prstGeom>
              <a:blipFill rotWithShape="1">
                <a:blip r:embed="rId2"/>
                <a:stretch>
                  <a:fillRect l="-2365" t="-19444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568232"/>
                  </p:ext>
                </p:extLst>
              </p:nvPr>
            </p:nvGraphicFramePr>
            <p:xfrm>
              <a:off x="317308" y="1678338"/>
              <a:ext cx="9025800" cy="20594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2233"/>
                    <a:gridCol w="1239364"/>
                    <a:gridCol w="1968402"/>
                    <a:gridCol w="2260017"/>
                    <a:gridCol w="1321647"/>
                    <a:gridCol w="1224137"/>
                  </a:tblGrid>
                  <a:tr h="353341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1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568232"/>
                  </p:ext>
                </p:extLst>
              </p:nvPr>
            </p:nvGraphicFramePr>
            <p:xfrm>
              <a:off x="317308" y="1678338"/>
              <a:ext cx="9025800" cy="20594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12233"/>
                    <a:gridCol w="1239364"/>
                    <a:gridCol w="1968402"/>
                    <a:gridCol w="2260017"/>
                    <a:gridCol w="1321647"/>
                    <a:gridCol w="1224137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de-DE" sz="1400" dirty="0" err="1" smtClean="0"/>
                            <a:t>Fahrlage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Partition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Fahrlagenvariante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Verkehrstagesschlüssel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Gefunden (Wegesuche)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400" dirty="0" smtClean="0"/>
                            <a:t>Nutzbar (SAT)</a:t>
                          </a:r>
                          <a:endParaRPr lang="de-DE" sz="1400" dirty="0"/>
                        </a:p>
                      </a:txBody>
                      <a:tcPr anchor="ctr"/>
                    </a:tc>
                  </a:tr>
                  <a:tr h="308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1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1773" t="-168627" r="-547783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4241" t="-168627" r="-244272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(1,1,1,1)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  <a:endParaRPr lang="de-DE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306769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1773" t="-274000" r="-547783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4241" t="-274000" r="-244272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(1,1,0,0)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7150">
                    <a:tc>
                      <a:txBody>
                        <a:bodyPr/>
                        <a:lstStyle/>
                        <a:p>
                          <a:pPr algn="ctr"/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4241" t="-374000" r="-244272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 smtClean="0"/>
                            <a:t>(0,0,1,1)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{}</a:t>
                          </a:r>
                          <a:endParaRPr lang="de-DE" sz="1400" b="1" dirty="0" smtClean="0"/>
                        </a:p>
                      </a:txBody>
                      <a:tcPr anchor="ctr"/>
                    </a:tc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2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1773" t="-464706" r="-547783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4241" t="-464706" r="-244272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(1,1,0,0)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1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3100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r</a:t>
                          </a:r>
                          <a:r>
                            <a:rPr lang="de-DE" sz="1400" baseline="-25000" dirty="0" smtClean="0"/>
                            <a:t>3</a:t>
                          </a:r>
                          <a:endParaRPr lang="de-DE" sz="14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81773" t="-564706" r="-547783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14241" t="-564706" r="-24427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smtClean="0"/>
                            <a:t>(0,0,0,1)</a:t>
                          </a:r>
                          <a:endParaRPr lang="de-DE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smtClean="0"/>
                            <a:t>{s</a:t>
                          </a:r>
                          <a:r>
                            <a:rPr lang="de-DE" sz="1400" b="1" baseline="-25000" dirty="0" smtClean="0"/>
                            <a:t>2</a:t>
                          </a:r>
                          <a:r>
                            <a:rPr lang="de-DE" sz="1400" b="1" dirty="0" smtClean="0"/>
                            <a:t>,s</a:t>
                          </a:r>
                          <a:r>
                            <a:rPr lang="de-DE" sz="1400" b="1" baseline="-25000" dirty="0" smtClean="0"/>
                            <a:t>3</a:t>
                          </a:r>
                          <a:r>
                            <a:rPr lang="de-DE" sz="14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feld 12"/>
          <p:cNvSpPr txBox="1"/>
          <p:nvPr/>
        </p:nvSpPr>
        <p:spPr>
          <a:xfrm>
            <a:off x="303267" y="5079739"/>
            <a:ext cx="15501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>
                <a:solidFill>
                  <a:srgbClr val="000000"/>
                </a:solidFill>
                <a:latin typeface="DB Office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. Mikrokonflikte: s</a:t>
            </a:r>
            <a:r>
              <a:rPr lang="de-DE" sz="1400" baseline="-25000" dirty="0" smtClean="0">
                <a:solidFill>
                  <a:srgbClr val="000000"/>
                </a:solidFill>
                <a:latin typeface="DB Office"/>
              </a:rPr>
              <a:t>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3267" y="5445804"/>
            <a:ext cx="6015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5. Konfliktzeitpunkt: (1,1,1,1) AND (1,1,0,0) </a:t>
            </a:r>
            <a:r>
              <a:rPr lang="de-DE" sz="1400" dirty="0" smtClean="0">
                <a:solidFill>
                  <a:srgbClr val="000000"/>
                </a:solidFill>
                <a:latin typeface="DB Office"/>
                <a:sym typeface="Wingdings" panose="05000000000000000000" pitchFamily="2" charset="2"/>
              </a:rPr>
              <a:t> </a:t>
            </a:r>
            <a:r>
              <a:rPr lang="de-DE" sz="1400" dirty="0" smtClean="0">
                <a:solidFill>
                  <a:srgbClr val="000000"/>
                </a:solidFill>
              </a:rPr>
              <a:t>s</a:t>
            </a:r>
            <a:r>
              <a:rPr lang="de-DE" sz="1400" baseline="-25000" dirty="0" smtClean="0">
                <a:solidFill>
                  <a:srgbClr val="000000"/>
                </a:solidFill>
              </a:rPr>
              <a:t>3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DB Office"/>
                <a:sym typeface="Wingdings" panose="05000000000000000000" pitchFamily="2" charset="2"/>
              </a:rPr>
              <a:t>(1,1,0,0) sperren</a:t>
            </a:r>
            <a:r>
              <a:rPr lang="de-DE" sz="1400" dirty="0" smtClean="0">
                <a:solidFill>
                  <a:srgbClr val="000000"/>
                </a:solidFill>
                <a:latin typeface="DB Office"/>
              </a:rPr>
              <a:t> </a:t>
            </a:r>
            <a:endParaRPr lang="de-DE" sz="1400" baseline="-25000" dirty="0" smtClean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20366072">
            <a:off x="6773884" y="4416738"/>
            <a:ext cx="2448272" cy="575484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Mit Makrokonflikt auf Ebene Fahrlagenvariante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 bwMode="auto">
              <a:xfrm>
                <a:off x="414115" y="5778368"/>
                <a:ext cx="8831106" cy="746976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de-DE" sz="13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</a:rPr>
                  <a:t>Problem: Es ist nicht gewährleistet,</a:t>
                </a:r>
                <a:r>
                  <a:rPr kumimoji="0" lang="de-DE" sz="13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</a:rPr>
                  <a:t> dass der „richtige“ Konflikt zwischen den Fahrlagenvarianten gefunden wird (Idealfall: Finde Konflikt zwischen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3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</a:rPr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300" i="1" ker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300" b="0" i="1" kern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300" b="0" i="1" kern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3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</a:rPr>
                  <a:t> und teile Systemtrasse) </a:t>
                </a:r>
                <a:r>
                  <a:rPr kumimoji="0" lang="de-DE" sz="13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  <a:sym typeface="Wingdings" panose="05000000000000000000" pitchFamily="2" charset="2"/>
                  </a:rPr>
                  <a:t> Idee: Lege alle FLG-Varianten der im Konflikt stehenden FLG auf </a:t>
                </a:r>
                <a:r>
                  <a:rPr kumimoji="0" lang="de-DE" sz="1300" b="0" i="0" u="none" strike="noStrike" cap="none" normalizeH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  <a:sym typeface="Wingdings" panose="05000000000000000000" pitchFamily="2" charset="2"/>
                  </a:rPr>
                  <a:t>konfliktäre</a:t>
                </a:r>
                <a:r>
                  <a:rPr kumimoji="0" lang="de-DE" sz="13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B Office" pitchFamily="34" charset="0"/>
                    <a:sym typeface="Wingdings" panose="05000000000000000000" pitchFamily="2" charset="2"/>
                  </a:rPr>
                  <a:t> Systemtrasse und teile Systemtrasse an Start-/Endpunkten der FLG-Varianten </a:t>
                </a:r>
                <a:endParaRPr kumimoji="0" lang="de-DE" sz="13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115" y="5778368"/>
                <a:ext cx="8831106" cy="746976"/>
              </a:xfrm>
              <a:prstGeom prst="rect">
                <a:avLst/>
              </a:prstGeom>
              <a:blipFill rotWithShape="1">
                <a:blip r:embed="rId4"/>
                <a:stretch>
                  <a:fillRect b="-409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ITE-PROTECTED" val="false"/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0000E+000&quot;&gt;&lt;m_msothmcolidx val=&quot;0&quot;/&gt;&lt;m_rgb r=&quot;C8&quot; g=&quot;C8&quot; b=&quot;C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SHOWAGENDASLIDENUMBER" val="no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DB_Farben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3BE11D3B47B245B92306F14411FD34" ma:contentTypeVersion="" ma:contentTypeDescription="Ein neues Dokument erstellen." ma:contentTypeScope="" ma:versionID="dc526863fe3219376e2ba58c551639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b5d665fb7f3700c23109c90d0997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70C09-4194-4941-9C65-4A65AB851960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73CFC4-9625-4950-815D-B271DD2FC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C043D-0EA7-4A5C-A1E5-C2C6119FC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819</Words>
  <Application>Microsoft Office PowerPoint</Application>
  <PresentationFormat>Benutzerdefiniert</PresentationFormat>
  <Paragraphs>185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GS Master 2016</vt:lpstr>
      <vt:lpstr>think-cell Folie</vt:lpstr>
      <vt:lpstr>Rechenbeispiel SAT-ganzjährig (1/4)</vt:lpstr>
      <vt:lpstr>Rechenbeispiel SAT-ganzjährig (2/4)</vt:lpstr>
      <vt:lpstr>Rechenbeispiel SAT-ganzjährig (3/4)</vt:lpstr>
      <vt:lpstr>Rechenbeispiel SAT-ganzjährig (4/4)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emredemirpolat</dc:creator>
  <cp:lastModifiedBy>Breun, Patrick</cp:lastModifiedBy>
  <cp:revision>318</cp:revision>
  <cp:lastPrinted>2018-01-10T08:34:24Z</cp:lastPrinted>
  <dcterms:created xsi:type="dcterms:W3CDTF">2012-01-18T08:58:54Z</dcterms:created>
  <dcterms:modified xsi:type="dcterms:W3CDTF">2018-01-10T16:25:05Z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0x010100553BE11D3B47B245B92306F14411FD34</vt:lpwstr>
  </property>
</Properties>
</file>