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4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5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333" r:id="rId2"/>
    <p:sldId id="401" r:id="rId3"/>
    <p:sldId id="352" r:id="rId4"/>
    <p:sldId id="402" r:id="rId5"/>
    <p:sldId id="335" r:id="rId6"/>
    <p:sldId id="336" r:id="rId7"/>
    <p:sldId id="337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403" r:id="rId19"/>
    <p:sldId id="349" r:id="rId20"/>
    <p:sldId id="404" r:id="rId21"/>
    <p:sldId id="380" r:id="rId22"/>
    <p:sldId id="381" r:id="rId23"/>
    <p:sldId id="405" r:id="rId24"/>
    <p:sldId id="366" r:id="rId25"/>
    <p:sldId id="367" r:id="rId26"/>
    <p:sldId id="368" r:id="rId27"/>
    <p:sldId id="369" r:id="rId28"/>
    <p:sldId id="382" r:id="rId29"/>
    <p:sldId id="370" r:id="rId30"/>
    <p:sldId id="406" r:id="rId31"/>
    <p:sldId id="394" r:id="rId32"/>
    <p:sldId id="407" r:id="rId33"/>
  </p:sldIdLst>
  <p:sldSz cx="9901238" cy="6858000"/>
  <p:notesSz cx="6797675" cy="9926638"/>
  <p:custDataLst>
    <p:tags r:id="rId36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DB Offic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878C96"/>
    <a:srgbClr val="FFFFFF"/>
    <a:srgbClr val="F0CD0A"/>
    <a:srgbClr val="E67800"/>
    <a:srgbClr val="8CB90F"/>
    <a:srgbClr val="004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73" autoAdjust="0"/>
  </p:normalViewPr>
  <p:slideViewPr>
    <p:cSldViewPr>
      <p:cViewPr>
        <p:scale>
          <a:sx n="75" d="100"/>
          <a:sy n="75" d="100"/>
        </p:scale>
        <p:origin x="-1699" y="-254"/>
      </p:cViewPr>
      <p:guideLst>
        <p:guide orient="horz" pos="799"/>
        <p:guide orient="horz" pos="4065"/>
        <p:guide pos="3077"/>
        <p:guide pos="6112"/>
        <p:guide pos="124"/>
        <p:guide pos="31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415" cy="53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402" y="0"/>
            <a:ext cx="2895596" cy="53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396"/>
            <a:ext cx="2972415" cy="45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402" y="9449396"/>
            <a:ext cx="2895596" cy="45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DC9D1D-6A0F-4167-A82D-5325A2C72B5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51521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764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912" y="0"/>
            <a:ext cx="294576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21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8" y="4715153"/>
            <a:ext cx="498538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306"/>
            <a:ext cx="2945764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912" y="9430306"/>
            <a:ext cx="2945763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B1D083-96A8-46C7-8EDA-73D993B5915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763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A1F-7B51-4F6B-A0A6-8D7DEE98D432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1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ctrTitle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 hidden="1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0" cy="36000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/>
          <a:p>
            <a:pPr algn="l">
              <a:spcBef>
                <a:spcPts val="0"/>
              </a:spcBef>
              <a:buClrTx/>
              <a:buFontTx/>
              <a:buNone/>
            </a:pPr>
            <a:r>
              <a:rPr lang="de-DE" sz="1200" b="1" u="none" dirty="0" smtClean="0">
                <a:solidFill>
                  <a:schemeClr val="tx1"/>
                </a:solidFill>
              </a:rPr>
              <a:t>Hinweis:</a:t>
            </a:r>
          </a:p>
          <a:p>
            <a:pPr algn="l">
              <a:spcBef>
                <a:spcPts val="0"/>
              </a:spcBef>
              <a:buClrTx/>
              <a:buFontTx/>
              <a:buNone/>
            </a:pPr>
            <a:r>
              <a:rPr lang="de-DE" sz="1200" b="0" u="none" dirty="0" smtClean="0"/>
              <a:t>Für</a:t>
            </a:r>
            <a:r>
              <a:rPr lang="de-DE" sz="1200" b="0" u="none" baseline="0" dirty="0" smtClean="0"/>
              <a:t> externe Präsentationen bitte immer eine Titelfolie mit der Ressort-Farbe verwenden.</a:t>
            </a:r>
            <a:endParaRPr lang="de-DE" sz="1200" b="0" u="none" dirty="0"/>
          </a:p>
        </p:txBody>
      </p:sp>
    </p:spTree>
    <p:extLst>
      <p:ext uri="{BB962C8B-B14F-4D97-AF65-F5344CB8AC3E}">
        <p14:creationId xmlns:p14="http://schemas.microsoft.com/office/powerpoint/2010/main" val="385612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000" y="1412720"/>
            <a:ext cx="4680000" cy="4896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000" y="1412720"/>
            <a:ext cx="4680000" cy="4896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68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/ 2 Inhalte rechts 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8000" y="1412720"/>
            <a:ext cx="4680000" cy="489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021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4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links / Inhalt rechts 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197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197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>
          <a:xfrm>
            <a:off x="5021999" y="1412720"/>
            <a:ext cx="4680000" cy="489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270775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7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197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141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5021999" y="3932720"/>
            <a:ext cx="4680000" cy="237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5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70774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3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1270774"/>
            <a:ext cx="9900000" cy="5184000"/>
          </a:xfrm>
          <a:pattFill prst="wdUpDiag">
            <a:fgClr>
              <a:schemeClr val="accent1"/>
            </a:fgClr>
            <a:bgClr>
              <a:schemeClr val="accent3"/>
            </a:bgClr>
          </a:patt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364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ganzfläch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900000" cy="6858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0" y="-891600"/>
            <a:ext cx="9901238" cy="847718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 smtClean="0"/>
              <a:t>Hinweis:</a:t>
            </a:r>
          </a:p>
          <a:p>
            <a:pPr lvl="0" algn="l"/>
            <a:r>
              <a:rPr lang="de-DE" b="0" dirty="0" smtClean="0"/>
              <a:t>Bei Bedarf kann eine farbige oder transparente </a:t>
            </a:r>
            <a:r>
              <a:rPr lang="de-DE" b="0" dirty="0" err="1" smtClean="0"/>
              <a:t>Textbox</a:t>
            </a:r>
            <a:r>
              <a:rPr lang="de-DE" b="0" dirty="0" smtClean="0"/>
              <a:t> über den Menüpunkt „Einfügen-Elemente-Standard“ eingefügt werden.</a:t>
            </a:r>
          </a:p>
          <a:p>
            <a:pPr lvl="0" algn="l"/>
            <a:r>
              <a:rPr lang="de-DE" b="0" dirty="0" smtClean="0"/>
              <a:t>Sollten Sie eine </a:t>
            </a:r>
            <a:r>
              <a:rPr lang="de-DE" b="0" dirty="0" err="1" smtClean="0"/>
              <a:t>Textbox</a:t>
            </a:r>
            <a:r>
              <a:rPr lang="de-DE" b="0" dirty="0" smtClean="0"/>
              <a:t> einsetzen, müssen Sie, wenn Sie ein bereits eingefügtes Bild austauschen, anschließend das neue Bild wieder in den Hintergrund stellen.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64396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in 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900000" cy="6858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0" y="4554000"/>
            <a:ext cx="9901238" cy="1368000"/>
          </a:xfrm>
          <a:solidFill>
            <a:schemeClr val="accent2"/>
          </a:solidFill>
        </p:spPr>
        <p:txBody>
          <a:bodyPr lIns="198000" tIns="180000" rIns="3600000" bIns="180000" anchor="ctr" anchorCtr="0"/>
          <a:lstStyle>
            <a:lvl1pPr>
              <a:defRPr sz="20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>
          <a:xfrm>
            <a:off x="6966899" y="4284000"/>
            <a:ext cx="2520531" cy="190800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 smtClean="0"/>
              <a:t>Hinweis:</a:t>
            </a:r>
          </a:p>
          <a:p>
            <a:pPr lvl="0" algn="l"/>
            <a:r>
              <a:rPr lang="de-DE" b="0" dirty="0" smtClean="0"/>
              <a:t>Wenn Sie ein bereits eingefügtes Bild austauschen, müssen Sie das neue Bild anschließend wieder in den Hintergrund stellen.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13733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 userDrawn="1"/>
        </p:nvGrpSpPr>
        <p:grpSpPr>
          <a:xfrm>
            <a:off x="0" y="687600"/>
            <a:ext cx="9901238" cy="5766032"/>
            <a:chOff x="0" y="687600"/>
            <a:chExt cx="9901238" cy="5766032"/>
          </a:xfrm>
          <a:solidFill>
            <a:schemeClr val="accent2"/>
          </a:solidFill>
        </p:grpSpPr>
        <p:sp>
          <p:nvSpPr>
            <p:cNvPr id="14" name="Rectangle 18"/>
            <p:cNvSpPr>
              <a:spLocks noChangeArrowheads="1"/>
            </p:cNvSpPr>
            <p:nvPr/>
          </p:nvSpPr>
          <p:spPr bwMode="gray">
            <a:xfrm>
              <a:off x="1" y="687600"/>
              <a:ext cx="9901237" cy="55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gray">
            <a:xfrm>
              <a:off x="0" y="6194432"/>
              <a:ext cx="7470356" cy="2592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8000" y="1370797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2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Variant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900000" cy="6858000"/>
          </a:xfrm>
          <a:solidFill>
            <a:schemeClr val="tx1"/>
          </a:solidFill>
        </p:spPr>
        <p:txBody>
          <a:bodyPr lIns="180000" tIns="180000" rIns="180000" bIns="180000" anchor="ctr" anchorCtr="0"/>
          <a:lstStyle>
            <a:lvl1pPr algn="ctr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 smtClean="0"/>
              <a:t>Hinweis:</a:t>
            </a:r>
          </a:p>
          <a:p>
            <a:pPr lvl="0" algn="l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5985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25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900000" cy="6858000"/>
          </a:xfrm>
          <a:noFill/>
        </p:spPr>
        <p:txBody>
          <a:bodyPr lIns="180000" tIns="180000" rIns="180000" bIns="180000" anchor="ctr" anchorCtr="0"/>
          <a:lstStyle>
            <a:lvl1pPr algn="ctr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 algn="l"/>
            <a:r>
              <a:rPr lang="de-DE" b="1" dirty="0" smtClean="0"/>
              <a:t>Hinweis:</a:t>
            </a:r>
          </a:p>
          <a:p>
            <a:pPr lvl="0" algn="l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86493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4287940"/>
            <a:ext cx="9901238" cy="2165693"/>
            <a:chOff x="0" y="4287940"/>
            <a:chExt cx="9901238" cy="2165693"/>
          </a:xfrm>
          <a:solidFill>
            <a:schemeClr val="accent2"/>
          </a:solidFill>
        </p:grpSpPr>
        <p:sp>
          <p:nvSpPr>
            <p:cNvPr id="9" name="Rectangle 18"/>
            <p:cNvSpPr>
              <a:spLocks noChangeArrowheads="1"/>
            </p:cNvSpPr>
            <p:nvPr/>
          </p:nvSpPr>
          <p:spPr bwMode="gray">
            <a:xfrm>
              <a:off x="1" y="4287940"/>
              <a:ext cx="9901237" cy="1908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0" y="6194433"/>
              <a:ext cx="7470356" cy="2592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92600"/>
            <a:ext cx="9901238" cy="3600000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9929" y="4481796"/>
            <a:ext cx="950138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96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0" y="3209885"/>
            <a:ext cx="9901238" cy="3243747"/>
            <a:chOff x="-1" y="3009120"/>
            <a:chExt cx="9906001" cy="3240280"/>
          </a:xfrm>
          <a:solidFill>
            <a:schemeClr val="accent2"/>
          </a:solidFill>
        </p:grpSpPr>
        <p:sp>
          <p:nvSpPr>
            <p:cNvPr id="9" name="Rectangle 18"/>
            <p:cNvSpPr>
              <a:spLocks noChangeArrowheads="1"/>
            </p:cNvSpPr>
            <p:nvPr/>
          </p:nvSpPr>
          <p:spPr bwMode="gray">
            <a:xfrm>
              <a:off x="0" y="3009120"/>
              <a:ext cx="9906000" cy="298286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-1" y="5990477"/>
              <a:ext cx="7473950" cy="258923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noProof="0"/>
            </a:p>
          </p:txBody>
        </p:sp>
      </p:grpSp>
      <p:sp>
        <p:nvSpPr>
          <p:cNvPr id="1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92601"/>
            <a:ext cx="9901238" cy="2520862"/>
          </a:xfr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15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9929" y="3402000"/>
            <a:ext cx="950138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bg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44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10"/>
          </p:nvPr>
        </p:nvSpPr>
        <p:spPr bwMode="auto">
          <a:xfrm>
            <a:off x="-1" y="692600"/>
            <a:ext cx="9901238" cy="3600000"/>
          </a:xfrm>
          <a:custGeom>
            <a:avLst/>
            <a:gdLst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0 w 9901238"/>
              <a:gd name="connsiteY3" fmla="*/ 3600000 h 3600000"/>
              <a:gd name="connsiteX4" fmla="*/ 0 w 9901238"/>
              <a:gd name="connsiteY4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596371 h 3600000"/>
              <a:gd name="connsiteX4" fmla="*/ 0 w 9901238"/>
              <a:gd name="connsiteY4" fmla="*/ 3600000 h 3600000"/>
              <a:gd name="connsiteX5" fmla="*/ 0 w 9901238"/>
              <a:gd name="connsiteY5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852230 w 9901238"/>
              <a:gd name="connsiteY3" fmla="*/ 3596371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53087 w 9901238"/>
              <a:gd name="connsiteY3" fmla="*/ 3335114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901238 w 9901238"/>
              <a:gd name="connsiteY2" fmla="*/ 3600000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7467601 w 9901238"/>
              <a:gd name="connsiteY2" fmla="*/ 3320600 h 3600000"/>
              <a:gd name="connsiteX3" fmla="*/ 7467601 w 9901238"/>
              <a:gd name="connsiteY3" fmla="*/ 3596371 h 3600000"/>
              <a:gd name="connsiteX4" fmla="*/ 0 w 9901238"/>
              <a:gd name="connsiteY4" fmla="*/ 3600000 h 3600000"/>
              <a:gd name="connsiteX5" fmla="*/ 0 w 9901238"/>
              <a:gd name="connsiteY5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8694058 w 9901238"/>
              <a:gd name="connsiteY2" fmla="*/ 1658714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898744 w 9901238"/>
              <a:gd name="connsiteY2" fmla="*/ 3335114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  <a:gd name="connsiteX0" fmla="*/ 0 w 9901238"/>
              <a:gd name="connsiteY0" fmla="*/ 0 h 3600000"/>
              <a:gd name="connsiteX1" fmla="*/ 9901238 w 9901238"/>
              <a:gd name="connsiteY1" fmla="*/ 0 h 3600000"/>
              <a:gd name="connsiteX2" fmla="*/ 9891487 w 9901238"/>
              <a:gd name="connsiteY2" fmla="*/ 3327857 h 3600000"/>
              <a:gd name="connsiteX3" fmla="*/ 7467601 w 9901238"/>
              <a:gd name="connsiteY3" fmla="*/ 3320600 h 3600000"/>
              <a:gd name="connsiteX4" fmla="*/ 7467601 w 9901238"/>
              <a:gd name="connsiteY4" fmla="*/ 3596371 h 3600000"/>
              <a:gd name="connsiteX5" fmla="*/ 0 w 9901238"/>
              <a:gd name="connsiteY5" fmla="*/ 3600000 h 3600000"/>
              <a:gd name="connsiteX6" fmla="*/ 0 w 9901238"/>
              <a:gd name="connsiteY6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1238" h="3600000">
                <a:moveTo>
                  <a:pt x="0" y="0"/>
                </a:moveTo>
                <a:lnTo>
                  <a:pt x="9901238" y="0"/>
                </a:lnTo>
                <a:cubicBezTo>
                  <a:pt x="9900407" y="1111705"/>
                  <a:pt x="9892318" y="2216152"/>
                  <a:pt x="9891487" y="3327857"/>
                </a:cubicBezTo>
                <a:lnTo>
                  <a:pt x="7467601" y="3320600"/>
                </a:lnTo>
                <a:lnTo>
                  <a:pt x="7467601" y="3596371"/>
                </a:lnTo>
                <a:lnTo>
                  <a:pt x="0" y="3600000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accent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lvl="0"/>
            <a:endParaRPr lang="de-DE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8000" y="4481796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97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(Variante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8"/>
          <p:cNvSpPr>
            <a:spLocks noChangeArrowheads="1"/>
          </p:cNvSpPr>
          <p:nvPr/>
        </p:nvSpPr>
        <p:spPr bwMode="gray">
          <a:xfrm>
            <a:off x="-1" y="692601"/>
            <a:ext cx="9901238" cy="540000"/>
          </a:xfrm>
          <a:custGeom>
            <a:avLst/>
            <a:gdLst/>
            <a:ahLst/>
            <a:cxnLst/>
            <a:rect l="l" t="t" r="r" b="b"/>
            <a:pathLst>
              <a:path w="9901238" h="540000">
                <a:moveTo>
                  <a:pt x="0" y="0"/>
                </a:moveTo>
                <a:lnTo>
                  <a:pt x="1" y="0"/>
                </a:lnTo>
                <a:lnTo>
                  <a:pt x="7470356" y="0"/>
                </a:lnTo>
                <a:lnTo>
                  <a:pt x="9901238" y="0"/>
                </a:lnTo>
                <a:lnTo>
                  <a:pt x="9901238" y="270000"/>
                </a:lnTo>
                <a:lnTo>
                  <a:pt x="7470356" y="270000"/>
                </a:lnTo>
                <a:lnTo>
                  <a:pt x="7470356" y="540000"/>
                </a:lnTo>
                <a:lnTo>
                  <a:pt x="0" y="540000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en-US" noProof="0"/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-6512" y="-510191"/>
            <a:ext cx="9900000" cy="478387"/>
          </a:xfrm>
          <a:prstGeom prst="rect">
            <a:avLst/>
          </a:prstGeom>
          <a:solidFill>
            <a:srgbClr val="F7DC00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4000" tIns="54000" rIns="54000" bIns="54000">
            <a:spAutoFit/>
          </a:bodyPr>
          <a:lstStyle>
            <a:defPPr>
              <a:defRPr lang="de-DE"/>
            </a:defPPr>
            <a:lvl1pPr lvl="0" algn="l">
              <a:spcBef>
                <a:spcPts val="0"/>
              </a:spcBef>
              <a:buClrTx/>
              <a:buFontTx/>
              <a:buNone/>
              <a:defRPr sz="1200" b="1" u="none"/>
            </a:lvl1pPr>
          </a:lstStyle>
          <a:p>
            <a:pPr lvl="0"/>
            <a:r>
              <a:rPr lang="de-DE" b="1" dirty="0" smtClean="0"/>
              <a:t>Hinweis:</a:t>
            </a:r>
          </a:p>
          <a:p>
            <a:pPr lvl="0"/>
            <a:r>
              <a:rPr lang="de-DE" b="0" dirty="0" smtClean="0"/>
              <a:t>„</a:t>
            </a:r>
            <a:r>
              <a:rPr lang="de-DE" b="0" dirty="0"/>
              <a:t>Vielen Dank für Ihre </a:t>
            </a:r>
            <a:r>
              <a:rPr lang="de-DE" b="0" dirty="0" smtClean="0"/>
              <a:t>Aufmerksamkeit“ kann auch durch ein anderes Abschlusszitat </a:t>
            </a:r>
            <a:r>
              <a:rPr lang="de-DE" b="0" dirty="0"/>
              <a:t>oder eine Botschaft </a:t>
            </a:r>
            <a:r>
              <a:rPr lang="de-DE" b="0" dirty="0" smtClean="0"/>
              <a:t>ersetzt werden.</a:t>
            </a:r>
            <a:endParaRPr lang="de-DE" b="0" dirty="0"/>
          </a:p>
        </p:txBody>
      </p:sp>
      <p:sp>
        <p:nvSpPr>
          <p:cNvPr id="9" name="Textplatzhalt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8000" y="1370797"/>
            <a:ext cx="9504000" cy="863600"/>
          </a:xfrm>
          <a:noFill/>
        </p:spPr>
        <p:txBody>
          <a:bodyPr lIns="0" tIns="0" rIns="0" bIns="0" anchor="t" anchorCtr="0"/>
          <a:lstStyle>
            <a:lvl1pPr algn="l">
              <a:defRPr sz="2400" b="1">
                <a:solidFill>
                  <a:schemeClr val="tx1"/>
                </a:solidFill>
              </a:defRPr>
            </a:lvl1pPr>
            <a:lvl2pPr marL="1588" indent="0">
              <a:buNone/>
              <a:defRPr sz="2000" b="1">
                <a:solidFill>
                  <a:schemeClr val="bg1"/>
                </a:solidFill>
              </a:defRPr>
            </a:lvl2pPr>
            <a:lvl3pPr marL="0" indent="0">
              <a:buNone/>
              <a:defRPr sz="2000" b="1">
                <a:solidFill>
                  <a:schemeClr val="bg1"/>
                </a:solidFill>
              </a:defRPr>
            </a:lvl3pPr>
            <a:lvl4pPr marL="0" indent="0">
              <a:buNone/>
              <a:defRPr sz="2000" b="1">
                <a:solidFill>
                  <a:schemeClr val="bg1"/>
                </a:solidFill>
              </a:defRPr>
            </a:lvl4pPr>
            <a:lvl5pPr marL="1588" indent="0">
              <a:buNone/>
              <a:defRPr sz="2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Schlussformel durch Klicken bearbeiten</a:t>
            </a:r>
            <a:br>
              <a:rPr lang="de-DE" dirty="0" smtClean="0"/>
            </a:br>
            <a:r>
              <a:rPr lang="en-US" dirty="0" smtClean="0"/>
              <a:t>Click to ad complimentary 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79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000" y="1270775"/>
            <a:ext cx="4680000" cy="518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000" y="1270775"/>
            <a:ext cx="4680000" cy="518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00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/ 2 Inhalt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8000" y="1270775"/>
            <a:ext cx="4680000" cy="5184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021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8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links /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0"/>
          </p:nvPr>
        </p:nvSpPr>
        <p:spPr>
          <a:xfrm>
            <a:off x="197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>
          <a:xfrm>
            <a:off x="197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>
          <a:xfrm>
            <a:off x="5021999" y="1270775"/>
            <a:ext cx="4680000" cy="5184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23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7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197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5021999" y="1270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5021999" y="3934775"/>
            <a:ext cx="4680000" cy="2520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7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dirty="0" smtClean="0"/>
              <a:t>DB Netz AG | 11.01.2018</a:t>
            </a:r>
            <a:endParaRPr lang="de-DE" dirty="0"/>
          </a:p>
        </p:txBody>
      </p:sp>
      <p:sp>
        <p:nvSpPr>
          <p:cNvPr id="13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523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122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grauem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1270775"/>
            <a:ext cx="9900000" cy="5184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000" y="1412720"/>
            <a:ext cx="9504000" cy="48960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altLang="de-DE" smtClean="0"/>
              <a:t>Firma | Referent | Abteilung | 13.05.2015</a:t>
            </a:r>
            <a:endParaRPr lang="de-DE" altLang="de-DE" dirty="0"/>
          </a:p>
        </p:txBody>
      </p:sp>
      <p:sp>
        <p:nvSpPr>
          <p:cNvPr id="1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5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000" y="403200"/>
            <a:ext cx="9504000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223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000" y="1270775"/>
            <a:ext cx="9504000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Klicken Sie, um die Formate des Vorlagentextes zu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000" y="6692901"/>
            <a:ext cx="6894959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900"/>
            </a:lvl1pPr>
          </a:lstStyle>
          <a:p>
            <a:r>
              <a:rPr lang="de-DE" dirty="0" smtClean="0"/>
              <a:t>DB Netz AG | 11.01.2018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98000" y="6692901"/>
            <a:ext cx="288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900" smtClean="0"/>
            </a:lvl1pPr>
          </a:lstStyle>
          <a:p>
            <a:pPr algn="l"/>
            <a:fld id="{52C6F6EA-6ADD-43B6-963C-85EF970B7263}" type="slidenum">
              <a:rPr lang="de-DE" smtClean="0"/>
              <a:pPr algn="l"/>
              <a:t>‹Nr.›</a:t>
            </a:fld>
            <a:endParaRPr lang="de-DE" dirty="0"/>
          </a:p>
        </p:txBody>
      </p:sp>
      <p:pic>
        <p:nvPicPr>
          <p:cNvPr id="9" name="Picture 60" descr="DB-NETZE_rgb_M"/>
          <p:cNvPicPr>
            <a:picLocks noChangeAspect="1" noChangeArrowheads="1"/>
          </p:cNvPicPr>
          <p:nvPr userDrawn="1">
            <p:custDataLst>
              <p:tags r:id="rId26"/>
            </p:custDataLst>
          </p:nvPr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t="-66" r="82" b="-289"/>
          <a:stretch/>
        </p:blipFill>
        <p:spPr bwMode="auto">
          <a:xfrm>
            <a:off x="8135109" y="188550"/>
            <a:ext cx="1567691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651" r:id="rId2"/>
    <p:sldLayoutId id="2147483653" r:id="rId3"/>
    <p:sldLayoutId id="2147483720" r:id="rId4"/>
    <p:sldLayoutId id="2147483721" r:id="rId5"/>
    <p:sldLayoutId id="2147483722" r:id="rId6"/>
    <p:sldLayoutId id="2147483655" r:id="rId7"/>
    <p:sldLayoutId id="2147483656" r:id="rId8"/>
    <p:sldLayoutId id="2147483700" r:id="rId9"/>
    <p:sldLayoutId id="2147483717" r:id="rId10"/>
    <p:sldLayoutId id="2147483723" r:id="rId11"/>
    <p:sldLayoutId id="2147483724" r:id="rId12"/>
    <p:sldLayoutId id="2147483725" r:id="rId13"/>
    <p:sldLayoutId id="2147483716" r:id="rId14"/>
    <p:sldLayoutId id="2147483697" r:id="rId15"/>
    <p:sldLayoutId id="2147483681" r:id="rId16"/>
    <p:sldLayoutId id="2147483674" r:id="rId17"/>
    <p:sldLayoutId id="2147483673" r:id="rId18"/>
    <p:sldLayoutId id="2147483718" r:id="rId19"/>
    <p:sldLayoutId id="2147483719" r:id="rId20"/>
    <p:sldLayoutId id="2147483670" r:id="rId21"/>
    <p:sldLayoutId id="2147483671" r:id="rId22"/>
    <p:sldLayoutId id="2147483702" r:id="rId23"/>
    <p:sldLayoutId id="2147483701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>
          <a:solidFill>
            <a:schemeClr val="tx2"/>
          </a:solidFill>
          <a:latin typeface="DB Office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DB Office" panose="020B0604020202020204" pitchFamily="34" charset="0"/>
          <a:ea typeface="+mn-ea"/>
          <a:cs typeface="+mn-cs"/>
        </a:defRPr>
      </a:lvl1pPr>
      <a:lvl2pPr marL="18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n"/>
        <a:defRPr sz="1600">
          <a:solidFill>
            <a:schemeClr val="tx1"/>
          </a:solidFill>
          <a:latin typeface="DB Office" panose="020B0604020202020204" pitchFamily="34" charset="0"/>
        </a:defRPr>
      </a:lvl2pPr>
      <a:lvl3pPr marL="358775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DB Office" panose="020B0604020202020204" pitchFamily="34" charset="0"/>
        </a:defRPr>
      </a:lvl3pPr>
      <a:lvl4pPr marL="54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DB Office" panose="020B0604020202020204" pitchFamily="34" charset="0"/>
        </a:defRPr>
      </a:lvl4pPr>
      <a:lvl5pPr marL="720000" indent="-180000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DB Office" panose="020B0604020202020204" pitchFamily="34" charset="0"/>
        </a:defRPr>
      </a:lvl5pPr>
      <a:lvl6pPr marL="11858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6pPr>
      <a:lvl7pPr marL="16430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7pPr>
      <a:lvl8pPr marL="21002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8pPr>
      <a:lvl9pPr marL="2557463" indent="-182563" algn="l" rtl="0" eaLnBrk="0" fontAlgn="base" hangingPunct="0">
        <a:spcBef>
          <a:spcPct val="0"/>
        </a:spcBef>
        <a:spcAft>
          <a:spcPct val="0"/>
        </a:spcAft>
        <a:buClr>
          <a:srgbClr val="FF0000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6.png"/><Relationship Id="rId5" Type="http://schemas.openxmlformats.org/officeDocument/2006/relationships/image" Target="../media/image240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tags" Target="../tags/tag3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00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48.png"/><Relationship Id="rId5" Type="http://schemas.openxmlformats.org/officeDocument/2006/relationships/tags" Target="../tags/tag3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tags" Target="../tags/tag38.xml"/><Relationship Id="rId6" Type="http://schemas.openxmlformats.org/officeDocument/2006/relationships/image" Target="../media/image32.png"/><Relationship Id="rId11" Type="http://schemas.openxmlformats.org/officeDocument/2006/relationships/image" Target="../media/image55.png"/><Relationship Id="rId5" Type="http://schemas.openxmlformats.org/officeDocument/2006/relationships/image" Target="../media/image31.png"/><Relationship Id="rId15" Type="http://schemas.openxmlformats.org/officeDocument/2006/relationships/image" Target="../media/image58.png"/><Relationship Id="rId10" Type="http://schemas.openxmlformats.org/officeDocument/2006/relationships/image" Target="../media/image54.png"/><Relationship Id="rId19" Type="http://schemas.openxmlformats.org/officeDocument/2006/relationships/image" Target="../media/image62.png"/><Relationship Id="rId4" Type="http://schemas.openxmlformats.org/officeDocument/2006/relationships/image" Target="../media/image30.png"/><Relationship Id="rId9" Type="http://schemas.openxmlformats.org/officeDocument/2006/relationships/image" Target="../media/image53.png"/><Relationship Id="rId1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50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4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5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59.xml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0.png"/><Relationship Id="rId9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6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7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8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tags" Target="../tags/tag28.xml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11" Type="http://schemas.openxmlformats.org/officeDocument/2006/relationships/tags" Target="../tags/tag28.xml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W_PICTURE_PLACEHOLDER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" y="692696"/>
            <a:ext cx="9900712" cy="2517648"/>
          </a:xfrm>
          <a:prstGeom prst="rect">
            <a:avLst/>
          </a:prstGeom>
        </p:spPr>
      </p:pic>
      <p:sp>
        <p:nvSpPr>
          <p:cNvPr id="7" name="Titelbox"/>
          <p:cNvSpPr txBox="1">
            <a:spLocks noChangeArrowheads="1"/>
          </p:cNvSpPr>
          <p:nvPr/>
        </p:nvSpPr>
        <p:spPr bwMode="auto">
          <a:xfrm>
            <a:off x="200025" y="3913188"/>
            <a:ext cx="95011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 hangingPunct="0">
              <a:defRPr sz="1600">
                <a:solidFill>
                  <a:schemeClr val="tx1"/>
                </a:solidFill>
                <a:latin typeface="DB Office" pitchFamily="34" charset="0"/>
              </a:defRPr>
            </a:lvl1pPr>
            <a:lvl2pPr marL="179388" indent="-179388" eaLnBrk="0" hangingPunct="0">
              <a:buClr>
                <a:schemeClr val="accent2"/>
              </a:buClr>
              <a:buSzPct val="8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DB Office" pitchFamily="34" charset="0"/>
              </a:defRPr>
            </a:lvl2pPr>
            <a:lvl3pPr marL="358775" indent="-179388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3pPr>
            <a:lvl4pPr marL="539750" indent="-179388" eaLnBrk="0" hangingPunct="0"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DB Office" pitchFamily="34" charset="0"/>
              </a:defRPr>
            </a:lvl4pPr>
            <a:lvl5pPr marL="719138" indent="-179388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5pPr>
            <a:lvl6pPr marL="1176338"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6pPr>
            <a:lvl7pPr marL="1633538"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7pPr>
            <a:lvl8pPr marL="2090738"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8pPr>
            <a:lvl9pPr marL="2547938"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pPr algn="l"/>
            <a:r>
              <a:rPr lang="de-DE" altLang="de-DE" sz="2400" b="1" dirty="0" smtClean="0"/>
              <a:t>Vorschlag SAT-Ablauf </a:t>
            </a:r>
            <a:r>
              <a:rPr lang="de-DE" altLang="de-DE" sz="2400" b="1" dirty="0"/>
              <a:t>ganzjährig </a:t>
            </a:r>
          </a:p>
        </p:txBody>
      </p:sp>
      <p:sp>
        <p:nvSpPr>
          <p:cNvPr id="8" name="Untertitelbox"/>
          <p:cNvSpPr txBox="1">
            <a:spLocks noChangeArrowheads="1"/>
          </p:cNvSpPr>
          <p:nvPr/>
        </p:nvSpPr>
        <p:spPr bwMode="auto">
          <a:xfrm>
            <a:off x="200025" y="4776788"/>
            <a:ext cx="950118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DB Office" pitchFamily="34" charset="0"/>
              </a:defRPr>
            </a:lvl1pPr>
            <a:lvl2pPr marL="185738" indent="-184150" eaLnBrk="0" hangingPunct="0">
              <a:buClr>
                <a:schemeClr val="accent2"/>
              </a:buClr>
              <a:buSzPct val="8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DB Office" pitchFamily="34" charset="0"/>
              </a:defRPr>
            </a:lvl2pPr>
            <a:lvl3pPr marL="358775" indent="-171450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3pPr>
            <a:lvl4pPr marL="544513" indent="-184150" eaLnBrk="0" hangingPunct="0"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DB Office" pitchFamily="34" charset="0"/>
              </a:defRPr>
            </a:lvl4pPr>
            <a:lvl5pPr marL="728663" indent="-182563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5pPr>
            <a:lvl6pPr marL="11858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6pPr>
            <a:lvl7pPr marL="16430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7pPr>
            <a:lvl8pPr marL="21002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8pPr>
            <a:lvl9pPr marL="2557463" indent="-182563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pPr algn="l"/>
            <a:r>
              <a:rPr lang="de-DE" altLang="de-DE" sz="2400" dirty="0" smtClean="0"/>
              <a:t>inkl. </a:t>
            </a:r>
            <a:r>
              <a:rPr lang="de-DE" altLang="de-DE" sz="2400" dirty="0"/>
              <a:t>z</a:t>
            </a:r>
            <a:r>
              <a:rPr lang="de-DE" altLang="de-DE" sz="2400" dirty="0" smtClean="0"/>
              <a:t>eitlicher Aufteilung und Sperrung von Systemtrassen</a:t>
            </a:r>
            <a:endParaRPr lang="de-DE" altLang="de-DE" sz="240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0" y="3212475"/>
            <a:ext cx="9901238" cy="540000"/>
            <a:chOff x="0" y="4653170"/>
            <a:chExt cx="9901238" cy="540000"/>
          </a:xfrm>
          <a:solidFill>
            <a:schemeClr val="accent2"/>
          </a:solidFill>
        </p:grpSpPr>
        <p:sp>
          <p:nvSpPr>
            <p:cNvPr id="10" name="Rectangle 18"/>
            <p:cNvSpPr>
              <a:spLocks noChangeArrowheads="1"/>
            </p:cNvSpPr>
            <p:nvPr/>
          </p:nvSpPr>
          <p:spPr bwMode="gray">
            <a:xfrm>
              <a:off x="1" y="4653170"/>
              <a:ext cx="9901237" cy="27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de-DE" dirty="0">
                <a:cs typeface="+mn-cs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gray">
            <a:xfrm>
              <a:off x="0" y="4653170"/>
              <a:ext cx="7470356" cy="54000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de-DE" dirty="0">
                <a:cs typeface="+mn-cs"/>
              </a:endParaRPr>
            </a:p>
          </p:txBody>
        </p:sp>
      </p:grpSp>
      <p:sp>
        <p:nvSpPr>
          <p:cNvPr id="12" name="TW_Footer_1"/>
          <p:cNvSpPr txBox="1">
            <a:spLocks noChangeArrowheads="1"/>
          </p:cNvSpPr>
          <p:nvPr/>
        </p:nvSpPr>
        <p:spPr bwMode="auto">
          <a:xfrm>
            <a:off x="198438" y="5949950"/>
            <a:ext cx="9502775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DB Office" pitchFamily="34" charset="0"/>
              </a:defRPr>
            </a:lvl1pPr>
            <a:lvl2pPr indent="-179388" eaLnBrk="0" hangingPunct="0">
              <a:buClr>
                <a:schemeClr val="accent2"/>
              </a:buClr>
              <a:buSzPct val="8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DB Office" pitchFamily="34" charset="0"/>
              </a:defRPr>
            </a:lvl2pPr>
            <a:lvl3pPr indent="-179388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3pPr>
            <a:lvl4pPr indent="-179388" eaLnBrk="0" hangingPunct="0"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DB Office" pitchFamily="34" charset="0"/>
              </a:defRPr>
            </a:lvl4pPr>
            <a:lvl5pPr indent="-179388" eaLnBrk="0" hangingPunct="0"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5pPr>
            <a:lvl6pPr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6pPr>
            <a:lvl7pPr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7pPr>
            <a:lvl8pPr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8pPr>
            <a:lvl9pPr indent="-1793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Char char="–"/>
              <a:defRPr sz="1600">
                <a:solidFill>
                  <a:schemeClr val="tx1"/>
                </a:solidFill>
                <a:latin typeface="DB Office" pitchFamily="34" charset="0"/>
              </a:defRPr>
            </a:lvl9pPr>
          </a:lstStyle>
          <a:p>
            <a:pPr algn="l"/>
            <a:r>
              <a:rPr lang="de-DE" altLang="de-DE" sz="1200" b="1" dirty="0" smtClean="0"/>
              <a:t>DB Netz AG | 18.01.2018</a:t>
            </a:r>
            <a:endParaRPr lang="de-DE" altLang="de-DE" sz="1200" b="1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94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08135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(6/13)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37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1976184"/>
            <a:ext cx="309634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lvl="1" indent="0" algn="l">
              <a:spcBef>
                <a:spcPts val="300"/>
              </a:spcBef>
              <a:buNone/>
            </a:pPr>
            <a:endParaRPr lang="de-DE" sz="1200" dirty="0" smtClean="0"/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264795" y="1909133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Wegesuche erneut durchführen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32" name="Gerade Verbindung mit Pfeil 31"/>
          <p:cNvCxnSpPr>
            <a:endCxn id="30" idx="0"/>
          </p:cNvCxnSpPr>
          <p:nvPr/>
        </p:nvCxnSpPr>
        <p:spPr bwMode="auto">
          <a:xfrm>
            <a:off x="1668951" y="1556740"/>
            <a:ext cx="0" cy="3523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113320"/>
                  </p:ext>
                </p:extLst>
              </p:nvPr>
            </p:nvGraphicFramePr>
            <p:xfrm>
              <a:off x="3654475" y="2318062"/>
              <a:ext cx="5803330" cy="276472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0443"/>
                    <a:gridCol w="833742"/>
                    <a:gridCol w="1129153"/>
                    <a:gridCol w="1535217"/>
                    <a:gridCol w="864120"/>
                    <a:gridCol w="690655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gefunden (Wege-suche)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(0,1,1,0,1,1,1)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1786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000" b="1" baseline="-25000" dirty="0" smtClean="0">
                              <a:solidFill>
                                <a:srgbClr val="004BB4"/>
                              </a:solidFill>
                            </a:rPr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0107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,1,1,1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000" b="1" baseline="-25000" dirty="0" smtClean="0">
                              <a:solidFill>
                                <a:srgbClr val="004BB4"/>
                              </a:solidFill>
                            </a:rPr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(0,1,1,1,0,0,0)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,</a:t>
                          </a:r>
                          <a:r>
                            <a:rPr lang="de-DE" sz="10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000" b="1" baseline="-25000" dirty="0" smtClean="0">
                              <a:solidFill>
                                <a:srgbClr val="004BB4"/>
                              </a:solidFill>
                            </a:rPr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(0,0,0,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1,0,0,0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0278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(1,0,0,1,1,1,0)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1,0,0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(0,0,0,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1,1,1,0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113320"/>
                  </p:ext>
                </p:extLst>
              </p:nvPr>
            </p:nvGraphicFramePr>
            <p:xfrm>
              <a:off x="3654475" y="2318062"/>
              <a:ext cx="5803330" cy="276472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0443"/>
                    <a:gridCol w="833742"/>
                    <a:gridCol w="1129153"/>
                    <a:gridCol w="1535217"/>
                    <a:gridCol w="864120"/>
                    <a:gridCol w="690655"/>
                  </a:tblGrid>
                  <a:tr h="54864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gefunden (Wege-suche)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65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781" t="-219512" r="-505839" b="-7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219512" r="-274595" b="-7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219512" r="-101587" b="-7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52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781" t="-327500" r="-505839" b="-7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327500" r="-274595" b="-7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327500" r="-101587" b="-7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000" b="1" baseline="-25000" dirty="0" smtClean="0">
                              <a:solidFill>
                                <a:srgbClr val="004BB4"/>
                              </a:solidFill>
                            </a:rPr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427500" r="-274595" b="-6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427500" r="-101587" b="-6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000" b="1" baseline="-25000" dirty="0" smtClean="0">
                              <a:solidFill>
                                <a:srgbClr val="004BB4"/>
                              </a:solidFill>
                            </a:rPr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4682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781" t="-514634" r="-505839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514634" r="-274595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514634" r="-101587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,</a:t>
                          </a:r>
                          <a:r>
                            <a:rPr lang="de-DE" sz="1000" b="1" dirty="0" smtClean="0">
                              <a:solidFill>
                                <a:srgbClr val="004BB4"/>
                              </a:solidFill>
                            </a:rPr>
                            <a:t>s</a:t>
                          </a:r>
                          <a:r>
                            <a:rPr lang="de-DE" sz="1000" b="1" baseline="-25000" dirty="0" smtClean="0">
                              <a:solidFill>
                                <a:srgbClr val="004BB4"/>
                              </a:solidFill>
                            </a:rPr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630000" r="-274595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630000" r="-101587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/>
                            <a:t>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587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730000" r="-274595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730000" r="-101587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/>
                            <a:t>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758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781" t="-809756" r="-505839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809756" r="-274595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809756" r="-101587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4631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932500" r="-274595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932500" r="-101587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6634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0541" t="-1007317" r="-274595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6587" t="-1007317" r="-101587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34" name="Gruppieren 33"/>
          <p:cNvGrpSpPr/>
          <p:nvPr/>
        </p:nvGrpSpPr>
        <p:grpSpPr>
          <a:xfrm rot="-5400000">
            <a:off x="4918854" y="383354"/>
            <a:ext cx="666748" cy="3051557"/>
            <a:chOff x="8246488" y="982418"/>
            <a:chExt cx="694698" cy="1727191"/>
          </a:xfrm>
        </p:grpSpPr>
        <p:cxnSp>
          <p:nvCxnSpPr>
            <p:cNvPr id="35" name="Gerade Verbindung mit Pfeil 34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/>
          </p:nvCxnSpPr>
          <p:spPr bwMode="auto">
            <a:xfrm>
              <a:off x="8479109" y="1299096"/>
              <a:ext cx="241465" cy="539121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mit Pfeil 38"/>
            <p:cNvCxnSpPr/>
            <p:nvPr/>
          </p:nvCxnSpPr>
          <p:spPr bwMode="auto">
            <a:xfrm flipH="1">
              <a:off x="8492221" y="1838217"/>
              <a:ext cx="228353" cy="590994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feld 39"/>
            <p:cNvSpPr txBox="1"/>
            <p:nvPr/>
          </p:nvSpPr>
          <p:spPr>
            <a:xfrm rot="5400000">
              <a:off x="8350014" y="996370"/>
              <a:ext cx="412717" cy="384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(Q)</a:t>
              </a:r>
            </a:p>
          </p:txBody>
        </p:sp>
        <p:sp>
          <p:nvSpPr>
            <p:cNvPr id="41" name="Textfeld 40"/>
            <p:cNvSpPr txBox="1"/>
            <p:nvPr/>
          </p:nvSpPr>
          <p:spPr>
            <a:xfrm rot="5400000">
              <a:off x="8359988" y="2346491"/>
              <a:ext cx="341423" cy="384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 rot="5400000">
                  <a:off x="7985822" y="1813975"/>
                  <a:ext cx="713739" cy="1924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1,0,0,1,1,1,1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985822" y="1813975"/>
                  <a:ext cx="713739" cy="19240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 rot="5400000">
                  <a:off x="8433424" y="1691603"/>
                  <a:ext cx="630709" cy="3848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1,1,1,1,1,1,1</m:t>
                            </m:r>
                          </m:e>
                        </m:d>
                      </m:oMath>
                    </m:oMathPara>
                  </a14:m>
                  <a:endParaRPr lang="de-DE" sz="1200" kern="0" dirty="0" err="1">
                    <a:solidFill>
                      <a:srgbClr val="000000"/>
                    </a:solidFill>
                  </a:endParaRP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433424" y="1691603"/>
                  <a:ext cx="630709" cy="38481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feld 6"/>
          <p:cNvSpPr txBox="1"/>
          <p:nvPr/>
        </p:nvSpPr>
        <p:spPr>
          <a:xfrm>
            <a:off x="4014489" y="2852920"/>
            <a:ext cx="2160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/>
              <a:t>*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4014489" y="3573020"/>
            <a:ext cx="2160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/>
              <a:t>**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656399" y="5106726"/>
            <a:ext cx="450631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100" dirty="0" smtClean="0"/>
              <a:t>*    für Anfrage r1 lohnt sich der Schnitt </a:t>
            </a:r>
            <a:r>
              <a:rPr lang="de-DE" sz="1100" dirty="0"/>
              <a:t>nach Qualitätskennzahl </a:t>
            </a:r>
            <a:endParaRPr lang="de-DE" sz="1100" dirty="0" smtClean="0"/>
          </a:p>
          <a:p>
            <a:pPr algn="l"/>
            <a:r>
              <a:rPr lang="de-DE" sz="1100" dirty="0" smtClean="0"/>
              <a:t>**  für Anfrage r2 lohnt sich der Schnitt nach Qualitätskennzahl nicht</a:t>
            </a:r>
          </a:p>
        </p:txBody>
      </p:sp>
      <p:sp>
        <p:nvSpPr>
          <p:cNvPr id="45" name="Abgerundetes Rechteck 44"/>
          <p:cNvSpPr/>
          <p:nvPr/>
        </p:nvSpPr>
        <p:spPr bwMode="auto">
          <a:xfrm>
            <a:off x="270099" y="5581665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SAT lösen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46" name="Gerade Verbindung mit Pfeil 45"/>
          <p:cNvCxnSpPr>
            <a:stCxn id="30" idx="2"/>
            <a:endCxn id="27" idx="0"/>
          </p:cNvCxnSpPr>
          <p:nvPr/>
        </p:nvCxnSpPr>
        <p:spPr bwMode="auto">
          <a:xfrm>
            <a:off x="1668951" y="2348828"/>
            <a:ext cx="0" cy="11183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/>
          <p:cNvCxnSpPr>
            <a:stCxn id="45" idx="2"/>
          </p:cNvCxnSpPr>
          <p:nvPr/>
        </p:nvCxnSpPr>
        <p:spPr bwMode="auto">
          <a:xfrm>
            <a:off x="1674255" y="6021360"/>
            <a:ext cx="0" cy="276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645468" y="5680844"/>
            <a:ext cx="543660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/>
              <a:t>SAT nicht lösbar</a:t>
            </a:r>
            <a:endParaRPr lang="de-DE" sz="1200" dirty="0"/>
          </a:p>
        </p:txBody>
      </p:sp>
      <p:sp>
        <p:nvSpPr>
          <p:cNvPr id="27" name="Raute 26"/>
          <p:cNvSpPr/>
          <p:nvPr/>
        </p:nvSpPr>
        <p:spPr bwMode="auto">
          <a:xfrm>
            <a:off x="747262" y="3467186"/>
            <a:ext cx="1843377" cy="824272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Neue Wege gefunden?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31" name="Gerade Verbindung mit Pfeil 30"/>
          <p:cNvCxnSpPr>
            <a:stCxn id="27" idx="2"/>
            <a:endCxn id="45" idx="0"/>
          </p:cNvCxnSpPr>
          <p:nvPr/>
        </p:nvCxnSpPr>
        <p:spPr bwMode="auto">
          <a:xfrm>
            <a:off x="1668951" y="4291458"/>
            <a:ext cx="5304" cy="1290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701349" y="4540514"/>
            <a:ext cx="2520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67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9865330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(7/13)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3624766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Makrokonflikt bestimmen (HLMUS)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12" idx="2"/>
            <a:endCxn id="30" idx="0"/>
          </p:cNvCxnSpPr>
          <p:nvPr/>
        </p:nvCxnSpPr>
        <p:spPr bwMode="auto">
          <a:xfrm>
            <a:off x="1674255" y="4064461"/>
            <a:ext cx="0" cy="10967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700760"/>
            <a:ext cx="0" cy="1924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3709450"/>
            <a:ext cx="360046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/>
              <a:t>Fahrlagen r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und r</a:t>
            </a:r>
            <a:r>
              <a:rPr lang="de-DE" sz="1200" baseline="-25000" dirty="0" smtClean="0"/>
              <a:t>2</a:t>
            </a:r>
            <a:r>
              <a:rPr lang="de-DE" sz="1200" dirty="0" smtClean="0"/>
              <a:t> </a:t>
            </a:r>
            <a:r>
              <a:rPr lang="de-DE" sz="1200" dirty="0"/>
              <a:t>und </a:t>
            </a:r>
            <a:r>
              <a:rPr lang="de-DE" sz="1200" dirty="0" smtClean="0"/>
              <a:t>r</a:t>
            </a:r>
            <a:r>
              <a:rPr lang="de-DE" sz="1200" baseline="-25000" dirty="0" smtClean="0"/>
              <a:t>3 </a:t>
            </a:r>
            <a:r>
              <a:rPr lang="de-DE" sz="1200" dirty="0" smtClean="0"/>
              <a:t>stehen im Konflikt</a:t>
            </a:r>
            <a:br>
              <a:rPr lang="de-DE" sz="1200" dirty="0" smtClean="0"/>
            </a:br>
            <a:endParaRPr lang="de-DE" sz="1200" dirty="0" smtClean="0">
              <a:solidFill>
                <a:schemeClr val="accent2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270099" y="5161205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Mikrokonflikt finden (HLMUS)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36" name="Gerade Verbindung mit Pfeil 35"/>
          <p:cNvCxnSpPr>
            <a:stCxn id="30" idx="2"/>
          </p:cNvCxnSpPr>
          <p:nvPr/>
        </p:nvCxnSpPr>
        <p:spPr bwMode="auto">
          <a:xfrm>
            <a:off x="1674255" y="5600900"/>
            <a:ext cx="0" cy="9434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" name="Gruppieren 34"/>
          <p:cNvGrpSpPr/>
          <p:nvPr/>
        </p:nvGrpSpPr>
        <p:grpSpPr>
          <a:xfrm>
            <a:off x="7463093" y="3676453"/>
            <a:ext cx="2295855" cy="2344907"/>
            <a:chOff x="7908370" y="1171328"/>
            <a:chExt cx="1517963" cy="1385525"/>
          </a:xfrm>
        </p:grpSpPr>
        <p:cxnSp>
          <p:nvCxnSpPr>
            <p:cNvPr id="37" name="Gerade Verbindung mit Pfeil 36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/>
          </p:nvCxnSpPr>
          <p:spPr bwMode="auto">
            <a:xfrm>
              <a:off x="8479109" y="1299096"/>
              <a:ext cx="241465" cy="539121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mit Pfeil 54"/>
            <p:cNvCxnSpPr/>
            <p:nvPr/>
          </p:nvCxnSpPr>
          <p:spPr bwMode="auto">
            <a:xfrm flipH="1">
              <a:off x="8492221" y="1838217"/>
              <a:ext cx="228353" cy="590994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feld 56"/>
            <p:cNvSpPr txBox="1"/>
            <p:nvPr/>
          </p:nvSpPr>
          <p:spPr>
            <a:xfrm>
              <a:off x="8132171" y="1171328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(Q)</a:t>
              </a: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8132171" y="2447740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908370" y="1714828"/>
                  <a:ext cx="560532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/>
                  </a:endParaRPr>
                </a:p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1,1,1,1,1,1,1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370" y="1714828"/>
                  <a:ext cx="560532" cy="2182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036" b="-163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/>
                <p:cNvSpPr txBox="1"/>
                <p:nvPr/>
              </p:nvSpPr>
              <p:spPr>
                <a:xfrm>
                  <a:off x="8720573" y="1720319"/>
                  <a:ext cx="705760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(1,1,1,1,1,1,1)</a:t>
                  </a:r>
                </a:p>
              </p:txBody>
            </p:sp>
          </mc:Choice>
          <mc:Fallback xmlns="">
            <p:sp>
              <p:nvSpPr>
                <p:cNvPr id="60" name="Textfeld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0573" y="1720319"/>
                  <a:ext cx="705760" cy="21822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86" r="-1143" b="-2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654475" y="5351924"/>
            <a:ext cx="295232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>
                <a:solidFill>
                  <a:schemeClr val="tx1"/>
                </a:solidFill>
              </a:rPr>
              <a:t>Systemtrassen s</a:t>
            </a:r>
            <a:r>
              <a:rPr lang="de-DE" sz="1200" baseline="-25000" dirty="0" smtClean="0">
                <a:solidFill>
                  <a:schemeClr val="tx1"/>
                </a:solidFill>
              </a:rPr>
              <a:t>1</a:t>
            </a:r>
            <a:r>
              <a:rPr lang="de-DE" sz="1200" dirty="0" smtClean="0">
                <a:solidFill>
                  <a:schemeClr val="tx1"/>
                </a:solidFill>
              </a:rPr>
              <a:t> und s</a:t>
            </a:r>
            <a:r>
              <a:rPr lang="de-DE" sz="1200" baseline="-25000" dirty="0" smtClean="0">
                <a:solidFill>
                  <a:schemeClr val="tx1"/>
                </a:solidFill>
              </a:rPr>
              <a:t>2</a:t>
            </a:r>
            <a:r>
              <a:rPr lang="de-DE" sz="1200" dirty="0" smtClean="0">
                <a:solidFill>
                  <a:schemeClr val="tx1"/>
                </a:solidFill>
              </a:rPr>
              <a:t> stehen im Konflikt (kleinstmögliche Konfliktmenge)</a:t>
            </a:r>
            <a:r>
              <a:rPr lang="de-DE" sz="1200" dirty="0" smtClean="0">
                <a:solidFill>
                  <a:srgbClr val="FF0000"/>
                </a:solidFill>
              </a:rPr>
              <a:t/>
            </a:r>
            <a:br>
              <a:rPr lang="de-DE" sz="1200" dirty="0" smtClean="0">
                <a:solidFill>
                  <a:srgbClr val="FF0000"/>
                </a:solidFill>
              </a:rPr>
            </a:b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TBD: Aufteilung beider Systemtrassen oder nur von jeweils einer Systemtrasse? (Im Folgenden zunächst nur s</a:t>
            </a:r>
            <a:r>
              <a:rPr lang="de-DE" sz="1200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aufgeteilt)</a:t>
            </a:r>
            <a:endParaRPr lang="de-DE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Tabelle 6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609675"/>
                  </p:ext>
                </p:extLst>
              </p:nvPr>
            </p:nvGraphicFramePr>
            <p:xfrm>
              <a:off x="3654475" y="1628750"/>
              <a:ext cx="5976664" cy="178035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5865"/>
                    <a:gridCol w="875637"/>
                    <a:gridCol w="1162879"/>
                    <a:gridCol w="1581071"/>
                    <a:gridCol w="889929"/>
                    <a:gridCol w="711283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gefunden (Wege-suche)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(0,1,1,0,1,1,1)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,1,1,1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(0,1,1,1,0,0,0)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,s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0278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(1,0,0,1,1,1,0)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Tabelle 6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609675"/>
                  </p:ext>
                </p:extLst>
              </p:nvPr>
            </p:nvGraphicFramePr>
            <p:xfrm>
              <a:off x="3654475" y="1628750"/>
              <a:ext cx="5976664" cy="178035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5865"/>
                    <a:gridCol w="875637"/>
                    <a:gridCol w="1162879"/>
                    <a:gridCol w="1581071"/>
                    <a:gridCol w="889929"/>
                    <a:gridCol w="711283"/>
                  </a:tblGrid>
                  <a:tr h="54864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gefunden (Wege-suche)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65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6111" t="-225000" r="-495139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314" t="-225000" r="-273298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77220" t="-225000" r="-101544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52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6111" t="-317073" r="-495139" b="-3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314" t="-317073" r="-273298" b="-3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77220" t="-317073" r="-101544" b="-3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314" t="-427500" r="-273298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77220" t="-427500" r="-101544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4682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6111" t="-527500" r="-495139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314" t="-527500" r="-273298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77220" t="-527500" r="-101544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,s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758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6111" t="-612195" r="-495139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314" t="-612195" r="-273298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77220" t="-612195" r="-101544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97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986532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(8/13)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271255" y="1628750"/>
            <a:ext cx="2808312" cy="51170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/>
              <a:t>Prüfung </a:t>
            </a:r>
            <a:r>
              <a:rPr lang="de-DE" sz="1200" dirty="0" smtClean="0"/>
              <a:t>aller </a:t>
            </a:r>
            <a:r>
              <a:rPr lang="de-DE" sz="1200" dirty="0"/>
              <a:t>Fahrlagenvarianten der Fahrlagen im Makrokonflikt auf </a:t>
            </a:r>
            <a:r>
              <a:rPr lang="de-DE" sz="1200" dirty="0" smtClean="0"/>
              <a:t>Konfliktzeitpunkt </a:t>
            </a:r>
            <a:endParaRPr lang="de-DE" sz="1200" dirty="0"/>
          </a:p>
        </p:txBody>
      </p:sp>
      <p:cxnSp>
        <p:nvCxnSpPr>
          <p:cNvPr id="33" name="Gerade Verbindung mit Pfeil 32"/>
          <p:cNvCxnSpPr>
            <a:endCxn id="32" idx="0"/>
          </p:cNvCxnSpPr>
          <p:nvPr/>
        </p:nvCxnSpPr>
        <p:spPr bwMode="auto">
          <a:xfrm>
            <a:off x="1674255" y="1382278"/>
            <a:ext cx="1156" cy="246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Gerade Verbindung mit Pfeil 35"/>
          <p:cNvCxnSpPr>
            <a:stCxn id="32" idx="2"/>
            <a:endCxn id="46" idx="0"/>
          </p:cNvCxnSpPr>
          <p:nvPr/>
        </p:nvCxnSpPr>
        <p:spPr bwMode="auto">
          <a:xfrm flipH="1">
            <a:off x="1674255" y="2140455"/>
            <a:ext cx="1156" cy="13517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ElementText1"/>
          <p:cNvSpPr txBox="1">
            <a:spLocks/>
          </p:cNvSpPr>
          <p:nvPr/>
        </p:nvSpPr>
        <p:spPr bwMode="gray">
          <a:xfrm>
            <a:off x="271255" y="2276840"/>
            <a:ext cx="2808312" cy="1171738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Paarweiser </a:t>
            </a:r>
            <a:r>
              <a:rPr lang="de-DE" sz="1200" dirty="0"/>
              <a:t>Vergleich aller Fahrlagenvarianten der Fahrlagen im Makrokonflikt, die zu dem Zeitpunkt </a:t>
            </a:r>
            <a:r>
              <a:rPr lang="de-DE" sz="1200" dirty="0" smtClean="0"/>
              <a:t>die betroffene Systemtrasse/ Systemtrassen </a:t>
            </a:r>
            <a:r>
              <a:rPr lang="de-DE" sz="1200" dirty="0"/>
              <a:t>in der Menge der nutzbaren Systemtrassen </a:t>
            </a:r>
            <a:r>
              <a:rPr lang="de-DE" sz="1200" dirty="0" smtClean="0"/>
              <a:t>enthalten  </a:t>
            </a:r>
            <a:endParaRPr lang="de-DE" sz="1200" dirty="0"/>
          </a:p>
        </p:txBody>
      </p:sp>
      <p:sp>
        <p:nvSpPr>
          <p:cNvPr id="56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1681134"/>
            <a:ext cx="543660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>
                <a:solidFill>
                  <a:schemeClr val="tx1"/>
                </a:solidFill>
              </a:rPr>
              <a:t>Untersuche Systemtrasse </a:t>
            </a:r>
            <a:r>
              <a:rPr lang="de-DE" sz="1200" dirty="0" smtClean="0"/>
              <a:t>s</a:t>
            </a:r>
            <a:r>
              <a:rPr lang="de-DE" sz="1200" baseline="-25000" dirty="0" smtClean="0"/>
              <a:t>2</a:t>
            </a:r>
            <a:r>
              <a:rPr lang="de-DE" sz="1200" dirty="0" smtClean="0"/>
              <a:t> :</a:t>
            </a:r>
            <a:r>
              <a:rPr lang="de-DE" sz="1200" dirty="0">
                <a:solidFill>
                  <a:schemeClr val="tx1"/>
                </a:solidFill>
              </a:rPr>
              <a:t/>
            </a:r>
            <a:br>
              <a:rPr lang="de-DE" sz="1200" dirty="0">
                <a:solidFill>
                  <a:schemeClr val="tx1"/>
                </a:solidFill>
              </a:rPr>
            </a:br>
            <a:r>
              <a:rPr lang="de-DE" sz="1200" dirty="0" smtClean="0">
                <a:solidFill>
                  <a:schemeClr val="tx1"/>
                </a:solidFill>
              </a:rPr>
              <a:t>da </a:t>
            </a:r>
            <a:r>
              <a:rPr lang="de-DE" sz="1200" dirty="0" smtClean="0"/>
              <a:t>s</a:t>
            </a:r>
            <a:r>
              <a:rPr lang="de-DE" sz="1200" baseline="-25000" dirty="0" smtClean="0"/>
              <a:t>2 </a:t>
            </a:r>
            <a:r>
              <a:rPr lang="de-DE" sz="1200" dirty="0" smtClean="0"/>
              <a:t>jeden Tag verfügbar ist,</a:t>
            </a:r>
            <a:r>
              <a:rPr lang="de-DE" sz="1200" dirty="0"/>
              <a:t> </a:t>
            </a:r>
            <a:r>
              <a:rPr lang="de-DE" sz="1200" dirty="0" smtClean="0"/>
              <a:t>ist die Verknüpfung zwischen dem Verkehrstagesschlüssel der Systemtrasse und dem der Anfrage nicht nötig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 43"/>
              <p:cNvSpPr/>
              <p:nvPr/>
            </p:nvSpPr>
            <p:spPr bwMode="auto">
              <a:xfrm>
                <a:off x="3942479" y="249806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0,1,1,0,1,1,1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44" name="Rechteck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2498065"/>
                <a:ext cx="1222630" cy="293235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 bwMode="auto">
              <a:xfrm>
                <a:off x="3942479" y="3521869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0,1,1,1,0,0,0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3521869"/>
                <a:ext cx="1222630" cy="293235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/>
              <p:cNvSpPr/>
              <p:nvPr/>
            </p:nvSpPr>
            <p:spPr bwMode="auto">
              <a:xfrm>
                <a:off x="3942479" y="393826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dirty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34" name="Rechteck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3938265"/>
                <a:ext cx="1222630" cy="293235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/>
              <p:cNvSpPr/>
              <p:nvPr/>
            </p:nvSpPr>
            <p:spPr bwMode="auto">
              <a:xfrm>
                <a:off x="3942479" y="278610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smtClean="0">
                        <a:solidFill>
                          <a:srgbClr val="000000"/>
                        </a:solidFill>
                        <a:latin typeface="Cambria Math"/>
                      </a:rPr>
                      <m:t>0,1,1,0,0,0,0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35" name="Rechteck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2786105"/>
                <a:ext cx="1222630" cy="293235"/>
              </a:xfrm>
              <a:prstGeom prst="rect">
                <a:avLst/>
              </a:prstGeom>
              <a:blipFill rotWithShape="1">
                <a:blip r:embed="rId6"/>
                <a:stretch>
                  <a:fillRect r="-490"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/>
              <p:cNvSpPr/>
              <p:nvPr/>
            </p:nvSpPr>
            <p:spPr bwMode="auto">
              <a:xfrm>
                <a:off x="3942479" y="307414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smtClean="0">
                        <a:solidFill>
                          <a:srgbClr val="000000"/>
                        </a:solidFill>
                        <a:latin typeface="Cambria Math"/>
                      </a:rPr>
                      <m:t>0,0,0,0,1,1,1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37" name="Rechteck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3074145"/>
                <a:ext cx="1222630" cy="293235"/>
              </a:xfrm>
              <a:prstGeom prst="rect">
                <a:avLst/>
              </a:prstGeom>
              <a:blipFill rotWithShape="1">
                <a:blip r:embed="rId7"/>
                <a:stretch>
                  <a:fillRect b="-9615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Multiplizieren 11"/>
          <p:cNvSpPr/>
          <p:nvPr/>
        </p:nvSpPr>
        <p:spPr bwMode="auto">
          <a:xfrm>
            <a:off x="4269861" y="2492870"/>
            <a:ext cx="536737" cy="293235"/>
          </a:xfrm>
          <a:prstGeom prst="mathMultiply">
            <a:avLst/>
          </a:prstGeom>
          <a:solidFill>
            <a:schemeClr val="bg2">
              <a:lumMod val="75000"/>
              <a:alpha val="66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rgbClr val="C00000"/>
              </a:solidFill>
              <a:effectLst/>
              <a:latin typeface="DB Office" pitchFamily="34" charset="0"/>
            </a:endParaRPr>
          </a:p>
        </p:txBody>
      </p:sp>
      <p:sp>
        <p:nvSpPr>
          <p:cNvPr id="45" name="Multiplizieren 44"/>
          <p:cNvSpPr/>
          <p:nvPr/>
        </p:nvSpPr>
        <p:spPr bwMode="auto">
          <a:xfrm>
            <a:off x="4285425" y="3085854"/>
            <a:ext cx="536737" cy="293235"/>
          </a:xfrm>
          <a:prstGeom prst="mathMultiply">
            <a:avLst/>
          </a:prstGeom>
          <a:solidFill>
            <a:schemeClr val="bg2">
              <a:lumMod val="75000"/>
              <a:alpha val="66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rgbClr val="C00000"/>
              </a:solidFill>
              <a:effectLst/>
              <a:latin typeface="DB Office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202653" y="2524234"/>
            <a:ext cx="43566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/>
              <a:t>*s</a:t>
            </a:r>
            <a:r>
              <a:rPr lang="de-DE" sz="1200" baseline="-25000" dirty="0"/>
              <a:t>2 </a:t>
            </a:r>
            <a:r>
              <a:rPr lang="de-DE" sz="1200" dirty="0"/>
              <a:t>nicht in den benutzbaren Systemtrassen</a:t>
            </a:r>
          </a:p>
          <a:p>
            <a:pPr algn="l"/>
            <a:endParaRPr lang="de-DE" sz="1200" dirty="0" smtClean="0"/>
          </a:p>
        </p:txBody>
      </p:sp>
      <p:sp>
        <p:nvSpPr>
          <p:cNvPr id="19" name="Textfeld 18"/>
          <p:cNvSpPr txBox="1"/>
          <p:nvPr/>
        </p:nvSpPr>
        <p:spPr>
          <a:xfrm>
            <a:off x="3550138" y="2838186"/>
            <a:ext cx="1440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/>
              <a:t>r</a:t>
            </a:r>
            <a:r>
              <a:rPr lang="de-DE" baseline="-25000" dirty="0"/>
              <a:t>1</a:t>
            </a:r>
            <a:endParaRPr lang="de-DE" dirty="0" smtClean="0"/>
          </a:p>
        </p:txBody>
      </p:sp>
      <p:sp>
        <p:nvSpPr>
          <p:cNvPr id="55" name="Textfeld 54"/>
          <p:cNvSpPr txBox="1"/>
          <p:nvPr/>
        </p:nvSpPr>
        <p:spPr>
          <a:xfrm>
            <a:off x="3550138" y="3545376"/>
            <a:ext cx="1440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 smtClean="0"/>
              <a:t>r</a:t>
            </a:r>
            <a:r>
              <a:rPr lang="de-DE" baseline="-25000" dirty="0" smtClean="0"/>
              <a:t>2</a:t>
            </a:r>
            <a:endParaRPr lang="de-DE" dirty="0" smtClean="0"/>
          </a:p>
        </p:txBody>
      </p:sp>
      <p:sp>
        <p:nvSpPr>
          <p:cNvPr id="57" name="Textfeld 56"/>
          <p:cNvSpPr txBox="1"/>
          <p:nvPr/>
        </p:nvSpPr>
        <p:spPr>
          <a:xfrm>
            <a:off x="3550138" y="3975468"/>
            <a:ext cx="1440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 smtClean="0"/>
              <a:t>r</a:t>
            </a:r>
            <a:r>
              <a:rPr lang="de-DE" baseline="-25000" dirty="0" smtClean="0"/>
              <a:t>3</a:t>
            </a:r>
            <a:endParaRPr lang="de-DE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 bwMode="auto">
              <a:xfrm>
                <a:off x="6246799" y="3688188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1,0,0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6799" y="3688188"/>
                <a:ext cx="1222630" cy="293235"/>
              </a:xfrm>
              <a:prstGeom prst="rect">
                <a:avLst/>
              </a:prstGeom>
              <a:blipFill rotWithShape="1">
                <a:blip r:embed="rId8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20"/>
          <p:cNvCxnSpPr>
            <a:stCxn id="35" idx="3"/>
            <a:endCxn id="58" idx="1"/>
          </p:cNvCxnSpPr>
          <p:nvPr/>
        </p:nvCxnSpPr>
        <p:spPr bwMode="auto">
          <a:xfrm>
            <a:off x="5165109" y="2932723"/>
            <a:ext cx="1081690" cy="2915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22"/>
          <p:cNvCxnSpPr>
            <a:stCxn id="35" idx="3"/>
            <a:endCxn id="59" idx="1"/>
          </p:cNvCxnSpPr>
          <p:nvPr/>
        </p:nvCxnSpPr>
        <p:spPr bwMode="auto">
          <a:xfrm>
            <a:off x="5165109" y="2932723"/>
            <a:ext cx="1081690" cy="5905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50" idx="3"/>
            <a:endCxn id="58" idx="1"/>
          </p:cNvCxnSpPr>
          <p:nvPr/>
        </p:nvCxnSpPr>
        <p:spPr bwMode="auto">
          <a:xfrm flipV="1">
            <a:off x="5165109" y="3224301"/>
            <a:ext cx="1081690" cy="4441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rade Verbindung 26"/>
          <p:cNvCxnSpPr>
            <a:stCxn id="50" idx="3"/>
            <a:endCxn id="60" idx="1"/>
          </p:cNvCxnSpPr>
          <p:nvPr/>
        </p:nvCxnSpPr>
        <p:spPr bwMode="auto">
          <a:xfrm>
            <a:off x="5165109" y="3668487"/>
            <a:ext cx="1081690" cy="1663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28"/>
          <p:cNvCxnSpPr>
            <a:stCxn id="34" idx="3"/>
            <a:endCxn id="59" idx="1"/>
          </p:cNvCxnSpPr>
          <p:nvPr/>
        </p:nvCxnSpPr>
        <p:spPr bwMode="auto">
          <a:xfrm flipV="1">
            <a:off x="5165109" y="3523318"/>
            <a:ext cx="1081690" cy="5615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30"/>
          <p:cNvCxnSpPr>
            <a:stCxn id="34" idx="3"/>
            <a:endCxn id="60" idx="1"/>
          </p:cNvCxnSpPr>
          <p:nvPr/>
        </p:nvCxnSpPr>
        <p:spPr bwMode="auto">
          <a:xfrm flipV="1">
            <a:off x="5165109" y="3834806"/>
            <a:ext cx="1081690" cy="2500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feld 66"/>
          <p:cNvSpPr txBox="1"/>
          <p:nvPr/>
        </p:nvSpPr>
        <p:spPr>
          <a:xfrm>
            <a:off x="5598709" y="2852920"/>
            <a:ext cx="3600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/>
              <p:cNvSpPr/>
              <p:nvPr/>
            </p:nvSpPr>
            <p:spPr bwMode="auto">
              <a:xfrm>
                <a:off x="6246799" y="3077683"/>
                <a:ext cx="1222630" cy="293235"/>
              </a:xfrm>
              <a:prstGeom prst="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,0,0,0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6799" y="3077683"/>
                <a:ext cx="1222630" cy="293235"/>
              </a:xfrm>
              <a:prstGeom prst="rect">
                <a:avLst/>
              </a:prstGeom>
              <a:blipFill rotWithShape="1">
                <a:blip r:embed="rId9"/>
                <a:stretch>
                  <a:fillRect b="-5769"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aute 45"/>
          <p:cNvSpPr/>
          <p:nvPr/>
        </p:nvSpPr>
        <p:spPr bwMode="auto">
          <a:xfrm>
            <a:off x="270099" y="3492224"/>
            <a:ext cx="2808311" cy="1088936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/>
              <a:t>Konfliktauflösung zwischen Fahrlagen-varianten durch zeitliche Aufteilung Systemtrasse möglich?</a:t>
            </a:r>
          </a:p>
        </p:txBody>
      </p:sp>
      <p:cxnSp>
        <p:nvCxnSpPr>
          <p:cNvPr id="49" name="Gerade Verbindung mit Pfeil 48"/>
          <p:cNvCxnSpPr>
            <a:stCxn id="46" idx="2"/>
            <a:endCxn id="61" idx="0"/>
          </p:cNvCxnSpPr>
          <p:nvPr/>
        </p:nvCxnSpPr>
        <p:spPr bwMode="auto">
          <a:xfrm>
            <a:off x="1674255" y="4581160"/>
            <a:ext cx="1156" cy="171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feld 50"/>
          <p:cNvSpPr txBox="1"/>
          <p:nvPr/>
        </p:nvSpPr>
        <p:spPr>
          <a:xfrm>
            <a:off x="1782179" y="4540514"/>
            <a:ext cx="1186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ja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271255" y="4752442"/>
            <a:ext cx="2808312" cy="568544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Zeitliches Aufteilen der </a:t>
            </a:r>
            <a:r>
              <a:rPr lang="de-DE" sz="1200" dirty="0" err="1" smtClean="0">
                <a:latin typeface="DB Office" pitchFamily="34" charset="0"/>
              </a:rPr>
              <a:t>konfliktären</a:t>
            </a:r>
            <a:r>
              <a:rPr lang="de-DE" sz="1200" dirty="0" smtClean="0">
                <a:latin typeface="DB Office" pitchFamily="34" charset="0"/>
              </a:rPr>
              <a:t> Systemtrassen auf </a:t>
            </a:r>
            <a:r>
              <a:rPr lang="de-DE" sz="1200" dirty="0" err="1" smtClean="0">
                <a:latin typeface="DB Office" pitchFamily="34" charset="0"/>
              </a:rPr>
              <a:t>konfliktäre</a:t>
            </a:r>
            <a:r>
              <a:rPr lang="de-DE" sz="1200" dirty="0" smtClean="0">
                <a:latin typeface="DB Office" pitchFamily="34" charset="0"/>
              </a:rPr>
              <a:t> Fahrlagenvarianten</a:t>
            </a:r>
            <a:endParaRPr lang="de-DE" sz="1200" dirty="0">
              <a:latin typeface="DB Offic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/>
              <p:cNvSpPr/>
              <p:nvPr/>
            </p:nvSpPr>
            <p:spPr bwMode="auto">
              <a:xfrm>
                <a:off x="3934729" y="5733320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dirty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,0,0,1,1,1,0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4729" y="5733320"/>
                <a:ext cx="1222630" cy="293235"/>
              </a:xfrm>
              <a:prstGeom prst="rect">
                <a:avLst/>
              </a:prstGeom>
              <a:blipFill rotWithShape="1">
                <a:blip r:embed="rId10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/>
              <p:cNvSpPr/>
              <p:nvPr/>
            </p:nvSpPr>
            <p:spPr bwMode="auto">
              <a:xfrm>
                <a:off x="3934729" y="4962589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0,1,1,0,0,0,0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3" name="Rechteck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4729" y="4962589"/>
                <a:ext cx="1222630" cy="293235"/>
              </a:xfrm>
              <a:prstGeom prst="rect">
                <a:avLst/>
              </a:prstGeom>
              <a:blipFill rotWithShape="1">
                <a:blip r:embed="rId11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 bwMode="auto">
              <a:xfrm>
                <a:off x="3934729" y="5301260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barPr>
                      <m:e>
                        <m:sSubSup>
                          <m:sSubSupPr>
                            <m:ctrlP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e>
                    </m:bar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4729" y="5301260"/>
                <a:ext cx="1222630" cy="293235"/>
              </a:xfrm>
              <a:prstGeom prst="rect">
                <a:avLst/>
              </a:prstGeom>
              <a:blipFill rotWithShape="1">
                <a:blip r:embed="rId12"/>
                <a:stretch>
                  <a:fillRect b="-1346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 64"/>
              <p:cNvSpPr/>
              <p:nvPr/>
            </p:nvSpPr>
            <p:spPr bwMode="auto">
              <a:xfrm>
                <a:off x="3934729" y="6087497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barPr>
                      <m:e>
                        <m:sSubSup>
                          <m:sSubSupPr>
                            <m:ctrlP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de-DE" sz="12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e>
                    </m:bar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5" name="Rechteck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4729" y="6087497"/>
                <a:ext cx="1222630" cy="293235"/>
              </a:xfrm>
              <a:prstGeom prst="rect">
                <a:avLst/>
              </a:prstGeom>
              <a:blipFill rotWithShape="1">
                <a:blip r:embed="rId13"/>
                <a:stretch>
                  <a:fillRect b="-1346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winkelte Verbindung 21"/>
          <p:cNvCxnSpPr>
            <a:stCxn id="63" idx="1"/>
            <a:endCxn id="64" idx="1"/>
          </p:cNvCxnSpPr>
          <p:nvPr/>
        </p:nvCxnSpPr>
        <p:spPr bwMode="auto">
          <a:xfrm rot="10800000" flipV="1">
            <a:off x="3934729" y="5109206"/>
            <a:ext cx="12700" cy="338671"/>
          </a:xfrm>
          <a:prstGeom prst="bentConnector3">
            <a:avLst>
              <a:gd name="adj1" fmla="val 11670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winkelte Verbindung 65"/>
          <p:cNvCxnSpPr>
            <a:stCxn id="62" idx="1"/>
            <a:endCxn id="65" idx="1"/>
          </p:cNvCxnSpPr>
          <p:nvPr/>
        </p:nvCxnSpPr>
        <p:spPr bwMode="auto">
          <a:xfrm rot="10800000" flipV="1">
            <a:off x="3934729" y="5879937"/>
            <a:ext cx="12700" cy="354177"/>
          </a:xfrm>
          <a:prstGeom prst="bentConnector3">
            <a:avLst>
              <a:gd name="adj1" fmla="val 116703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feld 67"/>
          <p:cNvSpPr txBox="1"/>
          <p:nvPr/>
        </p:nvSpPr>
        <p:spPr>
          <a:xfrm>
            <a:off x="3438409" y="5208927"/>
            <a:ext cx="3600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NOT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438409" y="5964693"/>
            <a:ext cx="3600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/>
              <p:cNvSpPr/>
              <p:nvPr/>
            </p:nvSpPr>
            <p:spPr bwMode="auto">
              <a:xfrm>
                <a:off x="5761462" y="5712526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70" name="Rechteck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462" y="5712526"/>
                <a:ext cx="1222630" cy="293235"/>
              </a:xfrm>
              <a:prstGeom prst="rect">
                <a:avLst/>
              </a:prstGeom>
              <a:blipFill rotWithShape="1">
                <a:blip r:embed="rId14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/>
              <p:cNvSpPr/>
              <p:nvPr/>
            </p:nvSpPr>
            <p:spPr bwMode="auto">
              <a:xfrm>
                <a:off x="5761462" y="4962588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0,0,0,0,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71" name="Rechteck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462" y="4962588"/>
                <a:ext cx="1222630" cy="293235"/>
              </a:xfrm>
              <a:prstGeom prst="rect">
                <a:avLst/>
              </a:prstGeom>
              <a:blipFill rotWithShape="1">
                <a:blip r:embed="rId15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/>
              <p:cNvSpPr/>
              <p:nvPr/>
            </p:nvSpPr>
            <p:spPr bwMode="auto">
              <a:xfrm>
                <a:off x="5761462" y="5337557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72" name="Rechteck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462" y="5337557"/>
                <a:ext cx="1222630" cy="293235"/>
              </a:xfrm>
              <a:prstGeom prst="rect">
                <a:avLst/>
              </a:prstGeom>
              <a:blipFill rotWithShape="1">
                <a:blip r:embed="rId16"/>
                <a:stretch>
                  <a:fillRect b="-5769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 bwMode="auto">
              <a:xfrm>
                <a:off x="5761462" y="6087496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462" y="6087496"/>
                <a:ext cx="1222630" cy="293235"/>
              </a:xfrm>
              <a:prstGeom prst="rect">
                <a:avLst/>
              </a:prstGeom>
              <a:blipFill rotWithShape="1">
                <a:blip r:embed="rId17"/>
                <a:stretch>
                  <a:fillRect b="-5769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 Verbindung mit Pfeil 39"/>
          <p:cNvCxnSpPr>
            <a:stCxn id="63" idx="3"/>
            <a:endCxn id="71" idx="1"/>
          </p:cNvCxnSpPr>
          <p:nvPr/>
        </p:nvCxnSpPr>
        <p:spPr bwMode="auto">
          <a:xfrm flipV="1">
            <a:off x="5157359" y="5109206"/>
            <a:ext cx="6041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mit Pfeil 41"/>
          <p:cNvCxnSpPr>
            <a:stCxn id="63" idx="3"/>
            <a:endCxn id="72" idx="1"/>
          </p:cNvCxnSpPr>
          <p:nvPr/>
        </p:nvCxnSpPr>
        <p:spPr bwMode="auto">
          <a:xfrm>
            <a:off x="5157359" y="5109207"/>
            <a:ext cx="604103" cy="374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 Verbindung mit Pfeil 52"/>
          <p:cNvCxnSpPr>
            <a:stCxn id="64" idx="3"/>
            <a:endCxn id="70" idx="1"/>
          </p:cNvCxnSpPr>
          <p:nvPr/>
        </p:nvCxnSpPr>
        <p:spPr bwMode="auto">
          <a:xfrm>
            <a:off x="5157359" y="5447878"/>
            <a:ext cx="604103" cy="411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rade Verbindung mit Pfeil 74"/>
          <p:cNvCxnSpPr>
            <a:stCxn id="64" idx="3"/>
            <a:endCxn id="73" idx="1"/>
          </p:cNvCxnSpPr>
          <p:nvPr/>
        </p:nvCxnSpPr>
        <p:spPr bwMode="auto">
          <a:xfrm>
            <a:off x="5157359" y="5447878"/>
            <a:ext cx="604103" cy="786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Gerade Verbindung mit Pfeil 76"/>
          <p:cNvCxnSpPr>
            <a:stCxn id="62" idx="3"/>
            <a:endCxn id="71" idx="1"/>
          </p:cNvCxnSpPr>
          <p:nvPr/>
        </p:nvCxnSpPr>
        <p:spPr bwMode="auto">
          <a:xfrm flipV="1">
            <a:off x="5157359" y="5109206"/>
            <a:ext cx="604103" cy="770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Gerade Verbindung mit Pfeil 78"/>
          <p:cNvCxnSpPr>
            <a:stCxn id="62" idx="3"/>
            <a:endCxn id="70" idx="1"/>
          </p:cNvCxnSpPr>
          <p:nvPr/>
        </p:nvCxnSpPr>
        <p:spPr bwMode="auto">
          <a:xfrm flipV="1">
            <a:off x="5157359" y="5859144"/>
            <a:ext cx="604103" cy="20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 Verbindung mit Pfeil 80"/>
          <p:cNvCxnSpPr>
            <a:stCxn id="65" idx="3"/>
            <a:endCxn id="72" idx="1"/>
          </p:cNvCxnSpPr>
          <p:nvPr/>
        </p:nvCxnSpPr>
        <p:spPr bwMode="auto">
          <a:xfrm flipV="1">
            <a:off x="5157359" y="5484175"/>
            <a:ext cx="604103" cy="749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Gerade Verbindung mit Pfeil 82"/>
          <p:cNvCxnSpPr>
            <a:stCxn id="65" idx="3"/>
            <a:endCxn id="73" idx="1"/>
          </p:cNvCxnSpPr>
          <p:nvPr/>
        </p:nvCxnSpPr>
        <p:spPr bwMode="auto">
          <a:xfrm flipV="1">
            <a:off x="5157359" y="6234114"/>
            <a:ext cx="6041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feld 87"/>
          <p:cNvSpPr txBox="1"/>
          <p:nvPr/>
        </p:nvSpPr>
        <p:spPr>
          <a:xfrm>
            <a:off x="5310669" y="4900564"/>
            <a:ext cx="3600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 85"/>
              <p:cNvSpPr/>
              <p:nvPr/>
            </p:nvSpPr>
            <p:spPr bwMode="auto">
              <a:xfrm>
                <a:off x="7100812" y="5337556"/>
                <a:ext cx="298147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sz="1200" dirty="0" err="1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6" name="Rechteck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0812" y="5337556"/>
                <a:ext cx="298147" cy="29323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hteck 91"/>
              <p:cNvSpPr/>
              <p:nvPr/>
            </p:nvSpPr>
            <p:spPr bwMode="auto">
              <a:xfrm>
                <a:off x="7100811" y="5712525"/>
                <a:ext cx="298147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</a:rPr>
                            <m:t>′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sz="1200" dirty="0" err="1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92" name="Rechteck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0811" y="5712525"/>
                <a:ext cx="298147" cy="29323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 bwMode="auto">
              <a:xfrm>
                <a:off x="7100810" y="6087495"/>
                <a:ext cx="298147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/>
                            </a:rPr>
                            <m:t>′′</m:t>
                          </m:r>
                          <m:r>
                            <a:rPr lang="de-DE" sz="1200" i="1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sz="1200" dirty="0" err="1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0810" y="6087495"/>
                <a:ext cx="298147" cy="29323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ElementText1"/>
          <p:cNvSpPr txBox="1">
            <a:spLocks/>
          </p:cNvSpPr>
          <p:nvPr/>
        </p:nvSpPr>
        <p:spPr bwMode="gray">
          <a:xfrm>
            <a:off x="271255" y="5391956"/>
            <a:ext cx="2808312" cy="1145474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Paarweiser </a:t>
            </a:r>
            <a:r>
              <a:rPr lang="de-DE" sz="1200" dirty="0"/>
              <a:t>Vergleich </a:t>
            </a:r>
            <a:r>
              <a:rPr lang="de-DE" sz="1200" dirty="0" smtClean="0"/>
              <a:t>der Fahrlagenvarianten und deren negierten Fahrlagenvarianten, für die eine mögliche zeitliche Aufteilung gefunden wurde, führt zur aufgeteilten </a:t>
            </a:r>
            <a:r>
              <a:rPr lang="de-DE" sz="1200" dirty="0" err="1" smtClean="0"/>
              <a:t>konfliktären</a:t>
            </a:r>
            <a:r>
              <a:rPr lang="de-DE" sz="1200" dirty="0" smtClean="0"/>
              <a:t> Systemtrasse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5202654" y="3128429"/>
            <a:ext cx="457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 bwMode="auto">
              <a:xfrm>
                <a:off x="6246799" y="3376700"/>
                <a:ext cx="1222630" cy="293235"/>
              </a:xfrm>
              <a:prstGeom prst="rect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6799" y="3376700"/>
                <a:ext cx="1222630" cy="293235"/>
              </a:xfrm>
              <a:prstGeom prst="rect">
                <a:avLst/>
              </a:prstGeom>
              <a:blipFill rotWithShape="1">
                <a:blip r:embed="rId21"/>
                <a:stretch>
                  <a:fillRect b="-5769"/>
                </a:stretch>
              </a:blipFill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/>
          <p:cNvSpPr/>
          <p:nvPr/>
        </p:nvSpPr>
        <p:spPr bwMode="auto">
          <a:xfrm>
            <a:off x="7686999" y="3722639"/>
            <a:ext cx="2088769" cy="17252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Bei 20 in Konflikt stehenden Fahrlagen und 25 Fahrlagenvarianten pro </a:t>
            </a: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effectLst/>
                <a:latin typeface="DB Office" pitchFamily="34" charset="0"/>
              </a:rPr>
              <a:t>Fahrlage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,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DB Office" pitchFamily="34" charset="0"/>
              </a:rPr>
              <a:t> ergeben sich ca. 120.000 paarweise Verknüpfungen / Prüfungen (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DB Office" pitchFamily="34" charset="0"/>
              </a:rPr>
              <a:t>vgl. Folie 19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DB Office" pitchFamily="34" charset="0"/>
              </a:rPr>
              <a:t>)</a:t>
            </a:r>
            <a:endParaRPr kumimoji="0" lang="de-DE" sz="1200" b="0" i="0" u="none" strike="noStrike" cap="none" normalizeH="0" baseline="0" dirty="0" smtClean="0">
              <a:ln>
                <a:noFill/>
              </a:ln>
              <a:effectLst/>
              <a:latin typeface="DB Office" pitchFamily="34" charset="0"/>
            </a:endParaRPr>
          </a:p>
        </p:txBody>
      </p:sp>
      <p:grpSp>
        <p:nvGrpSpPr>
          <p:cNvPr id="76" name="Group 221"/>
          <p:cNvGrpSpPr/>
          <p:nvPr/>
        </p:nvGrpSpPr>
        <p:grpSpPr>
          <a:xfrm>
            <a:off x="9321493" y="4984765"/>
            <a:ext cx="454275" cy="460515"/>
            <a:chOff x="6534800" y="5408613"/>
            <a:chExt cx="992917" cy="1006555"/>
          </a:xfrm>
        </p:grpSpPr>
        <p:sp>
          <p:nvSpPr>
            <p:cNvPr id="78" name="Freeform 222"/>
            <p:cNvSpPr>
              <a:spLocks/>
            </p:cNvSpPr>
            <p:nvPr/>
          </p:nvSpPr>
          <p:spPr bwMode="gray">
            <a:xfrm>
              <a:off x="6534800" y="5408613"/>
              <a:ext cx="992917" cy="1006555"/>
            </a:xfrm>
            <a:custGeom>
              <a:avLst/>
              <a:gdLst>
                <a:gd name="connsiteX0" fmla="*/ 572994 w 992917"/>
                <a:gd name="connsiteY0" fmla="*/ 0 h 1006555"/>
                <a:gd name="connsiteX1" fmla="*/ 628726 w 992917"/>
                <a:gd name="connsiteY1" fmla="*/ 31451 h 1006555"/>
                <a:gd name="connsiteX2" fmla="*/ 629747 w 992917"/>
                <a:gd name="connsiteY2" fmla="*/ 30973 h 1006555"/>
                <a:gd name="connsiteX3" fmla="*/ 992917 w 992917"/>
                <a:gd name="connsiteY3" fmla="*/ 660106 h 1006555"/>
                <a:gd name="connsiteX4" fmla="*/ 992917 w 992917"/>
                <a:gd name="connsiteY4" fmla="*/ 1006555 h 1006555"/>
                <a:gd name="connsiteX5" fmla="*/ 65555 w 992917"/>
                <a:gd name="connsiteY5" fmla="*/ 1006555 h 1006555"/>
                <a:gd name="connsiteX6" fmla="*/ 61913 w 992917"/>
                <a:gd name="connsiteY6" fmla="*/ 1006555 h 1006555"/>
                <a:gd name="connsiteX7" fmla="*/ 61913 w 992917"/>
                <a:gd name="connsiteY7" fmla="*/ 1006188 h 1006555"/>
                <a:gd name="connsiteX8" fmla="*/ 0 w 992917"/>
                <a:gd name="connsiteY8" fmla="*/ 940965 h 1006555"/>
                <a:gd name="connsiteX9" fmla="*/ 19841 w 992917"/>
                <a:gd name="connsiteY9" fmla="*/ 894057 h 1006555"/>
                <a:gd name="connsiteX10" fmla="*/ 512329 w 992917"/>
                <a:gd name="connsiteY10" fmla="*/ 40905 h 1006555"/>
                <a:gd name="connsiteX11" fmla="*/ 572994 w 992917"/>
                <a:gd name="connsiteY11" fmla="*/ 0 h 100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2917" h="1006555">
                  <a:moveTo>
                    <a:pt x="572994" y="0"/>
                  </a:moveTo>
                  <a:cubicBezTo>
                    <a:pt x="596652" y="0"/>
                    <a:pt x="617383" y="12540"/>
                    <a:pt x="628726" y="31451"/>
                  </a:cubicBezTo>
                  <a:lnTo>
                    <a:pt x="629747" y="30973"/>
                  </a:lnTo>
                  <a:lnTo>
                    <a:pt x="992917" y="660106"/>
                  </a:lnTo>
                  <a:lnTo>
                    <a:pt x="992917" y="1006555"/>
                  </a:lnTo>
                  <a:lnTo>
                    <a:pt x="65555" y="1006555"/>
                  </a:lnTo>
                  <a:lnTo>
                    <a:pt x="61913" y="1006555"/>
                  </a:lnTo>
                  <a:lnTo>
                    <a:pt x="61913" y="1006188"/>
                  </a:lnTo>
                  <a:cubicBezTo>
                    <a:pt x="27395" y="1004557"/>
                    <a:pt x="0" y="975962"/>
                    <a:pt x="0" y="940965"/>
                  </a:cubicBezTo>
                  <a:cubicBezTo>
                    <a:pt x="0" y="922555"/>
                    <a:pt x="6670" y="912293"/>
                    <a:pt x="19841" y="894057"/>
                  </a:cubicBezTo>
                  <a:lnTo>
                    <a:pt x="512329" y="40905"/>
                  </a:lnTo>
                  <a:cubicBezTo>
                    <a:pt x="522007" y="16900"/>
                    <a:pt x="545528" y="0"/>
                    <a:pt x="572994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223"/>
            <p:cNvGrpSpPr/>
            <p:nvPr/>
          </p:nvGrpSpPr>
          <p:grpSpPr>
            <a:xfrm>
              <a:off x="7023117" y="5721909"/>
              <a:ext cx="183069" cy="549041"/>
              <a:chOff x="-724945" y="-2012068"/>
              <a:chExt cx="1268389" cy="3804009"/>
            </a:xfrm>
            <a:solidFill>
              <a:schemeClr val="bg1"/>
            </a:solidFill>
          </p:grpSpPr>
          <p:sp>
            <p:nvSpPr>
              <p:cNvPr id="82" name="Oval 50"/>
              <p:cNvSpPr>
                <a:spLocks/>
              </p:cNvSpPr>
              <p:nvPr/>
            </p:nvSpPr>
            <p:spPr>
              <a:xfrm>
                <a:off x="-724945" y="-2012068"/>
                <a:ext cx="1268389" cy="2864919"/>
              </a:xfrm>
              <a:custGeom>
                <a:avLst/>
                <a:gdLst/>
                <a:ahLst/>
                <a:cxnLst/>
                <a:rect l="l" t="t" r="r" b="b"/>
                <a:pathLst>
                  <a:path w="1268389" h="2864919">
                    <a:moveTo>
                      <a:pt x="633431" y="0"/>
                    </a:moveTo>
                    <a:cubicBezTo>
                      <a:pt x="983265" y="0"/>
                      <a:pt x="1266862" y="283597"/>
                      <a:pt x="1266862" y="633431"/>
                    </a:cubicBezTo>
                    <a:lnTo>
                      <a:pt x="1264094" y="660889"/>
                    </a:lnTo>
                    <a:lnTo>
                      <a:pt x="1268389" y="660889"/>
                    </a:lnTo>
                    <a:lnTo>
                      <a:pt x="634959" y="2864919"/>
                    </a:lnTo>
                    <a:lnTo>
                      <a:pt x="7004" y="679941"/>
                    </a:lnTo>
                    <a:lnTo>
                      <a:pt x="4689" y="679941"/>
                    </a:lnTo>
                    <a:lnTo>
                      <a:pt x="3438" y="667536"/>
                    </a:lnTo>
                    <a:lnTo>
                      <a:pt x="1528" y="660889"/>
                    </a:lnTo>
                    <a:lnTo>
                      <a:pt x="2768" y="660889"/>
                    </a:lnTo>
                    <a:cubicBezTo>
                      <a:pt x="199" y="651930"/>
                      <a:pt x="0" y="642704"/>
                      <a:pt x="0" y="633431"/>
                    </a:cubicBezTo>
                    <a:cubicBezTo>
                      <a:pt x="0" y="283597"/>
                      <a:pt x="283597" y="0"/>
                      <a:pt x="63343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225"/>
              <p:cNvSpPr/>
              <p:nvPr/>
            </p:nvSpPr>
            <p:spPr>
              <a:xfrm>
                <a:off x="-473852" y="1025738"/>
                <a:ext cx="766203" cy="766203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79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00934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(9/13)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37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2995272"/>
            <a:ext cx="309634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lvl="1" indent="0" algn="l">
              <a:spcBef>
                <a:spcPts val="300"/>
              </a:spcBef>
              <a:buNone/>
            </a:pPr>
            <a:endParaRPr lang="de-DE" sz="1200" dirty="0" smtClean="0"/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264795" y="1844780"/>
            <a:ext cx="2808312" cy="583737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Aktualisieren der nutzbaren Systemtrassen für alle Fahrlagenvarianten</a:t>
            </a:r>
            <a:endParaRPr lang="de-DE" sz="1200" dirty="0"/>
          </a:p>
        </p:txBody>
      </p:sp>
      <p:cxnSp>
        <p:nvCxnSpPr>
          <p:cNvPr id="32" name="Gerade Verbindung mit Pfeil 31"/>
          <p:cNvCxnSpPr>
            <a:endCxn id="30" idx="0"/>
          </p:cNvCxnSpPr>
          <p:nvPr/>
        </p:nvCxnSpPr>
        <p:spPr bwMode="auto">
          <a:xfrm>
            <a:off x="1668951" y="1575759"/>
            <a:ext cx="0" cy="269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Abgerundetes Rechteck 44"/>
          <p:cNvSpPr/>
          <p:nvPr/>
        </p:nvSpPr>
        <p:spPr bwMode="auto">
          <a:xfrm>
            <a:off x="270099" y="5581665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SAT lösen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46" name="Gerade Verbindung mit Pfeil 45"/>
          <p:cNvCxnSpPr>
            <a:stCxn id="30" idx="2"/>
            <a:endCxn id="45" idx="0"/>
          </p:cNvCxnSpPr>
          <p:nvPr/>
        </p:nvCxnSpPr>
        <p:spPr bwMode="auto">
          <a:xfrm>
            <a:off x="1668951" y="2428517"/>
            <a:ext cx="5304" cy="3153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/>
          <p:cNvCxnSpPr>
            <a:stCxn id="45" idx="2"/>
          </p:cNvCxnSpPr>
          <p:nvPr/>
        </p:nvCxnSpPr>
        <p:spPr bwMode="auto">
          <a:xfrm>
            <a:off x="1674255" y="6021360"/>
            <a:ext cx="0" cy="276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ElementText1"/>
          <p:cNvSpPr txBox="1">
            <a:spLocks/>
          </p:cNvSpPr>
          <p:nvPr/>
        </p:nvSpPr>
        <p:spPr bwMode="gray">
          <a:xfrm>
            <a:off x="274461" y="2615398"/>
            <a:ext cx="2808312" cy="741592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Ersetze in den nutzbaren Systemtrassen aller Fahrlagenvarianten die Betroffene durch die neu ermittelte Aufteilung 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3058038"/>
                  </p:ext>
                </p:extLst>
              </p:nvPr>
            </p:nvGraphicFramePr>
            <p:xfrm>
              <a:off x="3741142" y="2708900"/>
              <a:ext cx="4939210" cy="27201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0443"/>
                    <a:gridCol w="833742"/>
                    <a:gridCol w="1129153"/>
                    <a:gridCol w="1304529"/>
                    <a:gridCol w="921343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(0,1,1,0,1,1,1)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1786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0107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,1,1,1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(0,1,1,1,0,0,0)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>
                              <a:solidFill>
                                <a:srgbClr val="000066"/>
                              </a:solidFill>
                            </a:rPr>
                            <a:t>,</a:t>
                          </a:r>
                          <a:r>
                            <a:rPr lang="de-DE" sz="1000" b="1" kern="0" dirty="0" smtClean="0">
                              <a:solidFill>
                                <a:srgbClr val="000066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rgbClr val="004BB4"/>
                              </a:solidFill>
                            </a:rPr>
                            <a:t>,</a:t>
                          </a:r>
                          <a:r>
                            <a:rPr lang="de-DE" sz="1000" b="1" kern="0" dirty="0" smtClean="0">
                              <a:solidFill>
                                <a:srgbClr val="004BB4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(0,0,0,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1,0,0,0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0278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(1,0,0,1,1,1,0)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1,0,0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(0,0,0,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1,1,1,0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3058038"/>
                  </p:ext>
                </p:extLst>
              </p:nvPr>
            </p:nvGraphicFramePr>
            <p:xfrm>
              <a:off x="3741142" y="2708900"/>
              <a:ext cx="4939210" cy="27201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0443"/>
                    <a:gridCol w="833742"/>
                    <a:gridCol w="1129153"/>
                    <a:gridCol w="1304529"/>
                    <a:gridCol w="921343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65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207500" r="-401460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207500" r="-197297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207500" r="-70561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52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300000" r="-401460" b="-6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300000" r="-197297" b="-6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300000" r="-70561" b="-6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437086" t="-300000" b="-697561"/>
                          </a:stretch>
                        </a:blipFill>
                      </a:tcPr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410000" r="-197297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410000" r="-70561" b="-6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4682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497561" r="-40146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497561" r="-19729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497561" r="-7056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437086" t="-497561" b="-500000"/>
                          </a:stretch>
                        </a:blipFill>
                      </a:tcPr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612500" r="-197297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612500" r="-70561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587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712500" r="-197297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712500" r="-70561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758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792683" r="-401460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792683" r="-197297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792683" r="-70561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437086" t="-792683" b="-204878"/>
                          </a:stretch>
                        </a:blipFill>
                      </a:tcPr>
                    </a:tc>
                  </a:tr>
                  <a:tr h="24631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915000" r="-19729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915000" r="-70561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6634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990244" r="-197297" b="-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8411" t="-990244" r="-70561" b="-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48" name="Gruppieren 47"/>
          <p:cNvGrpSpPr/>
          <p:nvPr/>
        </p:nvGrpSpPr>
        <p:grpSpPr>
          <a:xfrm rot="-5400000">
            <a:off x="5299228" y="783445"/>
            <a:ext cx="482083" cy="3051557"/>
            <a:chOff x="8246488" y="982418"/>
            <a:chExt cx="502292" cy="1727191"/>
          </a:xfrm>
        </p:grpSpPr>
        <p:cxnSp>
          <p:nvCxnSpPr>
            <p:cNvPr id="49" name="Gerade Verbindung mit Pfeil 48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/>
          </p:nvCxnSpPr>
          <p:spPr bwMode="auto">
            <a:xfrm>
              <a:off x="8479109" y="1299096"/>
              <a:ext cx="241465" cy="539121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mit Pfeil 50"/>
            <p:cNvCxnSpPr/>
            <p:nvPr/>
          </p:nvCxnSpPr>
          <p:spPr bwMode="auto">
            <a:xfrm flipH="1">
              <a:off x="8492221" y="1838217"/>
              <a:ext cx="228353" cy="590994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feld 52"/>
            <p:cNvSpPr txBox="1"/>
            <p:nvPr/>
          </p:nvSpPr>
          <p:spPr>
            <a:xfrm rot="5400000">
              <a:off x="8350014" y="996370"/>
              <a:ext cx="412717" cy="384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(Q)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 rot="5400000">
              <a:off x="8359988" y="2346491"/>
              <a:ext cx="341423" cy="384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feld 54"/>
                <p:cNvSpPr txBox="1"/>
                <p:nvPr/>
              </p:nvSpPr>
              <p:spPr>
                <a:xfrm rot="5400000">
                  <a:off x="7985822" y="1813975"/>
                  <a:ext cx="713739" cy="1924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1,0,0,1,1,1,1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5" name="Textfeld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985822" y="1813975"/>
                  <a:ext cx="713739" cy="19240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645468" y="5680844"/>
            <a:ext cx="543660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/>
              <a:t>SAT nicht lösbar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047843" y="1514178"/>
                <a:ext cx="111432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0,1,1,0,0,0,0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pPr>
                  <a:defRPr/>
                </a:pPr>
                <a:r>
                  <a:rPr lang="de-DE" sz="12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′′</m:t>
                        </m:r>
                      </m:sup>
                    </m:sSubSup>
                    <m:r>
                      <m:rPr>
                        <m:nor/>
                      </m:rPr>
                      <a:rPr lang="de-DE" sz="1200" dirty="0"/>
                      <m:t>(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1,0,0,1,1,1,0</m:t>
                    </m:r>
                    <m:r>
                      <m:rPr>
                        <m:nor/>
                      </m:rPr>
                      <a:rPr lang="de-DE" sz="1200" dirty="0"/>
                      <m:t>)</m:t>
                    </m:r>
                  </m:oMath>
                </a14:m>
                <a:endParaRPr lang="de-DE" sz="1200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′′′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dirty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,0,0,0,0,0,1</m:t>
                    </m:r>
                  </m:oMath>
                </a14:m>
                <a:r>
                  <a:rPr lang="de-DE" sz="1200" dirty="0" smtClean="0"/>
                  <a:t>)</a:t>
                </a:r>
                <a:endPara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843" y="1514178"/>
                <a:ext cx="1114321" cy="553998"/>
              </a:xfrm>
              <a:prstGeom prst="rect">
                <a:avLst/>
              </a:prstGeom>
              <a:blipFill rotWithShape="1">
                <a:blip r:embed="rId6"/>
                <a:stretch>
                  <a:fillRect l="-1639" t="-8791" r="-7104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5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297390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(10/13)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3624766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Makrokonflikt bestimmen (HLMUS)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12" idx="2"/>
            <a:endCxn id="30" idx="0"/>
          </p:cNvCxnSpPr>
          <p:nvPr/>
        </p:nvCxnSpPr>
        <p:spPr bwMode="auto">
          <a:xfrm>
            <a:off x="1674255" y="4064461"/>
            <a:ext cx="0" cy="10967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700760"/>
            <a:ext cx="0" cy="1924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3709450"/>
            <a:ext cx="360046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/>
              <a:t>Fahrlagen r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und r</a:t>
            </a:r>
            <a:r>
              <a:rPr lang="de-DE" sz="1200" baseline="-25000" dirty="0" smtClean="0"/>
              <a:t>2</a:t>
            </a:r>
            <a:r>
              <a:rPr lang="de-DE" sz="1200" dirty="0" smtClean="0"/>
              <a:t> </a:t>
            </a:r>
            <a:r>
              <a:rPr lang="de-DE" sz="1200" dirty="0"/>
              <a:t>und </a:t>
            </a:r>
            <a:r>
              <a:rPr lang="de-DE" sz="1200" dirty="0" smtClean="0"/>
              <a:t>r</a:t>
            </a:r>
            <a:r>
              <a:rPr lang="de-DE" sz="1200" baseline="-25000" dirty="0" smtClean="0"/>
              <a:t>3 </a:t>
            </a:r>
            <a:r>
              <a:rPr lang="de-DE" sz="1200" dirty="0" smtClean="0"/>
              <a:t>stehen im Konflikt</a:t>
            </a:r>
            <a:br>
              <a:rPr lang="de-DE" sz="1200" dirty="0" smtClean="0"/>
            </a:br>
            <a:endParaRPr lang="de-DE" sz="1200" dirty="0" smtClean="0">
              <a:solidFill>
                <a:schemeClr val="accent2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270099" y="5161205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Mikrokonflikt finden (HLMUS)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36" name="Gerade Verbindung mit Pfeil 35"/>
          <p:cNvCxnSpPr>
            <a:stCxn id="30" idx="2"/>
          </p:cNvCxnSpPr>
          <p:nvPr/>
        </p:nvCxnSpPr>
        <p:spPr bwMode="auto">
          <a:xfrm>
            <a:off x="1674255" y="5600900"/>
            <a:ext cx="0" cy="9434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" name="Gruppieren 34"/>
          <p:cNvGrpSpPr/>
          <p:nvPr/>
        </p:nvGrpSpPr>
        <p:grpSpPr>
          <a:xfrm>
            <a:off x="7463089" y="3676453"/>
            <a:ext cx="1427610" cy="2344907"/>
            <a:chOff x="7908370" y="1171328"/>
            <a:chExt cx="943901" cy="1385525"/>
          </a:xfrm>
        </p:grpSpPr>
        <p:cxnSp>
          <p:nvCxnSpPr>
            <p:cNvPr id="37" name="Gerade Verbindung mit Pfeil 36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/>
          </p:nvCxnSpPr>
          <p:spPr bwMode="auto">
            <a:xfrm>
              <a:off x="8479109" y="1299096"/>
              <a:ext cx="241465" cy="539121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mit Pfeil 54"/>
            <p:cNvCxnSpPr/>
            <p:nvPr/>
          </p:nvCxnSpPr>
          <p:spPr bwMode="auto">
            <a:xfrm flipH="1">
              <a:off x="8492221" y="1838217"/>
              <a:ext cx="228353" cy="590994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feld 56"/>
            <p:cNvSpPr txBox="1"/>
            <p:nvPr/>
          </p:nvSpPr>
          <p:spPr>
            <a:xfrm>
              <a:off x="8132171" y="1171328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(Q)</a:t>
              </a: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8132171" y="2447740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908370" y="1714828"/>
                  <a:ext cx="560532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/>
                  </a:endParaRPr>
                </a:p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1,1,1,1,1,1,1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370" y="1714828"/>
                  <a:ext cx="560532" cy="2182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036" b="-163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ElementText1"/>
              <p:cNvSpPr txBox="1">
                <a:spLocks/>
              </p:cNvSpPr>
              <p:nvPr>
                <p:custDataLst>
                  <p:tags r:id="rId2"/>
                </p:custDataLst>
              </p:nvPr>
            </p:nvSpPr>
            <p:spPr>
              <a:xfrm>
                <a:off x="3654475" y="5229250"/>
                <a:ext cx="3253488" cy="1518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0" tIns="0" rIns="0" bIns="0" rtlCol="0">
                <a:noAutofit/>
              </a:bodyPr>
              <a:lstStyle>
                <a:defPPr>
                  <a:defRPr lang="de-DE"/>
                </a:defPPr>
                <a:lvl1pPr indent="0">
                  <a:spcBef>
                    <a:spcPct val="200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None/>
                  <a:defRPr sz="1400" b="0">
                    <a:solidFill>
                      <a:srgbClr val="000000"/>
                    </a:solidFill>
                    <a:latin typeface="DB Office"/>
                  </a:defRPr>
                </a:lvl1pPr>
                <a:lvl2pPr marL="177800" lvl="1" indent="-177800">
                  <a:spcBef>
                    <a:spcPts val="6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sz="1400">
                    <a:solidFill>
                      <a:srgbClr val="000000"/>
                    </a:solidFill>
                    <a:latin typeface="DB Office"/>
                  </a:defRPr>
                </a:lvl2pPr>
                <a:lvl3pPr marL="355600" lvl="2" indent="-177800">
                  <a:spcBef>
                    <a:spcPts val="300"/>
                  </a:spcBef>
                  <a:buClr>
                    <a:srgbClr val="FF0000"/>
                  </a:buClr>
                  <a:buFont typeface="Symbol" pitchFamily="18" charset="2"/>
                  <a:buChar char="-"/>
                  <a:tabLst/>
                  <a:defRPr sz="1400" baseline="0">
                    <a:solidFill>
                      <a:srgbClr val="000000"/>
                    </a:solidFill>
                    <a:latin typeface="DB Office"/>
                  </a:defRPr>
                </a:lvl3pPr>
                <a:lvl4pPr marL="533400" lvl="3" indent="-1778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§"/>
                  <a:defRPr sz="1400">
                    <a:solidFill>
                      <a:srgbClr val="000000"/>
                    </a:solidFill>
                    <a:latin typeface="DB Office"/>
                  </a:defRPr>
                </a:lvl4pPr>
                <a:lvl5pPr marL="723900" indent="-1905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"/>
                  <a:defRPr sz="1400" baseline="0">
                    <a:latin typeface="DB Office" pitchFamily="34" charset="0"/>
                  </a:defRPr>
                </a:lvl5pPr>
                <a:lvl6pPr marL="901700" indent="-1778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1400">
                    <a:latin typeface="DB Office" pitchFamily="34" charset="0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lvl="1" algn="l">
                  <a:spcBef>
                    <a:spcPts val="300"/>
                  </a:spcBef>
                </a:pPr>
                <a:r>
                  <a:rPr lang="de-DE" sz="1200" dirty="0" smtClean="0">
                    <a:solidFill>
                      <a:schemeClr val="tx1"/>
                    </a:solidFill>
                  </a:rPr>
                  <a:t>Systemtrassen s</a:t>
                </a:r>
                <a:r>
                  <a:rPr lang="de-DE" sz="12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&amp;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  <m:r>
                          <a:rPr lang="de-DE" sz="1200" b="1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</a:rPr>
                  <a:t> stehen im Konflikt (wird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de-DE" sz="1200" b="1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</m:oMath>
                </a14:m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oder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de-DE" sz="1200" b="1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  <m:r>
                          <a:rPr lang="de-DE" sz="1200" b="1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aus Konfliktmenge genommen, ist Konflikt lösbar)</a:t>
                </a:r>
                <a:r>
                  <a:rPr lang="de-DE" sz="1200" dirty="0" smtClean="0">
                    <a:solidFill>
                      <a:srgbClr val="FF0000"/>
                    </a:solidFill>
                  </a:rPr>
                  <a:t/>
                </a:r>
                <a:br>
                  <a:rPr lang="de-DE" sz="1200" dirty="0" smtClean="0">
                    <a:solidFill>
                      <a:srgbClr val="FF0000"/>
                    </a:solidFill>
                  </a:rPr>
                </a:br>
                <a:r>
                  <a:rPr lang="de-DE" sz="12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TBD: Aufteilung </a:t>
                </a:r>
                <a:r>
                  <a:rPr lang="de-DE" sz="1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aller </a:t>
                </a:r>
                <a:r>
                  <a:rPr lang="de-DE" sz="12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Systemtrassen oder nur von jeweils einer Systemtrasse? (Im Folgenden zunächst nur </a:t>
                </a:r>
                <a:r>
                  <a:rPr lang="de-DE" sz="1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de-DE" sz="1200" baseline="-25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de-DE" sz="1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sz="12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aufgeteilt)</a:t>
                </a:r>
                <a:endParaRPr lang="de-DE" sz="1200" dirty="0">
                  <a:solidFill>
                    <a:srgbClr val="FF0000"/>
                  </a:solidFill>
                </a:endParaRPr>
              </a:p>
              <a:p>
                <a:pPr marL="0" lvl="1" indent="0" algn="l">
                  <a:spcBef>
                    <a:spcPts val="300"/>
                  </a:spcBef>
                  <a:buNone/>
                </a:pPr>
                <a:endParaRPr lang="de-DE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ElementText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654475" y="5229250"/>
                <a:ext cx="3253488" cy="151802"/>
              </a:xfrm>
              <a:prstGeom prst="rect">
                <a:avLst/>
              </a:prstGeom>
              <a:blipFill rotWithShape="1">
                <a:blip r:embed="rId6"/>
                <a:stretch>
                  <a:fillRect l="-2060" t="-36000" r="-936" b="-67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Tabelle 6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742373"/>
                  </p:ext>
                </p:extLst>
              </p:nvPr>
            </p:nvGraphicFramePr>
            <p:xfrm>
              <a:off x="3654475" y="1628750"/>
              <a:ext cx="5086735" cy="188519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5865"/>
                    <a:gridCol w="875637"/>
                    <a:gridCol w="1162879"/>
                    <a:gridCol w="1581071"/>
                    <a:gridCol w="711283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(0,1,1,0,1,1,1)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,1,1,1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(0,1,1,1,0,0,0)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de-DE" sz="1000" b="1" kern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de-DE" sz="1000" b="1" kern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0278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(1,0,0,1,1,1,0)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Tabelle 6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742373"/>
                  </p:ext>
                </p:extLst>
              </p:nvPr>
            </p:nvGraphicFramePr>
            <p:xfrm>
              <a:off x="3654475" y="1628750"/>
              <a:ext cx="5086735" cy="188519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5865"/>
                    <a:gridCol w="875637"/>
                    <a:gridCol w="1162879"/>
                    <a:gridCol w="1581071"/>
                    <a:gridCol w="711283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65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86111" t="-207500" r="-393750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40314" t="-207500" r="-196859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77220" t="-207500" r="-45174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452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86111" t="-307500" r="-393750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40314" t="-307500" r="-196859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77220" t="-307500" r="-45174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613675" t="-307500" b="-375000"/>
                          </a:stretch>
                        </a:blipFill>
                      </a:tcPr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40314" t="-407500" r="-196859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77220" t="-407500" r="-45174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86111" t="-312308" r="-393750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40314" t="-312308" r="-196859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77220" t="-312308" r="-45174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613675" t="-312308" b="-69231"/>
                          </a:stretch>
                        </a:blipFill>
                      </a:tcPr>
                    </a:tc>
                  </a:tr>
                  <a:tr h="24758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86111" t="-653659" r="-393750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40314" t="-653659" r="-196859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177220" t="-653659" r="-45174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613675" t="-653659" b="-97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8732978" y="4528119"/>
                <a:ext cx="111432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0,1,1,0,0,0,0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pPr>
                  <a:defRPr/>
                </a:pPr>
                <a:r>
                  <a:rPr lang="de-DE" sz="12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′′</m:t>
                        </m:r>
                      </m:sup>
                    </m:sSubSup>
                    <m:r>
                      <m:rPr>
                        <m:nor/>
                      </m:rPr>
                      <a:rPr lang="de-DE" sz="1200" dirty="0"/>
                      <m:t>(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1,0,0,1,1,1,0</m:t>
                    </m:r>
                    <m:r>
                      <m:rPr>
                        <m:nor/>
                      </m:rPr>
                      <a:rPr lang="de-DE" sz="1200" dirty="0"/>
                      <m:t>)</m:t>
                    </m:r>
                  </m:oMath>
                </a14:m>
                <a:endParaRPr lang="de-DE" sz="1200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′′′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dirty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,0,0,0,0,0,1</m:t>
                    </m:r>
                  </m:oMath>
                </a14:m>
                <a:r>
                  <a:rPr lang="de-DE" sz="1200" dirty="0" smtClean="0"/>
                  <a:t>)</a:t>
                </a:r>
                <a:endPara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978" y="4528119"/>
                <a:ext cx="1114321" cy="553998"/>
              </a:xfrm>
              <a:prstGeom prst="rect">
                <a:avLst/>
              </a:prstGeom>
              <a:blipFill rotWithShape="1">
                <a:blip r:embed="rId8"/>
                <a:stretch>
                  <a:fillRect l="-2198" t="-9890" r="-7143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5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44140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(11/13)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270099" y="1700760"/>
            <a:ext cx="2808312" cy="576080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/>
              <a:t>Prüfung </a:t>
            </a:r>
            <a:r>
              <a:rPr lang="de-DE" sz="1200" dirty="0" smtClean="0"/>
              <a:t>aller </a:t>
            </a:r>
            <a:r>
              <a:rPr lang="de-DE" sz="1200" dirty="0"/>
              <a:t>Fahrlagenvarianten der Fahrlagen im Makrokonflikt auf Konfliktzeitpunkt </a:t>
            </a:r>
          </a:p>
        </p:txBody>
      </p:sp>
      <p:cxnSp>
        <p:nvCxnSpPr>
          <p:cNvPr id="33" name="Gerade Verbindung mit Pfeil 32"/>
          <p:cNvCxnSpPr>
            <a:endCxn id="32" idx="0"/>
          </p:cNvCxnSpPr>
          <p:nvPr/>
        </p:nvCxnSpPr>
        <p:spPr bwMode="auto">
          <a:xfrm flipH="1">
            <a:off x="1674255" y="1556740"/>
            <a:ext cx="324" cy="144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Gerade Verbindung mit Pfeil 35"/>
          <p:cNvCxnSpPr>
            <a:stCxn id="32" idx="2"/>
            <a:endCxn id="46" idx="0"/>
          </p:cNvCxnSpPr>
          <p:nvPr/>
        </p:nvCxnSpPr>
        <p:spPr bwMode="auto">
          <a:xfrm>
            <a:off x="1674255" y="2276840"/>
            <a:ext cx="0" cy="720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1681134"/>
            <a:ext cx="543660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>
                <a:solidFill>
                  <a:schemeClr val="tx1"/>
                </a:solidFill>
              </a:rPr>
              <a:t>Untersuche Systemtrasse </a:t>
            </a:r>
            <a:r>
              <a:rPr lang="de-DE" sz="1200" dirty="0" smtClean="0"/>
              <a:t>s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:</a:t>
            </a:r>
            <a:r>
              <a:rPr lang="de-DE" sz="1200" dirty="0">
                <a:solidFill>
                  <a:schemeClr val="tx1"/>
                </a:solidFill>
              </a:rPr>
              <a:t/>
            </a:r>
            <a:br>
              <a:rPr lang="de-DE" sz="1200" dirty="0">
                <a:solidFill>
                  <a:schemeClr val="tx1"/>
                </a:solidFill>
              </a:rPr>
            </a:br>
            <a:r>
              <a:rPr lang="de-DE" sz="1200" dirty="0" smtClean="0">
                <a:solidFill>
                  <a:schemeClr val="tx1"/>
                </a:solidFill>
              </a:rPr>
              <a:t>da </a:t>
            </a:r>
            <a:r>
              <a:rPr lang="de-DE" sz="1200" dirty="0" smtClean="0"/>
              <a:t>s</a:t>
            </a:r>
            <a:r>
              <a:rPr lang="de-DE" sz="1200" baseline="-25000" dirty="0" smtClean="0"/>
              <a:t>1 </a:t>
            </a:r>
            <a:r>
              <a:rPr lang="de-DE" sz="1200" dirty="0" smtClean="0"/>
              <a:t>jeden Tag verfügbar ist,</a:t>
            </a:r>
            <a:r>
              <a:rPr lang="de-DE" sz="1200" dirty="0"/>
              <a:t> </a:t>
            </a:r>
            <a:r>
              <a:rPr lang="de-DE" sz="1200" dirty="0" smtClean="0"/>
              <a:t>ist die Verknüpfung zwischen dem Verkehrstagesschlüssel der Systemtrasse und dem der Anfrage nicht nötig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 43"/>
              <p:cNvSpPr/>
              <p:nvPr/>
            </p:nvSpPr>
            <p:spPr bwMode="auto">
              <a:xfrm>
                <a:off x="3942479" y="249806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0,1,1,0,1,1,1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44" name="Rechteck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2498065"/>
                <a:ext cx="1222630" cy="293235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 bwMode="auto">
              <a:xfrm>
                <a:off x="3942479" y="3521869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0,1,1,1,0,0,0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3521869"/>
                <a:ext cx="1222630" cy="293235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/>
              <p:cNvSpPr/>
              <p:nvPr/>
            </p:nvSpPr>
            <p:spPr bwMode="auto">
              <a:xfrm>
                <a:off x="3942479" y="393826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dirty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34" name="Rechteck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3938265"/>
                <a:ext cx="1222630" cy="293235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/>
              <p:cNvSpPr/>
              <p:nvPr/>
            </p:nvSpPr>
            <p:spPr bwMode="auto">
              <a:xfrm>
                <a:off x="3942479" y="278610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0,1,1,0,0,0,0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35" name="Rechteck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2786105"/>
                <a:ext cx="1222630" cy="293235"/>
              </a:xfrm>
              <a:prstGeom prst="rect">
                <a:avLst/>
              </a:prstGeom>
              <a:blipFill rotWithShape="1">
                <a:blip r:embed="rId6"/>
                <a:stretch>
                  <a:fillRect r="-490"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/>
              <p:cNvSpPr/>
              <p:nvPr/>
            </p:nvSpPr>
            <p:spPr bwMode="auto">
              <a:xfrm>
                <a:off x="3942479" y="307414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0,0,0,0,1,1,1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37" name="Rechteck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2479" y="3074145"/>
                <a:ext cx="1222630" cy="293235"/>
              </a:xfrm>
              <a:prstGeom prst="rect">
                <a:avLst/>
              </a:prstGeom>
              <a:blipFill rotWithShape="1">
                <a:blip r:embed="rId7"/>
                <a:stretch>
                  <a:fillRect b="-9615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Multiplizieren 11"/>
          <p:cNvSpPr/>
          <p:nvPr/>
        </p:nvSpPr>
        <p:spPr bwMode="auto">
          <a:xfrm>
            <a:off x="4285425" y="2791171"/>
            <a:ext cx="536737" cy="293235"/>
          </a:xfrm>
          <a:prstGeom prst="mathMultiply">
            <a:avLst/>
          </a:prstGeom>
          <a:solidFill>
            <a:schemeClr val="bg2">
              <a:lumMod val="75000"/>
              <a:alpha val="66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rgbClr val="C00000"/>
              </a:solidFill>
              <a:effectLst/>
              <a:latin typeface="DB Office" pitchFamily="34" charset="0"/>
            </a:endParaRPr>
          </a:p>
        </p:txBody>
      </p:sp>
      <p:sp>
        <p:nvSpPr>
          <p:cNvPr id="45" name="Multiplizieren 44"/>
          <p:cNvSpPr/>
          <p:nvPr/>
        </p:nvSpPr>
        <p:spPr bwMode="auto">
          <a:xfrm>
            <a:off x="4285425" y="3939252"/>
            <a:ext cx="536737" cy="293235"/>
          </a:xfrm>
          <a:prstGeom prst="mathMultiply">
            <a:avLst/>
          </a:prstGeom>
          <a:solidFill>
            <a:schemeClr val="bg2">
              <a:lumMod val="75000"/>
              <a:alpha val="66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rgbClr val="C00000"/>
              </a:solidFill>
              <a:effectLst/>
              <a:latin typeface="DB Office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192383" y="3942996"/>
            <a:ext cx="1180394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050" dirty="0" smtClean="0"/>
              <a:t>*s</a:t>
            </a:r>
            <a:r>
              <a:rPr lang="de-DE" sz="1050" baseline="-25000" dirty="0" smtClean="0"/>
              <a:t>1 </a:t>
            </a:r>
            <a:r>
              <a:rPr lang="de-DE" sz="1050" dirty="0" smtClean="0"/>
              <a:t>nicht in den benutzbaren Systemtrassen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550138" y="2838186"/>
            <a:ext cx="1440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/>
              <a:t>r</a:t>
            </a:r>
            <a:r>
              <a:rPr lang="de-DE" baseline="-25000" dirty="0"/>
              <a:t>1</a:t>
            </a:r>
            <a:endParaRPr lang="de-DE" dirty="0" smtClean="0"/>
          </a:p>
        </p:txBody>
      </p:sp>
      <p:sp>
        <p:nvSpPr>
          <p:cNvPr id="55" name="Textfeld 54"/>
          <p:cNvSpPr txBox="1"/>
          <p:nvPr/>
        </p:nvSpPr>
        <p:spPr>
          <a:xfrm>
            <a:off x="3550138" y="3545376"/>
            <a:ext cx="1440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 smtClean="0"/>
              <a:t>r</a:t>
            </a:r>
            <a:r>
              <a:rPr lang="de-DE" baseline="-25000" dirty="0" smtClean="0"/>
              <a:t>2</a:t>
            </a:r>
            <a:endParaRPr lang="de-DE" dirty="0" smtClean="0"/>
          </a:p>
        </p:txBody>
      </p:sp>
      <p:sp>
        <p:nvSpPr>
          <p:cNvPr id="57" name="Textfeld 56"/>
          <p:cNvSpPr txBox="1"/>
          <p:nvPr/>
        </p:nvSpPr>
        <p:spPr>
          <a:xfrm>
            <a:off x="3550138" y="3975468"/>
            <a:ext cx="1440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 smtClean="0"/>
              <a:t>r</a:t>
            </a:r>
            <a:r>
              <a:rPr lang="de-DE" baseline="-25000" dirty="0" smtClean="0"/>
              <a:t>3</a:t>
            </a:r>
            <a:endParaRPr lang="de-DE" dirty="0" smtClean="0"/>
          </a:p>
        </p:txBody>
      </p:sp>
      <p:sp>
        <p:nvSpPr>
          <p:cNvPr id="67" name="Textfeld 66"/>
          <p:cNvSpPr txBox="1"/>
          <p:nvPr/>
        </p:nvSpPr>
        <p:spPr>
          <a:xfrm>
            <a:off x="5459410" y="2552349"/>
            <a:ext cx="3600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/>
              <p:cNvSpPr/>
              <p:nvPr/>
            </p:nvSpPr>
            <p:spPr bwMode="auto">
              <a:xfrm>
                <a:off x="6002178" y="2814678"/>
                <a:ext cx="1222630" cy="293235"/>
              </a:xfrm>
              <a:prstGeom prst="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2178" y="2814678"/>
                <a:ext cx="1222630" cy="293235"/>
              </a:xfrm>
              <a:prstGeom prst="rect">
                <a:avLst/>
              </a:prstGeom>
              <a:blipFill rotWithShape="1">
                <a:blip r:embed="rId8"/>
                <a:stretch>
                  <a:fillRect b="-5769"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aute 45"/>
          <p:cNvSpPr/>
          <p:nvPr/>
        </p:nvSpPr>
        <p:spPr bwMode="auto">
          <a:xfrm>
            <a:off x="270099" y="2996940"/>
            <a:ext cx="2808311" cy="1544372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/>
              <a:t>Konfliktauflösung zwischen Fahrlagen-varianten durch zeitliche Aufteilung Systemtrasse möglich?</a:t>
            </a:r>
          </a:p>
        </p:txBody>
      </p:sp>
      <p:cxnSp>
        <p:nvCxnSpPr>
          <p:cNvPr id="49" name="Gerade Verbindung mit Pfeil 48"/>
          <p:cNvCxnSpPr>
            <a:stCxn id="46" idx="2"/>
          </p:cNvCxnSpPr>
          <p:nvPr/>
        </p:nvCxnSpPr>
        <p:spPr bwMode="auto">
          <a:xfrm>
            <a:off x="1674255" y="4541312"/>
            <a:ext cx="1156" cy="3803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feld 50"/>
          <p:cNvSpPr txBox="1"/>
          <p:nvPr/>
        </p:nvSpPr>
        <p:spPr>
          <a:xfrm>
            <a:off x="1710169" y="4581160"/>
            <a:ext cx="1186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ja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271255" y="4932806"/>
            <a:ext cx="2808312" cy="568544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Zeitliches Aufteilen der </a:t>
            </a:r>
            <a:r>
              <a:rPr lang="de-DE" sz="1200" dirty="0" err="1" smtClean="0">
                <a:latin typeface="DB Office" pitchFamily="34" charset="0"/>
              </a:rPr>
              <a:t>konfliktären</a:t>
            </a:r>
            <a:r>
              <a:rPr lang="de-DE" sz="1200" dirty="0" smtClean="0">
                <a:latin typeface="DB Office" pitchFamily="34" charset="0"/>
              </a:rPr>
              <a:t> Systemtrassen auf </a:t>
            </a:r>
            <a:r>
              <a:rPr lang="de-DE" sz="1200" dirty="0" err="1" smtClean="0">
                <a:latin typeface="DB Office" pitchFamily="34" charset="0"/>
              </a:rPr>
              <a:t>konfliktäre</a:t>
            </a:r>
            <a:r>
              <a:rPr lang="de-DE" sz="1200" dirty="0" smtClean="0">
                <a:latin typeface="DB Office" pitchFamily="34" charset="0"/>
              </a:rPr>
              <a:t> Fahrlagenvarianten</a:t>
            </a:r>
            <a:endParaRPr lang="de-DE" sz="1200" dirty="0">
              <a:latin typeface="DB Offic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/>
              <p:cNvSpPr/>
              <p:nvPr/>
            </p:nvSpPr>
            <p:spPr bwMode="auto">
              <a:xfrm>
                <a:off x="3934729" y="5733320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0,1,1,1,0,0,0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2" name="Rechteck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4729" y="5733320"/>
                <a:ext cx="1222630" cy="293235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/>
              <p:cNvSpPr/>
              <p:nvPr/>
            </p:nvSpPr>
            <p:spPr bwMode="auto">
              <a:xfrm>
                <a:off x="3934729" y="4962589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0,0,0,0,1,1,1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3" name="Rechteck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4729" y="4962589"/>
                <a:ext cx="1222630" cy="293235"/>
              </a:xfrm>
              <a:prstGeom prst="rect">
                <a:avLst/>
              </a:prstGeom>
              <a:blipFill rotWithShape="1">
                <a:blip r:embed="rId10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/>
              <p:cNvSpPr/>
              <p:nvPr/>
            </p:nvSpPr>
            <p:spPr bwMode="auto">
              <a:xfrm>
                <a:off x="3934729" y="5301260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barPr>
                      <m:e>
                        <m:sSubSup>
                          <m:sSubSupPr>
                            <m:ctrlP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e>
                    </m:bar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4" name="Rechteck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4729" y="5301260"/>
                <a:ext cx="1222630" cy="293235"/>
              </a:xfrm>
              <a:prstGeom prst="rect">
                <a:avLst/>
              </a:prstGeom>
              <a:blipFill rotWithShape="1">
                <a:blip r:embed="rId11"/>
                <a:stretch>
                  <a:fillRect b="-1346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hteck 64"/>
              <p:cNvSpPr/>
              <p:nvPr/>
            </p:nvSpPr>
            <p:spPr bwMode="auto">
              <a:xfrm>
                <a:off x="3934729" y="6087497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barPr>
                      <m:e>
                        <m:sSubSup>
                          <m:sSubSupPr>
                            <m:ctrlP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de-DE" sz="12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bar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65" name="Rechteck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4729" y="6087497"/>
                <a:ext cx="1222630" cy="293235"/>
              </a:xfrm>
              <a:prstGeom prst="rect">
                <a:avLst/>
              </a:prstGeom>
              <a:blipFill rotWithShape="1">
                <a:blip r:embed="rId12"/>
                <a:stretch>
                  <a:fillRect b="-1346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winkelte Verbindung 21"/>
          <p:cNvCxnSpPr>
            <a:stCxn id="63" idx="1"/>
            <a:endCxn id="64" idx="1"/>
          </p:cNvCxnSpPr>
          <p:nvPr/>
        </p:nvCxnSpPr>
        <p:spPr bwMode="auto">
          <a:xfrm rot="10800000" flipV="1">
            <a:off x="3934729" y="5109206"/>
            <a:ext cx="12700" cy="338671"/>
          </a:xfrm>
          <a:prstGeom prst="bentConnector3">
            <a:avLst>
              <a:gd name="adj1" fmla="val 11670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winkelte Verbindung 65"/>
          <p:cNvCxnSpPr>
            <a:stCxn id="62" idx="1"/>
            <a:endCxn id="65" idx="1"/>
          </p:cNvCxnSpPr>
          <p:nvPr/>
        </p:nvCxnSpPr>
        <p:spPr bwMode="auto">
          <a:xfrm rot="10800000" flipV="1">
            <a:off x="3934729" y="5879937"/>
            <a:ext cx="12700" cy="354177"/>
          </a:xfrm>
          <a:prstGeom prst="bentConnector3">
            <a:avLst>
              <a:gd name="adj1" fmla="val 116703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feld 67"/>
          <p:cNvSpPr txBox="1"/>
          <p:nvPr/>
        </p:nvSpPr>
        <p:spPr>
          <a:xfrm>
            <a:off x="3438409" y="5208927"/>
            <a:ext cx="3600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NOT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438409" y="5964693"/>
            <a:ext cx="3600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/>
              <p:cNvSpPr/>
              <p:nvPr/>
            </p:nvSpPr>
            <p:spPr bwMode="auto">
              <a:xfrm>
                <a:off x="5761462" y="5712526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 dirty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0,0,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70" name="Rechteck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462" y="5712526"/>
                <a:ext cx="1222630" cy="293235"/>
              </a:xfrm>
              <a:prstGeom prst="rect">
                <a:avLst/>
              </a:prstGeom>
              <a:blipFill rotWithShape="1">
                <a:blip r:embed="rId13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/>
              <p:cNvSpPr/>
              <p:nvPr/>
            </p:nvSpPr>
            <p:spPr bwMode="auto">
              <a:xfrm>
                <a:off x="5761462" y="4962588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0,0,0,0,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71" name="Rechteck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462" y="4962588"/>
                <a:ext cx="1222630" cy="293235"/>
              </a:xfrm>
              <a:prstGeom prst="rect">
                <a:avLst/>
              </a:prstGeom>
              <a:blipFill rotWithShape="1">
                <a:blip r:embed="rId14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/>
              <p:cNvSpPr/>
              <p:nvPr/>
            </p:nvSpPr>
            <p:spPr bwMode="auto">
              <a:xfrm>
                <a:off x="5761462" y="5337557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72" name="Rechteck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462" y="5337557"/>
                <a:ext cx="1222630" cy="293235"/>
              </a:xfrm>
              <a:prstGeom prst="rect">
                <a:avLst/>
              </a:prstGeom>
              <a:blipFill rotWithShape="1">
                <a:blip r:embed="rId15"/>
                <a:stretch>
                  <a:fillRect b="-5769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 bwMode="auto">
              <a:xfrm>
                <a:off x="5761462" y="6087496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1462" y="6087496"/>
                <a:ext cx="1222630" cy="293235"/>
              </a:xfrm>
              <a:prstGeom prst="rect">
                <a:avLst/>
              </a:prstGeom>
              <a:blipFill rotWithShape="1">
                <a:blip r:embed="rId16"/>
                <a:stretch>
                  <a:fillRect b="-5769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erade Verbindung mit Pfeil 39"/>
          <p:cNvCxnSpPr>
            <a:stCxn id="63" idx="3"/>
            <a:endCxn id="71" idx="1"/>
          </p:cNvCxnSpPr>
          <p:nvPr/>
        </p:nvCxnSpPr>
        <p:spPr bwMode="auto">
          <a:xfrm flipV="1">
            <a:off x="5157359" y="5109206"/>
            <a:ext cx="6041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mit Pfeil 41"/>
          <p:cNvCxnSpPr>
            <a:stCxn id="63" idx="3"/>
            <a:endCxn id="72" idx="1"/>
          </p:cNvCxnSpPr>
          <p:nvPr/>
        </p:nvCxnSpPr>
        <p:spPr bwMode="auto">
          <a:xfrm>
            <a:off x="5157359" y="5109207"/>
            <a:ext cx="604103" cy="374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 Verbindung mit Pfeil 52"/>
          <p:cNvCxnSpPr>
            <a:stCxn id="64" idx="3"/>
            <a:endCxn id="70" idx="1"/>
          </p:cNvCxnSpPr>
          <p:nvPr/>
        </p:nvCxnSpPr>
        <p:spPr bwMode="auto">
          <a:xfrm>
            <a:off x="5157359" y="5447878"/>
            <a:ext cx="604103" cy="411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rade Verbindung mit Pfeil 74"/>
          <p:cNvCxnSpPr>
            <a:stCxn id="64" idx="3"/>
            <a:endCxn id="73" idx="1"/>
          </p:cNvCxnSpPr>
          <p:nvPr/>
        </p:nvCxnSpPr>
        <p:spPr bwMode="auto">
          <a:xfrm>
            <a:off x="5157359" y="5447878"/>
            <a:ext cx="604103" cy="786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Gerade Verbindung mit Pfeil 76"/>
          <p:cNvCxnSpPr>
            <a:stCxn id="62" idx="3"/>
            <a:endCxn id="71" idx="1"/>
          </p:cNvCxnSpPr>
          <p:nvPr/>
        </p:nvCxnSpPr>
        <p:spPr bwMode="auto">
          <a:xfrm flipV="1">
            <a:off x="5157359" y="5109206"/>
            <a:ext cx="604103" cy="770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Gerade Verbindung mit Pfeil 78"/>
          <p:cNvCxnSpPr>
            <a:stCxn id="62" idx="3"/>
            <a:endCxn id="70" idx="1"/>
          </p:cNvCxnSpPr>
          <p:nvPr/>
        </p:nvCxnSpPr>
        <p:spPr bwMode="auto">
          <a:xfrm flipV="1">
            <a:off x="5157359" y="5859144"/>
            <a:ext cx="604103" cy="20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 Verbindung mit Pfeil 80"/>
          <p:cNvCxnSpPr>
            <a:stCxn id="65" idx="3"/>
            <a:endCxn id="72" idx="1"/>
          </p:cNvCxnSpPr>
          <p:nvPr/>
        </p:nvCxnSpPr>
        <p:spPr bwMode="auto">
          <a:xfrm flipV="1">
            <a:off x="5157359" y="5484175"/>
            <a:ext cx="604103" cy="749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Gerade Verbindung mit Pfeil 82"/>
          <p:cNvCxnSpPr>
            <a:stCxn id="65" idx="3"/>
            <a:endCxn id="73" idx="1"/>
          </p:cNvCxnSpPr>
          <p:nvPr/>
        </p:nvCxnSpPr>
        <p:spPr bwMode="auto">
          <a:xfrm flipV="1">
            <a:off x="5157359" y="6234114"/>
            <a:ext cx="6041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feld 87"/>
          <p:cNvSpPr txBox="1"/>
          <p:nvPr/>
        </p:nvSpPr>
        <p:spPr>
          <a:xfrm>
            <a:off x="5310669" y="4900564"/>
            <a:ext cx="3600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 85"/>
              <p:cNvSpPr/>
              <p:nvPr/>
            </p:nvSpPr>
            <p:spPr bwMode="auto">
              <a:xfrm>
                <a:off x="7100812" y="5337556"/>
                <a:ext cx="298147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b="0" i="1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sz="1200" dirty="0" err="1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6" name="Rechteck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0812" y="5337556"/>
                <a:ext cx="298147" cy="29323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hteck 91"/>
              <p:cNvSpPr/>
              <p:nvPr/>
            </p:nvSpPr>
            <p:spPr bwMode="auto">
              <a:xfrm>
                <a:off x="7100811" y="5712525"/>
                <a:ext cx="298147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</a:rPr>
                            <m:t>′</m:t>
                          </m:r>
                          <m:r>
                            <a:rPr lang="de-DE" sz="1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sz="1200" dirty="0" err="1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92" name="Rechteck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0811" y="5712525"/>
                <a:ext cx="298147" cy="29323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 bwMode="auto">
              <a:xfrm>
                <a:off x="7100810" y="6087495"/>
                <a:ext cx="298147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/>
                            </a:rPr>
                            <m:t>′′</m:t>
                          </m:r>
                          <m:r>
                            <a:rPr lang="de-DE" sz="1200" i="1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de-DE" sz="1200" dirty="0" err="1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0810" y="6087495"/>
                <a:ext cx="298147" cy="29323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6"/>
          <p:cNvCxnSpPr>
            <a:stCxn id="44" idx="3"/>
            <a:endCxn id="58" idx="1"/>
          </p:cNvCxnSpPr>
          <p:nvPr/>
        </p:nvCxnSpPr>
        <p:spPr bwMode="auto">
          <a:xfrm>
            <a:off x="5165109" y="2644683"/>
            <a:ext cx="837069" cy="31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>
            <a:stCxn id="37" idx="3"/>
            <a:endCxn id="59" idx="1"/>
          </p:cNvCxnSpPr>
          <p:nvPr/>
        </p:nvCxnSpPr>
        <p:spPr bwMode="auto">
          <a:xfrm>
            <a:off x="5165109" y="3220763"/>
            <a:ext cx="837069" cy="2108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13"/>
          <p:cNvCxnSpPr>
            <a:stCxn id="50" idx="3"/>
            <a:endCxn id="59" idx="1"/>
          </p:cNvCxnSpPr>
          <p:nvPr/>
        </p:nvCxnSpPr>
        <p:spPr bwMode="auto">
          <a:xfrm flipV="1">
            <a:off x="5165109" y="3431598"/>
            <a:ext cx="837069" cy="2368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50" idx="3"/>
            <a:endCxn id="58" idx="1"/>
          </p:cNvCxnSpPr>
          <p:nvPr/>
        </p:nvCxnSpPr>
        <p:spPr bwMode="auto">
          <a:xfrm flipV="1">
            <a:off x="5165109" y="2961296"/>
            <a:ext cx="837069" cy="7071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 bwMode="auto">
              <a:xfrm>
                <a:off x="6002178" y="3284980"/>
                <a:ext cx="1222630" cy="293235"/>
              </a:xfrm>
              <a:prstGeom prst="rect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2178" y="3284980"/>
                <a:ext cx="1222630" cy="293235"/>
              </a:xfrm>
              <a:prstGeom prst="rect">
                <a:avLst/>
              </a:prstGeom>
              <a:blipFill rotWithShape="1">
                <a:blip r:embed="rId20"/>
                <a:stretch>
                  <a:fillRect b="-5769"/>
                </a:stretch>
              </a:blipFill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Gerade Verbindung mit Pfeil 90"/>
          <p:cNvCxnSpPr>
            <a:stCxn id="61" idx="2"/>
          </p:cNvCxnSpPr>
          <p:nvPr/>
        </p:nvCxnSpPr>
        <p:spPr bwMode="auto">
          <a:xfrm>
            <a:off x="1675411" y="5501350"/>
            <a:ext cx="0" cy="736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feld 73"/>
          <p:cNvSpPr txBox="1"/>
          <p:nvPr/>
        </p:nvSpPr>
        <p:spPr>
          <a:xfrm>
            <a:off x="5197342" y="2811818"/>
            <a:ext cx="18533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050" dirty="0" smtClean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48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29738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(12/13)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37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2995272"/>
            <a:ext cx="309634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lvl="1" indent="0" algn="l">
              <a:spcBef>
                <a:spcPts val="300"/>
              </a:spcBef>
              <a:buNone/>
            </a:pPr>
            <a:endParaRPr lang="de-DE" sz="1200" dirty="0" smtClean="0"/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264795" y="1844780"/>
            <a:ext cx="2808312" cy="583737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Aktualisieren der nutzbaren Systemtrassen für alle Fahrlagenvarianten</a:t>
            </a:r>
            <a:endParaRPr lang="de-DE" sz="1200" dirty="0"/>
          </a:p>
        </p:txBody>
      </p:sp>
      <p:cxnSp>
        <p:nvCxnSpPr>
          <p:cNvPr id="32" name="Gerade Verbindung mit Pfeil 31"/>
          <p:cNvCxnSpPr>
            <a:endCxn id="30" idx="0"/>
          </p:cNvCxnSpPr>
          <p:nvPr/>
        </p:nvCxnSpPr>
        <p:spPr bwMode="auto">
          <a:xfrm>
            <a:off x="1668951" y="1575759"/>
            <a:ext cx="0" cy="269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Abgerundetes Rechteck 44"/>
          <p:cNvSpPr/>
          <p:nvPr/>
        </p:nvSpPr>
        <p:spPr bwMode="auto">
          <a:xfrm>
            <a:off x="270099" y="5581665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SAT lösen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46" name="Gerade Verbindung mit Pfeil 45"/>
          <p:cNvCxnSpPr>
            <a:stCxn id="30" idx="2"/>
            <a:endCxn id="45" idx="0"/>
          </p:cNvCxnSpPr>
          <p:nvPr/>
        </p:nvCxnSpPr>
        <p:spPr bwMode="auto">
          <a:xfrm>
            <a:off x="1668951" y="2428517"/>
            <a:ext cx="5304" cy="3153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/>
          <p:cNvCxnSpPr>
            <a:stCxn id="45" idx="2"/>
          </p:cNvCxnSpPr>
          <p:nvPr/>
        </p:nvCxnSpPr>
        <p:spPr bwMode="auto">
          <a:xfrm>
            <a:off x="1674255" y="6021360"/>
            <a:ext cx="0" cy="276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ElementText1"/>
          <p:cNvSpPr txBox="1">
            <a:spLocks/>
          </p:cNvSpPr>
          <p:nvPr/>
        </p:nvSpPr>
        <p:spPr bwMode="gray">
          <a:xfrm>
            <a:off x="274461" y="2615398"/>
            <a:ext cx="2808312" cy="741592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Ersetze in den nutzbaren Systemtrassen aller Fahrlagenvarianten die Betroffene durch die neu ermittelte Aufteilung 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el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914865"/>
                  </p:ext>
                </p:extLst>
              </p:nvPr>
            </p:nvGraphicFramePr>
            <p:xfrm>
              <a:off x="3741142" y="2941150"/>
              <a:ext cx="4939210" cy="286957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0443"/>
                    <a:gridCol w="833742"/>
                    <a:gridCol w="1129153"/>
                    <a:gridCol w="1448549"/>
                    <a:gridCol w="777323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(0,1,1,0,1,1,1)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rgbClr val="004BB4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de-DE" sz="1000" b="1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1786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0107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,1,1,1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(0,1,1,1,0,0,0)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4BB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de-DE" sz="1000" b="1" kern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de-DE" sz="1000" b="1" kern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(0,0,0,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1,0,0,0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0278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(1,0,0,1,1,1,0)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1,0,0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ctr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(0,0,0,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1,1,1,0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el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914865"/>
                  </p:ext>
                </p:extLst>
              </p:nvPr>
            </p:nvGraphicFramePr>
            <p:xfrm>
              <a:off x="3741142" y="2941150"/>
              <a:ext cx="4939210" cy="286957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0443"/>
                    <a:gridCol w="833742"/>
                    <a:gridCol w="1129153"/>
                    <a:gridCol w="1448549"/>
                    <a:gridCol w="777323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65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207500" r="-401460" b="-8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207500" r="-197297" b="-8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207500" r="-53361" b="-8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8583" t="-207500" b="-880000"/>
                          </a:stretch>
                        </a:blipFill>
                      </a:tcPr>
                    </a:tc>
                  </a:tr>
                  <a:tr h="2452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307500" r="-401460" b="-7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307500" r="-197297" b="-7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307500" r="-53361" b="-7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8583" t="-307500" b="-780000"/>
                          </a:stretch>
                        </a:blipFill>
                      </a:tcPr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397561" r="-197297" b="-6609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397561" r="-53361" b="-6609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8583" t="-397561" b="-660976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313846" r="-401460" b="-3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313846" r="-197297" b="-3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313846" r="-53361" b="-3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8583" t="-313846" b="-316923"/>
                          </a:stretch>
                        </a:blipFill>
                      </a:tcPr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672500" r="-197297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672500" r="-53361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587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772500" r="-197297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772500" r="-53361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758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851220" r="-401460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851220" r="-197297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851220" r="-53361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8583" t="-851220" b="-207317"/>
                          </a:stretch>
                        </a:blipFill>
                      </a:tcPr>
                    </a:tc>
                  </a:tr>
                  <a:tr h="24631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951220" r="-197297" b="-1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951220" r="-53361" b="-1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6634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1077500" r="-19729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395" t="-1077500" r="-5336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48" name="Gruppieren 47"/>
          <p:cNvGrpSpPr/>
          <p:nvPr/>
        </p:nvGrpSpPr>
        <p:grpSpPr>
          <a:xfrm rot="-5400000">
            <a:off x="5135674" y="947004"/>
            <a:ext cx="809197" cy="3051557"/>
            <a:chOff x="7905661" y="982418"/>
            <a:chExt cx="843119" cy="1727191"/>
          </a:xfrm>
        </p:grpSpPr>
        <p:cxnSp>
          <p:nvCxnSpPr>
            <p:cNvPr id="49" name="Gerade Verbindung mit Pfeil 48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/>
          </p:nvCxnSpPr>
          <p:spPr bwMode="auto">
            <a:xfrm>
              <a:off x="8479109" y="1299096"/>
              <a:ext cx="241465" cy="539121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mit Pfeil 50"/>
            <p:cNvCxnSpPr/>
            <p:nvPr/>
          </p:nvCxnSpPr>
          <p:spPr bwMode="auto">
            <a:xfrm flipH="1">
              <a:off x="8492221" y="1838217"/>
              <a:ext cx="228353" cy="590994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feld 52"/>
            <p:cNvSpPr txBox="1"/>
            <p:nvPr/>
          </p:nvSpPr>
          <p:spPr>
            <a:xfrm rot="5400000">
              <a:off x="8350014" y="996370"/>
              <a:ext cx="412717" cy="384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(Q)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 rot="5400000">
              <a:off x="8359988" y="2346491"/>
              <a:ext cx="341423" cy="384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feld 54"/>
                <p:cNvSpPr txBox="1"/>
                <p:nvPr/>
              </p:nvSpPr>
              <p:spPr>
                <a:xfrm rot="5400000">
                  <a:off x="7837402" y="1594039"/>
                  <a:ext cx="713739" cy="5772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de-DE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0" lang="de-DE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kumimoji="0" lang="de-DE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0" lang="de-DE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de-DE" sz="1200" kern="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de-DE" sz="1200" dirty="0"/>
                    <a:t>(</a:t>
                  </a:r>
                  <a14:m>
                    <m:oMath xmlns:m="http://schemas.openxmlformats.org/officeDocument/2006/math">
                      <m:r>
                        <a:rPr lang="de-DE" sz="1200" kern="0">
                          <a:solidFill>
                            <a:srgbClr val="000000"/>
                          </a:solidFill>
                          <a:latin typeface="Cambria Math"/>
                        </a:rPr>
                        <m:t>0,0,0,0,1,1,1</m:t>
                      </m:r>
                    </m:oMath>
                  </a14:m>
                  <a:r>
                    <a:rPr lang="de-DE" sz="1200" dirty="0"/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200" i="1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de-DE" sz="1200" dirty="0"/>
                          <m:t>(</m:t>
                        </m:r>
                        <m:r>
                          <a:rPr lang="de-DE" sz="1200" kern="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de-DE" sz="1200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,1,1,1,0,0,0</m:t>
                        </m:r>
                        <m:r>
                          <m:rPr>
                            <m:nor/>
                          </m:rPr>
                          <a:rPr lang="de-DE" sz="1200" dirty="0"/>
                          <m:t>)</m:t>
                        </m:r>
                      </m:oMath>
                    </m:oMathPara>
                  </a14:m>
                  <a:endParaRPr lang="de-DE" sz="1200" dirty="0"/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de-DE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</a:rPr>
                            <m:t>′′′</m:t>
                          </m:r>
                        </m:sup>
                      </m:sSubSup>
                    </m:oMath>
                  </a14:m>
                  <a:r>
                    <a:rPr lang="de-DE" sz="1200" dirty="0"/>
                    <a:t>(</a:t>
                  </a:r>
                  <a14:m>
                    <m:oMath xmlns:m="http://schemas.openxmlformats.org/officeDocument/2006/math">
                      <m:r>
                        <a:rPr lang="de-DE" sz="1200" kern="0">
                          <a:solidFill>
                            <a:srgbClr val="000000"/>
                          </a:solidFill>
                          <a:latin typeface="Cambria Math"/>
                        </a:rPr>
                        <m:t>1,0,0,0,0,0,0</m:t>
                      </m:r>
                    </m:oMath>
                  </a14:m>
                  <a:r>
                    <a:rPr lang="de-DE" sz="1200" dirty="0" smtClean="0"/>
                    <a:t>)</a:t>
                  </a:r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5" name="Textfeld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837402" y="1594039"/>
                  <a:ext cx="713739" cy="57722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791" r="-483" b="-1538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612017" y="5918574"/>
            <a:ext cx="543660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/>
              <a:t>SAT lösbar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047843" y="1514178"/>
                <a:ext cx="111432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0,1,1,0,0,0,0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pPr>
                  <a:defRPr/>
                </a:pPr>
                <a:r>
                  <a:rPr lang="de-DE" sz="12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′′</m:t>
                        </m:r>
                      </m:sup>
                    </m:sSubSup>
                    <m:r>
                      <m:rPr>
                        <m:nor/>
                      </m:rPr>
                      <a:rPr lang="de-DE" sz="1200" dirty="0"/>
                      <m:t>(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1,0,0,1,1,1,0</m:t>
                    </m:r>
                    <m:r>
                      <m:rPr>
                        <m:nor/>
                      </m:rPr>
                      <a:rPr lang="de-DE" sz="1200" dirty="0"/>
                      <m:t>)</m:t>
                    </m:r>
                  </m:oMath>
                </a14:m>
                <a:endParaRPr lang="de-DE" sz="1200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′′′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dirty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,0,0,0,0,0,1</m:t>
                    </m:r>
                  </m:oMath>
                </a14:m>
                <a:r>
                  <a:rPr lang="de-DE" sz="1200" dirty="0" smtClean="0"/>
                  <a:t>)</a:t>
                </a:r>
                <a:endPara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843" y="1514178"/>
                <a:ext cx="1114321" cy="553998"/>
              </a:xfrm>
              <a:prstGeom prst="rect">
                <a:avLst/>
              </a:prstGeom>
              <a:blipFill rotWithShape="1">
                <a:blip r:embed="rId6"/>
                <a:stretch>
                  <a:fillRect l="-1639" t="-8791" r="-7104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6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225380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(13/13)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2564880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Lösung ausgeben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700760"/>
            <a:ext cx="0" cy="864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uppieren 4"/>
          <p:cNvGrpSpPr/>
          <p:nvPr/>
        </p:nvGrpSpPr>
        <p:grpSpPr>
          <a:xfrm>
            <a:off x="4985783" y="4014421"/>
            <a:ext cx="2781777" cy="2344907"/>
            <a:chOff x="7065522" y="3676453"/>
            <a:chExt cx="2781777" cy="2344907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7801584" y="3676453"/>
              <a:ext cx="1089121" cy="2344907"/>
              <a:chOff x="8132171" y="1171328"/>
              <a:chExt cx="720100" cy="1385525"/>
            </a:xfrm>
          </p:grpSpPr>
          <p:cxnSp>
            <p:nvCxnSpPr>
              <p:cNvPr id="37" name="Gerade Verbindung mit Pfeil 36"/>
              <p:cNvCxnSpPr/>
              <p:nvPr/>
            </p:nvCxnSpPr>
            <p:spPr bwMode="auto">
              <a:xfrm>
                <a:off x="8479109" y="1299096"/>
                <a:ext cx="0" cy="1130115"/>
              </a:xfrm>
              <a:prstGeom prst="straightConnector1">
                <a:avLst/>
              </a:prstGeom>
              <a:solidFill>
                <a:srgbClr val="C8CDD2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Gerade Verbindung 37"/>
              <p:cNvCxnSpPr/>
              <p:nvPr/>
            </p:nvCxnSpPr>
            <p:spPr bwMode="auto">
              <a:xfrm>
                <a:off x="8479109" y="1299096"/>
                <a:ext cx="241465" cy="539121"/>
              </a:xfrm>
              <a:prstGeom prst="line">
                <a:avLst/>
              </a:prstGeom>
              <a:solidFill>
                <a:srgbClr val="C8CDD2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Gerade Verbindung mit Pfeil 54"/>
              <p:cNvCxnSpPr/>
              <p:nvPr/>
            </p:nvCxnSpPr>
            <p:spPr bwMode="auto">
              <a:xfrm flipH="1">
                <a:off x="8492221" y="1838217"/>
                <a:ext cx="228353" cy="590994"/>
              </a:xfrm>
              <a:prstGeom prst="straightConnector1">
                <a:avLst/>
              </a:prstGeom>
              <a:solidFill>
                <a:srgbClr val="C8CDD2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7" name="Textfeld 56"/>
              <p:cNvSpPr txBox="1"/>
              <p:nvPr/>
            </p:nvSpPr>
            <p:spPr>
              <a:xfrm>
                <a:off x="8132171" y="1171328"/>
                <a:ext cx="720100" cy="1091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Quelle (Q)</a:t>
                </a: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8132171" y="2447740"/>
                <a:ext cx="720100" cy="1091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Senke (S)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732978" y="4528119"/>
                  <a:ext cx="1114321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de-DE" sz="12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de-DE" sz="12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de-DE" sz="1200" dirty="0"/>
                    <a:t>(</a:t>
                  </a:r>
                  <a14:m>
                    <m:oMath xmlns:m="http://schemas.openxmlformats.org/officeDocument/2006/math">
                      <m:r>
                        <a:rPr lang="de-DE" sz="1200" kern="0">
                          <a:solidFill>
                            <a:srgbClr val="000000"/>
                          </a:solidFill>
                          <a:latin typeface="Cambria Math"/>
                        </a:rPr>
                        <m:t>0,1,1,0,0,0,0</m:t>
                      </m:r>
                    </m:oMath>
                  </a14:m>
                  <a:r>
                    <a:rPr lang="de-DE" sz="1200" dirty="0"/>
                    <a:t>)</a:t>
                  </a:r>
                </a:p>
                <a:p>
                  <a:pPr>
                    <a:defRPr/>
                  </a:pPr>
                  <a:r>
                    <a:rPr lang="de-DE" sz="1200" kern="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de-DE" sz="12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de-DE" sz="12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bSup>
                      <m:r>
                        <m:rPr>
                          <m:nor/>
                        </m:rPr>
                        <a:rPr lang="de-DE" sz="1200" dirty="0"/>
                        <m:t>(</m:t>
                      </m:r>
                      <m:r>
                        <a:rPr lang="de-DE" sz="1200" kern="0">
                          <a:solidFill>
                            <a:srgbClr val="000000"/>
                          </a:solidFill>
                          <a:latin typeface="Cambria Math"/>
                        </a:rPr>
                        <m:t>1,0,0,1,1,1,0</m:t>
                      </m:r>
                      <m:r>
                        <m:rPr>
                          <m:nor/>
                        </m:rPr>
                        <a:rPr lang="de-DE" sz="1200" dirty="0"/>
                        <m:t>)</m:t>
                      </m:r>
                    </m:oMath>
                  </a14:m>
                  <a:endParaRPr lang="de-DE" sz="1200" dirty="0"/>
                </a:p>
                <a:p>
                  <a:pPr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de-DE" sz="12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de-DE" sz="12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′′′</m:t>
                          </m:r>
                        </m:sup>
                      </m:sSubSup>
                    </m:oMath>
                  </a14:m>
                  <a:r>
                    <a:rPr lang="de-DE" sz="1200" dirty="0"/>
                    <a:t>(</a:t>
                  </a:r>
                  <a14:m>
                    <m:oMath xmlns:m="http://schemas.openxmlformats.org/officeDocument/2006/math">
                      <m:r>
                        <a:rPr lang="de-DE" sz="1200" kern="0" dirty="0">
                          <a:solidFill>
                            <a:srgbClr val="000000"/>
                          </a:solidFill>
                          <a:latin typeface="Cambria Math"/>
                        </a:rPr>
                        <m:t>0</m:t>
                      </m:r>
                      <m:r>
                        <a:rPr lang="de-DE" sz="1200" kern="0">
                          <a:solidFill>
                            <a:srgbClr val="000000"/>
                          </a:solidFill>
                          <a:latin typeface="Cambria Math"/>
                        </a:rPr>
                        <m:t>,0,0,0,0,0,1</m:t>
                      </m:r>
                    </m:oMath>
                  </a14:m>
                  <a:r>
                    <a:rPr lang="de-DE" sz="1200" dirty="0" smtClean="0"/>
                    <a:t>)</a:t>
                  </a:r>
                  <a:endPara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978" y="4528119"/>
                  <a:ext cx="1114321" cy="5539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639" t="-8791" r="-7104" b="-1538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7065522" y="4528118"/>
                  <a:ext cx="126101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de-DE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</m:ctrlPr>
                        </m:sSubSupPr>
                        <m:e>
                          <m:r>
                            <a:rPr kumimoji="0" lang="de-DE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kumimoji="0" lang="de-DE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0" lang="de-DE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lang="de-DE" sz="1200" kern="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de-DE" sz="1200" dirty="0"/>
                    <a:t>(</a:t>
                  </a:r>
                  <a14:m>
                    <m:oMath xmlns:m="http://schemas.openxmlformats.org/officeDocument/2006/math">
                      <m:r>
                        <a:rPr lang="de-DE" sz="1200" kern="0">
                          <a:solidFill>
                            <a:srgbClr val="000000"/>
                          </a:solidFill>
                          <a:latin typeface="Cambria Math"/>
                        </a:rPr>
                        <m:t>0,0,0,0,1,1,1</m:t>
                      </m:r>
                    </m:oMath>
                  </a14:m>
                  <a:r>
                    <a:rPr lang="de-DE" sz="1200" dirty="0"/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de-DE" sz="1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1200" i="1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de-DE" sz="1200" dirty="0"/>
                          <m:t>(</m:t>
                        </m:r>
                        <m:r>
                          <a:rPr lang="de-DE" sz="1200" kern="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de-DE" sz="1200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,1,1,1,0,0,0</m:t>
                        </m:r>
                        <m:r>
                          <m:rPr>
                            <m:nor/>
                          </m:rPr>
                          <a:rPr lang="de-DE" sz="1200" dirty="0"/>
                          <m:t>)</m:t>
                        </m:r>
                      </m:oMath>
                    </m:oMathPara>
                  </a14:m>
                  <a:endParaRPr lang="de-DE" sz="1200" dirty="0"/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de-DE" sz="12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</a:rPr>
                            <m:t>′′′</m:t>
                          </m:r>
                        </m:sup>
                      </m:sSubSup>
                    </m:oMath>
                  </a14:m>
                  <a:r>
                    <a:rPr lang="de-DE" sz="1200" dirty="0"/>
                    <a:t>(</a:t>
                  </a:r>
                  <a14:m>
                    <m:oMath xmlns:m="http://schemas.openxmlformats.org/officeDocument/2006/math">
                      <m:r>
                        <a:rPr lang="de-DE" sz="1200" kern="0">
                          <a:solidFill>
                            <a:srgbClr val="000000"/>
                          </a:solidFill>
                          <a:latin typeface="Cambria Math"/>
                        </a:rPr>
                        <m:t>1,0,0,0,0,0,0</m:t>
                      </m:r>
                    </m:oMath>
                  </a14:m>
                  <a:r>
                    <a:rPr lang="de-DE" sz="1200" dirty="0" smtClean="0"/>
                    <a:t>)</a:t>
                  </a:r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522" y="4528118"/>
                  <a:ext cx="1261016" cy="5539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791" b="-1538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965712"/>
                  </p:ext>
                </p:extLst>
              </p:nvPr>
            </p:nvGraphicFramePr>
            <p:xfrm>
              <a:off x="3807553" y="1959416"/>
              <a:ext cx="5482586" cy="192976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3175"/>
                    <a:gridCol w="965971"/>
                    <a:gridCol w="883149"/>
                    <a:gridCol w="1389267"/>
                    <a:gridCol w="745512"/>
                    <a:gridCol w="745512"/>
                  </a:tblGrid>
                  <a:tr h="545837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ausgewählte</a:t>
                          </a:r>
                        </a:p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 (Lösung)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Weg (Lösung) 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3984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(0,1,1,0,1,1,1)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de-DE" sz="1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</a:p>
                      </a:txBody>
                      <a:tcPr anchor="ctr"/>
                    </a:tc>
                  </a:tr>
                  <a:tr h="24398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000" b="1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de-DE" sz="1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de-DE" sz="1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443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,1,1,1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kumimoji="0" lang="de-DE" sz="10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0" lang="de-DE" sz="10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9421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(0,1,1,1,0,0,0)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de-DE" sz="1000" b="1" kern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de-DE" sz="1000" b="1" kern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  <a:endParaRPr lang="de-DE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0" lang="de-DE" sz="10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kern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de-DE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4632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(1,0,0,1,1,1,0)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de-DE" sz="1000" b="1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de-DE" sz="1000" b="1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000" b="1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de-DE" sz="1000" b="1" i="1" ker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de-DE" sz="10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965712"/>
                  </p:ext>
                </p:extLst>
              </p:nvPr>
            </p:nvGraphicFramePr>
            <p:xfrm>
              <a:off x="3807553" y="1959416"/>
              <a:ext cx="5482586" cy="192976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3175"/>
                    <a:gridCol w="965971"/>
                    <a:gridCol w="883149"/>
                    <a:gridCol w="1389267"/>
                    <a:gridCol w="745512"/>
                    <a:gridCol w="745512"/>
                  </a:tblGrid>
                  <a:tr h="54864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ausgewählte</a:t>
                          </a:r>
                        </a:p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 (Lösung)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Weg (Lösung) 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65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79114" t="-219512" r="-390506" b="-4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5172" t="-219512" r="-325517" b="-4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719" t="-219512" r="-107018" b="-4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7705" t="-219512" r="-100000" b="-46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de-DE" sz="1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4523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79114" t="-327500" r="-390506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5172" t="-327500" r="-325517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719" t="-327500" r="-107018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7705" t="-327500" r="-100000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637705" t="-327500" b="-375000"/>
                          </a:stretch>
                        </a:blipFill>
                      </a:tcPr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5172" t="-427500" r="-325517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719" t="-427500" r="-107018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7705" t="-427500" r="-100000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637705" t="-427500" b="-275000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79114" t="-324615" r="-390506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5172" t="-324615" r="-325517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719" t="-324615" r="-107018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7705" t="-324615" r="-100000" b="-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637705" t="-324615" b="-69231"/>
                          </a:stretch>
                        </a:blipFill>
                      </a:tcPr>
                    </a:tc>
                  </a:tr>
                  <a:tr h="24758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79114" t="-673171" r="-390506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5172" t="-673171" r="-325517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87719" t="-673171" r="-107018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537705" t="-673171" r="-100000" b="-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637705" t="-673171" b="-97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33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Inhalt </a:t>
            </a:r>
            <a:endParaRPr lang="de-DE" dirty="0"/>
          </a:p>
        </p:txBody>
      </p:sp>
      <p:sp>
        <p:nvSpPr>
          <p:cNvPr id="78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1519952"/>
            <a:ext cx="5540429" cy="4106192"/>
            <a:chOff x="1929323" y="3500542"/>
            <a:chExt cx="5540429" cy="4106192"/>
          </a:xfrm>
        </p:grpSpPr>
        <p:sp>
          <p:nvSpPr>
            <p:cNvPr id="15" name="5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0542"/>
              <a:ext cx="1007641" cy="4106192"/>
            </a:xfrm>
            <a:prstGeom prst="rect">
              <a:avLst/>
            </a:prstGeom>
            <a:solidFill>
              <a:srgbClr val="878C96"/>
            </a:solidFill>
            <a:ln w="9525" cap="flat" cmpd="sng" algn="ctr">
              <a:solidFill>
                <a:srgbClr val="878C96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400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0_Inhalt_Ebene1"/>
            <p:cNvSpPr/>
            <p:nvPr>
              <p:custDataLst>
                <p:tags r:id="rId4"/>
              </p:custDataLst>
            </p:nvPr>
          </p:nvSpPr>
          <p:spPr bwMode="gray">
            <a:xfrm>
              <a:off x="2433143" y="3646220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Ablauf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18" name="0_Seiten_Ebene1"/>
            <p:cNvSpPr txBox="1"/>
            <p:nvPr/>
          </p:nvSpPr>
          <p:spPr bwMode="gray">
            <a:xfrm>
              <a:off x="6965994" y="3716573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24" name="1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433143" y="4294546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Rechenbeispiel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6" name="3_Inhalt_Ebene1"/>
            <p:cNvSpPr/>
            <p:nvPr>
              <p:custDataLst>
                <p:tags r:id="rId6"/>
              </p:custDataLst>
            </p:nvPr>
          </p:nvSpPr>
          <p:spPr bwMode="gray">
            <a:xfrm>
              <a:off x="2433143" y="5591198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SAT-Kodierung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7" name="4_Inhalt_Ebene1"/>
            <p:cNvSpPr/>
            <p:nvPr>
              <p:custDataLst>
                <p:tags r:id="rId7"/>
              </p:custDataLst>
            </p:nvPr>
          </p:nvSpPr>
          <p:spPr bwMode="gray">
            <a:xfrm>
              <a:off x="2433143" y="6239524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Fahrlagen-Kodierung (EncodeRequest)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8" name="5_Inhalt_Ebene1"/>
            <p:cNvSpPr/>
            <p:nvPr>
              <p:custDataLst>
                <p:tags r:id="rId8"/>
              </p:custDataLst>
            </p:nvPr>
          </p:nvSpPr>
          <p:spPr bwMode="gray">
            <a:xfrm>
              <a:off x="2433143" y="6887850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Offene Fragen / ToDos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30" name="2_Inhalt_Ebene1_Highlight"/>
            <p:cNvSpPr/>
            <p:nvPr>
              <p:custDataLst>
                <p:tags r:id="rId9"/>
              </p:custDataLst>
            </p:nvPr>
          </p:nvSpPr>
          <p:spPr bwMode="gray">
            <a:xfrm>
              <a:off x="2433144" y="4942872"/>
              <a:ext cx="5036608" cy="576326"/>
            </a:xfrm>
            <a:prstGeom prst="rect">
              <a:avLst/>
            </a:prstGeom>
            <a:solidFill>
              <a:srgbClr val="E1E6EB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000000"/>
                  </a:solidFill>
                </a:rPr>
                <a:t>Abschätzung Rechenaufwand zur Bestimmung zeitlicher Konflikte</a:t>
              </a:r>
              <a:endParaRPr lang="de-DE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4" name="1_Seiten_Ebene1"/>
            <p:cNvSpPr txBox="1"/>
            <p:nvPr/>
          </p:nvSpPr>
          <p:spPr bwMode="gray">
            <a:xfrm>
              <a:off x="6965994" y="4364899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6" name="3_Seiten_Ebene1"/>
            <p:cNvSpPr txBox="1"/>
            <p:nvPr/>
          </p:nvSpPr>
          <p:spPr bwMode="gray">
            <a:xfrm>
              <a:off x="6965994" y="5661551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7" name="4_Seiten_Ebene1"/>
            <p:cNvSpPr txBox="1"/>
            <p:nvPr/>
          </p:nvSpPr>
          <p:spPr bwMode="gray">
            <a:xfrm>
              <a:off x="6965994" y="6309877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8" name="5_Seiten_Ebene1"/>
            <p:cNvSpPr txBox="1"/>
            <p:nvPr/>
          </p:nvSpPr>
          <p:spPr bwMode="gray">
            <a:xfrm>
              <a:off x="6965994" y="6958203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40" name="2_Seiten_Ebene1_Highlight"/>
            <p:cNvSpPr txBox="1"/>
            <p:nvPr/>
          </p:nvSpPr>
          <p:spPr bwMode="gray">
            <a:xfrm>
              <a:off x="6965994" y="5008685"/>
              <a:ext cx="503758" cy="432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03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Anzahl zu prüfende paarweise Verknüpfungen von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Fahrlagenvarianten zur Konfliktzeitpunktbestimmung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59254"/>
              </p:ext>
            </p:extLst>
          </p:nvPr>
        </p:nvGraphicFramePr>
        <p:xfrm>
          <a:off x="3150369" y="3429000"/>
          <a:ext cx="5508765" cy="201628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836255"/>
                <a:gridCol w="1836255"/>
                <a:gridCol w="1836255"/>
              </a:tblGrid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625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2500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180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28125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112500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760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118750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475000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4900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765625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3062500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46132"/>
              </p:ext>
            </p:extLst>
          </p:nvPr>
        </p:nvGraphicFramePr>
        <p:xfrm>
          <a:off x="846049" y="1844780"/>
          <a:ext cx="7813085" cy="64008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2304320"/>
                <a:gridCol w="1800250"/>
                <a:gridCol w="1872260"/>
                <a:gridCol w="1836255"/>
              </a:tblGrid>
              <a:tr h="5040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Fahrlagenvarianten pro Anfrage*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25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72231"/>
              </p:ext>
            </p:extLst>
          </p:nvPr>
        </p:nvGraphicFramePr>
        <p:xfrm>
          <a:off x="846049" y="2780910"/>
          <a:ext cx="1872260" cy="265636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872260"/>
              </a:tblGrid>
              <a:tr h="5040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Anzahl Anfragen im Konflikt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50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702029" y="5589300"/>
            <a:ext cx="4032560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l"/>
            <a:r>
              <a:rPr lang="de-DE" sz="1200" dirty="0" smtClean="0"/>
              <a:t>*relevant sind nur die Fahrlagenvarianten</a:t>
            </a:r>
            <a:r>
              <a:rPr lang="de-DE" dirty="0" smtClean="0"/>
              <a:t>, </a:t>
            </a:r>
            <a:r>
              <a:rPr lang="de-DE" sz="1200" dirty="0"/>
              <a:t>die </a:t>
            </a:r>
            <a:r>
              <a:rPr lang="de-DE" sz="1200" dirty="0" smtClean="0"/>
              <a:t>in der betrachteten Iteration </a:t>
            </a:r>
            <a:r>
              <a:rPr lang="de-DE" sz="1200" dirty="0"/>
              <a:t>die betroffene Systemtrasse/Systemtrassen in der Menge der nutzbaren Systemtrassen </a:t>
            </a:r>
            <a:r>
              <a:rPr lang="de-DE" sz="1200" dirty="0" smtClean="0"/>
              <a:t>enthalten 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 bwMode="auto">
          <a:xfrm>
            <a:off x="5094639" y="5665804"/>
            <a:ext cx="4464620" cy="9316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Bei der ganzjährigen Betrachtung könnten auch mehr Anfragen als im eintägigen Fall (max. 50 Anfragen) im Konflikt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DB Office" pitchFamily="34" charset="0"/>
              </a:rPr>
              <a:t> stehen, da alle Fahrlagen des Jahres simultan betrachtet und zeitliche Konflikte erst durch das Modell aufgelöst werden</a:t>
            </a:r>
            <a:endParaRPr kumimoji="0" lang="de-DE" sz="1200" b="0" i="0" u="none" strike="noStrike" cap="none" normalizeH="0" baseline="0" dirty="0" smtClean="0">
              <a:ln>
                <a:noFill/>
              </a:ln>
              <a:effectLst/>
              <a:latin typeface="DB Office" pitchFamily="34" charset="0"/>
            </a:endParaRPr>
          </a:p>
        </p:txBody>
      </p:sp>
      <p:grpSp>
        <p:nvGrpSpPr>
          <p:cNvPr id="8" name="Group 221"/>
          <p:cNvGrpSpPr/>
          <p:nvPr/>
        </p:nvGrpSpPr>
        <p:grpSpPr>
          <a:xfrm>
            <a:off x="9096719" y="6136925"/>
            <a:ext cx="454275" cy="460515"/>
            <a:chOff x="6534800" y="5408613"/>
            <a:chExt cx="992917" cy="1006555"/>
          </a:xfrm>
        </p:grpSpPr>
        <p:sp>
          <p:nvSpPr>
            <p:cNvPr id="9" name="Freeform 222"/>
            <p:cNvSpPr>
              <a:spLocks/>
            </p:cNvSpPr>
            <p:nvPr/>
          </p:nvSpPr>
          <p:spPr bwMode="gray">
            <a:xfrm>
              <a:off x="6534800" y="5408613"/>
              <a:ext cx="992917" cy="1006555"/>
            </a:xfrm>
            <a:custGeom>
              <a:avLst/>
              <a:gdLst>
                <a:gd name="connsiteX0" fmla="*/ 572994 w 992917"/>
                <a:gd name="connsiteY0" fmla="*/ 0 h 1006555"/>
                <a:gd name="connsiteX1" fmla="*/ 628726 w 992917"/>
                <a:gd name="connsiteY1" fmla="*/ 31451 h 1006555"/>
                <a:gd name="connsiteX2" fmla="*/ 629747 w 992917"/>
                <a:gd name="connsiteY2" fmla="*/ 30973 h 1006555"/>
                <a:gd name="connsiteX3" fmla="*/ 992917 w 992917"/>
                <a:gd name="connsiteY3" fmla="*/ 660106 h 1006555"/>
                <a:gd name="connsiteX4" fmla="*/ 992917 w 992917"/>
                <a:gd name="connsiteY4" fmla="*/ 1006555 h 1006555"/>
                <a:gd name="connsiteX5" fmla="*/ 65555 w 992917"/>
                <a:gd name="connsiteY5" fmla="*/ 1006555 h 1006555"/>
                <a:gd name="connsiteX6" fmla="*/ 61913 w 992917"/>
                <a:gd name="connsiteY6" fmla="*/ 1006555 h 1006555"/>
                <a:gd name="connsiteX7" fmla="*/ 61913 w 992917"/>
                <a:gd name="connsiteY7" fmla="*/ 1006188 h 1006555"/>
                <a:gd name="connsiteX8" fmla="*/ 0 w 992917"/>
                <a:gd name="connsiteY8" fmla="*/ 940965 h 1006555"/>
                <a:gd name="connsiteX9" fmla="*/ 19841 w 992917"/>
                <a:gd name="connsiteY9" fmla="*/ 894057 h 1006555"/>
                <a:gd name="connsiteX10" fmla="*/ 512329 w 992917"/>
                <a:gd name="connsiteY10" fmla="*/ 40905 h 1006555"/>
                <a:gd name="connsiteX11" fmla="*/ 572994 w 992917"/>
                <a:gd name="connsiteY11" fmla="*/ 0 h 100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2917" h="1006555">
                  <a:moveTo>
                    <a:pt x="572994" y="0"/>
                  </a:moveTo>
                  <a:cubicBezTo>
                    <a:pt x="596652" y="0"/>
                    <a:pt x="617383" y="12540"/>
                    <a:pt x="628726" y="31451"/>
                  </a:cubicBezTo>
                  <a:lnTo>
                    <a:pt x="629747" y="30973"/>
                  </a:lnTo>
                  <a:lnTo>
                    <a:pt x="992917" y="660106"/>
                  </a:lnTo>
                  <a:lnTo>
                    <a:pt x="992917" y="1006555"/>
                  </a:lnTo>
                  <a:lnTo>
                    <a:pt x="65555" y="1006555"/>
                  </a:lnTo>
                  <a:lnTo>
                    <a:pt x="61913" y="1006555"/>
                  </a:lnTo>
                  <a:lnTo>
                    <a:pt x="61913" y="1006188"/>
                  </a:lnTo>
                  <a:cubicBezTo>
                    <a:pt x="27395" y="1004557"/>
                    <a:pt x="0" y="975962"/>
                    <a:pt x="0" y="940965"/>
                  </a:cubicBezTo>
                  <a:cubicBezTo>
                    <a:pt x="0" y="922555"/>
                    <a:pt x="6670" y="912293"/>
                    <a:pt x="19841" y="894057"/>
                  </a:cubicBezTo>
                  <a:lnTo>
                    <a:pt x="512329" y="40905"/>
                  </a:lnTo>
                  <a:cubicBezTo>
                    <a:pt x="522007" y="16900"/>
                    <a:pt x="545528" y="0"/>
                    <a:pt x="572994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223"/>
            <p:cNvGrpSpPr/>
            <p:nvPr/>
          </p:nvGrpSpPr>
          <p:grpSpPr>
            <a:xfrm>
              <a:off x="7023117" y="5721909"/>
              <a:ext cx="183069" cy="549041"/>
              <a:chOff x="-724945" y="-2012068"/>
              <a:chExt cx="1268389" cy="3804009"/>
            </a:xfrm>
            <a:solidFill>
              <a:schemeClr val="bg1"/>
            </a:solidFill>
          </p:grpSpPr>
          <p:sp>
            <p:nvSpPr>
              <p:cNvPr id="11" name="Oval 50"/>
              <p:cNvSpPr>
                <a:spLocks/>
              </p:cNvSpPr>
              <p:nvPr/>
            </p:nvSpPr>
            <p:spPr>
              <a:xfrm>
                <a:off x="-724945" y="-2012068"/>
                <a:ext cx="1268389" cy="2864919"/>
              </a:xfrm>
              <a:custGeom>
                <a:avLst/>
                <a:gdLst/>
                <a:ahLst/>
                <a:cxnLst/>
                <a:rect l="l" t="t" r="r" b="b"/>
                <a:pathLst>
                  <a:path w="1268389" h="2864919">
                    <a:moveTo>
                      <a:pt x="633431" y="0"/>
                    </a:moveTo>
                    <a:cubicBezTo>
                      <a:pt x="983265" y="0"/>
                      <a:pt x="1266862" y="283597"/>
                      <a:pt x="1266862" y="633431"/>
                    </a:cubicBezTo>
                    <a:lnTo>
                      <a:pt x="1264094" y="660889"/>
                    </a:lnTo>
                    <a:lnTo>
                      <a:pt x="1268389" y="660889"/>
                    </a:lnTo>
                    <a:lnTo>
                      <a:pt x="634959" y="2864919"/>
                    </a:lnTo>
                    <a:lnTo>
                      <a:pt x="7004" y="679941"/>
                    </a:lnTo>
                    <a:lnTo>
                      <a:pt x="4689" y="679941"/>
                    </a:lnTo>
                    <a:lnTo>
                      <a:pt x="3438" y="667536"/>
                    </a:lnTo>
                    <a:lnTo>
                      <a:pt x="1528" y="660889"/>
                    </a:lnTo>
                    <a:lnTo>
                      <a:pt x="2768" y="660889"/>
                    </a:lnTo>
                    <a:cubicBezTo>
                      <a:pt x="199" y="651930"/>
                      <a:pt x="0" y="642704"/>
                      <a:pt x="0" y="633431"/>
                    </a:cubicBezTo>
                    <a:cubicBezTo>
                      <a:pt x="0" y="283597"/>
                      <a:pt x="283597" y="0"/>
                      <a:pt x="63343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225"/>
              <p:cNvSpPr/>
              <p:nvPr/>
            </p:nvSpPr>
            <p:spPr>
              <a:xfrm>
                <a:off x="-473852" y="1025738"/>
                <a:ext cx="766203" cy="766203"/>
              </a:xfrm>
              <a:prstGeom prst="ellips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2862329" y="2619993"/>
                <a:ext cx="6796155" cy="763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1400" b="0" i="1" smtClean="0">
                              <a:latin typeface="Cambria Math"/>
                            </a:rPr>
                            <m:t>𝐴𝑛𝑧𝑎h𝑙</m:t>
                          </m:r>
                          <m:r>
                            <a:rPr lang="de-DE" sz="1400" b="0" i="1" smtClean="0">
                              <a:latin typeface="Cambria Math"/>
                            </a:rPr>
                            <m:t>_</m:t>
                          </m:r>
                          <m:r>
                            <a:rPr lang="de-DE" sz="1400" b="0" i="1" smtClean="0">
                              <a:latin typeface="Cambria Math"/>
                            </a:rPr>
                            <m:t>𝐹𝑎h𝑟𝑙𝑎𝑔𝑒𝑛𝑣𝑎𝑟𝑖𝑎𝑛𝑡𝑒𝑛</m:t>
                          </m:r>
                          <m:r>
                            <a:rPr lang="de-DE" sz="14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1400" b="0" i="1" smtClean="0">
                          <a:latin typeface="Cambria Math"/>
                        </a:rPr>
                        <m:t>  </m:t>
                      </m:r>
                      <m:r>
                        <a:rPr lang="de-DE" sz="1400" i="1" smtClean="0">
                          <a:latin typeface="Cambria Math"/>
                          <a:ea typeface="Cambria Math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de-DE" sz="1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de-DE" sz="14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eqArr>
                            <m:eqArrPr>
                              <m:ctrlPr>
                                <a:rPr lang="de-DE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de-DE" sz="1400" b="0" i="1" smtClean="0">
                                  <a:latin typeface="Cambria Math"/>
                                  <a:ea typeface="Cambria Math"/>
                                </a:rPr>
                                <m:t>𝐴𝑛𝑧𝑎h𝑙</m:t>
                              </m:r>
                              <m:r>
                                <a:rPr lang="de-DE" sz="1400" b="0" i="1" smtClean="0">
                                  <a:latin typeface="Cambria Math"/>
                                  <a:ea typeface="Cambria Math"/>
                                </a:rPr>
                                <m:t>_</m:t>
                              </m:r>
                              <m:r>
                                <a:rPr lang="de-DE" sz="1400" b="0" i="1" smtClean="0">
                                  <a:latin typeface="Cambria Math"/>
                                  <a:ea typeface="Cambria Math"/>
                                </a:rPr>
                                <m:t>𝐴𝑛𝑓𝑟𝑎𝑔𝑒𝑛</m:t>
                              </m:r>
                            </m:e>
                            <m:e>
                              <m:r>
                                <a:rPr lang="de-DE" sz="1400" b="0" i="1" smtClean="0">
                                  <a:latin typeface="Cambria Math"/>
                                  <a:ea typeface="Cambria Math"/>
                                </a:rPr>
                                <m:t>_</m:t>
                              </m:r>
                              <m:r>
                                <a:rPr lang="de-DE" sz="1400" b="0" i="1" smtClean="0">
                                  <a:latin typeface="Cambria Math"/>
                                  <a:ea typeface="Cambria Math"/>
                                </a:rPr>
                                <m:t>𝑖𝑚</m:t>
                              </m:r>
                              <m:r>
                                <a:rPr lang="de-DE" sz="1400" b="0" i="1" smtClean="0">
                                  <a:latin typeface="Cambria Math"/>
                                  <a:ea typeface="Cambria Math"/>
                                </a:rPr>
                                <m:t>_</m:t>
                              </m:r>
                              <m:r>
                                <a:rPr lang="de-DE" sz="1400" b="0" i="1" smtClean="0">
                                  <a:latin typeface="Cambria Math"/>
                                  <a:ea typeface="Cambria Math"/>
                                </a:rPr>
                                <m:t>𝐾𝑜𝑛𝑓𝑙𝑖𝑘𝑡</m:t>
                              </m:r>
                            </m:e>
                          </m:eqArr>
                        </m:sup>
                        <m:e>
                          <m:r>
                            <a:rPr lang="de-DE" sz="1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de-DE" sz="1400" i="1">
                              <a:latin typeface="Cambria Math"/>
                              <a:ea typeface="Cambria Math"/>
                            </a:rPr>
                            <m:t>𝐴𝑛𝑧𝑎h𝑙</m:t>
                          </m:r>
                          <m:r>
                            <a:rPr lang="de-DE" sz="1400" b="0" i="1" smtClean="0">
                              <a:latin typeface="Cambria Math"/>
                              <a:ea typeface="Cambria Math"/>
                            </a:rPr>
                            <m:t>_</m:t>
                          </m:r>
                          <m:r>
                            <a:rPr lang="de-DE" sz="1400" b="0" i="1" smtClean="0">
                              <a:latin typeface="Cambria Math"/>
                              <a:ea typeface="Cambria Math"/>
                            </a:rPr>
                            <m:t>𝐴𝑛𝑓𝑟𝑎𝑔𝑒𝑛</m:t>
                          </m:r>
                          <m:r>
                            <a:rPr lang="de-DE" sz="1400" b="0" i="1" smtClean="0">
                              <a:latin typeface="Cambria Math"/>
                              <a:ea typeface="Cambria Math"/>
                            </a:rPr>
                            <m:t>_</m:t>
                          </m:r>
                          <m:r>
                            <a:rPr lang="de-DE" sz="1400" b="0" i="1" smtClean="0">
                              <a:latin typeface="Cambria Math"/>
                              <a:ea typeface="Cambria Math"/>
                            </a:rPr>
                            <m:t>𝑖𝑚</m:t>
                          </m:r>
                          <m:r>
                            <a:rPr lang="de-DE" sz="1400" b="0" i="1" smtClean="0">
                              <a:latin typeface="Cambria Math"/>
                              <a:ea typeface="Cambria Math"/>
                            </a:rPr>
                            <m:t>_</m:t>
                          </m:r>
                          <m:r>
                            <a:rPr lang="de-DE" sz="1400" b="0" i="1" smtClean="0">
                              <a:latin typeface="Cambria Math"/>
                              <a:ea typeface="Cambria Math"/>
                            </a:rPr>
                            <m:t>𝐾𝑜𝑛𝑓𝑙𝑖𝑘𝑡</m:t>
                          </m:r>
                          <m:r>
                            <a:rPr lang="de-DE" sz="1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1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de-DE" sz="1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1400" dirty="0" err="1" smtClean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329" y="2619993"/>
                <a:ext cx="6796155" cy="76341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1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Inhalt </a:t>
            </a:r>
            <a:endParaRPr lang="de-DE" dirty="0"/>
          </a:p>
        </p:txBody>
      </p:sp>
      <p:sp>
        <p:nvSpPr>
          <p:cNvPr id="78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1519952"/>
            <a:ext cx="5540429" cy="4106192"/>
            <a:chOff x="1929323" y="3500542"/>
            <a:chExt cx="5540429" cy="4106192"/>
          </a:xfrm>
        </p:grpSpPr>
        <p:sp>
          <p:nvSpPr>
            <p:cNvPr id="15" name="5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0542"/>
              <a:ext cx="1007641" cy="4106192"/>
            </a:xfrm>
            <a:prstGeom prst="rect">
              <a:avLst/>
            </a:prstGeom>
            <a:solidFill>
              <a:srgbClr val="878C96"/>
            </a:solidFill>
            <a:ln w="9525" cap="flat" cmpd="sng" algn="ctr">
              <a:solidFill>
                <a:srgbClr val="878C96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400" dirty="0" err="1">
                <a:solidFill>
                  <a:srgbClr val="FFFFFF"/>
                </a:solidFill>
              </a:endParaRPr>
            </a:p>
          </p:txBody>
        </p:sp>
        <p:sp>
          <p:nvSpPr>
            <p:cNvPr id="17" name="0_Inhalt_Ebene1_Highlight"/>
            <p:cNvSpPr/>
            <p:nvPr>
              <p:custDataLst>
                <p:tags r:id="rId4"/>
              </p:custDataLst>
            </p:nvPr>
          </p:nvSpPr>
          <p:spPr bwMode="gray">
            <a:xfrm>
              <a:off x="2433144" y="3646220"/>
              <a:ext cx="5036608" cy="576326"/>
            </a:xfrm>
            <a:prstGeom prst="rect">
              <a:avLst/>
            </a:prstGeom>
            <a:solidFill>
              <a:srgbClr val="E1E6EB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000000"/>
                  </a:solidFill>
                </a:rPr>
                <a:t>Ablauf SAT ganzjährig</a:t>
              </a:r>
              <a:endParaRPr lang="de-DE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0_Seiten_Ebene1_Highlight"/>
            <p:cNvSpPr txBox="1"/>
            <p:nvPr/>
          </p:nvSpPr>
          <p:spPr bwMode="gray">
            <a:xfrm>
              <a:off x="6965994" y="3712033"/>
              <a:ext cx="503758" cy="432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4" name="1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433143" y="4294546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Rechenbeispiel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5" name="2_Inhalt_Ebene1"/>
            <p:cNvSpPr/>
            <p:nvPr>
              <p:custDataLst>
                <p:tags r:id="rId6"/>
              </p:custDataLst>
            </p:nvPr>
          </p:nvSpPr>
          <p:spPr bwMode="gray">
            <a:xfrm>
              <a:off x="2433143" y="4942872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Abschätzung Rechenaufwand zur Bestimmung zeitlicher Konflikte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6" name="3_Inhalt_Ebene1"/>
            <p:cNvSpPr/>
            <p:nvPr>
              <p:custDataLst>
                <p:tags r:id="rId7"/>
              </p:custDataLst>
            </p:nvPr>
          </p:nvSpPr>
          <p:spPr bwMode="gray">
            <a:xfrm>
              <a:off x="2433143" y="5591198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SAT-Kodierung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7" name="4_Inhalt_Ebene1"/>
            <p:cNvSpPr/>
            <p:nvPr>
              <p:custDataLst>
                <p:tags r:id="rId8"/>
              </p:custDataLst>
            </p:nvPr>
          </p:nvSpPr>
          <p:spPr bwMode="gray">
            <a:xfrm>
              <a:off x="2433143" y="6239524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Fahrlagen-Kodierung (EncodeRequest)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8" name="5_Inhalt_Ebene1"/>
            <p:cNvSpPr/>
            <p:nvPr>
              <p:custDataLst>
                <p:tags r:id="rId9"/>
              </p:custDataLst>
            </p:nvPr>
          </p:nvSpPr>
          <p:spPr bwMode="gray">
            <a:xfrm>
              <a:off x="2433143" y="6887850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Offene Fragen / ToDos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34" name="1_Seiten_Ebene1"/>
            <p:cNvSpPr txBox="1"/>
            <p:nvPr/>
          </p:nvSpPr>
          <p:spPr bwMode="gray">
            <a:xfrm>
              <a:off x="6965994" y="4364899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5" name="2_Seiten_Ebene1"/>
            <p:cNvSpPr txBox="1"/>
            <p:nvPr/>
          </p:nvSpPr>
          <p:spPr bwMode="gray">
            <a:xfrm>
              <a:off x="6965994" y="5013225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6" name="3_Seiten_Ebene1"/>
            <p:cNvSpPr txBox="1"/>
            <p:nvPr/>
          </p:nvSpPr>
          <p:spPr bwMode="gray">
            <a:xfrm>
              <a:off x="6965994" y="5661551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7" name="4_Seiten_Ebene1"/>
            <p:cNvSpPr txBox="1"/>
            <p:nvPr/>
          </p:nvSpPr>
          <p:spPr bwMode="gray">
            <a:xfrm>
              <a:off x="6965994" y="6309877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8" name="5_Seiten_Ebene1"/>
            <p:cNvSpPr txBox="1"/>
            <p:nvPr/>
          </p:nvSpPr>
          <p:spPr bwMode="gray">
            <a:xfrm>
              <a:off x="6965994" y="6958203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124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Inhalt </a:t>
            </a:r>
            <a:endParaRPr lang="de-DE" dirty="0"/>
          </a:p>
        </p:txBody>
      </p:sp>
      <p:sp>
        <p:nvSpPr>
          <p:cNvPr id="78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1519952"/>
            <a:ext cx="5540429" cy="4106192"/>
            <a:chOff x="1929323" y="3500542"/>
            <a:chExt cx="5540429" cy="4106192"/>
          </a:xfrm>
        </p:grpSpPr>
        <p:sp>
          <p:nvSpPr>
            <p:cNvPr id="15" name="5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0542"/>
              <a:ext cx="1007641" cy="4106192"/>
            </a:xfrm>
            <a:prstGeom prst="rect">
              <a:avLst/>
            </a:prstGeom>
            <a:solidFill>
              <a:srgbClr val="878C96"/>
            </a:solidFill>
            <a:ln w="9525" cap="flat" cmpd="sng" algn="ctr">
              <a:solidFill>
                <a:srgbClr val="878C96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400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0_Inhalt_Ebene1"/>
            <p:cNvSpPr/>
            <p:nvPr>
              <p:custDataLst>
                <p:tags r:id="rId4"/>
              </p:custDataLst>
            </p:nvPr>
          </p:nvSpPr>
          <p:spPr bwMode="gray">
            <a:xfrm>
              <a:off x="2433143" y="3646220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Ablauf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18" name="0_Seiten_Ebene1"/>
            <p:cNvSpPr txBox="1"/>
            <p:nvPr/>
          </p:nvSpPr>
          <p:spPr bwMode="gray">
            <a:xfrm>
              <a:off x="6965994" y="3716573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24" name="1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433143" y="4294546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Rechenbeispiel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5" name="2_Inhalt_Ebene1"/>
            <p:cNvSpPr/>
            <p:nvPr>
              <p:custDataLst>
                <p:tags r:id="rId6"/>
              </p:custDataLst>
            </p:nvPr>
          </p:nvSpPr>
          <p:spPr bwMode="gray">
            <a:xfrm>
              <a:off x="2433143" y="4942872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Abschätzung Rechenaufwand zur Bestimmung zeitlicher Konflikte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7" name="4_Inhalt_Ebene1"/>
            <p:cNvSpPr/>
            <p:nvPr>
              <p:custDataLst>
                <p:tags r:id="rId7"/>
              </p:custDataLst>
            </p:nvPr>
          </p:nvSpPr>
          <p:spPr bwMode="gray">
            <a:xfrm>
              <a:off x="2433143" y="6239524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Fahrlagen-Kodierung (EncodeRequest)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8" name="5_Inhalt_Ebene1"/>
            <p:cNvSpPr/>
            <p:nvPr>
              <p:custDataLst>
                <p:tags r:id="rId8"/>
              </p:custDataLst>
            </p:nvPr>
          </p:nvSpPr>
          <p:spPr bwMode="gray">
            <a:xfrm>
              <a:off x="2433143" y="6887850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Offene Fragen / ToDos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31" name="3_Inhalt_Ebene1_Highlight"/>
            <p:cNvSpPr/>
            <p:nvPr>
              <p:custDataLst>
                <p:tags r:id="rId9"/>
              </p:custDataLst>
            </p:nvPr>
          </p:nvSpPr>
          <p:spPr bwMode="gray">
            <a:xfrm>
              <a:off x="2433144" y="5591198"/>
              <a:ext cx="5036608" cy="576326"/>
            </a:xfrm>
            <a:prstGeom prst="rect">
              <a:avLst/>
            </a:prstGeom>
            <a:solidFill>
              <a:srgbClr val="E1E6EB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000000"/>
                  </a:solidFill>
                </a:rPr>
                <a:t>Anpassung SAT-Kodierung</a:t>
              </a:r>
              <a:endParaRPr lang="de-DE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4" name="1_Seiten_Ebene1"/>
            <p:cNvSpPr txBox="1"/>
            <p:nvPr/>
          </p:nvSpPr>
          <p:spPr bwMode="gray">
            <a:xfrm>
              <a:off x="6965994" y="4364899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5" name="2_Seiten_Ebene1"/>
            <p:cNvSpPr txBox="1"/>
            <p:nvPr/>
          </p:nvSpPr>
          <p:spPr bwMode="gray">
            <a:xfrm>
              <a:off x="6965994" y="5013225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7" name="4_Seiten_Ebene1"/>
            <p:cNvSpPr txBox="1"/>
            <p:nvPr/>
          </p:nvSpPr>
          <p:spPr bwMode="gray">
            <a:xfrm>
              <a:off x="6965994" y="6309877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8" name="5_Seiten_Ebene1"/>
            <p:cNvSpPr txBox="1"/>
            <p:nvPr/>
          </p:nvSpPr>
          <p:spPr bwMode="gray">
            <a:xfrm>
              <a:off x="6965994" y="6958203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41" name="3_Seiten_Ebene1_Highlight"/>
            <p:cNvSpPr txBox="1"/>
            <p:nvPr/>
          </p:nvSpPr>
          <p:spPr bwMode="gray">
            <a:xfrm>
              <a:off x="6965994" y="5657011"/>
              <a:ext cx="503758" cy="432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08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 der Kodierung sind die Fahrlagen </a:t>
            </a:r>
            <a:r>
              <a:rPr lang="de-DE" i="1" dirty="0" smtClean="0"/>
              <a:t>r</a:t>
            </a:r>
            <a:r>
              <a:rPr lang="de-DE" dirty="0" smtClean="0"/>
              <a:t> durch Fahrlagenvarianten </a:t>
            </a:r>
            <a:r>
              <a:rPr lang="de-DE" i="1" dirty="0" smtClean="0"/>
              <a:t>x</a:t>
            </a:r>
            <a:r>
              <a:rPr lang="de-DE" dirty="0" smtClean="0"/>
              <a:t> zu ersetzen…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21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ementText1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197959" y="1556740"/>
                <a:ext cx="9073260" cy="136815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defPPr>
                  <a:defRPr lang="de-DE"/>
                </a:defPPr>
                <a:lvl1pPr indent="0">
                  <a:spcBef>
                    <a:spcPct val="200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None/>
                  <a:defRPr sz="1400" b="0">
                    <a:solidFill>
                      <a:srgbClr val="000000"/>
                    </a:solidFill>
                    <a:latin typeface="DB Office"/>
                  </a:defRPr>
                </a:lvl1pPr>
                <a:lvl2pPr marL="177800" lvl="1" indent="-177800">
                  <a:spcBef>
                    <a:spcPts val="6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sz="1400">
                    <a:solidFill>
                      <a:srgbClr val="000000"/>
                    </a:solidFill>
                    <a:latin typeface="DB Office"/>
                  </a:defRPr>
                </a:lvl2pPr>
                <a:lvl3pPr marL="355600" lvl="2" indent="-177800">
                  <a:spcBef>
                    <a:spcPts val="300"/>
                  </a:spcBef>
                  <a:buClr>
                    <a:srgbClr val="FF0000"/>
                  </a:buClr>
                  <a:buFont typeface="Symbol" pitchFamily="18" charset="2"/>
                  <a:buChar char="-"/>
                  <a:tabLst/>
                  <a:defRPr sz="1400" baseline="0">
                    <a:solidFill>
                      <a:srgbClr val="000000"/>
                    </a:solidFill>
                    <a:latin typeface="DB Office"/>
                  </a:defRPr>
                </a:lvl3pPr>
                <a:lvl4pPr marL="533400" lvl="3" indent="-1778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§"/>
                  <a:defRPr sz="1400">
                    <a:solidFill>
                      <a:srgbClr val="000000"/>
                    </a:solidFill>
                    <a:latin typeface="DB Office"/>
                  </a:defRPr>
                </a:lvl4pPr>
                <a:lvl5pPr marL="723900" indent="-1905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"/>
                  <a:defRPr sz="1400" baseline="0">
                    <a:latin typeface="DB Office" pitchFamily="34" charset="0"/>
                  </a:defRPr>
                </a:lvl5pPr>
                <a:lvl6pPr marL="901700" indent="-1778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1400">
                    <a:latin typeface="DB Office" pitchFamily="34" charset="0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marL="342900" lvl="1" indent="-342900" algn="l">
                  <a:spcBef>
                    <a:spcPts val="4200"/>
                  </a:spcBef>
                  <a:buFont typeface="+mj-lt"/>
                  <a:buAutoNum type="arabicPeriod"/>
                </a:pPr>
                <a:r>
                  <a:rPr lang="de-DE" sz="1200" dirty="0" smtClean="0"/>
                  <a:t>Eine Systemtrasse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de-DE" sz="12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200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de-DE" sz="1200" dirty="0" smtClean="0"/>
                  <a:t> ist aktiv (</a:t>
                </a:r>
                <a:r>
                  <a:rPr lang="de-DE" sz="1200" i="1" dirty="0" err="1" smtClean="0"/>
                  <a:t>s</a:t>
                </a:r>
                <a:r>
                  <a:rPr lang="de-DE" sz="1200" i="1" baseline="-25000" dirty="0" err="1" smtClean="0"/>
                  <a:t>j</a:t>
                </a:r>
                <a:r>
                  <a:rPr lang="de-DE" sz="1200" i="1" dirty="0" smtClean="0"/>
                  <a:t> = 1</a:t>
                </a:r>
                <a:r>
                  <a:rPr lang="de-DE" sz="1200" dirty="0" smtClean="0"/>
                  <a:t>), wenn eine Fahrlagen</a:t>
                </a:r>
                <a:r>
                  <a:rPr lang="de-DE" sz="1200" dirty="0" smtClean="0">
                    <a:solidFill>
                      <a:srgbClr val="004BB4"/>
                    </a:solidFill>
                  </a:rPr>
                  <a:t>variante</a:t>
                </a:r>
                <a:r>
                  <a:rPr lang="de-DE" sz="1200" dirty="0" smtClean="0"/>
                  <a:t>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200" b="0" i="1" smtClean="0">
                        <a:solidFill>
                          <a:srgbClr val="004BB4"/>
                        </a:solidFill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de-DE" sz="1200" dirty="0" smtClean="0"/>
                  <a:t> diese Trassen j benutzt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de-DE" sz="12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1200" dirty="0" smtClean="0"/>
                  <a:t>):</a:t>
                </a:r>
              </a:p>
              <a:p>
                <a:pPr marL="342900" lvl="1" indent="-342900" algn="l">
                  <a:spcBef>
                    <a:spcPts val="4200"/>
                  </a:spcBef>
                  <a:buFont typeface="+mj-lt"/>
                  <a:buAutoNum type="arabicPeriod"/>
                </a:pPr>
                <a:r>
                  <a:rPr lang="de-DE" sz="1200" dirty="0" smtClean="0"/>
                  <a:t>Jede Systemtrasse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de-DE" sz="1200" dirty="0" smtClean="0"/>
                  <a:t> darf von maximal einer Fahrlagen</a:t>
                </a:r>
                <a:r>
                  <a:rPr lang="de-DE" sz="1200" dirty="0" smtClean="0">
                    <a:solidFill>
                      <a:srgbClr val="004BB4"/>
                    </a:solidFill>
                  </a:rPr>
                  <a:t>variante</a:t>
                </a:r>
                <a:r>
                  <a:rPr lang="de-DE" sz="1200" dirty="0" smtClean="0"/>
                  <a:t>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/>
                        <a:ea typeface="Cambria Math"/>
                      </a:rPr>
                      <m:t>𝑖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200" b="0" i="1" smtClean="0">
                        <a:solidFill>
                          <a:srgbClr val="004BB4"/>
                        </a:solidFill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de-DE" sz="1200" dirty="0" smtClean="0"/>
                  <a:t> belegt werden, wenn sie in der zugehörigen Menge </a:t>
                </a:r>
                <a:r>
                  <a:rPr lang="de-DE" sz="1200" i="1" dirty="0" smtClean="0"/>
                  <a:t>S</a:t>
                </a:r>
                <a:r>
                  <a:rPr lang="de-DE" sz="1200" i="1" baseline="30000" dirty="0" smtClean="0"/>
                  <a:t>i</a:t>
                </a:r>
                <a:r>
                  <a:rPr lang="de-DE" sz="1200" dirty="0" smtClean="0"/>
                  <a:t> enthalten ist, so dass </a:t>
                </a:r>
              </a:p>
              <a:p>
                <a:pPr marL="342900" lvl="1" indent="-342900" algn="l">
                  <a:spcBef>
                    <a:spcPts val="4200"/>
                  </a:spcBef>
                  <a:buFont typeface="+mj-lt"/>
                  <a:buAutoNum type="arabicPeriod"/>
                </a:pPr>
                <a:r>
                  <a:rPr lang="de-DE" sz="1200" dirty="0" smtClean="0"/>
                  <a:t>Eine Fahrlagen</a:t>
                </a:r>
                <a:r>
                  <a:rPr lang="de-DE" sz="1200" dirty="0" smtClean="0">
                    <a:solidFill>
                      <a:srgbClr val="004BB4"/>
                    </a:solidFill>
                  </a:rPr>
                  <a:t>variante</a:t>
                </a:r>
                <a:r>
                  <a:rPr lang="de-DE" sz="1200" dirty="0" smtClean="0"/>
                  <a:t>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/>
                        <a:ea typeface="Cambria Math"/>
                      </a:rPr>
                      <m:t>𝑖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200" i="1" smtClean="0">
                        <a:solidFill>
                          <a:srgbClr val="004BB4"/>
                        </a:solidFill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de-DE" sz="1200" dirty="0"/>
                  <a:t> </a:t>
                </a:r>
                <a:r>
                  <a:rPr lang="de-DE" sz="1200" dirty="0" smtClean="0"/>
                  <a:t>ist aktiv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solidFill>
                              <a:srgbClr val="004BB4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12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1200" dirty="0" smtClean="0"/>
                  <a:t>), wenn alle Teilformeln der Kodierung der Fahrlagen</a:t>
                </a:r>
                <a:r>
                  <a:rPr lang="de-DE" sz="1200" dirty="0" smtClean="0">
                    <a:solidFill>
                      <a:srgbClr val="004BB4"/>
                    </a:solidFill>
                  </a:rPr>
                  <a:t>variante</a:t>
                </a:r>
                <a:r>
                  <a:rPr lang="de-DE" sz="1200" dirty="0" smtClean="0"/>
                  <a:t> aktiv sind</a:t>
                </a:r>
              </a:p>
              <a:p>
                <a:pPr marL="342900" lvl="1" indent="-342900" algn="l">
                  <a:spcBef>
                    <a:spcPts val="4200"/>
                  </a:spcBef>
                  <a:buFont typeface="+mj-lt"/>
                  <a:buAutoNum type="arabicPeriod"/>
                </a:pPr>
                <a:r>
                  <a:rPr lang="de-DE" sz="1200" dirty="0" smtClean="0"/>
                  <a:t>Jede Verknüpfungsvariable </a:t>
                </a:r>
                <a:r>
                  <a:rPr lang="de-DE" sz="1200" i="1" dirty="0" err="1" smtClean="0"/>
                  <a:t>v</a:t>
                </a:r>
                <a:r>
                  <a:rPr lang="de-DE" sz="1200" i="1" baseline="-25000" dirty="0" err="1" smtClean="0"/>
                  <a:t>j,k</a:t>
                </a:r>
                <a:r>
                  <a:rPr lang="de-DE" sz="1200" baseline="-25000" dirty="0" smtClean="0"/>
                  <a:t> </a:t>
                </a:r>
                <a:r>
                  <a:rPr lang="de-DE" sz="1200" dirty="0" smtClean="0"/>
                  <a:t>für jede mögliche Nachfolgersystemtrasse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/>
                      </a:rPr>
                      <m:t>𝑘</m:t>
                    </m:r>
                    <m:r>
                      <a:rPr lang="de-DE" sz="12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de-DE" sz="12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p>
                        <m:r>
                          <a:rPr lang="de-DE" sz="12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de-DE" sz="1200" dirty="0" smtClean="0"/>
                  <a:t> der Systemtrasse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de-DE" sz="1200" dirty="0" smtClean="0"/>
                  <a:t>, ist dann aktiv wenn beide </a:t>
                </a:r>
                <a:r>
                  <a:rPr lang="de-DE" sz="1200" i="1" dirty="0" smtClean="0"/>
                  <a:t>j</a:t>
                </a:r>
                <a:r>
                  <a:rPr lang="de-DE" sz="1200" dirty="0" smtClean="0"/>
                  <a:t> und </a:t>
                </a:r>
                <a:r>
                  <a:rPr lang="de-DE" sz="1200" i="1" dirty="0" smtClean="0"/>
                  <a:t>k</a:t>
                </a:r>
                <a:r>
                  <a:rPr lang="de-DE" sz="1200" dirty="0" smtClean="0"/>
                  <a:t> aktiv sind für Fahrlagen</a:t>
                </a:r>
                <a:r>
                  <a:rPr lang="de-DE" sz="1200" dirty="0" smtClean="0">
                    <a:solidFill>
                      <a:srgbClr val="004BB4"/>
                    </a:solidFill>
                  </a:rPr>
                  <a:t>variante</a:t>
                </a:r>
                <a:r>
                  <a:rPr lang="de-DE" sz="1200" dirty="0" smtClean="0"/>
                  <a:t> 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200" i="1" smtClean="0">
                        <a:solidFill>
                          <a:srgbClr val="004BB4"/>
                        </a:solidFill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de-DE" sz="1200" dirty="0" smtClean="0">
                    <a:solidFill>
                      <a:schemeClr val="tx1"/>
                    </a:solidFill>
                  </a:rPr>
                  <a:t>, so dass</a:t>
                </a:r>
                <a:endParaRPr lang="de-DE" sz="1200" dirty="0">
                  <a:solidFill>
                    <a:schemeClr val="tx1"/>
                  </a:solidFill>
                </a:endParaRPr>
              </a:p>
              <a:p>
                <a:pPr marL="342900" lvl="1" indent="-342900" algn="l">
                  <a:spcBef>
                    <a:spcPts val="4200"/>
                  </a:spcBef>
                  <a:buFont typeface="+mj-lt"/>
                  <a:buAutoNum type="arabicPeriod"/>
                </a:pPr>
                <a:r>
                  <a:rPr lang="de-DE" sz="1200" dirty="0" smtClean="0"/>
                  <a:t>Die Pfade dürfen keine Konflikte beinhalten. Um zu gewährleisten, dass alle Ausschlüsse (Konflikte) aus </a:t>
                </a:r>
                <a:r>
                  <a:rPr lang="de-DE" sz="1200" i="1" dirty="0" smtClean="0"/>
                  <a:t>E</a:t>
                </a:r>
                <a:r>
                  <a:rPr lang="de-DE" sz="1200" dirty="0" smtClean="0"/>
                  <a:t> eingehalten werden, wird folgende Teilformel hinzugefügt</a:t>
                </a:r>
              </a:p>
              <a:p>
                <a:pPr marL="342900" lvl="1" indent="-342900" algn="l">
                  <a:spcBef>
                    <a:spcPts val="4200"/>
                  </a:spcBef>
                  <a:buFont typeface="+mj-lt"/>
                  <a:buAutoNum type="arabicPeriod"/>
                </a:pPr>
                <a:r>
                  <a:rPr lang="de-DE" sz="1200" dirty="0"/>
                  <a:t>Für den Ausschluss, dass sich mehrere Züge gleichzeitig in einem Gleis befinden, müssen die Haltegleiskapazitäten eingehalten werden. Das bedeutet, dass je zwei paarweise </a:t>
                </a:r>
                <a:r>
                  <a:rPr lang="de-DE" sz="1200" dirty="0" smtClean="0"/>
                  <a:t>verknüpfte </a:t>
                </a:r>
                <a:r>
                  <a:rPr lang="de-DE" sz="1200" dirty="0"/>
                  <a:t>Trassen nicht gleichzeitig aktiv sein können.</a:t>
                </a:r>
              </a:p>
              <a:p>
                <a:pPr lvl="1" algn="l">
                  <a:spcBef>
                    <a:spcPts val="4200"/>
                  </a:spcBef>
                </a:pPr>
                <a:endParaRPr lang="de-DE" sz="1200" dirty="0"/>
              </a:p>
            </p:txBody>
          </p:sp>
        </mc:Choice>
        <mc:Fallback xmlns="">
          <p:sp>
            <p:nvSpPr>
              <p:cNvPr id="5" name="ElementText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97959" y="1556740"/>
                <a:ext cx="9073260" cy="1368152"/>
              </a:xfrm>
              <a:prstGeom prst="rect">
                <a:avLst/>
              </a:prstGeom>
              <a:blipFill rotWithShape="1">
                <a:blip r:embed="rId4"/>
                <a:stretch>
                  <a:fillRect l="-739" t="-2222" b="-23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16026" y="1782040"/>
                <a:ext cx="1742528" cy="464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de-DE" sz="12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1200" b="0" i="1" smtClean="0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de-DE" sz="12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sz="1200" i="1" smtClean="0"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sSubSup>
                                <m:sSubSupPr>
                                  <m:ctrlPr>
                                    <a:rPr lang="de-DE" sz="12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de-DE" sz="1200" i="1" smtClean="0">
                                  <a:latin typeface="Cambria Math"/>
                                  <a:ea typeface="Cambria Math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de-DE" sz="12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∀</m:t>
                          </m:r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de-DE" sz="1200" dirty="0" err="1" smtClean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26" y="1782040"/>
                <a:ext cx="1742528" cy="464423"/>
              </a:xfrm>
              <a:prstGeom prst="rect">
                <a:avLst/>
              </a:prstGeom>
              <a:blipFill rotWithShape="1">
                <a:blip r:embed="rId5"/>
                <a:stretch>
                  <a:fillRect l="-31579" t="-142857" r="-1404" b="-1948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16026" y="2752554"/>
                <a:ext cx="2305824" cy="223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</a:rPr>
                        <m:t>𝑎𝑡𝑀𝑜𝑠𝑡𝑂𝑛𝑒</m:t>
                      </m:r>
                      <m:d>
                        <m:dPr>
                          <m:ctrlPr>
                            <a:rPr lang="de-DE" sz="12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2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de-DE" sz="12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smtClean="0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𝑆</m:t>
                      </m:r>
                    </m:oMath>
                  </m:oMathPara>
                </a14:m>
                <a:endParaRPr lang="de-DE" sz="1200" dirty="0" err="1" smtClean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26" y="2752554"/>
                <a:ext cx="2305824" cy="223138"/>
              </a:xfrm>
              <a:prstGeom prst="rect">
                <a:avLst/>
              </a:prstGeom>
              <a:blipFill rotWithShape="1">
                <a:blip r:embed="rId6"/>
                <a:stretch>
                  <a:fillRect l="-1058" r="-794" b="-2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40455" y="3532374"/>
                <a:ext cx="23499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de-DE" sz="1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de-DE" sz="1200" i="1" smtClean="0">
                          <a:latin typeface="Cambria Math"/>
                          <a:ea typeface="Cambria Math"/>
                        </a:rPr>
                        <m:t>∨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𝑒𝑛𝑐𝑜𝑑𝑒𝑅𝑒𝑞𝑢𝑒𝑠𝑡</m:t>
                      </m:r>
                      <m:d>
                        <m:dPr>
                          <m:ctrlPr>
                            <a:rPr lang="de-DE" sz="12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1200" b="0" i="1" smtClean="0">
                          <a:solidFill>
                            <a:srgbClr val="004BB4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</m:oMath>
                  </m:oMathPara>
                </a14:m>
                <a:endParaRPr lang="de-DE" sz="1200" dirty="0" err="1" smtClean="0">
                  <a:solidFill>
                    <a:srgbClr val="004BB4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5" y="3532374"/>
                <a:ext cx="2349939" cy="184666"/>
              </a:xfrm>
              <a:prstGeom prst="rect">
                <a:avLst/>
              </a:prstGeom>
              <a:blipFill rotWithShape="1">
                <a:blip r:embed="rId7"/>
                <a:stretch>
                  <a:fillRect r="-779" b="-322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40455" y="4415930"/>
                <a:ext cx="3174780" cy="223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/>
                          <a:ea typeface="Cambria Math"/>
                        </a:rPr>
                        <m:t>¬</m:t>
                      </m:r>
                      <m:sSubSup>
                        <m:sSubSupPr>
                          <m:ctrlPr>
                            <a:rPr lang="de-DE" sz="120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bSup>
                      <m:r>
                        <a:rPr lang="de-DE" sz="1200" i="1">
                          <a:latin typeface="Cambria Math"/>
                          <a:ea typeface="Cambria Math"/>
                        </a:rPr>
                        <m:t>∨¬</m:t>
                      </m:r>
                      <m:sSubSup>
                        <m:sSubSupPr>
                          <m:ctrlPr>
                            <a:rPr lang="de-DE" sz="1200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  <m:sup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bSup>
                      <m:r>
                        <a:rPr lang="de-DE" sz="1200" i="1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de-DE" sz="12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de-DE" sz="1200" i="1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de-DE" sz="1200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1200" i="1" smtClean="0">
                          <a:solidFill>
                            <a:srgbClr val="004BB4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de-DE" sz="12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j</m:t>
                      </m:r>
                      <m:r>
                        <a:rPr lang="de-DE" sz="1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de-DE" sz="1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1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DE" sz="1200" i="1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de-DE" sz="12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de-DE" sz="1200" i="1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DE" sz="1200" i="1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de-DE" sz="12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de-DE" sz="1200" dirty="0" err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5" y="4415930"/>
                <a:ext cx="3174780" cy="223138"/>
              </a:xfrm>
              <a:prstGeom prst="rect">
                <a:avLst/>
              </a:prstGeom>
              <a:blipFill rotWithShape="1">
                <a:blip r:embed="rId8"/>
                <a:stretch>
                  <a:fillRect r="-385" b="-270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40455" y="5294152"/>
                <a:ext cx="1651670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/>
                          <a:ea typeface="Cambria Math"/>
                        </a:rPr>
                        <m:t>¬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de-DE" sz="1200" i="1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de-DE" sz="1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,  (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𝐸</m:t>
                      </m:r>
                    </m:oMath>
                  </m:oMathPara>
                </a14:m>
                <a:endParaRPr lang="de-DE" sz="1200" dirty="0" err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5" y="5294152"/>
                <a:ext cx="1651670" cy="199542"/>
              </a:xfrm>
              <a:prstGeom prst="rect">
                <a:avLst/>
              </a:prstGeom>
              <a:blipFill rotWithShape="1">
                <a:blip r:embed="rId9"/>
                <a:stretch>
                  <a:fillRect r="-1107" b="-303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57899" y="6206910"/>
                <a:ext cx="5885650" cy="214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</a:rPr>
                        <m:t>𝑎𝑡𝑀𝑜𝑠𝑡𝑂𝑛𝑒</m:t>
                      </m:r>
                      <m:d>
                        <m:dPr>
                          <m:ctrlPr>
                            <a:rPr lang="de-DE" sz="12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de-DE" sz="1200" b="0" i="1" smtClean="0"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de-DE" sz="12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de-DE" sz="12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𝑉𝑒𝑟𝑘𝑛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ü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𝑝𝑓𝑢𝑛𝑔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 ü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𝑏𝑒𝑟𝑠𝑐h𝑛𝑒𝑖𝑑𝑒𝑡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𝑠𝑖𝑐h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𝑚𝑖𝑡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1200" i="1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de-DE" sz="1200" i="1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de-DE" sz="12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de-DE" sz="12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de-DE" sz="1200" dirty="0" err="1" smtClean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9" y="6206910"/>
                <a:ext cx="5885650" cy="214289"/>
              </a:xfrm>
              <a:prstGeom prst="rect">
                <a:avLst/>
              </a:prstGeom>
              <a:blipFill rotWithShape="1">
                <a:blip r:embed="rId10"/>
                <a:stretch>
                  <a:fillRect l="-104" b="-22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/>
          <p:cNvSpPr/>
          <p:nvPr/>
        </p:nvSpPr>
        <p:spPr bwMode="auto">
          <a:xfrm>
            <a:off x="3294389" y="3429932"/>
            <a:ext cx="3384470" cy="3895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Anpassung der </a:t>
            </a: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effectLst/>
                <a:latin typeface="DB Office" pitchFamily="34" charset="0"/>
              </a:rPr>
              <a:t>encodeRequest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-Kodierung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DB Office" pitchFamily="34" charset="0"/>
              </a:rPr>
              <a:t> nach </a:t>
            </a:r>
            <a:r>
              <a:rPr kumimoji="0" lang="de-DE" sz="1200" b="0" i="0" u="none" strike="noStrike" cap="none" normalizeH="0" dirty="0" err="1" smtClean="0">
                <a:ln>
                  <a:noFill/>
                </a:ln>
                <a:effectLst/>
                <a:latin typeface="DB Office" pitchFamily="34" charset="0"/>
              </a:rPr>
              <a:t>Systemtrassenaufteilung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DB Office" pitchFamily="34" charset="0"/>
              </a:rPr>
              <a:t> auf </a:t>
            </a:r>
            <a:r>
              <a:rPr kumimoji="0" lang="de-DE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DB Office" pitchFamily="34" charset="0"/>
              </a:rPr>
              <a:t>Folien 24ff</a:t>
            </a:r>
            <a:endParaRPr kumimoji="0" lang="de-DE" sz="1200" b="0" i="0" u="none" strike="noStrike" cap="none" normalizeH="0" baseline="0" dirty="0" smtClean="0">
              <a:ln>
                <a:noFill/>
              </a:ln>
              <a:effectLst/>
              <a:latin typeface="DB Offic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 und um zusätzliche Nebenbedingungen zu erweitern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22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ementText1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197959" y="1556740"/>
                <a:ext cx="9073260" cy="136815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defPPr>
                  <a:defRPr lang="de-DE"/>
                </a:defPPr>
                <a:lvl1pPr indent="0">
                  <a:spcBef>
                    <a:spcPct val="200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None/>
                  <a:defRPr sz="1400" b="0">
                    <a:solidFill>
                      <a:srgbClr val="000000"/>
                    </a:solidFill>
                    <a:latin typeface="DB Office"/>
                  </a:defRPr>
                </a:lvl1pPr>
                <a:lvl2pPr marL="177800" lvl="1" indent="-177800">
                  <a:spcBef>
                    <a:spcPts val="6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sz="1400">
                    <a:solidFill>
                      <a:srgbClr val="000000"/>
                    </a:solidFill>
                    <a:latin typeface="DB Office"/>
                  </a:defRPr>
                </a:lvl2pPr>
                <a:lvl3pPr marL="355600" lvl="2" indent="-177800">
                  <a:spcBef>
                    <a:spcPts val="300"/>
                  </a:spcBef>
                  <a:buClr>
                    <a:srgbClr val="FF0000"/>
                  </a:buClr>
                  <a:buFont typeface="Symbol" pitchFamily="18" charset="2"/>
                  <a:buChar char="-"/>
                  <a:tabLst/>
                  <a:defRPr sz="1400" baseline="0">
                    <a:solidFill>
                      <a:srgbClr val="000000"/>
                    </a:solidFill>
                    <a:latin typeface="DB Office"/>
                  </a:defRPr>
                </a:lvl3pPr>
                <a:lvl4pPr marL="533400" lvl="3" indent="-1778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§"/>
                  <a:defRPr sz="1400">
                    <a:solidFill>
                      <a:srgbClr val="000000"/>
                    </a:solidFill>
                    <a:latin typeface="DB Office"/>
                  </a:defRPr>
                </a:lvl4pPr>
                <a:lvl5pPr marL="723900" indent="-1905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"/>
                  <a:defRPr sz="1400" baseline="0">
                    <a:latin typeface="DB Office" pitchFamily="34" charset="0"/>
                  </a:defRPr>
                </a:lvl5pPr>
                <a:lvl6pPr marL="901700" indent="-1778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1400">
                    <a:latin typeface="DB Office" pitchFamily="34" charset="0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marL="342900" lvl="1" indent="-342900" algn="l">
                  <a:spcBef>
                    <a:spcPts val="4200"/>
                  </a:spcBef>
                  <a:buFont typeface="+mj-lt"/>
                  <a:buAutoNum type="arabicPeriod" startAt="7"/>
                </a:pPr>
                <a:r>
                  <a:rPr lang="de-DE" sz="1200" dirty="0" smtClean="0"/>
                  <a:t>Wenn eine </a:t>
                </a:r>
                <a:r>
                  <a:rPr lang="de-DE" sz="1200" dirty="0" err="1" smtClean="0"/>
                  <a:t>Fahrlage</a:t>
                </a:r>
                <a:r>
                  <a:rPr lang="de-DE" sz="1200" dirty="0" smtClean="0"/>
                  <a:t> 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/>
                      </a:rPr>
                      <m:t>𝑓</m:t>
                    </m:r>
                    <m:r>
                      <a:rPr lang="de-DE" sz="12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de-DE" sz="1200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de-DE" sz="1200" dirty="0" smtClean="0"/>
                  <a:t> aktiv 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de-DE" sz="12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1200" dirty="0" smtClean="0"/>
                  <a:t>), muss mindestens eine zugehörige Partition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/>
                      </a:rPr>
                      <m:t>𝑔</m:t>
                    </m:r>
                    <m:r>
                      <a:rPr lang="de-DE" sz="12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de-DE" sz="12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p>
                        <m:r>
                          <a:rPr lang="de-DE" sz="12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de-DE" sz="1200" dirty="0" smtClean="0"/>
                  <a:t> aktiv sein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𝑓</m:t>
                        </m:r>
                      </m:sup>
                    </m:sSubSup>
                    <m:r>
                      <a:rPr lang="de-DE" sz="12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e-DE" sz="1200" dirty="0" smtClean="0"/>
                  <a:t>)</a:t>
                </a:r>
              </a:p>
              <a:p>
                <a:pPr marL="342900" lvl="1" indent="-342900" algn="l">
                  <a:spcBef>
                    <a:spcPts val="4200"/>
                  </a:spcBef>
                  <a:buFont typeface="+mj-lt"/>
                  <a:buAutoNum type="arabicPeriod" startAt="7"/>
                </a:pPr>
                <a:r>
                  <a:rPr lang="de-DE" sz="1200" dirty="0" smtClean="0"/>
                  <a:t>Wenn eine Partition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/>
                      </a:rPr>
                      <m:t>𝑔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de-DE" sz="1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p>
                        <m:r>
                          <a:rPr lang="de-DE" sz="1200" i="1">
                            <a:latin typeface="Cambria Math"/>
                            <a:ea typeface="Cambria Math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de-DE" sz="1200" dirty="0" smtClean="0"/>
                  <a:t> aktiv ist </a:t>
                </a:r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de-DE" sz="1200" i="1">
                            <a:latin typeface="Cambria Math"/>
                          </a:rPr>
                          <m:t>𝑓</m:t>
                        </m:r>
                      </m:sup>
                    </m:sSubSup>
                    <m:r>
                      <a:rPr lang="de-DE" sz="1200" i="1">
                        <a:latin typeface="Cambria Math"/>
                      </a:rPr>
                      <m:t>=1</m:t>
                    </m:r>
                  </m:oMath>
                </a14:m>
                <a:r>
                  <a:rPr lang="de-DE" sz="1200" dirty="0" smtClean="0"/>
                  <a:t>), müssen alle zugehörigen Fahrlagenvarianten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de-DE" sz="12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de-DE" sz="12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p>
                        <m:r>
                          <a:rPr lang="de-DE" sz="1200" b="0" i="1" smtClean="0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de-DE" sz="1200" dirty="0" smtClean="0"/>
                  <a:t> aktiv sein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de-DE" sz="1200" b="0" i="1" smtClean="0">
                            <a:latin typeface="Cambria Math"/>
                          </a:rPr>
                          <m:t>𝑔</m:t>
                        </m:r>
                      </m:sup>
                    </m:sSubSup>
                    <m:r>
                      <a:rPr lang="de-DE" sz="1200" i="1">
                        <a:latin typeface="Cambria Math"/>
                      </a:rPr>
                      <m:t>=1</m:t>
                    </m:r>
                  </m:oMath>
                </a14:m>
                <a:r>
                  <a:rPr lang="de-DE" sz="1200" dirty="0" smtClean="0"/>
                  <a:t>)</a:t>
                </a:r>
                <a:endParaRPr lang="de-DE" sz="1200" dirty="0"/>
              </a:p>
            </p:txBody>
          </p:sp>
        </mc:Choice>
        <mc:Fallback xmlns="">
          <p:sp>
            <p:nvSpPr>
              <p:cNvPr id="5" name="ElementText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97959" y="1556740"/>
                <a:ext cx="9073260" cy="1368152"/>
              </a:xfrm>
              <a:prstGeom prst="rect">
                <a:avLst/>
              </a:prstGeom>
              <a:blipFill rotWithShape="1">
                <a:blip r:embed="rId4"/>
                <a:stretch>
                  <a:fillRect l="-739" t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6026" y="1782040"/>
                <a:ext cx="1846338" cy="485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supHide m:val="on"/>
                          <m:ctrlPr>
                            <a:rPr lang="de-DE" sz="1200" i="1" smtClean="0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200" i="1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de-DE" sz="1200" i="1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de-DE" sz="1200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200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sz="1200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de-DE" sz="1200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∨</m:t>
                                  </m:r>
                                  <m:r>
                                    <a:rPr lang="de-DE" sz="1200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sz="1200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de-DE" sz="1200" i="1">
                                      <a:solidFill>
                                        <a:srgbClr val="004BB4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de-DE" sz="1200" i="1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,  ∀</m:t>
                          </m:r>
                          <m:r>
                            <a:rPr lang="de-DE" sz="1200" i="1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de-DE" sz="1200" i="1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de-DE" sz="1200" b="0" i="1" smtClean="0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</m:nary>
                    </m:oMath>
                  </m:oMathPara>
                </a14:m>
                <a:endParaRPr lang="de-DE" sz="1200" dirty="0" err="1" smtClean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26" y="1782040"/>
                <a:ext cx="1846338" cy="485389"/>
              </a:xfrm>
              <a:prstGeom prst="rect">
                <a:avLst/>
              </a:prstGeom>
              <a:blipFill rotWithShape="1">
                <a:blip r:embed="rId5"/>
                <a:stretch>
                  <a:fillRect l="-28713" t="-137500" r="-990" b="-18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16026" y="2604527"/>
                <a:ext cx="1976438" cy="448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de-DE" sz="1200" i="1" smtClean="0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200" i="1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de-DE" sz="1200" i="1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sz="1200" b="0" i="1" smtClean="0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de-DE" sz="1200" i="1" smtClean="0">
                                  <a:solidFill>
                                    <a:srgbClr val="004BB4"/>
                                  </a:solidFill>
                                  <a:latin typeface="Cambria Math"/>
                                  <a:ea typeface="Cambria Math"/>
                                </a:rPr>
                                <m:t>¬</m:t>
                              </m:r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sup>
                          </m:sSubSup>
                          <m:r>
                            <a:rPr lang="de-DE" sz="1200" i="1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∨</m:t>
                          </m:r>
                          <m:sSubSup>
                            <m:sSubSupPr>
                              <m:ctrlP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de-DE" sz="1200" i="1">
                                  <a:solidFill>
                                    <a:srgbClr val="004BB4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sup>
                          </m:sSubSup>
                          <m:r>
                            <a:rPr lang="de-DE" sz="1200" b="0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de-DE" sz="1200" b="0" i="1" smtClean="0">
                          <a:solidFill>
                            <a:srgbClr val="004BB4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1200" b="0" i="1" smtClean="0">
                          <a:solidFill>
                            <a:srgbClr val="004BB4"/>
                          </a:solidFill>
                          <a:latin typeface="Cambria Math"/>
                        </a:rPr>
                        <m:t>  </m:t>
                      </m:r>
                      <m:r>
                        <a:rPr lang="de-DE" sz="1200" b="0" i="1" smtClean="0">
                          <a:solidFill>
                            <a:srgbClr val="004BB4"/>
                          </a:solidFill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de-DE" sz="1200" b="0" i="1" smtClean="0">
                          <a:solidFill>
                            <a:srgbClr val="004BB4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de-DE" sz="1200" b="0" i="1" smtClean="0">
                          <a:solidFill>
                            <a:srgbClr val="004BB4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de-DE" sz="1200" b="0" i="1" smtClean="0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p>
                          <m:r>
                            <a:rPr lang="de-DE" sz="1200" b="0" i="1" smtClean="0">
                              <a:solidFill>
                                <a:srgbClr val="004BB4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de-DE" sz="1200" dirty="0" err="1" smtClean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26" y="2604527"/>
                <a:ext cx="1976438" cy="448200"/>
              </a:xfrm>
              <a:prstGeom prst="rect">
                <a:avLst/>
              </a:prstGeom>
              <a:blipFill rotWithShape="1">
                <a:blip r:embed="rId6"/>
                <a:stretch>
                  <a:fillRect l="-26543" t="-148649" r="-926" b="-2067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25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Inhalt </a:t>
            </a:r>
            <a:endParaRPr lang="de-DE" dirty="0"/>
          </a:p>
        </p:txBody>
      </p:sp>
      <p:sp>
        <p:nvSpPr>
          <p:cNvPr id="78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1519952"/>
            <a:ext cx="5540429" cy="4106192"/>
            <a:chOff x="1929323" y="3500542"/>
            <a:chExt cx="5540429" cy="4106192"/>
          </a:xfrm>
        </p:grpSpPr>
        <p:sp>
          <p:nvSpPr>
            <p:cNvPr id="15" name="5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0542"/>
              <a:ext cx="1007641" cy="4106192"/>
            </a:xfrm>
            <a:prstGeom prst="rect">
              <a:avLst/>
            </a:prstGeom>
            <a:solidFill>
              <a:srgbClr val="878C96"/>
            </a:solidFill>
            <a:ln w="9525" cap="flat" cmpd="sng" algn="ctr">
              <a:solidFill>
                <a:srgbClr val="878C96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400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0_Inhalt_Ebene1"/>
            <p:cNvSpPr/>
            <p:nvPr>
              <p:custDataLst>
                <p:tags r:id="rId4"/>
              </p:custDataLst>
            </p:nvPr>
          </p:nvSpPr>
          <p:spPr bwMode="gray">
            <a:xfrm>
              <a:off x="2433143" y="3646220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Ablauf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18" name="0_Seiten_Ebene1"/>
            <p:cNvSpPr txBox="1"/>
            <p:nvPr/>
          </p:nvSpPr>
          <p:spPr bwMode="gray">
            <a:xfrm>
              <a:off x="6965994" y="3716573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24" name="1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433143" y="4294546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Rechenbeispiel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5" name="2_Inhalt_Ebene1"/>
            <p:cNvSpPr/>
            <p:nvPr>
              <p:custDataLst>
                <p:tags r:id="rId6"/>
              </p:custDataLst>
            </p:nvPr>
          </p:nvSpPr>
          <p:spPr bwMode="gray">
            <a:xfrm>
              <a:off x="2433143" y="4942872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Abschätzung Rechenaufwand zur Bestimmung zeitlicher Konflikte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6" name="3_Inhalt_Ebene1"/>
            <p:cNvSpPr/>
            <p:nvPr>
              <p:custDataLst>
                <p:tags r:id="rId7"/>
              </p:custDataLst>
            </p:nvPr>
          </p:nvSpPr>
          <p:spPr bwMode="gray">
            <a:xfrm>
              <a:off x="2433143" y="5591198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SAT-Kodierung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8" name="5_Inhalt_Ebene1"/>
            <p:cNvSpPr/>
            <p:nvPr>
              <p:custDataLst>
                <p:tags r:id="rId8"/>
              </p:custDataLst>
            </p:nvPr>
          </p:nvSpPr>
          <p:spPr bwMode="gray">
            <a:xfrm>
              <a:off x="2433143" y="6887850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Offene Fragen / ToDos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32" name="4_Inhalt_Ebene1_Highlight"/>
            <p:cNvSpPr/>
            <p:nvPr>
              <p:custDataLst>
                <p:tags r:id="rId9"/>
              </p:custDataLst>
            </p:nvPr>
          </p:nvSpPr>
          <p:spPr bwMode="gray">
            <a:xfrm>
              <a:off x="2433144" y="6239524"/>
              <a:ext cx="5036608" cy="576326"/>
            </a:xfrm>
            <a:prstGeom prst="rect">
              <a:avLst/>
            </a:prstGeom>
            <a:solidFill>
              <a:srgbClr val="E1E6EB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000000"/>
                  </a:solidFill>
                </a:rPr>
                <a:t>Anpassung Fahrlagen-Kodierung (EncodeRequest)</a:t>
              </a:r>
              <a:endParaRPr lang="de-DE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4" name="1_Seiten_Ebene1"/>
            <p:cNvSpPr txBox="1"/>
            <p:nvPr/>
          </p:nvSpPr>
          <p:spPr bwMode="gray">
            <a:xfrm>
              <a:off x="6965994" y="4364899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5" name="2_Seiten_Ebene1"/>
            <p:cNvSpPr txBox="1"/>
            <p:nvPr/>
          </p:nvSpPr>
          <p:spPr bwMode="gray">
            <a:xfrm>
              <a:off x="6965994" y="5013225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6" name="3_Seiten_Ebene1"/>
            <p:cNvSpPr txBox="1"/>
            <p:nvPr/>
          </p:nvSpPr>
          <p:spPr bwMode="gray">
            <a:xfrm>
              <a:off x="6965994" y="5661551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8" name="5_Seiten_Ebene1"/>
            <p:cNvSpPr txBox="1"/>
            <p:nvPr/>
          </p:nvSpPr>
          <p:spPr bwMode="gray">
            <a:xfrm>
              <a:off x="6965994" y="6958203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42" name="4_Seiten_Ebene1_Highlight"/>
            <p:cNvSpPr txBox="1"/>
            <p:nvPr/>
          </p:nvSpPr>
          <p:spPr bwMode="gray">
            <a:xfrm>
              <a:off x="6965994" y="6305337"/>
              <a:ext cx="503758" cy="432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455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Kodierung Fahrlagen </a:t>
            </a:r>
            <a:r>
              <a:rPr lang="de-DE" dirty="0" smtClean="0"/>
              <a:t>SAT-ganzjährig (1/5) 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Rechenbeispiel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749085"/>
                  </p:ext>
                </p:extLst>
              </p:nvPr>
            </p:nvGraphicFramePr>
            <p:xfrm>
              <a:off x="630706" y="3682332"/>
              <a:ext cx="8784409" cy="212293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36230"/>
                    <a:gridCol w="792088"/>
                    <a:gridCol w="1108923"/>
                    <a:gridCol w="1108923"/>
                    <a:gridCol w="1108923"/>
                    <a:gridCol w="1108923"/>
                    <a:gridCol w="1108923"/>
                    <a:gridCol w="1511476"/>
                  </a:tblGrid>
                  <a:tr h="253908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30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1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20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33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5846161"/>
                  </p:ext>
                </p:extLst>
              </p:nvPr>
            </p:nvGraphicFramePr>
            <p:xfrm>
              <a:off x="630706" y="3682332"/>
              <a:ext cx="8784409" cy="212293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36230"/>
                    <a:gridCol w="792088"/>
                    <a:gridCol w="1108923"/>
                    <a:gridCol w="1108923"/>
                    <a:gridCol w="1108923"/>
                    <a:gridCol w="1108923"/>
                    <a:gridCol w="1108923"/>
                    <a:gridCol w="1511476"/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  <a:endParaRPr lang="de-DE" sz="1200" baseline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46151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60526" r="-836364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8462" t="-60526" r="-890769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495" t="-60526" r="-336813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5495" t="-60526" r="-236813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495" t="-60526" r="-136813" b="-3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81048" t="-60526" r="-403" b="-306579"/>
                          </a:stretch>
                        </a:blipFill>
                      </a:tcPr>
                    </a:tc>
                  </a:tr>
                  <a:tr h="4622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62667" r="-836364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8462" t="-162667" r="-890769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495" t="-162667" r="-336813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5495" t="-162667" r="-236813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495" t="-162667" r="-136813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81048" t="-162667" r="-403" b="-210667"/>
                          </a:stretch>
                        </a:blipFill>
                      </a:tcPr>
                    </a:tc>
                  </a:tr>
                  <a:tr h="46405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59211" r="-836364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8462" t="-259211" r="-890769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495" t="-259211" r="-336813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5495" t="-259211" r="-236813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495" t="-259211" r="-136813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81048" t="-259211" r="-403" b="-107895"/>
                          </a:stretch>
                        </a:blipFill>
                      </a:tcPr>
                    </a:tc>
                  </a:tr>
                  <a:tr h="46075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59211" r="-836364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8462" t="-359211" r="-890769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495" t="-359211" r="-336813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5495" t="-359211" r="-236813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495" t="-359211" r="-136813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81048" t="-359211" r="-403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0" name="Gruppieren 9"/>
          <p:cNvGrpSpPr/>
          <p:nvPr/>
        </p:nvGrpSpPr>
        <p:grpSpPr>
          <a:xfrm>
            <a:off x="3661216" y="1199694"/>
            <a:ext cx="3573825" cy="1325511"/>
            <a:chOff x="1448802" y="1443591"/>
            <a:chExt cx="3573825" cy="1325511"/>
          </a:xfrm>
        </p:grpSpPr>
        <p:sp>
          <p:nvSpPr>
            <p:cNvPr id="21" name="Ellipse 20"/>
            <p:cNvSpPr/>
            <p:nvPr/>
          </p:nvSpPr>
          <p:spPr bwMode="auto">
            <a:xfrm>
              <a:off x="1448802" y="1988786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rPr>
                <a:t>Q</a:t>
              </a:r>
            </a:p>
          </p:txBody>
        </p:sp>
        <p:sp>
          <p:nvSpPr>
            <p:cNvPr id="24" name="Ellipse 23"/>
            <p:cNvSpPr/>
            <p:nvPr/>
          </p:nvSpPr>
          <p:spPr bwMode="auto">
            <a:xfrm>
              <a:off x="4734595" y="1988840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rPr>
                <a:t>S</a:t>
              </a:r>
            </a:p>
          </p:txBody>
        </p:sp>
        <p:sp>
          <p:nvSpPr>
            <p:cNvPr id="25" name="Ellipse 24"/>
            <p:cNvSpPr/>
            <p:nvPr/>
          </p:nvSpPr>
          <p:spPr bwMode="auto">
            <a:xfrm>
              <a:off x="3438451" y="1988840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sp>
          <p:nvSpPr>
            <p:cNvPr id="26" name="Ellipse 25"/>
            <p:cNvSpPr/>
            <p:nvPr/>
          </p:nvSpPr>
          <p:spPr bwMode="auto">
            <a:xfrm>
              <a:off x="2473682" y="1628800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29" name="Gerade Verbindung mit Pfeil 28"/>
            <p:cNvCxnSpPr>
              <a:stCxn id="21" idx="7"/>
              <a:endCxn id="26" idx="2"/>
            </p:cNvCxnSpPr>
            <p:nvPr/>
          </p:nvCxnSpPr>
          <p:spPr bwMode="auto">
            <a:xfrm flipV="1">
              <a:off x="1694653" y="1772816"/>
              <a:ext cx="779029" cy="25815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mit Pfeil 29"/>
            <p:cNvCxnSpPr>
              <a:stCxn id="26" idx="6"/>
              <a:endCxn id="25" idx="1"/>
            </p:cNvCxnSpPr>
            <p:nvPr/>
          </p:nvCxnSpPr>
          <p:spPr bwMode="auto">
            <a:xfrm>
              <a:off x="2761714" y="1772816"/>
              <a:ext cx="718918" cy="25820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 Verbindung mit Pfeil 30"/>
            <p:cNvCxnSpPr>
              <a:stCxn id="25" idx="6"/>
              <a:endCxn id="24" idx="2"/>
            </p:cNvCxnSpPr>
            <p:nvPr/>
          </p:nvCxnSpPr>
          <p:spPr bwMode="auto">
            <a:xfrm>
              <a:off x="3726483" y="2132856"/>
              <a:ext cx="100811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Ellipse 48"/>
            <p:cNvSpPr/>
            <p:nvPr/>
          </p:nvSpPr>
          <p:spPr bwMode="auto">
            <a:xfrm>
              <a:off x="2473682" y="2420888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endParaRPr>
            </a:p>
          </p:txBody>
        </p:sp>
        <p:cxnSp>
          <p:nvCxnSpPr>
            <p:cNvPr id="52" name="Gerade Verbindung mit Pfeil 51"/>
            <p:cNvCxnSpPr>
              <a:stCxn id="49" idx="6"/>
              <a:endCxn id="25" idx="3"/>
            </p:cNvCxnSpPr>
            <p:nvPr/>
          </p:nvCxnSpPr>
          <p:spPr bwMode="auto">
            <a:xfrm flipV="1">
              <a:off x="2761714" y="2234691"/>
              <a:ext cx="718918" cy="3302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mit Pfeil 56"/>
            <p:cNvCxnSpPr>
              <a:stCxn id="21" idx="5"/>
              <a:endCxn id="49" idx="2"/>
            </p:cNvCxnSpPr>
            <p:nvPr/>
          </p:nvCxnSpPr>
          <p:spPr bwMode="auto">
            <a:xfrm>
              <a:off x="1694653" y="2234637"/>
              <a:ext cx="779029" cy="3302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Textfeld 69"/>
            <p:cNvSpPr txBox="1"/>
            <p:nvPr/>
          </p:nvSpPr>
          <p:spPr>
            <a:xfrm>
              <a:off x="1543117" y="1444134"/>
              <a:ext cx="74874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 smtClean="0"/>
                <a:t>s</a:t>
              </a:r>
              <a:r>
                <a:rPr lang="de-DE" sz="1200" b="1" baseline="-25000" dirty="0" smtClean="0"/>
                <a:t>1</a:t>
              </a:r>
              <a:br>
                <a:rPr lang="de-DE" sz="1200" b="1" baseline="-25000" dirty="0" smtClean="0"/>
              </a:br>
              <a:r>
                <a:rPr lang="de-DE" sz="1200" b="1" dirty="0" smtClean="0"/>
                <a:t>(1,1,1,1)</a:t>
              </a: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1543117" y="2348880"/>
              <a:ext cx="74874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 smtClean="0"/>
                <a:t>s</a:t>
              </a:r>
              <a:r>
                <a:rPr lang="de-DE" sz="1200" b="1" baseline="-25000" dirty="0" smtClean="0"/>
                <a:t>2</a:t>
              </a:r>
              <a:br>
                <a:rPr lang="de-DE" sz="1200" b="1" baseline="-25000" dirty="0" smtClean="0"/>
              </a:br>
              <a:r>
                <a:rPr lang="de-DE" sz="1200" b="1" dirty="0" smtClean="0"/>
                <a:t>(1,1,1,1)</a:t>
              </a: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2790379" y="1444134"/>
              <a:ext cx="74874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 smtClean="0"/>
                <a:t>s</a:t>
              </a:r>
              <a:r>
                <a:rPr lang="de-DE" sz="1200" b="1" baseline="-25000" dirty="0" smtClean="0"/>
                <a:t>3</a:t>
              </a:r>
              <a:br>
                <a:rPr lang="de-DE" sz="1200" b="1" baseline="-25000" dirty="0" smtClean="0"/>
              </a:br>
              <a:r>
                <a:rPr lang="de-DE" sz="1200" b="1" dirty="0" smtClean="0"/>
                <a:t>(1,1,1,1)</a:t>
              </a: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2790379" y="2399770"/>
              <a:ext cx="74874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 smtClean="0"/>
                <a:t>s</a:t>
              </a:r>
              <a:r>
                <a:rPr lang="de-DE" sz="1200" b="1" baseline="-25000" dirty="0" smtClean="0"/>
                <a:t>4</a:t>
              </a:r>
              <a:br>
                <a:rPr lang="de-DE" sz="1200" b="1" baseline="-25000" dirty="0" smtClean="0"/>
              </a:br>
              <a:r>
                <a:rPr lang="de-DE" sz="1200" b="1" dirty="0" smtClean="0"/>
                <a:t>(1,1,1,1)</a:t>
              </a: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841835" y="1735924"/>
              <a:ext cx="74874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 smtClean="0"/>
                <a:t>s</a:t>
              </a:r>
              <a:r>
                <a:rPr lang="de-DE" sz="1200" b="1" baseline="-25000" dirty="0"/>
                <a:t>5</a:t>
              </a:r>
              <a:r>
                <a:rPr lang="de-DE" sz="1200" b="1" baseline="-25000" dirty="0" smtClean="0"/>
                <a:t/>
              </a:r>
              <a:br>
                <a:rPr lang="de-DE" sz="1200" b="1" baseline="-25000" dirty="0" smtClean="0"/>
              </a:br>
              <a:r>
                <a:rPr lang="de-DE" sz="1200" b="1" dirty="0" smtClean="0"/>
                <a:t>(1,1,1,1)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523922" y="1443591"/>
              <a:ext cx="18755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FF0000"/>
                </a:buClr>
                <a:buSzPct val="85000"/>
              </a:pPr>
              <a:r>
                <a:rPr lang="de-DE" sz="1200" dirty="0" smtClean="0">
                  <a:solidFill>
                    <a:srgbClr val="000000"/>
                  </a:solidFill>
                  <a:latin typeface="DB Office"/>
                </a:rPr>
                <a:t>K1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2523922" y="2236222"/>
              <a:ext cx="18755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FF0000"/>
                </a:buClr>
                <a:buSzPct val="85000"/>
              </a:pPr>
              <a:r>
                <a:rPr lang="de-DE" sz="1200" dirty="0" smtClean="0">
                  <a:solidFill>
                    <a:srgbClr val="000000"/>
                  </a:solidFill>
                  <a:latin typeface="DB Office"/>
                </a:rPr>
                <a:t>K2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494626" y="1804120"/>
              <a:ext cx="18755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FF0000"/>
                </a:buClr>
                <a:buSzPct val="85000"/>
              </a:pPr>
              <a:r>
                <a:rPr lang="de-DE" sz="1200" dirty="0" smtClean="0">
                  <a:solidFill>
                    <a:srgbClr val="000000"/>
                  </a:solidFill>
                  <a:latin typeface="DB Office"/>
                </a:rPr>
                <a:t>K3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  <a:latin typeface="DB Office"/>
                  </a:rPr>
                  <a:t> (1,1,0,0)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(0,0,1,1)</a:t>
                </a:r>
                <a:endParaRPr lang="de-DE" sz="1200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de-DE" sz="1200" dirty="0">
                    <a:solidFill>
                      <a:srgbClr val="000000"/>
                    </a:solidFill>
                  </a:rPr>
                  <a:t>(</a:t>
                </a:r>
                <a:r>
                  <a:rPr lang="de-DE" sz="1200" dirty="0" smtClean="0">
                    <a:solidFill>
                      <a:srgbClr val="000000"/>
                    </a:solidFill>
                  </a:rPr>
                  <a:t>1,0,0,0</a:t>
                </a:r>
                <a:r>
                  <a:rPr lang="de-DE" sz="1200" dirty="0">
                    <a:solidFill>
                      <a:srgbClr val="000000"/>
                    </a:solidFill>
                  </a:rPr>
                  <a:t>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(0,1,1,1)</a:t>
                </a:r>
                <a:endParaRPr lang="de-DE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blipFill rotWithShape="1">
                <a:blip r:embed="rId3"/>
                <a:stretch>
                  <a:fillRect l="-3937" t="-4348" r="-11811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270792" y="3340858"/>
            <a:ext cx="112691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Quelle</a:t>
            </a:r>
          </a:p>
        </p:txBody>
      </p:sp>
      <p:cxnSp>
        <p:nvCxnSpPr>
          <p:cNvPr id="16" name="Gerade Verbindung 15"/>
          <p:cNvCxnSpPr>
            <a:stCxn id="14" idx="2"/>
          </p:cNvCxnSpPr>
          <p:nvPr/>
        </p:nvCxnSpPr>
        <p:spPr bwMode="auto">
          <a:xfrm>
            <a:off x="834248" y="3502441"/>
            <a:ext cx="156624" cy="1798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feld 57"/>
          <p:cNvSpPr txBox="1"/>
          <p:nvPr/>
        </p:nvSpPr>
        <p:spPr>
          <a:xfrm>
            <a:off x="1494928" y="3345948"/>
            <a:ext cx="111889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Senke</a:t>
            </a:r>
          </a:p>
        </p:txBody>
      </p:sp>
      <p:cxnSp>
        <p:nvCxnSpPr>
          <p:cNvPr id="63" name="Gerade Verbindung 62"/>
          <p:cNvCxnSpPr>
            <a:stCxn id="58" idx="2"/>
          </p:cNvCxnSpPr>
          <p:nvPr/>
        </p:nvCxnSpPr>
        <p:spPr bwMode="auto">
          <a:xfrm flipH="1">
            <a:off x="1893744" y="3507531"/>
            <a:ext cx="160632" cy="1748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feld 63"/>
          <p:cNvSpPr txBox="1"/>
          <p:nvPr/>
        </p:nvSpPr>
        <p:spPr>
          <a:xfrm>
            <a:off x="2719064" y="3295137"/>
            <a:ext cx="278762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Maximal eine eingehende / ausgehende Kante</a:t>
            </a:r>
          </a:p>
        </p:txBody>
      </p:sp>
      <p:sp>
        <p:nvSpPr>
          <p:cNvPr id="22" name="Geschweifte Klammer rechts 21"/>
          <p:cNvSpPr/>
          <p:nvPr/>
        </p:nvSpPr>
        <p:spPr bwMode="auto">
          <a:xfrm rot="16200000">
            <a:off x="3907196" y="1990144"/>
            <a:ext cx="216024" cy="3168352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6977817" y="3289485"/>
            <a:ext cx="142987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Nachfolgerbeziehungen</a:t>
            </a:r>
          </a:p>
        </p:txBody>
      </p:sp>
      <p:sp>
        <p:nvSpPr>
          <p:cNvPr id="68" name="Geschweifte Klammer rechts 67"/>
          <p:cNvSpPr/>
          <p:nvPr/>
        </p:nvSpPr>
        <p:spPr bwMode="auto">
          <a:xfrm rot="16200000">
            <a:off x="7467370" y="1728935"/>
            <a:ext cx="216024" cy="3679465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 dirty="0"/>
          </a:p>
        </p:txBody>
      </p:sp>
      <p:sp>
        <p:nvSpPr>
          <p:cNvPr id="3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</p:spPr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41979" y="1793760"/>
            <a:ext cx="19073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4 Fahrlagenvarianten (FLV):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102723" y="4077090"/>
            <a:ext cx="4422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FLV 1: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02723" y="4557157"/>
            <a:ext cx="4422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FLV 2: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02723" y="5037224"/>
            <a:ext cx="4422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FLV 3: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102723" y="5517290"/>
            <a:ext cx="4422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FLV 4:</a:t>
            </a:r>
          </a:p>
        </p:txBody>
      </p:sp>
    </p:spTree>
    <p:extLst>
      <p:ext uri="{BB962C8B-B14F-4D97-AF65-F5344CB8AC3E}">
        <p14:creationId xmlns:p14="http://schemas.microsoft.com/office/powerpoint/2010/main" val="13312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Kodierung Fahrlagen </a:t>
            </a:r>
            <a:r>
              <a:rPr lang="de-DE" dirty="0" smtClean="0"/>
              <a:t>SAT-ganzjährig (2/5) </a:t>
            </a:r>
            <a:br>
              <a:rPr lang="de-DE" dirty="0" smtClean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Rechenbeispiel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466430"/>
                  </p:ext>
                </p:extLst>
              </p:nvPr>
            </p:nvGraphicFramePr>
            <p:xfrm>
              <a:off x="630706" y="3682332"/>
              <a:ext cx="8856417" cy="2468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36230"/>
                    <a:gridCol w="792088"/>
                    <a:gridCol w="1108923"/>
                    <a:gridCol w="1108923"/>
                    <a:gridCol w="1108923"/>
                    <a:gridCol w="1108923"/>
                    <a:gridCol w="1108923"/>
                    <a:gridCol w="1583484"/>
                  </a:tblGrid>
                  <a:tr h="253908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30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rgbClr val="004BB4"/>
                              </a:solidFill>
                            </a:rPr>
                            <a:t>Keine zusätzliche Klausel</a:t>
                          </a:r>
                          <a:endParaRPr lang="de-DE" sz="1000" baseline="0" dirty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1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rgbClr val="004BB4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20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rgbClr val="004BB4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33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rgbClr val="004BB4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066996"/>
                  </p:ext>
                </p:extLst>
              </p:nvPr>
            </p:nvGraphicFramePr>
            <p:xfrm>
              <a:off x="630706" y="3682332"/>
              <a:ext cx="8856417" cy="2468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36230"/>
                    <a:gridCol w="792088"/>
                    <a:gridCol w="1108923"/>
                    <a:gridCol w="1108923"/>
                    <a:gridCol w="1108923"/>
                    <a:gridCol w="1108923"/>
                    <a:gridCol w="1108923"/>
                    <a:gridCol w="1583484"/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  <a:endParaRPr lang="de-DE" sz="1200" baseline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51111" r="-844156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8462" t="-51111" r="-900000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rgbClr val="004BB4"/>
                              </a:solidFill>
                            </a:rPr>
                            <a:t>Keine zusätzliche Klausel</a:t>
                          </a:r>
                          <a:endParaRPr lang="de-DE" sz="1000" baseline="0" dirty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495" t="-51111" r="-343407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5495" t="-51111" r="-243407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495" t="-51111" r="-143407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8846" t="-51111" r="-385" b="-304444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51111" r="-844156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8462" t="-151111" r="-900000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rgbClr val="004BB4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495" t="-151111" r="-34340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5495" t="-151111" r="-24340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495" t="-151111" r="-14340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8846" t="-151111" r="-385" b="-204444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51111" r="-84415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8462" t="-251111" r="-9000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rgbClr val="004BB4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495" t="-251111" r="-34340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5495" t="-251111" r="-24340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495" t="-251111" r="-14340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8846" t="-251111" r="-385" b="-104444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51111" r="-844156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18462" t="-351111" r="-900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rgbClr val="004BB4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495" t="-351111" r="-34340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5495" t="-351111" r="-24340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55495" t="-351111" r="-14340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58846" t="-351111" r="-385" b="-44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Ellipse 20"/>
          <p:cNvSpPr/>
          <p:nvPr/>
        </p:nvSpPr>
        <p:spPr bwMode="auto">
          <a:xfrm>
            <a:off x="3661216" y="1744889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Q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6947009" y="174494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S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5650865" y="174494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4686096" y="138490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29" name="Gerade Verbindung mit Pfeil 28"/>
          <p:cNvCxnSpPr>
            <a:stCxn id="21" idx="7"/>
            <a:endCxn id="26" idx="2"/>
          </p:cNvCxnSpPr>
          <p:nvPr/>
        </p:nvCxnSpPr>
        <p:spPr bwMode="auto">
          <a:xfrm flipV="1">
            <a:off x="3907067" y="1528919"/>
            <a:ext cx="779029" cy="2581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mit Pfeil 29"/>
          <p:cNvCxnSpPr>
            <a:stCxn id="26" idx="6"/>
            <a:endCxn id="25" idx="1"/>
          </p:cNvCxnSpPr>
          <p:nvPr/>
        </p:nvCxnSpPr>
        <p:spPr bwMode="auto">
          <a:xfrm>
            <a:off x="4974128" y="1528919"/>
            <a:ext cx="718918" cy="25820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004BB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/>
          <p:cNvCxnSpPr>
            <a:stCxn id="25" idx="6"/>
            <a:endCxn id="24" idx="2"/>
          </p:cNvCxnSpPr>
          <p:nvPr/>
        </p:nvCxnSpPr>
        <p:spPr bwMode="auto">
          <a:xfrm>
            <a:off x="5938897" y="1888959"/>
            <a:ext cx="100811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Ellipse 48"/>
          <p:cNvSpPr/>
          <p:nvPr/>
        </p:nvSpPr>
        <p:spPr bwMode="auto">
          <a:xfrm>
            <a:off x="4686096" y="2176991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52" name="Gerade Verbindung mit Pfeil 51"/>
          <p:cNvCxnSpPr>
            <a:stCxn id="49" idx="6"/>
            <a:endCxn id="25" idx="3"/>
          </p:cNvCxnSpPr>
          <p:nvPr/>
        </p:nvCxnSpPr>
        <p:spPr bwMode="auto">
          <a:xfrm flipV="1">
            <a:off x="4974128" y="1990794"/>
            <a:ext cx="718918" cy="3302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Gerade Verbindung mit Pfeil 56"/>
          <p:cNvCxnSpPr>
            <a:stCxn id="21" idx="5"/>
            <a:endCxn id="49" idx="2"/>
          </p:cNvCxnSpPr>
          <p:nvPr/>
        </p:nvCxnSpPr>
        <p:spPr bwMode="auto">
          <a:xfrm>
            <a:off x="3907067" y="1990740"/>
            <a:ext cx="779029" cy="3302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feld 69"/>
          <p:cNvSpPr txBox="1"/>
          <p:nvPr/>
        </p:nvSpPr>
        <p:spPr>
          <a:xfrm>
            <a:off x="3755531" y="1200237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 smtClean="0"/>
              <a:t>1</a:t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p:sp>
        <p:nvSpPr>
          <p:cNvPr id="98" name="Textfeld 97"/>
          <p:cNvSpPr txBox="1"/>
          <p:nvPr/>
        </p:nvSpPr>
        <p:spPr>
          <a:xfrm>
            <a:off x="3755531" y="2104983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 smtClean="0"/>
              <a:t>2</a:t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/>
              <p:cNvSpPr txBox="1"/>
              <p:nvPr/>
            </p:nvSpPr>
            <p:spPr>
              <a:xfrm>
                <a:off x="5065971" y="1155224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>
                    <a:solidFill>
                      <a:srgbClr val="004BB4"/>
                    </a:solidFill>
                  </a:rPr>
                  <a:t/>
                </a:r>
                <a:br>
                  <a:rPr lang="de-DE" sz="1200" b="1" baseline="-25000" dirty="0" smtClean="0">
                    <a:solidFill>
                      <a:srgbClr val="004BB4"/>
                    </a:solidFill>
                  </a:rPr>
                </a:br>
                <a:r>
                  <a:rPr lang="de-DE" sz="1200" b="1" dirty="0" smtClean="0">
                    <a:solidFill>
                      <a:srgbClr val="004BB4"/>
                    </a:solidFill>
                  </a:rPr>
                  <a:t>(1,1,0,0)</a:t>
                </a:r>
              </a:p>
            </p:txBody>
          </p:sp>
        </mc:Choice>
        <mc:Fallback xmlns="">
          <p:sp>
            <p:nvSpPr>
              <p:cNvPr id="103" name="Textfeld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971" y="1155224"/>
                <a:ext cx="74874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/>
          <p:cNvSpPr txBox="1"/>
          <p:nvPr/>
        </p:nvSpPr>
        <p:spPr>
          <a:xfrm>
            <a:off x="5002793" y="2155873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 smtClean="0"/>
              <a:t>4</a:t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054249" y="1492027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/>
              <a:t>5</a:t>
            </a:r>
            <a:r>
              <a:rPr lang="de-DE" sz="1200" b="1" baseline="-25000" dirty="0" smtClean="0"/>
              <a:t/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736336" y="1199694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K1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736336" y="2452246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K2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5707040" y="1560223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K3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70792" y="3340858"/>
            <a:ext cx="112691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Quelle</a:t>
            </a:r>
          </a:p>
        </p:txBody>
      </p:sp>
      <p:cxnSp>
        <p:nvCxnSpPr>
          <p:cNvPr id="16" name="Gerade Verbindung 15"/>
          <p:cNvCxnSpPr>
            <a:stCxn id="14" idx="2"/>
          </p:cNvCxnSpPr>
          <p:nvPr/>
        </p:nvCxnSpPr>
        <p:spPr bwMode="auto">
          <a:xfrm>
            <a:off x="834248" y="3502441"/>
            <a:ext cx="156624" cy="1798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feld 57"/>
          <p:cNvSpPr txBox="1"/>
          <p:nvPr/>
        </p:nvSpPr>
        <p:spPr>
          <a:xfrm>
            <a:off x="1494928" y="3345948"/>
            <a:ext cx="111889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Senke</a:t>
            </a:r>
          </a:p>
        </p:txBody>
      </p:sp>
      <p:cxnSp>
        <p:nvCxnSpPr>
          <p:cNvPr id="63" name="Gerade Verbindung 62"/>
          <p:cNvCxnSpPr>
            <a:stCxn id="58" idx="2"/>
          </p:cNvCxnSpPr>
          <p:nvPr/>
        </p:nvCxnSpPr>
        <p:spPr bwMode="auto">
          <a:xfrm flipH="1">
            <a:off x="1893744" y="3507531"/>
            <a:ext cx="160632" cy="1748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feld 63"/>
          <p:cNvSpPr txBox="1"/>
          <p:nvPr/>
        </p:nvSpPr>
        <p:spPr>
          <a:xfrm>
            <a:off x="2719064" y="3140968"/>
            <a:ext cx="3959417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Maximal eine eingehende / ausgehende Kante</a:t>
            </a:r>
            <a:br>
              <a:rPr lang="de-DE" sz="1050" dirty="0" smtClean="0">
                <a:solidFill>
                  <a:srgbClr val="000000"/>
                </a:solidFill>
                <a:latin typeface="DB Office"/>
              </a:rPr>
            </a:br>
            <a:r>
              <a:rPr lang="de-DE" sz="1050" dirty="0" smtClean="0">
                <a:solidFill>
                  <a:srgbClr val="004BB4"/>
                </a:solidFill>
                <a:latin typeface="DB Office"/>
              </a:rPr>
              <a:t>(oder mehrere Kanten beim Zusammenhalten von Systemtrassen)</a:t>
            </a:r>
          </a:p>
        </p:txBody>
      </p:sp>
      <p:sp>
        <p:nvSpPr>
          <p:cNvPr id="22" name="Geschweifte Klammer rechts 21"/>
          <p:cNvSpPr/>
          <p:nvPr/>
        </p:nvSpPr>
        <p:spPr bwMode="auto">
          <a:xfrm rot="16200000">
            <a:off x="3907196" y="1990144"/>
            <a:ext cx="216024" cy="3168352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6977817" y="3289485"/>
            <a:ext cx="142987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Nachfolgerbeziehungen</a:t>
            </a:r>
          </a:p>
        </p:txBody>
      </p:sp>
      <p:sp>
        <p:nvSpPr>
          <p:cNvPr id="68" name="Geschweifte Klammer rechts 67"/>
          <p:cNvSpPr/>
          <p:nvPr/>
        </p:nvSpPr>
        <p:spPr bwMode="auto">
          <a:xfrm rot="16200000">
            <a:off x="7467370" y="1728935"/>
            <a:ext cx="216024" cy="3679465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4518571" y="1700808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>
                    <a:solidFill>
                      <a:srgbClr val="004BB4"/>
                    </a:solidFill>
                  </a:rPr>
                  <a:t/>
                </a:r>
                <a:br>
                  <a:rPr lang="de-DE" sz="1200" b="1" baseline="-25000" dirty="0" smtClean="0">
                    <a:solidFill>
                      <a:srgbClr val="004BB4"/>
                    </a:solidFill>
                  </a:rPr>
                </a:br>
                <a:r>
                  <a:rPr lang="de-DE" sz="1200" b="1" dirty="0" smtClean="0">
                    <a:solidFill>
                      <a:srgbClr val="004BB4"/>
                    </a:solidFill>
                  </a:rPr>
                  <a:t>(0,0,1,1)</a:t>
                </a: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571" y="1700808"/>
                <a:ext cx="74874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29"/>
          <p:cNvCxnSpPr>
            <a:stCxn id="26" idx="5"/>
            <a:endCxn id="25" idx="2"/>
          </p:cNvCxnSpPr>
          <p:nvPr/>
        </p:nvCxnSpPr>
        <p:spPr bwMode="auto">
          <a:xfrm rot="16200000" flipH="1">
            <a:off x="5162304" y="1400397"/>
            <a:ext cx="258205" cy="718918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004BB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feld 35"/>
          <p:cNvSpPr txBox="1"/>
          <p:nvPr/>
        </p:nvSpPr>
        <p:spPr>
          <a:xfrm>
            <a:off x="8144464" y="5878529"/>
            <a:ext cx="10130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FF0000"/>
                </a:solidFill>
                <a:latin typeface="DB Office"/>
              </a:rPr>
              <a:t>(                  )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8113603" y="2987080"/>
            <a:ext cx="12295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00" dirty="0" smtClean="0">
                <a:solidFill>
                  <a:srgbClr val="FF0000"/>
                </a:solidFill>
                <a:latin typeface="DB Office"/>
              </a:rPr>
              <a:t>Könnte auch entfallen</a:t>
            </a:r>
          </a:p>
        </p:txBody>
      </p:sp>
      <p:cxnSp>
        <p:nvCxnSpPr>
          <p:cNvPr id="38" name="Gewinkelte Verbindung 37"/>
          <p:cNvCxnSpPr>
            <a:stCxn id="37" idx="3"/>
            <a:endCxn id="36" idx="3"/>
          </p:cNvCxnSpPr>
          <p:nvPr/>
        </p:nvCxnSpPr>
        <p:spPr bwMode="auto">
          <a:xfrm flipH="1">
            <a:off x="9157562" y="3064024"/>
            <a:ext cx="185545" cy="2922227"/>
          </a:xfrm>
          <a:prstGeom prst="bentConnector3">
            <a:avLst>
              <a:gd name="adj1" fmla="val -123205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 dirty="0"/>
          </a:p>
        </p:txBody>
      </p:sp>
      <p:sp>
        <p:nvSpPr>
          <p:cNvPr id="4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</p:spPr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  <a:latin typeface="DB Office"/>
                  </a:rPr>
                  <a:t> (1,1,0,0)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(0,0,1,1)</a:t>
                </a:r>
                <a:endParaRPr lang="de-DE" sz="1200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de-DE" sz="1200" dirty="0">
                    <a:solidFill>
                      <a:srgbClr val="000000"/>
                    </a:solidFill>
                  </a:rPr>
                  <a:t>(</a:t>
                </a:r>
                <a:r>
                  <a:rPr lang="de-DE" sz="1200" dirty="0" smtClean="0">
                    <a:solidFill>
                      <a:srgbClr val="000000"/>
                    </a:solidFill>
                  </a:rPr>
                  <a:t>1,0,0,0</a:t>
                </a:r>
                <a:r>
                  <a:rPr lang="de-DE" sz="1200" dirty="0">
                    <a:solidFill>
                      <a:srgbClr val="000000"/>
                    </a:solidFill>
                  </a:rPr>
                  <a:t>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(0,1,1,1)</a:t>
                </a:r>
                <a:endParaRPr lang="de-DE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blipFill rotWithShape="1">
                <a:blip r:embed="rId5"/>
                <a:stretch>
                  <a:fillRect l="-3937" t="-4348" r="-11811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341979" y="1793760"/>
            <a:ext cx="19073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4 Fahrlagenvarianten (FLV):</a:t>
            </a:r>
          </a:p>
        </p:txBody>
      </p:sp>
    </p:spTree>
    <p:extLst>
      <p:ext uri="{BB962C8B-B14F-4D97-AF65-F5344CB8AC3E}">
        <p14:creationId xmlns:p14="http://schemas.microsoft.com/office/powerpoint/2010/main" val="8006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Kodierung Fahrlagen </a:t>
            </a:r>
            <a:r>
              <a:rPr lang="de-DE" dirty="0" smtClean="0"/>
              <a:t>SAT-ganzjährig (3/5)</a:t>
            </a:r>
            <a:br>
              <a:rPr lang="de-DE" dirty="0" smtClean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Rechenbeispiel</a:t>
            </a:r>
            <a:r>
              <a:rPr lang="de-DE" dirty="0" smtClean="0"/>
              <a:t> 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59374"/>
                  </p:ext>
                </p:extLst>
              </p:nvPr>
            </p:nvGraphicFramePr>
            <p:xfrm>
              <a:off x="414115" y="3682332"/>
              <a:ext cx="9073008" cy="2468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00200"/>
                    <a:gridCol w="648072"/>
                    <a:gridCol w="864096"/>
                    <a:gridCol w="850387"/>
                    <a:gridCol w="1108923"/>
                    <a:gridCol w="1108923"/>
                    <a:gridCol w="1108923"/>
                    <a:gridCol w="1583484"/>
                  </a:tblGrid>
                  <a:tr h="253908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30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rgbClr val="004BB4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  <a:endParaRPr lang="de-DE" sz="10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31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320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333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2586075"/>
                  </p:ext>
                </p:extLst>
              </p:nvPr>
            </p:nvGraphicFramePr>
            <p:xfrm>
              <a:off x="414115" y="3682332"/>
              <a:ext cx="9073008" cy="2468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00200"/>
                    <a:gridCol w="648072"/>
                    <a:gridCol w="864096"/>
                    <a:gridCol w="850387"/>
                    <a:gridCol w="1108923"/>
                    <a:gridCol w="1108923"/>
                    <a:gridCol w="1108923"/>
                    <a:gridCol w="1583484"/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51111" r="-404746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51111" r="-1015888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  <a:endParaRPr lang="de-DE" sz="10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51111" r="-342857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8453" t="-51111" r="-244751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275" t="-51111" r="-143407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2692" t="-51111" r="-385" b="-304444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151111" r="-404746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151111" r="-1015888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151111" r="-34285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8453" t="-151111" r="-244751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275" t="-151111" r="-143407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2692" t="-151111" r="-385" b="-204444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251111" r="-404746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251111" r="-1015888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251111" r="-34285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8453" t="-251111" r="-244751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275" t="-251111" r="-143407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2692" t="-251111" r="-385" b="-104444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351111" r="-404746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351111" r="-1015888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351111" r="-34285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8453" t="-351111" r="-244751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275" t="-351111" r="-14340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2692" t="-351111" r="-385" b="-444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feld 13"/>
          <p:cNvSpPr txBox="1"/>
          <p:nvPr/>
        </p:nvSpPr>
        <p:spPr>
          <a:xfrm>
            <a:off x="270792" y="3340858"/>
            <a:ext cx="112691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Quelle</a:t>
            </a:r>
          </a:p>
        </p:txBody>
      </p:sp>
      <p:cxnSp>
        <p:nvCxnSpPr>
          <p:cNvPr id="16" name="Gerade Verbindung 15"/>
          <p:cNvCxnSpPr>
            <a:stCxn id="14" idx="2"/>
          </p:cNvCxnSpPr>
          <p:nvPr/>
        </p:nvCxnSpPr>
        <p:spPr bwMode="auto">
          <a:xfrm>
            <a:off x="834248" y="3502441"/>
            <a:ext cx="156624" cy="1798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feld 57"/>
          <p:cNvSpPr txBox="1"/>
          <p:nvPr/>
        </p:nvSpPr>
        <p:spPr>
          <a:xfrm>
            <a:off x="1494928" y="3345948"/>
            <a:ext cx="111889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Senke</a:t>
            </a:r>
          </a:p>
        </p:txBody>
      </p:sp>
      <p:cxnSp>
        <p:nvCxnSpPr>
          <p:cNvPr id="63" name="Gerade Verbindung 62"/>
          <p:cNvCxnSpPr>
            <a:stCxn id="58" idx="2"/>
          </p:cNvCxnSpPr>
          <p:nvPr/>
        </p:nvCxnSpPr>
        <p:spPr bwMode="auto">
          <a:xfrm>
            <a:off x="2054376" y="3507531"/>
            <a:ext cx="231947" cy="1691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feld 63"/>
          <p:cNvSpPr txBox="1"/>
          <p:nvPr/>
        </p:nvSpPr>
        <p:spPr>
          <a:xfrm>
            <a:off x="2719064" y="3140968"/>
            <a:ext cx="3959417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Maximal eine eingehende / ausgehende Kante</a:t>
            </a:r>
            <a:br>
              <a:rPr lang="de-DE" sz="1050" dirty="0" smtClean="0">
                <a:solidFill>
                  <a:srgbClr val="000000"/>
                </a:solidFill>
                <a:latin typeface="DB Office"/>
              </a:rPr>
            </a:br>
            <a:r>
              <a:rPr lang="de-DE" sz="1050" dirty="0" smtClean="0">
                <a:solidFill>
                  <a:srgbClr val="004BB4"/>
                </a:solidFill>
                <a:latin typeface="DB Office"/>
              </a:rPr>
              <a:t>(oder mehrere Kanten beim Zusammenhalten von Systemtrassen)</a:t>
            </a:r>
          </a:p>
        </p:txBody>
      </p:sp>
      <p:sp>
        <p:nvSpPr>
          <p:cNvPr id="22" name="Geschweifte Klammer rechts 21"/>
          <p:cNvSpPr/>
          <p:nvPr/>
        </p:nvSpPr>
        <p:spPr bwMode="auto">
          <a:xfrm rot="16200000">
            <a:off x="4122873" y="2205821"/>
            <a:ext cx="216024" cy="2736997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6977817" y="3289485"/>
            <a:ext cx="142987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Nachfolgerbeziehungen</a:t>
            </a:r>
          </a:p>
        </p:txBody>
      </p:sp>
      <p:sp>
        <p:nvSpPr>
          <p:cNvPr id="68" name="Geschweifte Klammer rechts 67"/>
          <p:cNvSpPr/>
          <p:nvPr/>
        </p:nvSpPr>
        <p:spPr bwMode="auto">
          <a:xfrm rot="16200000">
            <a:off x="7467370" y="1728935"/>
            <a:ext cx="216024" cy="3679465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auto">
          <a:xfrm>
            <a:off x="3661216" y="1744889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Q</a:t>
            </a:r>
          </a:p>
        </p:txBody>
      </p:sp>
      <p:sp>
        <p:nvSpPr>
          <p:cNvPr id="54" name="Ellipse 53"/>
          <p:cNvSpPr/>
          <p:nvPr/>
        </p:nvSpPr>
        <p:spPr bwMode="auto">
          <a:xfrm>
            <a:off x="6947009" y="174494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S</a:t>
            </a:r>
          </a:p>
        </p:txBody>
      </p:sp>
      <p:sp>
        <p:nvSpPr>
          <p:cNvPr id="56" name="Ellipse 55"/>
          <p:cNvSpPr/>
          <p:nvPr/>
        </p:nvSpPr>
        <p:spPr bwMode="auto">
          <a:xfrm>
            <a:off x="5650865" y="174494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4686096" y="138490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60" name="Gerade Verbindung mit Pfeil 59"/>
          <p:cNvCxnSpPr>
            <a:stCxn id="53" idx="7"/>
            <a:endCxn id="59" idx="2"/>
          </p:cNvCxnSpPr>
          <p:nvPr/>
        </p:nvCxnSpPr>
        <p:spPr bwMode="auto">
          <a:xfrm rot="5400000" flipH="1" flipV="1">
            <a:off x="4167506" y="1268481"/>
            <a:ext cx="258151" cy="779029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004BB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29"/>
          <p:cNvCxnSpPr>
            <a:stCxn id="59" idx="6"/>
            <a:endCxn id="56" idx="1"/>
          </p:cNvCxnSpPr>
          <p:nvPr/>
        </p:nvCxnSpPr>
        <p:spPr bwMode="auto">
          <a:xfrm>
            <a:off x="4974128" y="1528919"/>
            <a:ext cx="718918" cy="25820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Gerade Verbindung mit Pfeil 61"/>
          <p:cNvCxnSpPr>
            <a:stCxn id="56" idx="6"/>
            <a:endCxn id="54" idx="2"/>
          </p:cNvCxnSpPr>
          <p:nvPr/>
        </p:nvCxnSpPr>
        <p:spPr bwMode="auto">
          <a:xfrm>
            <a:off x="5938897" y="1888959"/>
            <a:ext cx="100811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Ellipse 64"/>
          <p:cNvSpPr/>
          <p:nvPr/>
        </p:nvSpPr>
        <p:spPr bwMode="auto">
          <a:xfrm>
            <a:off x="4686096" y="2176991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66" name="Gerade Verbindung mit Pfeil 65"/>
          <p:cNvCxnSpPr>
            <a:stCxn id="65" idx="6"/>
            <a:endCxn id="56" idx="3"/>
          </p:cNvCxnSpPr>
          <p:nvPr/>
        </p:nvCxnSpPr>
        <p:spPr bwMode="auto">
          <a:xfrm flipV="1">
            <a:off x="4974128" y="1990794"/>
            <a:ext cx="718918" cy="3302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Gerade Verbindung mit Pfeil 68"/>
          <p:cNvCxnSpPr>
            <a:stCxn id="53" idx="5"/>
            <a:endCxn id="65" idx="2"/>
          </p:cNvCxnSpPr>
          <p:nvPr/>
        </p:nvCxnSpPr>
        <p:spPr bwMode="auto">
          <a:xfrm>
            <a:off x="3907067" y="1990740"/>
            <a:ext cx="779029" cy="3302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feld 71"/>
          <p:cNvSpPr txBox="1"/>
          <p:nvPr/>
        </p:nvSpPr>
        <p:spPr>
          <a:xfrm>
            <a:off x="3755531" y="2104983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 smtClean="0"/>
              <a:t>2</a:t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065971" y="1155224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/>
                  <a:t/>
                </a:r>
                <a:br>
                  <a:rPr lang="de-DE" sz="1200" b="1" baseline="-25000" dirty="0" smtClean="0"/>
                </a:br>
                <a:r>
                  <a:rPr lang="de-DE" sz="1200" b="1" dirty="0" smtClean="0"/>
                  <a:t>(1,1,0,0)</a:t>
                </a:r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971" y="1155224"/>
                <a:ext cx="74874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feld 73"/>
          <p:cNvSpPr txBox="1"/>
          <p:nvPr/>
        </p:nvSpPr>
        <p:spPr>
          <a:xfrm>
            <a:off x="5002793" y="2155873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 smtClean="0"/>
              <a:t>4</a:t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054249" y="1492027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/>
              <a:t>5</a:t>
            </a:r>
            <a:r>
              <a:rPr lang="de-DE" sz="1200" b="1" baseline="-25000" dirty="0" smtClean="0"/>
              <a:t/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4736336" y="1199694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K1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4736336" y="2452246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K2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5707040" y="1560223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4806603" y="1628800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latin typeface="Cambria Math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/>
                  <a:t/>
                </a:r>
                <a:br>
                  <a:rPr lang="de-DE" sz="1200" b="1" baseline="-25000" dirty="0" smtClean="0"/>
                </a:br>
                <a:r>
                  <a:rPr lang="de-DE" sz="1200" b="1" dirty="0" smtClean="0"/>
                  <a:t>(0,0,1,1)</a:t>
                </a:r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603" y="1628800"/>
                <a:ext cx="74874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29"/>
          <p:cNvCxnSpPr>
            <a:stCxn id="59" idx="5"/>
            <a:endCxn id="56" idx="2"/>
          </p:cNvCxnSpPr>
          <p:nvPr/>
        </p:nvCxnSpPr>
        <p:spPr bwMode="auto">
          <a:xfrm rot="16200000" flipH="1">
            <a:off x="5162304" y="1400397"/>
            <a:ext cx="258205" cy="718918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 Verbindung mit Pfeil 59"/>
          <p:cNvCxnSpPr>
            <a:stCxn id="53" idx="6"/>
            <a:endCxn id="59" idx="3"/>
          </p:cNvCxnSpPr>
          <p:nvPr/>
        </p:nvCxnSpPr>
        <p:spPr bwMode="auto">
          <a:xfrm flipV="1">
            <a:off x="3949248" y="1630754"/>
            <a:ext cx="779029" cy="25815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004BB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3726483" y="1190891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>
                    <a:solidFill>
                      <a:srgbClr val="004BB4"/>
                    </a:solidFill>
                  </a:rPr>
                  <a:t/>
                </a:r>
                <a:br>
                  <a:rPr lang="de-DE" sz="1200" b="1" baseline="-25000" dirty="0" smtClean="0">
                    <a:solidFill>
                      <a:srgbClr val="004BB4"/>
                    </a:solidFill>
                  </a:rPr>
                </a:br>
                <a:r>
                  <a:rPr lang="de-DE" sz="1200" b="1" dirty="0" smtClean="0">
                    <a:solidFill>
                      <a:srgbClr val="004BB4"/>
                    </a:solidFill>
                  </a:rPr>
                  <a:t>(1,0,0,0)</a:t>
                </a:r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83" y="1190891"/>
                <a:ext cx="74874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/>
              <p:cNvSpPr txBox="1"/>
              <p:nvPr/>
            </p:nvSpPr>
            <p:spPr>
              <a:xfrm>
                <a:off x="4015208" y="1658021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>
                    <a:solidFill>
                      <a:srgbClr val="004BB4"/>
                    </a:solidFill>
                  </a:rPr>
                  <a:t/>
                </a:r>
                <a:br>
                  <a:rPr lang="de-DE" sz="1200" b="1" baseline="-25000" dirty="0" smtClean="0">
                    <a:solidFill>
                      <a:srgbClr val="004BB4"/>
                    </a:solidFill>
                  </a:rPr>
                </a:br>
                <a:r>
                  <a:rPr lang="de-DE" sz="1200" b="1" dirty="0" smtClean="0">
                    <a:solidFill>
                      <a:srgbClr val="004BB4"/>
                    </a:solidFill>
                  </a:rPr>
                  <a:t>(0,1,1,1)</a:t>
                </a:r>
              </a:p>
            </p:txBody>
          </p:sp>
        </mc:Choice>
        <mc:Fallback xmlns=""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208" y="1658021"/>
                <a:ext cx="74874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20" r="-820" b="-213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5697549" y="4221088"/>
            <a:ext cx="10130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FF0000"/>
                </a:solidFill>
                <a:latin typeface="DB Office"/>
              </a:rPr>
              <a:t>(                  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106136" y="2852936"/>
            <a:ext cx="12295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00" dirty="0" smtClean="0">
                <a:solidFill>
                  <a:srgbClr val="FF0000"/>
                </a:solidFill>
                <a:latin typeface="DB Office"/>
              </a:rPr>
              <a:t>Könnte auch entfallen</a:t>
            </a:r>
          </a:p>
        </p:txBody>
      </p:sp>
      <p:cxnSp>
        <p:nvCxnSpPr>
          <p:cNvPr id="37" name="Gewinkelte Verbindung 36"/>
          <p:cNvCxnSpPr>
            <a:stCxn id="33" idx="1"/>
            <a:endCxn id="32" idx="3"/>
          </p:cNvCxnSpPr>
          <p:nvPr/>
        </p:nvCxnSpPr>
        <p:spPr bwMode="auto">
          <a:xfrm rot="10800000" flipV="1">
            <a:off x="6710648" y="2929880"/>
            <a:ext cx="395489" cy="1398930"/>
          </a:xfrm>
          <a:prstGeom prst="bentConnector3">
            <a:avLst>
              <a:gd name="adj1" fmla="val 65414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 dirty="0"/>
          </a:p>
        </p:txBody>
      </p:sp>
      <p:sp>
        <p:nvSpPr>
          <p:cNvPr id="4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</p:spPr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  <a:latin typeface="DB Office"/>
                  </a:rPr>
                  <a:t> (1,1,0,0)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(0,0,1,1)</a:t>
                </a:r>
                <a:endParaRPr lang="de-DE" sz="1200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de-DE" sz="1200" dirty="0">
                    <a:solidFill>
                      <a:srgbClr val="000000"/>
                    </a:solidFill>
                  </a:rPr>
                  <a:t>(</a:t>
                </a:r>
                <a:r>
                  <a:rPr lang="de-DE" sz="1200" dirty="0" smtClean="0">
                    <a:solidFill>
                      <a:srgbClr val="000000"/>
                    </a:solidFill>
                  </a:rPr>
                  <a:t>1,0,0,0</a:t>
                </a:r>
                <a:r>
                  <a:rPr lang="de-DE" sz="1200" dirty="0">
                    <a:solidFill>
                      <a:srgbClr val="000000"/>
                    </a:solidFill>
                  </a:rPr>
                  <a:t>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(0,1,1,1)</a:t>
                </a:r>
                <a:endParaRPr lang="de-DE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blipFill rotWithShape="1">
                <a:blip r:embed="rId7"/>
                <a:stretch>
                  <a:fillRect l="-3937" t="-4348" r="-11811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feld 42"/>
          <p:cNvSpPr txBox="1"/>
          <p:nvPr/>
        </p:nvSpPr>
        <p:spPr>
          <a:xfrm>
            <a:off x="341979" y="1793760"/>
            <a:ext cx="19073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4 Fahrlagenvarianten (FLV):</a:t>
            </a:r>
          </a:p>
        </p:txBody>
      </p:sp>
    </p:spTree>
    <p:extLst>
      <p:ext uri="{BB962C8B-B14F-4D97-AF65-F5344CB8AC3E}">
        <p14:creationId xmlns:p14="http://schemas.microsoft.com/office/powerpoint/2010/main" val="33811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Kodierung Fahrlagen </a:t>
            </a:r>
            <a:r>
              <a:rPr lang="de-DE" dirty="0" smtClean="0"/>
              <a:t>SAT-ganzjährig (4/5)</a:t>
            </a:r>
            <a:br>
              <a:rPr lang="de-DE" dirty="0" smtClean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Rechenbeispiel</a:t>
            </a:r>
            <a:r>
              <a:rPr lang="de-DE" dirty="0" smtClean="0"/>
              <a:t> 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70100"/>
                  </p:ext>
                </p:extLst>
              </p:nvPr>
            </p:nvGraphicFramePr>
            <p:xfrm>
              <a:off x="414115" y="3682332"/>
              <a:ext cx="9073008" cy="257689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00200"/>
                    <a:gridCol w="648072"/>
                    <a:gridCol w="864096"/>
                    <a:gridCol w="850387"/>
                    <a:gridCol w="1108923"/>
                    <a:gridCol w="1108923"/>
                    <a:gridCol w="1108923"/>
                    <a:gridCol w="1583484"/>
                  </a:tblGrid>
                  <a:tr h="253908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30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  <a:endParaRPr lang="de-DE" sz="10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31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′′′′2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="0" baseline="0" dirty="0" smtClean="0">
                            <a:solidFill>
                              <a:srgbClr val="004BB4"/>
                            </a:solidFill>
                            <a:ea typeface="Cambria Math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′′′2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′′′′2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320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333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="0" i="1" baseline="0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′′′′4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9185155"/>
                  </p:ext>
                </p:extLst>
              </p:nvPr>
            </p:nvGraphicFramePr>
            <p:xfrm>
              <a:off x="414115" y="3682332"/>
              <a:ext cx="9073008" cy="257689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00200"/>
                    <a:gridCol w="648072"/>
                    <a:gridCol w="864096"/>
                    <a:gridCol w="850387"/>
                    <a:gridCol w="1108923"/>
                    <a:gridCol w="1108923"/>
                    <a:gridCol w="1108923"/>
                    <a:gridCol w="1583484"/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51111" r="-404746" b="-3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51111" r="-1015888" b="-3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  <a:endParaRPr lang="de-DE" sz="10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51111" r="-342857" b="-3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8453" t="-51111" r="-244751" b="-3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275" t="-51111" r="-143407" b="-3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2692" t="-51111" r="-385" b="-325556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151111" r="-404746" b="-2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151111" r="-1015888" b="-2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151111" r="-342857" b="-2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8453" t="-151111" r="-244751" b="-2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275" t="-151111" r="-143407" b="-2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2692" t="-151111" r="-385" b="-225556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251111" r="-404746" b="-1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251111" r="-1015888" b="-1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251111" r="-342857" b="-1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8453" t="-251111" r="-244751" b="-1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275" t="-251111" r="-143407" b="-1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2692" t="-251111" r="-385" b="-125556"/>
                          </a:stretch>
                        </a:blipFill>
                      </a:tcPr>
                    </a:tc>
                  </a:tr>
                  <a:tr h="65665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292593" r="-404746" b="-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292593" r="-1015888" b="-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292593" r="-342857" b="-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8453" t="-292593" r="-244751" b="-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275" t="-292593" r="-143407" b="-4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2692" t="-292593" r="-385" b="-46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feld 13"/>
          <p:cNvSpPr txBox="1"/>
          <p:nvPr/>
        </p:nvSpPr>
        <p:spPr>
          <a:xfrm>
            <a:off x="270792" y="3340858"/>
            <a:ext cx="112691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Quelle</a:t>
            </a:r>
          </a:p>
        </p:txBody>
      </p:sp>
      <p:cxnSp>
        <p:nvCxnSpPr>
          <p:cNvPr id="16" name="Gerade Verbindung 15"/>
          <p:cNvCxnSpPr>
            <a:stCxn id="14" idx="2"/>
          </p:cNvCxnSpPr>
          <p:nvPr/>
        </p:nvCxnSpPr>
        <p:spPr bwMode="auto">
          <a:xfrm>
            <a:off x="834248" y="3502441"/>
            <a:ext cx="156624" cy="1798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feld 57"/>
          <p:cNvSpPr txBox="1"/>
          <p:nvPr/>
        </p:nvSpPr>
        <p:spPr>
          <a:xfrm>
            <a:off x="1494928" y="3345948"/>
            <a:ext cx="111889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Senke</a:t>
            </a:r>
          </a:p>
        </p:txBody>
      </p:sp>
      <p:cxnSp>
        <p:nvCxnSpPr>
          <p:cNvPr id="63" name="Gerade Verbindung 62"/>
          <p:cNvCxnSpPr>
            <a:stCxn id="58" idx="2"/>
          </p:cNvCxnSpPr>
          <p:nvPr/>
        </p:nvCxnSpPr>
        <p:spPr bwMode="auto">
          <a:xfrm>
            <a:off x="2054376" y="3507531"/>
            <a:ext cx="231947" cy="1691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feld 63"/>
          <p:cNvSpPr txBox="1"/>
          <p:nvPr/>
        </p:nvSpPr>
        <p:spPr>
          <a:xfrm>
            <a:off x="2719064" y="3140968"/>
            <a:ext cx="3959417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Maximal eine eingehende / ausgehende Kante</a:t>
            </a:r>
            <a:br>
              <a:rPr lang="de-DE" sz="1050" dirty="0" smtClean="0">
                <a:solidFill>
                  <a:srgbClr val="000000"/>
                </a:solidFill>
                <a:latin typeface="DB Office"/>
              </a:rPr>
            </a:br>
            <a:r>
              <a:rPr lang="de-DE" sz="1050" dirty="0" smtClean="0">
                <a:solidFill>
                  <a:srgbClr val="004BB4"/>
                </a:solidFill>
                <a:latin typeface="DB Office"/>
              </a:rPr>
              <a:t>(oder mehrere Kanten beim Zusammenhalten von Systemtrassen)</a:t>
            </a:r>
          </a:p>
        </p:txBody>
      </p:sp>
      <p:sp>
        <p:nvSpPr>
          <p:cNvPr id="22" name="Geschweifte Klammer rechts 21"/>
          <p:cNvSpPr/>
          <p:nvPr/>
        </p:nvSpPr>
        <p:spPr bwMode="auto">
          <a:xfrm rot="16200000">
            <a:off x="4122873" y="2205821"/>
            <a:ext cx="216024" cy="2736997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6977817" y="3289485"/>
            <a:ext cx="142987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Nachfolgerbeziehungen</a:t>
            </a:r>
          </a:p>
        </p:txBody>
      </p:sp>
      <p:sp>
        <p:nvSpPr>
          <p:cNvPr id="68" name="Geschweifte Klammer rechts 67"/>
          <p:cNvSpPr/>
          <p:nvPr/>
        </p:nvSpPr>
        <p:spPr bwMode="auto">
          <a:xfrm rot="16200000">
            <a:off x="7467370" y="1728935"/>
            <a:ext cx="216024" cy="3679465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auto">
          <a:xfrm>
            <a:off x="3661216" y="1744889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Q</a:t>
            </a:r>
          </a:p>
        </p:txBody>
      </p:sp>
      <p:sp>
        <p:nvSpPr>
          <p:cNvPr id="54" name="Ellipse 53"/>
          <p:cNvSpPr/>
          <p:nvPr/>
        </p:nvSpPr>
        <p:spPr bwMode="auto">
          <a:xfrm>
            <a:off x="6947009" y="174494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S</a:t>
            </a:r>
          </a:p>
        </p:txBody>
      </p:sp>
      <p:sp>
        <p:nvSpPr>
          <p:cNvPr id="56" name="Ellipse 55"/>
          <p:cNvSpPr/>
          <p:nvPr/>
        </p:nvSpPr>
        <p:spPr bwMode="auto">
          <a:xfrm>
            <a:off x="5650865" y="174494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4686096" y="138490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60" name="Gerade Verbindung mit Pfeil 59"/>
          <p:cNvCxnSpPr>
            <a:stCxn id="53" idx="7"/>
            <a:endCxn id="59" idx="2"/>
          </p:cNvCxnSpPr>
          <p:nvPr/>
        </p:nvCxnSpPr>
        <p:spPr bwMode="auto">
          <a:xfrm rot="5400000" flipH="1" flipV="1">
            <a:off x="4167506" y="1268481"/>
            <a:ext cx="258151" cy="779029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29"/>
          <p:cNvCxnSpPr>
            <a:stCxn id="59" idx="6"/>
            <a:endCxn id="56" idx="1"/>
          </p:cNvCxnSpPr>
          <p:nvPr/>
        </p:nvCxnSpPr>
        <p:spPr bwMode="auto">
          <a:xfrm>
            <a:off x="4974128" y="1528919"/>
            <a:ext cx="718918" cy="25820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004BB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Gerade Verbindung mit Pfeil 61"/>
          <p:cNvCxnSpPr>
            <a:stCxn id="56" idx="6"/>
            <a:endCxn id="54" idx="2"/>
          </p:cNvCxnSpPr>
          <p:nvPr/>
        </p:nvCxnSpPr>
        <p:spPr bwMode="auto">
          <a:xfrm>
            <a:off x="5938897" y="1888959"/>
            <a:ext cx="100811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Ellipse 64"/>
          <p:cNvSpPr/>
          <p:nvPr/>
        </p:nvSpPr>
        <p:spPr bwMode="auto">
          <a:xfrm>
            <a:off x="4686096" y="2176991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66" name="Gerade Verbindung mit Pfeil 65"/>
          <p:cNvCxnSpPr>
            <a:stCxn id="65" idx="6"/>
            <a:endCxn id="56" idx="3"/>
          </p:cNvCxnSpPr>
          <p:nvPr/>
        </p:nvCxnSpPr>
        <p:spPr bwMode="auto">
          <a:xfrm flipV="1">
            <a:off x="4974128" y="1990794"/>
            <a:ext cx="718918" cy="3302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Gerade Verbindung mit Pfeil 68"/>
          <p:cNvCxnSpPr>
            <a:stCxn id="53" idx="5"/>
            <a:endCxn id="65" idx="2"/>
          </p:cNvCxnSpPr>
          <p:nvPr/>
        </p:nvCxnSpPr>
        <p:spPr bwMode="auto">
          <a:xfrm>
            <a:off x="3907067" y="1990740"/>
            <a:ext cx="779029" cy="3302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feld 71"/>
          <p:cNvSpPr txBox="1"/>
          <p:nvPr/>
        </p:nvSpPr>
        <p:spPr>
          <a:xfrm>
            <a:off x="3755531" y="2104983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 smtClean="0"/>
              <a:t>2</a:t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455354" y="870814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/>
                  <a:t/>
                </a:r>
                <a:br>
                  <a:rPr lang="de-DE" sz="1200" b="1" baseline="-25000" dirty="0" smtClean="0"/>
                </a:br>
                <a:r>
                  <a:rPr lang="de-DE" sz="1200" b="1" dirty="0" smtClean="0"/>
                  <a:t>(1,1,0,0)</a:t>
                </a:r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354" y="870814"/>
                <a:ext cx="74874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13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feld 73"/>
          <p:cNvSpPr txBox="1"/>
          <p:nvPr/>
        </p:nvSpPr>
        <p:spPr>
          <a:xfrm>
            <a:off x="5002793" y="2155873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 smtClean="0"/>
              <a:t>4</a:t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054249" y="1492027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/>
              <a:t>5</a:t>
            </a:r>
            <a:r>
              <a:rPr lang="de-DE" sz="1200" b="1" baseline="-25000" dirty="0" smtClean="0"/>
              <a:t/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4736336" y="1199694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K1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4736336" y="2452246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K2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5843187" y="1560223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4806603" y="1628800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′′′′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>
                    <a:solidFill>
                      <a:srgbClr val="004BB4"/>
                    </a:solidFill>
                  </a:rPr>
                  <a:t/>
                </a:r>
                <a:br>
                  <a:rPr lang="de-DE" sz="1200" b="1" baseline="-25000" dirty="0" smtClean="0">
                    <a:solidFill>
                      <a:srgbClr val="004BB4"/>
                    </a:solidFill>
                  </a:rPr>
                </a:br>
                <a:r>
                  <a:rPr lang="de-DE" sz="1200" b="1" dirty="0" smtClean="0">
                    <a:solidFill>
                      <a:srgbClr val="004BB4"/>
                    </a:solidFill>
                  </a:rPr>
                  <a:t>(0,0,0,1)</a:t>
                </a:r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603" y="1628800"/>
                <a:ext cx="74874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29"/>
          <p:cNvCxnSpPr>
            <a:stCxn id="59" idx="5"/>
            <a:endCxn id="56" idx="2"/>
          </p:cNvCxnSpPr>
          <p:nvPr/>
        </p:nvCxnSpPr>
        <p:spPr bwMode="auto">
          <a:xfrm rot="16200000" flipH="1">
            <a:off x="5162304" y="1400397"/>
            <a:ext cx="258205" cy="718918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004BB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 Verbindung mit Pfeil 59"/>
          <p:cNvCxnSpPr>
            <a:stCxn id="53" idx="6"/>
            <a:endCxn id="59" idx="3"/>
          </p:cNvCxnSpPr>
          <p:nvPr/>
        </p:nvCxnSpPr>
        <p:spPr bwMode="auto">
          <a:xfrm flipV="1">
            <a:off x="3949248" y="1630754"/>
            <a:ext cx="779029" cy="25815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3726483" y="1190891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/>
                  <a:t/>
                </a:r>
                <a:br>
                  <a:rPr lang="de-DE" sz="1200" b="1" baseline="-25000" dirty="0" smtClean="0"/>
                </a:br>
                <a:r>
                  <a:rPr lang="de-DE" sz="1200" b="1" dirty="0" smtClean="0"/>
                  <a:t>(1,0,0,0)</a:t>
                </a:r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83" y="1190891"/>
                <a:ext cx="74874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/>
              <p:cNvSpPr txBox="1"/>
              <p:nvPr/>
            </p:nvSpPr>
            <p:spPr>
              <a:xfrm>
                <a:off x="4015208" y="1658021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 smtClean="0">
                              <a:latin typeface="Cambria Math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/>
                  <a:t/>
                </a:r>
                <a:br>
                  <a:rPr lang="de-DE" sz="1200" b="1" baseline="-25000" dirty="0" smtClean="0"/>
                </a:br>
                <a:r>
                  <a:rPr lang="de-DE" sz="1200" b="1" dirty="0" smtClean="0"/>
                  <a:t>(0,1,1,1)</a:t>
                </a:r>
              </a:p>
            </p:txBody>
          </p:sp>
        </mc:Choice>
        <mc:Fallback xmlns=""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208" y="1658021"/>
                <a:ext cx="74874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20" r="-820" b="-213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29"/>
          <p:cNvCxnSpPr>
            <a:stCxn id="59" idx="7"/>
            <a:endCxn id="56" idx="0"/>
          </p:cNvCxnSpPr>
          <p:nvPr/>
        </p:nvCxnSpPr>
        <p:spPr bwMode="auto">
          <a:xfrm rot="16200000" flipH="1">
            <a:off x="5204484" y="1154546"/>
            <a:ext cx="317859" cy="862934"/>
          </a:xfrm>
          <a:prstGeom prst="curvedConnector3">
            <a:avLst>
              <a:gd name="adj1" fmla="val -8518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4993963" y="1259468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′′′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>
                    <a:solidFill>
                      <a:srgbClr val="004BB4"/>
                    </a:solidFill>
                  </a:rPr>
                  <a:t/>
                </a:r>
                <a:br>
                  <a:rPr lang="de-DE" sz="1200" b="1" baseline="-25000" dirty="0" smtClean="0">
                    <a:solidFill>
                      <a:srgbClr val="004BB4"/>
                    </a:solidFill>
                  </a:rPr>
                </a:br>
                <a:r>
                  <a:rPr lang="de-DE" sz="1200" b="1" dirty="0" smtClean="0">
                    <a:solidFill>
                      <a:srgbClr val="004BB4"/>
                    </a:solidFill>
                  </a:rPr>
                  <a:t>(0,0,1,0)</a:t>
                </a: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963" y="1259468"/>
                <a:ext cx="74874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feld 95"/>
          <p:cNvSpPr txBox="1"/>
          <p:nvPr/>
        </p:nvSpPr>
        <p:spPr>
          <a:xfrm>
            <a:off x="8073251" y="4766549"/>
            <a:ext cx="10627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FF0000"/>
                </a:solidFill>
                <a:latin typeface="DB Office"/>
              </a:rPr>
              <a:t>(                   )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8105935" y="2987080"/>
            <a:ext cx="12295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00" dirty="0" smtClean="0">
                <a:solidFill>
                  <a:srgbClr val="FF0000"/>
                </a:solidFill>
                <a:latin typeface="DB Office"/>
              </a:rPr>
              <a:t>Könnte auch entfallen</a:t>
            </a:r>
          </a:p>
        </p:txBody>
      </p:sp>
      <p:cxnSp>
        <p:nvCxnSpPr>
          <p:cNvPr id="98" name="Gewinkelte Verbindung 97"/>
          <p:cNvCxnSpPr>
            <a:stCxn id="97" idx="3"/>
            <a:endCxn id="96" idx="3"/>
          </p:cNvCxnSpPr>
          <p:nvPr/>
        </p:nvCxnSpPr>
        <p:spPr bwMode="auto">
          <a:xfrm flipH="1">
            <a:off x="9136042" y="3064024"/>
            <a:ext cx="199397" cy="1810247"/>
          </a:xfrm>
          <a:prstGeom prst="bentConnector3">
            <a:avLst>
              <a:gd name="adj1" fmla="val -114646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feld 98"/>
          <p:cNvSpPr txBox="1"/>
          <p:nvPr/>
        </p:nvSpPr>
        <p:spPr>
          <a:xfrm>
            <a:off x="8113555" y="6013668"/>
            <a:ext cx="10627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FF0000"/>
                </a:solidFill>
                <a:latin typeface="DB Office"/>
              </a:rPr>
              <a:t>(                   )</a:t>
            </a:r>
          </a:p>
        </p:txBody>
      </p:sp>
      <p:cxnSp>
        <p:nvCxnSpPr>
          <p:cNvPr id="100" name="Gewinkelte Verbindung 99"/>
          <p:cNvCxnSpPr>
            <a:stCxn id="97" idx="3"/>
            <a:endCxn id="99" idx="3"/>
          </p:cNvCxnSpPr>
          <p:nvPr/>
        </p:nvCxnSpPr>
        <p:spPr bwMode="auto">
          <a:xfrm flipH="1">
            <a:off x="9176346" y="3064024"/>
            <a:ext cx="159093" cy="3057366"/>
          </a:xfrm>
          <a:prstGeom prst="bentConnector3">
            <a:avLst>
              <a:gd name="adj1" fmla="val -143690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feld 100"/>
          <p:cNvSpPr txBox="1"/>
          <p:nvPr/>
        </p:nvSpPr>
        <p:spPr>
          <a:xfrm>
            <a:off x="8103731" y="5828124"/>
            <a:ext cx="10627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FF0000"/>
                </a:solidFill>
                <a:latin typeface="DB Office"/>
              </a:rPr>
              <a:t>(                   )</a:t>
            </a:r>
          </a:p>
        </p:txBody>
      </p:sp>
      <p:cxnSp>
        <p:nvCxnSpPr>
          <p:cNvPr id="102" name="Gewinkelte Verbindung 101"/>
          <p:cNvCxnSpPr>
            <a:stCxn id="97" idx="3"/>
            <a:endCxn id="101" idx="3"/>
          </p:cNvCxnSpPr>
          <p:nvPr/>
        </p:nvCxnSpPr>
        <p:spPr bwMode="auto">
          <a:xfrm flipH="1">
            <a:off x="9166522" y="3064024"/>
            <a:ext cx="168917" cy="2871822"/>
          </a:xfrm>
          <a:prstGeom prst="bentConnector3">
            <a:avLst>
              <a:gd name="adj1" fmla="val -135333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 dirty="0"/>
          </a:p>
        </p:txBody>
      </p:sp>
      <p:sp>
        <p:nvSpPr>
          <p:cNvPr id="4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</p:spPr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  <a:latin typeface="DB Office"/>
                  </a:rPr>
                  <a:t> (1,1,0,0)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(0,0,1,1)</a:t>
                </a:r>
                <a:endParaRPr lang="de-DE" sz="1200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de-DE" sz="1200" dirty="0">
                    <a:solidFill>
                      <a:srgbClr val="000000"/>
                    </a:solidFill>
                  </a:rPr>
                  <a:t>(</a:t>
                </a:r>
                <a:r>
                  <a:rPr lang="de-DE" sz="1200" dirty="0" smtClean="0">
                    <a:solidFill>
                      <a:srgbClr val="000000"/>
                    </a:solidFill>
                  </a:rPr>
                  <a:t>1,0,0,0</a:t>
                </a:r>
                <a:r>
                  <a:rPr lang="de-DE" sz="1200" dirty="0">
                    <a:solidFill>
                      <a:srgbClr val="000000"/>
                    </a:solidFill>
                  </a:rPr>
                  <a:t>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(0,1,1,1)</a:t>
                </a:r>
                <a:endParaRPr lang="de-DE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blipFill rotWithShape="1">
                <a:blip r:embed="rId8"/>
                <a:stretch>
                  <a:fillRect l="-3937" t="-4348" r="-11811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341979" y="1793760"/>
            <a:ext cx="19073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4 Fahrlagenvarianten (FLV):</a:t>
            </a:r>
          </a:p>
        </p:txBody>
      </p:sp>
    </p:spTree>
    <p:extLst>
      <p:ext uri="{BB962C8B-B14F-4D97-AF65-F5344CB8AC3E}">
        <p14:creationId xmlns:p14="http://schemas.microsoft.com/office/powerpoint/2010/main" val="1963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Kodierung Fahrlagen </a:t>
            </a:r>
            <a:r>
              <a:rPr lang="de-DE" dirty="0" smtClean="0"/>
              <a:t>SAT-ganzjährig (5/5)</a:t>
            </a:r>
            <a:br>
              <a:rPr lang="de-DE" dirty="0" smtClean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Rechenbeispiel</a:t>
            </a:r>
            <a:r>
              <a:rPr lang="de-DE" dirty="0" smtClean="0"/>
              <a:t> 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637544"/>
                  </p:ext>
                </p:extLst>
              </p:nvPr>
            </p:nvGraphicFramePr>
            <p:xfrm>
              <a:off x="414115" y="3682332"/>
              <a:ext cx="9217154" cy="287470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00200"/>
                    <a:gridCol w="648072"/>
                    <a:gridCol w="864096"/>
                    <a:gridCol w="850387"/>
                    <a:gridCol w="1108923"/>
                    <a:gridCol w="1108923"/>
                    <a:gridCol w="1108923"/>
                    <a:gridCol w="1727630"/>
                  </a:tblGrid>
                  <a:tr h="253908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2330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  <a:endParaRPr lang="de-DE" sz="10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6′1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5′1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6′1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rgbClr val="004BB4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5′1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6′1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rgbClr val="004BB4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5′1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rgbClr val="004BB4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sSup>
                                          <m:sSupPr>
                                            <m:ctrlPr>
                                              <a:rPr lang="de-DE" sz="1200" b="0" i="1" baseline="0" smtClean="0">
                                                <a:solidFill>
                                                  <a:srgbClr val="004BB4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sz="1200" b="0" i="1" baseline="0" smtClean="0">
                                                <a:solidFill>
                                                  <a:srgbClr val="004BB4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6</m:t>
                                            </m:r>
                                          </m:e>
                                          <m:sup>
                                            <m:r>
                                              <a:rPr lang="de-DE" sz="1200" b="0" i="1" baseline="0" smtClean="0">
                                                <a:solidFill>
                                                  <a:srgbClr val="004BB4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="0" i="1" baseline="0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31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′′′′2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="0" baseline="0" dirty="0" smtClean="0">
                            <a:solidFill>
                              <a:schemeClr val="tx1"/>
                            </a:solidFill>
                            <a:ea typeface="Cambria Math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′′′2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′′′′2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320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5′3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5′3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333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6′4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rgbClr val="004BB4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6′4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′′′′4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¬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⋁</m:t>
                                </m:r>
                                <m:sSubSup>
                                  <m:sSubSup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de-DE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de-DE" sz="12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rgbClr val="004BB4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6′4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="0" i="1" baseline="0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⋀</m:t>
                                </m:r>
                                <m:d>
                                  <m:dPr>
                                    <m:ctrlP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¬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′′′′4</m:t>
                                        </m:r>
                                      </m:sup>
                                    </m:sSubSup>
                                    <m:r>
                                      <a:rPr lang="de-DE" sz="120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sSubSup>
                                      <m:sSubSupPr>
                                        <m:ctrlPr>
                                          <a:rPr lang="de-DE" sz="120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a:rPr lang="de-DE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el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637544"/>
                  </p:ext>
                </p:extLst>
              </p:nvPr>
            </p:nvGraphicFramePr>
            <p:xfrm>
              <a:off x="414115" y="3682332"/>
              <a:ext cx="9217154" cy="287470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00200"/>
                    <a:gridCol w="648072"/>
                    <a:gridCol w="864096"/>
                    <a:gridCol w="850387"/>
                    <a:gridCol w="1108923"/>
                    <a:gridCol w="1108923"/>
                    <a:gridCol w="1108923"/>
                    <a:gridCol w="1727630"/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Quelle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Senke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1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baseline="0" dirty="0" smtClean="0"/>
                            <a:t>Knoten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aseline="0" dirty="0" smtClean="0"/>
                            <a:t>Knoten 3</a:t>
                          </a:r>
                          <a:endParaRPr lang="de-DE" sz="1200" baseline="0" dirty="0"/>
                        </a:p>
                      </a:txBody>
                      <a:tcPr anchor="ctr"/>
                    </a:tc>
                  </a:tr>
                  <a:tr h="84645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33094" r="-412542" b="-210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33094" r="-1037383" b="-210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  <a:endParaRPr lang="de-DE" sz="10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33094" r="-355495" b="-210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5824" t="-33094" r="-255495" b="-210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824" t="-33094" r="-155495" b="-210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34629" t="-33094" b="-210072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205556" r="-412542" b="-2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205556" r="-1037383" b="-2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205556" r="-355495" b="-2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5824" t="-205556" r="-255495" b="-2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824" t="-205556" r="-155495" b="-2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34629" t="-205556" b="-224444"/>
                          </a:stretch>
                        </a:blipFill>
                      </a:tcPr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305556" r="-412542" b="-1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305556" r="-1037383" b="-1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305556" r="-355495" b="-1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5824" t="-305556" r="-255495" b="-1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824" t="-305556" r="-155495" b="-1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34629" t="-305556" b="-124444"/>
                          </a:stretch>
                        </a:blipFill>
                      </a:tcPr>
                    </a:tc>
                  </a:tr>
                  <a:tr h="65665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39" t="-337963" r="-412542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76636" t="-337963" r="-1037383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aseline="0" dirty="0" smtClean="0">
                              <a:solidFill>
                                <a:schemeClr val="tx1"/>
                              </a:solidFill>
                            </a:rPr>
                            <a:t>Keine zusätzliche Klausel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75824" t="-337963" r="-355495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75824" t="-337963" r="-255495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5824" t="-337963" r="-155495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34629" t="-337963" b="-370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feld 13"/>
          <p:cNvSpPr txBox="1"/>
          <p:nvPr/>
        </p:nvSpPr>
        <p:spPr>
          <a:xfrm>
            <a:off x="270792" y="3340858"/>
            <a:ext cx="112691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Quelle</a:t>
            </a:r>
          </a:p>
        </p:txBody>
      </p:sp>
      <p:cxnSp>
        <p:nvCxnSpPr>
          <p:cNvPr id="16" name="Gerade Verbindung 15"/>
          <p:cNvCxnSpPr>
            <a:stCxn id="14" idx="2"/>
          </p:cNvCxnSpPr>
          <p:nvPr/>
        </p:nvCxnSpPr>
        <p:spPr bwMode="auto">
          <a:xfrm>
            <a:off x="834248" y="3502441"/>
            <a:ext cx="156624" cy="1798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feld 57"/>
          <p:cNvSpPr txBox="1"/>
          <p:nvPr/>
        </p:nvSpPr>
        <p:spPr>
          <a:xfrm>
            <a:off x="1494928" y="3345948"/>
            <a:ext cx="111889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Genau eine Senke</a:t>
            </a:r>
          </a:p>
        </p:txBody>
      </p:sp>
      <p:cxnSp>
        <p:nvCxnSpPr>
          <p:cNvPr id="63" name="Gerade Verbindung 62"/>
          <p:cNvCxnSpPr>
            <a:stCxn id="58" idx="2"/>
          </p:cNvCxnSpPr>
          <p:nvPr/>
        </p:nvCxnSpPr>
        <p:spPr bwMode="auto">
          <a:xfrm>
            <a:off x="2054376" y="3507531"/>
            <a:ext cx="231947" cy="1691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feld 63"/>
          <p:cNvSpPr txBox="1"/>
          <p:nvPr/>
        </p:nvSpPr>
        <p:spPr>
          <a:xfrm>
            <a:off x="2719064" y="3140968"/>
            <a:ext cx="3959417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Maximal eine eingehende / ausgehende Kante</a:t>
            </a:r>
            <a:br>
              <a:rPr lang="de-DE" sz="1050" dirty="0" smtClean="0">
                <a:solidFill>
                  <a:srgbClr val="000000"/>
                </a:solidFill>
                <a:latin typeface="DB Office"/>
              </a:rPr>
            </a:br>
            <a:r>
              <a:rPr lang="de-DE" sz="1050" dirty="0" smtClean="0">
                <a:solidFill>
                  <a:srgbClr val="004BB4"/>
                </a:solidFill>
                <a:latin typeface="DB Office"/>
              </a:rPr>
              <a:t>(oder mehrere Kanten beim Zusammenhalten von Systemtrassen)</a:t>
            </a:r>
          </a:p>
        </p:txBody>
      </p:sp>
      <p:sp>
        <p:nvSpPr>
          <p:cNvPr id="22" name="Geschweifte Klammer rechts 21"/>
          <p:cNvSpPr/>
          <p:nvPr/>
        </p:nvSpPr>
        <p:spPr bwMode="auto">
          <a:xfrm rot="16200000">
            <a:off x="4122873" y="2205821"/>
            <a:ext cx="216024" cy="2736997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6977817" y="3289485"/>
            <a:ext cx="142987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50" dirty="0" smtClean="0">
                <a:solidFill>
                  <a:srgbClr val="000000"/>
                </a:solidFill>
                <a:latin typeface="DB Office"/>
              </a:rPr>
              <a:t>Nachfolgerbeziehungen</a:t>
            </a:r>
          </a:p>
        </p:txBody>
      </p:sp>
      <p:sp>
        <p:nvSpPr>
          <p:cNvPr id="68" name="Geschweifte Klammer rechts 67"/>
          <p:cNvSpPr/>
          <p:nvPr/>
        </p:nvSpPr>
        <p:spPr bwMode="auto">
          <a:xfrm rot="16200000">
            <a:off x="7534649" y="1652067"/>
            <a:ext cx="225613" cy="3823611"/>
          </a:xfrm>
          <a:prstGeom prst="rightBrace">
            <a:avLst>
              <a:gd name="adj1" fmla="val 65275"/>
              <a:gd name="adj2" fmla="val 50000"/>
            </a:avLst>
          </a:prstGeom>
          <a:noFill/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auto">
          <a:xfrm>
            <a:off x="3661216" y="1960897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Q</a:t>
            </a:r>
          </a:p>
        </p:txBody>
      </p:sp>
      <p:sp>
        <p:nvSpPr>
          <p:cNvPr id="54" name="Ellipse 53"/>
          <p:cNvSpPr/>
          <p:nvPr/>
        </p:nvSpPr>
        <p:spPr bwMode="auto">
          <a:xfrm>
            <a:off x="6947009" y="1960951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B Office" pitchFamily="34" charset="0"/>
              </a:rPr>
              <a:t>S</a:t>
            </a:r>
          </a:p>
        </p:txBody>
      </p:sp>
      <p:sp>
        <p:nvSpPr>
          <p:cNvPr id="56" name="Ellipse 55"/>
          <p:cNvSpPr/>
          <p:nvPr/>
        </p:nvSpPr>
        <p:spPr bwMode="auto">
          <a:xfrm>
            <a:off x="5650865" y="1960951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sp>
        <p:nvSpPr>
          <p:cNvPr id="59" name="Ellipse 58"/>
          <p:cNvSpPr/>
          <p:nvPr/>
        </p:nvSpPr>
        <p:spPr bwMode="auto">
          <a:xfrm>
            <a:off x="4686096" y="1600911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60" name="Gerade Verbindung mit Pfeil 59"/>
          <p:cNvCxnSpPr>
            <a:stCxn id="53" idx="7"/>
            <a:endCxn id="59" idx="2"/>
          </p:cNvCxnSpPr>
          <p:nvPr/>
        </p:nvCxnSpPr>
        <p:spPr bwMode="auto">
          <a:xfrm rot="5400000" flipH="1" flipV="1">
            <a:off x="4167506" y="1484489"/>
            <a:ext cx="258151" cy="779029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29"/>
          <p:cNvCxnSpPr>
            <a:stCxn id="59" idx="6"/>
            <a:endCxn id="56" idx="1"/>
          </p:cNvCxnSpPr>
          <p:nvPr/>
        </p:nvCxnSpPr>
        <p:spPr bwMode="auto">
          <a:xfrm>
            <a:off x="4974128" y="1744927"/>
            <a:ext cx="718918" cy="25820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Gerade Verbindung mit Pfeil 61"/>
          <p:cNvCxnSpPr>
            <a:stCxn id="56" idx="6"/>
            <a:endCxn id="54" idx="2"/>
          </p:cNvCxnSpPr>
          <p:nvPr/>
        </p:nvCxnSpPr>
        <p:spPr bwMode="auto">
          <a:xfrm>
            <a:off x="5938897" y="2104967"/>
            <a:ext cx="100811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Ellipse 64"/>
          <p:cNvSpPr/>
          <p:nvPr/>
        </p:nvSpPr>
        <p:spPr bwMode="auto">
          <a:xfrm>
            <a:off x="4686096" y="2392999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DB Office" pitchFamily="34" charset="0"/>
            </a:endParaRPr>
          </a:p>
        </p:txBody>
      </p:sp>
      <p:cxnSp>
        <p:nvCxnSpPr>
          <p:cNvPr id="66" name="Gerade Verbindung mit Pfeil 65"/>
          <p:cNvCxnSpPr>
            <a:stCxn id="65" idx="6"/>
            <a:endCxn id="56" idx="3"/>
          </p:cNvCxnSpPr>
          <p:nvPr/>
        </p:nvCxnSpPr>
        <p:spPr bwMode="auto">
          <a:xfrm flipV="1">
            <a:off x="4974128" y="2206802"/>
            <a:ext cx="718918" cy="3302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Gerade Verbindung mit Pfeil 68"/>
          <p:cNvCxnSpPr>
            <a:stCxn id="53" idx="5"/>
            <a:endCxn id="65" idx="2"/>
          </p:cNvCxnSpPr>
          <p:nvPr/>
        </p:nvCxnSpPr>
        <p:spPr bwMode="auto">
          <a:xfrm>
            <a:off x="3907067" y="2206748"/>
            <a:ext cx="779029" cy="3302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feld 71"/>
          <p:cNvSpPr txBox="1"/>
          <p:nvPr/>
        </p:nvSpPr>
        <p:spPr>
          <a:xfrm>
            <a:off x="3755531" y="2320991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 smtClean="0"/>
              <a:t>2</a:t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598709" y="905991"/>
                <a:ext cx="748744" cy="385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𝟓</m:t>
                          </m:r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>
                    <a:solidFill>
                      <a:srgbClr val="004BB4"/>
                    </a:solidFill>
                  </a:rPr>
                  <a:t/>
                </a:r>
                <a:br>
                  <a:rPr lang="de-DE" sz="1200" b="1" baseline="-25000" dirty="0" smtClean="0">
                    <a:solidFill>
                      <a:srgbClr val="004BB4"/>
                    </a:solidFill>
                  </a:rPr>
                </a:br>
                <a:r>
                  <a:rPr lang="de-DE" sz="1200" b="1" dirty="0" smtClean="0">
                    <a:solidFill>
                      <a:srgbClr val="004BB4"/>
                    </a:solidFill>
                  </a:rPr>
                  <a:t>(1,0,0,0)</a:t>
                </a:r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709" y="905991"/>
                <a:ext cx="748744" cy="385811"/>
              </a:xfrm>
              <a:prstGeom prst="rect">
                <a:avLst/>
              </a:prstGeom>
              <a:blipFill rotWithShape="1"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feld 73"/>
          <p:cNvSpPr txBox="1"/>
          <p:nvPr/>
        </p:nvSpPr>
        <p:spPr>
          <a:xfrm>
            <a:off x="5002793" y="2371881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 smtClean="0"/>
              <a:t>4</a:t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054249" y="1708035"/>
            <a:ext cx="7487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 smtClean="0"/>
              <a:t>s</a:t>
            </a:r>
            <a:r>
              <a:rPr lang="de-DE" sz="1200" b="1" baseline="-25000" dirty="0"/>
              <a:t>5</a:t>
            </a:r>
            <a:r>
              <a:rPr lang="de-DE" sz="1200" b="1" baseline="-25000" dirty="0" smtClean="0"/>
              <a:t/>
            </a:r>
            <a:br>
              <a:rPr lang="de-DE" sz="1200" b="1" baseline="-25000" dirty="0" smtClean="0"/>
            </a:br>
            <a:r>
              <a:rPr lang="de-DE" sz="1200" b="1" dirty="0" smtClean="0"/>
              <a:t>(1,1,1,1)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4623162" y="1406899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K1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4736336" y="2668254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K2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5843187" y="2243361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K3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4806603" y="1844808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′′′′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>
                    <a:solidFill>
                      <a:schemeClr val="tx1"/>
                    </a:solidFill>
                  </a:rPr>
                  <a:t/>
                </a:r>
                <a:br>
                  <a:rPr lang="de-DE" sz="1200" b="1" baseline="-25000" dirty="0" smtClean="0">
                    <a:solidFill>
                      <a:schemeClr val="tx1"/>
                    </a:solidFill>
                  </a:rPr>
                </a:br>
                <a:r>
                  <a:rPr lang="de-DE" sz="1200" b="1" dirty="0" smtClean="0">
                    <a:solidFill>
                      <a:schemeClr val="tx1"/>
                    </a:solidFill>
                  </a:rPr>
                  <a:t>(0,0,0,1)</a:t>
                </a:r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603" y="1844808"/>
                <a:ext cx="74874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29"/>
          <p:cNvCxnSpPr>
            <a:stCxn id="59" idx="5"/>
            <a:endCxn id="56" idx="2"/>
          </p:cNvCxnSpPr>
          <p:nvPr/>
        </p:nvCxnSpPr>
        <p:spPr bwMode="auto">
          <a:xfrm rot="16200000" flipH="1">
            <a:off x="5162304" y="1616405"/>
            <a:ext cx="258205" cy="718918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 Verbindung mit Pfeil 59"/>
          <p:cNvCxnSpPr>
            <a:stCxn id="53" idx="6"/>
            <a:endCxn id="59" idx="3"/>
          </p:cNvCxnSpPr>
          <p:nvPr/>
        </p:nvCxnSpPr>
        <p:spPr bwMode="auto">
          <a:xfrm flipV="1">
            <a:off x="3949248" y="1846762"/>
            <a:ext cx="779029" cy="258151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3726483" y="1406899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/>
                  <a:t/>
                </a:r>
                <a:br>
                  <a:rPr lang="de-DE" sz="1200" b="1" baseline="-25000" dirty="0" smtClean="0"/>
                </a:br>
                <a:r>
                  <a:rPr lang="de-DE" sz="1200" b="1" dirty="0" smtClean="0"/>
                  <a:t>(1,0,0,0)</a:t>
                </a:r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83" y="1406899"/>
                <a:ext cx="74874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/>
              <p:cNvSpPr txBox="1"/>
              <p:nvPr/>
            </p:nvSpPr>
            <p:spPr>
              <a:xfrm>
                <a:off x="4015208" y="1874029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 smtClean="0">
                              <a:latin typeface="Cambria Math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/>
                  <a:t/>
                </a:r>
                <a:br>
                  <a:rPr lang="de-DE" sz="1200" b="1" baseline="-25000" dirty="0" smtClean="0"/>
                </a:br>
                <a:r>
                  <a:rPr lang="de-DE" sz="1200" b="1" dirty="0" smtClean="0"/>
                  <a:t>(0,1,1,1)</a:t>
                </a:r>
              </a:p>
            </p:txBody>
          </p:sp>
        </mc:Choice>
        <mc:Fallback xmlns=""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208" y="1874029"/>
                <a:ext cx="74874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20" r="-820" b="-229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29"/>
          <p:cNvCxnSpPr>
            <a:stCxn id="59" idx="7"/>
            <a:endCxn id="56" idx="0"/>
          </p:cNvCxnSpPr>
          <p:nvPr/>
        </p:nvCxnSpPr>
        <p:spPr bwMode="auto">
          <a:xfrm rot="16200000" flipH="1">
            <a:off x="5204484" y="1370554"/>
            <a:ext cx="317859" cy="862934"/>
          </a:xfrm>
          <a:prstGeom prst="curvedConnector3">
            <a:avLst>
              <a:gd name="adj1" fmla="val -85189"/>
            </a:avLst>
          </a:prstGeom>
          <a:solidFill>
            <a:schemeClr val="accent1"/>
          </a:solidFill>
          <a:ln w="25400" cap="flat" cmpd="sng" algn="ctr">
            <a:solidFill>
              <a:srgbClr val="004BB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4993963" y="1475476"/>
                <a:ext cx="7487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′′′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>
                    <a:solidFill>
                      <a:schemeClr val="tx1"/>
                    </a:solidFill>
                  </a:rPr>
                  <a:t/>
                </a:r>
                <a:br>
                  <a:rPr lang="de-DE" sz="1200" b="1" baseline="-25000" dirty="0" smtClean="0">
                    <a:solidFill>
                      <a:schemeClr val="tx1"/>
                    </a:solidFill>
                  </a:rPr>
                </a:br>
                <a:r>
                  <a:rPr lang="de-DE" sz="1200" b="1" dirty="0" smtClean="0">
                    <a:solidFill>
                      <a:schemeClr val="tx1"/>
                    </a:solidFill>
                  </a:rPr>
                  <a:t>(0,0,1,0)</a:t>
                </a: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963" y="1475476"/>
                <a:ext cx="74874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 dirty="0"/>
          </a:p>
        </p:txBody>
      </p:sp>
      <p:sp>
        <p:nvSpPr>
          <p:cNvPr id="4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</p:spPr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  <a:latin typeface="DB Office"/>
                  </a:rPr>
                  <a:t> (1,1,0,0)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(0,0,1,1)</a:t>
                </a:r>
                <a:endParaRPr lang="de-DE" sz="1200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</a:t>
                </a:r>
                <a:r>
                  <a:rPr lang="de-DE" sz="1200" dirty="0">
                    <a:solidFill>
                      <a:srgbClr val="000000"/>
                    </a:solidFill>
                  </a:rPr>
                  <a:t>(</a:t>
                </a:r>
                <a:r>
                  <a:rPr lang="de-DE" sz="1200" dirty="0" smtClean="0">
                    <a:solidFill>
                      <a:srgbClr val="000000"/>
                    </a:solidFill>
                  </a:rPr>
                  <a:t>1,0,0,0</a:t>
                </a:r>
                <a:r>
                  <a:rPr lang="de-DE" sz="1200" dirty="0">
                    <a:solidFill>
                      <a:srgbClr val="000000"/>
                    </a:solidFill>
                  </a:rPr>
                  <a:t>)</a:t>
                </a:r>
              </a:p>
              <a:p>
                <a:pPr>
                  <a:spcBef>
                    <a:spcPts val="600"/>
                  </a:spcBef>
                  <a:buClr>
                    <a:srgbClr val="FF0000"/>
                  </a:buClr>
                  <a:buSzPct val="8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200" dirty="0" smtClean="0">
                    <a:solidFill>
                      <a:srgbClr val="000000"/>
                    </a:solidFill>
                  </a:rPr>
                  <a:t> (0,1,1,1)</a:t>
                </a:r>
                <a:endParaRPr lang="de-DE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59" y="1404211"/>
                <a:ext cx="774636" cy="979499"/>
              </a:xfrm>
              <a:prstGeom prst="rect">
                <a:avLst/>
              </a:prstGeom>
              <a:blipFill rotWithShape="1">
                <a:blip r:embed="rId8"/>
                <a:stretch>
                  <a:fillRect l="-3937" t="-4348" r="-11811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341979" y="1793760"/>
            <a:ext cx="19073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1200" dirty="0" smtClean="0"/>
              <a:t>4 Fahrlagenvarianten (FLV):</a:t>
            </a:r>
          </a:p>
        </p:txBody>
      </p:sp>
      <p:cxnSp>
        <p:nvCxnSpPr>
          <p:cNvPr id="50" name="Gerade Verbindung mit Pfeil 29"/>
          <p:cNvCxnSpPr>
            <a:stCxn id="59" idx="0"/>
            <a:endCxn id="56" idx="7"/>
          </p:cNvCxnSpPr>
          <p:nvPr/>
        </p:nvCxnSpPr>
        <p:spPr bwMode="auto">
          <a:xfrm rot="16200000" flipH="1">
            <a:off x="5162303" y="1268719"/>
            <a:ext cx="402221" cy="1066604"/>
          </a:xfrm>
          <a:prstGeom prst="curvedConnector3">
            <a:avLst>
              <a:gd name="adj1" fmla="val -170504"/>
            </a:avLst>
          </a:prstGeom>
          <a:solidFill>
            <a:schemeClr val="accent1"/>
          </a:solidFill>
          <a:ln w="25400" cap="flat" cmpd="sng" algn="ctr">
            <a:solidFill>
              <a:srgbClr val="004BB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4944208" y="1022190"/>
                <a:ext cx="748744" cy="383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𝟔</m:t>
                          </m:r>
                          <m:r>
                            <a:rPr lang="de-DE" sz="1200" b="1" i="1" smtClean="0">
                              <a:solidFill>
                                <a:srgbClr val="004BB4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de-DE" sz="1200" b="1" baseline="-25000" dirty="0" smtClean="0">
                    <a:solidFill>
                      <a:srgbClr val="004BB4"/>
                    </a:solidFill>
                  </a:rPr>
                  <a:t/>
                </a:r>
                <a:br>
                  <a:rPr lang="de-DE" sz="1200" b="1" baseline="-25000" dirty="0" smtClean="0">
                    <a:solidFill>
                      <a:srgbClr val="004BB4"/>
                    </a:solidFill>
                  </a:rPr>
                </a:br>
                <a:r>
                  <a:rPr lang="de-DE" sz="1200" b="1" dirty="0" smtClean="0">
                    <a:solidFill>
                      <a:srgbClr val="004BB4"/>
                    </a:solidFill>
                  </a:rPr>
                  <a:t>(0,1,0,0)</a:t>
                </a: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08" y="1022190"/>
                <a:ext cx="748744" cy="383054"/>
              </a:xfrm>
              <a:prstGeom prst="rect">
                <a:avLst/>
              </a:prstGeom>
              <a:blipFill rotWithShape="1">
                <a:blip r:embed="rId9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feld 54"/>
          <p:cNvSpPr txBox="1"/>
          <p:nvPr/>
        </p:nvSpPr>
        <p:spPr>
          <a:xfrm>
            <a:off x="6961565" y="2891053"/>
            <a:ext cx="12295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000" dirty="0" smtClean="0">
                <a:solidFill>
                  <a:srgbClr val="FF0000"/>
                </a:solidFill>
                <a:latin typeface="DB Office"/>
              </a:rPr>
              <a:t>Könnte auch entfallen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687820" y="4365010"/>
            <a:ext cx="10627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FF0000"/>
                </a:solidFill>
                <a:latin typeface="DB Office"/>
              </a:rPr>
              <a:t>(                   )</a:t>
            </a:r>
          </a:p>
        </p:txBody>
      </p:sp>
      <p:cxnSp>
        <p:nvCxnSpPr>
          <p:cNvPr id="70" name="Gewinkelte Verbindung 69"/>
          <p:cNvCxnSpPr>
            <a:stCxn id="55" idx="1"/>
            <a:endCxn id="57" idx="3"/>
          </p:cNvCxnSpPr>
          <p:nvPr/>
        </p:nvCxnSpPr>
        <p:spPr bwMode="auto">
          <a:xfrm rot="10800000" flipV="1">
            <a:off x="6750611" y="2967996"/>
            <a:ext cx="210954" cy="15047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feld 70"/>
          <p:cNvSpPr txBox="1"/>
          <p:nvPr/>
        </p:nvSpPr>
        <p:spPr>
          <a:xfrm>
            <a:off x="5691039" y="4568210"/>
            <a:ext cx="10627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400" dirty="0" smtClean="0">
                <a:solidFill>
                  <a:srgbClr val="FF0000"/>
                </a:solidFill>
                <a:latin typeface="DB Office"/>
              </a:rPr>
              <a:t>(                   )</a:t>
            </a:r>
          </a:p>
        </p:txBody>
      </p:sp>
      <p:cxnSp>
        <p:nvCxnSpPr>
          <p:cNvPr id="84" name="Gewinkelte Verbindung 83"/>
          <p:cNvCxnSpPr>
            <a:stCxn id="55" idx="1"/>
            <a:endCxn id="71" idx="3"/>
          </p:cNvCxnSpPr>
          <p:nvPr/>
        </p:nvCxnSpPr>
        <p:spPr bwMode="auto">
          <a:xfrm rot="10800000" flipV="1">
            <a:off x="6753831" y="2967996"/>
            <a:ext cx="207735" cy="17079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9938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Kodierung Fahrlagen </a:t>
            </a:r>
            <a:r>
              <a:rPr lang="de-DE" dirty="0" smtClean="0"/>
              <a:t>SAT-ganzjährig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Abgeleitete Regeln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62187" y="2132856"/>
            <a:ext cx="7056784" cy="13681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342900" lvl="1" indent="-342900" algn="l">
              <a:buFont typeface="+mj-lt"/>
              <a:buAutoNum type="arabicPeriod"/>
            </a:pPr>
            <a:r>
              <a:rPr lang="de-DE" sz="1600" dirty="0" smtClean="0"/>
              <a:t>Liegt die Fahrlagenvariante vollständig innerhalb einer der beiden geschnittenen Systemtrassen </a:t>
            </a:r>
            <a:r>
              <a:rPr lang="de-DE" sz="1600" dirty="0" err="1" smtClean="0"/>
              <a:t>s‘</a:t>
            </a:r>
            <a:r>
              <a:rPr lang="de-DE" sz="1600" dirty="0" smtClean="0"/>
              <a:t> oder s‘‘, so ist s durch </a:t>
            </a:r>
            <a:r>
              <a:rPr lang="de-DE" sz="1600" dirty="0" err="1" smtClean="0"/>
              <a:t>s‘</a:t>
            </a:r>
            <a:r>
              <a:rPr lang="de-DE" sz="1600" dirty="0" smtClean="0"/>
              <a:t> oder s‘‘ zu ersetzen</a:t>
            </a:r>
          </a:p>
          <a:p>
            <a:pPr marL="342900" lvl="1" indent="-342900" algn="l">
              <a:buFont typeface="+mj-lt"/>
              <a:buAutoNum type="arabicPeriod"/>
            </a:pPr>
            <a:r>
              <a:rPr lang="de-DE" sz="1600" dirty="0" smtClean="0"/>
              <a:t>Läuft die Fahrlagenvariante über den Schnitt hinaus (d.h. es wird sowohl </a:t>
            </a:r>
            <a:r>
              <a:rPr lang="de-DE" sz="1600" dirty="0" err="1" smtClean="0"/>
              <a:t>s‘</a:t>
            </a:r>
            <a:r>
              <a:rPr lang="de-DE" sz="1600" dirty="0" smtClean="0"/>
              <a:t> als auch s‘‘ benötigt), so ist </a:t>
            </a:r>
          </a:p>
          <a:p>
            <a:pPr lvl="3" algn="l"/>
            <a:r>
              <a:rPr lang="de-DE" sz="1600" dirty="0" smtClean="0"/>
              <a:t>s durch </a:t>
            </a:r>
            <a:r>
              <a:rPr lang="de-DE" sz="1600" dirty="0" err="1" smtClean="0"/>
              <a:t>s‘</a:t>
            </a:r>
            <a:r>
              <a:rPr lang="de-DE" sz="1600" dirty="0" smtClean="0"/>
              <a:t> zu ersetzen </a:t>
            </a:r>
          </a:p>
          <a:p>
            <a:pPr lvl="3" algn="l"/>
            <a:r>
              <a:rPr lang="de-DE" sz="1600" dirty="0" smtClean="0"/>
              <a:t>und je Ersetzung eine zusätzliche (zu </a:t>
            </a:r>
            <a:r>
              <a:rPr lang="de-DE" sz="1600" dirty="0" err="1" smtClean="0"/>
              <a:t>s‘</a:t>
            </a:r>
            <a:r>
              <a:rPr lang="de-DE" sz="1600" dirty="0" smtClean="0"/>
              <a:t> analoge) Nebenbedingung für s‘‘ einzufügen</a:t>
            </a:r>
          </a:p>
          <a:p>
            <a:pPr marL="342900" lvl="1" indent="-342900" algn="l">
              <a:buFont typeface="+mj-lt"/>
              <a:buAutoNum type="arabicPeriod"/>
            </a:pPr>
            <a:r>
              <a:rPr lang="de-DE" sz="1600" dirty="0" smtClean="0"/>
              <a:t>Die Nachfolgerbeziehungen zwischen zwei Systemtrassen in einem Knoten können sichergestellt werden, indem </a:t>
            </a:r>
            <a:r>
              <a:rPr lang="de-DE" sz="1600" b="1" dirty="0" smtClean="0"/>
              <a:t>eine</a:t>
            </a:r>
            <a:r>
              <a:rPr lang="de-DE" sz="1600" dirty="0" smtClean="0"/>
              <a:t> zugehörige eingehende Teil-Systemtrasse auf </a:t>
            </a:r>
            <a:r>
              <a:rPr lang="de-DE" sz="1600" b="1" dirty="0" smtClean="0"/>
              <a:t>alle</a:t>
            </a:r>
            <a:r>
              <a:rPr lang="de-DE" sz="1600" dirty="0" smtClean="0"/>
              <a:t> zugehörigen ausgehenden Teil-Systemtrassen referenziert</a:t>
            </a:r>
            <a:endParaRPr lang="de-DE" sz="1600" dirty="0"/>
          </a:p>
          <a:p>
            <a:pPr lvl="3" algn="l"/>
            <a:endParaRPr lang="de-DE" sz="1600" dirty="0" smtClean="0"/>
          </a:p>
          <a:p>
            <a:pPr lvl="1" algn="l"/>
            <a:endParaRPr lang="de-DE" sz="1600" dirty="0"/>
          </a:p>
        </p:txBody>
      </p:sp>
      <p:sp>
        <p:nvSpPr>
          <p:cNvPr id="6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 dirty="0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</p:spPr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4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52C6F6EA-6ADD-43B6-963C-85EF970B7263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Abgerundetes Rechteck 4"/>
          <p:cNvSpPr/>
          <p:nvPr/>
        </p:nvSpPr>
        <p:spPr bwMode="auto">
          <a:xfrm>
            <a:off x="269319" y="116540"/>
            <a:ext cx="2808312" cy="496409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Fahrlagen, Systemtrassen un</a:t>
            </a:r>
            <a:r>
              <a:rPr lang="de-DE" sz="1200" dirty="0" smtClean="0">
                <a:latin typeface="DB Office" pitchFamily="34" charset="0"/>
              </a:rPr>
              <a:t>d Schneideregeln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 laden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69319" y="832643"/>
            <a:ext cx="2808312" cy="360040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latin typeface="DB Office" pitchFamily="34" charset="0"/>
              </a:rPr>
              <a:t>Partitionierung der </a:t>
            </a:r>
            <a:r>
              <a:rPr lang="de-DE" sz="1200" dirty="0" smtClean="0">
                <a:latin typeface="DB Office" pitchFamily="34" charset="0"/>
              </a:rPr>
              <a:t>Fahrlagen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269319" y="1336713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Kürzeste Wegesuche je Fahrlagenvariante (für alle Partitionen)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269319" y="1912793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Aufnahme der Partition mit der besten Qualitätskennzahl je </a:t>
            </a:r>
            <a:r>
              <a:rPr lang="de-DE" sz="1200" dirty="0" err="1" smtClean="0">
                <a:latin typeface="DB Office" pitchFamily="34" charset="0"/>
              </a:rPr>
              <a:t>Fahrlage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269319" y="2488873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Entscheidungsproblem lösen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0" name="Raute 9"/>
          <p:cNvSpPr/>
          <p:nvPr/>
        </p:nvSpPr>
        <p:spPr bwMode="auto">
          <a:xfrm>
            <a:off x="269320" y="3201129"/>
            <a:ext cx="2808311" cy="824272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 smtClean="0"/>
              <a:t>SAT-Gesamtsystem lösbar?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4013162" y="614019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Makrokonflikt finden (HLMUS)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4013162" y="1233263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Mikrokonflikt finden (HLMUS)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4013162" y="1852507"/>
            <a:ext cx="2808312" cy="756937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Prüfung</a:t>
            </a:r>
            <a:r>
              <a:rPr lang="de-DE" sz="1200" dirty="0" smtClean="0">
                <a:latin typeface="DB Office" pitchFamily="34" charset="0"/>
              </a:rPr>
              <a:t> aller Fahrlagenvarianten der Fahrlagen im Makrokonflikt auf Konfliktzeitpunkt (Konfliktzeitpunktbestimmung)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4" name="Raute 13"/>
          <p:cNvSpPr/>
          <p:nvPr/>
        </p:nvSpPr>
        <p:spPr bwMode="auto">
          <a:xfrm>
            <a:off x="4013163" y="2788992"/>
            <a:ext cx="2808311" cy="1093959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Konfliktauflösung zwischen Fahrlagen-varianten durch zeitliche Aufteilung Systemtrasse möglich?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7024931" y="1844600"/>
            <a:ext cx="2594640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Systemtrassen und Halteplätze zum </a:t>
            </a:r>
            <a:r>
              <a:rPr lang="de-DE" sz="1200" dirty="0" err="1" smtClean="0">
                <a:latin typeface="DB Office" pitchFamily="34" charset="0"/>
              </a:rPr>
              <a:t>konfliktären</a:t>
            </a:r>
            <a:r>
              <a:rPr lang="de-DE" sz="1200" dirty="0" smtClean="0">
                <a:latin typeface="DB Office" pitchFamily="34" charset="0"/>
              </a:rPr>
              <a:t> Zeitpunkt sperren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7002662" y="2420680"/>
            <a:ext cx="2664370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Wegesuche erneut durchführen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7" name="Raute 16"/>
          <p:cNvSpPr/>
          <p:nvPr/>
        </p:nvSpPr>
        <p:spPr bwMode="auto">
          <a:xfrm>
            <a:off x="7166380" y="3069038"/>
            <a:ext cx="1843377" cy="824272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Neue Wege gefunden?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4013162" y="4152639"/>
            <a:ext cx="2808312" cy="568544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72000" rIns="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Zeitliches Aufteilen der </a:t>
            </a:r>
            <a:r>
              <a:rPr lang="de-DE" sz="1200" dirty="0" err="1" smtClean="0">
                <a:latin typeface="DB Office" pitchFamily="34" charset="0"/>
              </a:rPr>
              <a:t>konfliktären</a:t>
            </a:r>
            <a:r>
              <a:rPr lang="de-DE" sz="1200" dirty="0" smtClean="0">
                <a:latin typeface="DB Office" pitchFamily="34" charset="0"/>
              </a:rPr>
              <a:t> Systemtrassen auf </a:t>
            </a:r>
            <a:r>
              <a:rPr lang="de-DE" sz="1200" dirty="0" err="1" smtClean="0">
                <a:latin typeface="DB Office" pitchFamily="34" charset="0"/>
              </a:rPr>
              <a:t>konfliktäre</a:t>
            </a:r>
            <a:r>
              <a:rPr lang="de-DE" sz="1200" dirty="0" smtClean="0">
                <a:latin typeface="DB Office" pitchFamily="34" charset="0"/>
              </a:rPr>
              <a:t> Fahrlagenvarianten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4013162" y="4857546"/>
            <a:ext cx="2808312" cy="583737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Aktualisieren der nutzbaren Systemtrassen für alle Fahrlagenvarianten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20" name="Gerade Verbindung mit Pfeil 19"/>
          <p:cNvCxnSpPr>
            <a:stCxn id="5" idx="2"/>
            <a:endCxn id="6" idx="0"/>
          </p:cNvCxnSpPr>
          <p:nvPr/>
        </p:nvCxnSpPr>
        <p:spPr bwMode="auto">
          <a:xfrm>
            <a:off x="1673475" y="612949"/>
            <a:ext cx="0" cy="2196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stCxn id="6" idx="2"/>
            <a:endCxn id="7" idx="0"/>
          </p:cNvCxnSpPr>
          <p:nvPr/>
        </p:nvCxnSpPr>
        <p:spPr bwMode="auto">
          <a:xfrm>
            <a:off x="1673475" y="1192683"/>
            <a:ext cx="0" cy="144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/>
          <p:cNvCxnSpPr>
            <a:stCxn id="7" idx="2"/>
            <a:endCxn id="8" idx="0"/>
          </p:cNvCxnSpPr>
          <p:nvPr/>
        </p:nvCxnSpPr>
        <p:spPr bwMode="auto">
          <a:xfrm>
            <a:off x="1673475" y="1776408"/>
            <a:ext cx="0" cy="1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/>
          <p:cNvCxnSpPr>
            <a:stCxn id="8" idx="2"/>
            <a:endCxn id="9" idx="0"/>
          </p:cNvCxnSpPr>
          <p:nvPr/>
        </p:nvCxnSpPr>
        <p:spPr bwMode="auto">
          <a:xfrm>
            <a:off x="1673475" y="2352488"/>
            <a:ext cx="0" cy="1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rade Verbindung mit Pfeil 23"/>
          <p:cNvCxnSpPr>
            <a:stCxn id="9" idx="2"/>
            <a:endCxn id="10" idx="0"/>
          </p:cNvCxnSpPr>
          <p:nvPr/>
        </p:nvCxnSpPr>
        <p:spPr bwMode="auto">
          <a:xfrm>
            <a:off x="1673475" y="2928568"/>
            <a:ext cx="1" cy="272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winkelte Verbindung 24"/>
          <p:cNvCxnSpPr>
            <a:stCxn id="10" idx="3"/>
            <a:endCxn id="11" idx="1"/>
          </p:cNvCxnSpPr>
          <p:nvPr/>
        </p:nvCxnSpPr>
        <p:spPr bwMode="auto">
          <a:xfrm flipV="1">
            <a:off x="3077631" y="833867"/>
            <a:ext cx="935531" cy="277939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 Verbindung mit Pfeil 25"/>
          <p:cNvCxnSpPr>
            <a:stCxn id="11" idx="2"/>
            <a:endCxn id="12" idx="0"/>
          </p:cNvCxnSpPr>
          <p:nvPr/>
        </p:nvCxnSpPr>
        <p:spPr bwMode="auto">
          <a:xfrm>
            <a:off x="5417318" y="1053714"/>
            <a:ext cx="0" cy="1795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rade Verbindung mit Pfeil 26"/>
          <p:cNvCxnSpPr>
            <a:stCxn id="12" idx="2"/>
            <a:endCxn id="13" idx="0"/>
          </p:cNvCxnSpPr>
          <p:nvPr/>
        </p:nvCxnSpPr>
        <p:spPr bwMode="auto">
          <a:xfrm>
            <a:off x="5417318" y="1672958"/>
            <a:ext cx="0" cy="1795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mit Pfeil 27"/>
          <p:cNvCxnSpPr>
            <a:stCxn id="13" idx="2"/>
            <a:endCxn id="14" idx="0"/>
          </p:cNvCxnSpPr>
          <p:nvPr/>
        </p:nvCxnSpPr>
        <p:spPr bwMode="auto">
          <a:xfrm>
            <a:off x="5417318" y="2609444"/>
            <a:ext cx="1" cy="1795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>
            <a:stCxn id="14" idx="2"/>
            <a:endCxn id="18" idx="0"/>
          </p:cNvCxnSpPr>
          <p:nvPr/>
        </p:nvCxnSpPr>
        <p:spPr bwMode="auto">
          <a:xfrm flipH="1">
            <a:off x="5417318" y="3882951"/>
            <a:ext cx="1" cy="269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Gerade Verbindung mit Pfeil 29"/>
          <p:cNvCxnSpPr>
            <a:stCxn id="18" idx="2"/>
            <a:endCxn id="19" idx="0"/>
          </p:cNvCxnSpPr>
          <p:nvPr/>
        </p:nvCxnSpPr>
        <p:spPr bwMode="auto">
          <a:xfrm>
            <a:off x="5417318" y="4721183"/>
            <a:ext cx="0" cy="136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winkelte Verbindung 30"/>
          <p:cNvCxnSpPr>
            <a:stCxn id="14" idx="3"/>
            <a:endCxn id="15" idx="0"/>
          </p:cNvCxnSpPr>
          <p:nvPr/>
        </p:nvCxnSpPr>
        <p:spPr bwMode="auto">
          <a:xfrm flipV="1">
            <a:off x="6821474" y="1844600"/>
            <a:ext cx="1500777" cy="1491372"/>
          </a:xfrm>
          <a:prstGeom prst="bentConnector4">
            <a:avLst>
              <a:gd name="adj1" fmla="val 6778"/>
              <a:gd name="adj2" fmla="val 1153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Gerade Verbindung mit Pfeil 31"/>
          <p:cNvCxnSpPr>
            <a:stCxn id="15" idx="2"/>
            <a:endCxn id="16" idx="0"/>
          </p:cNvCxnSpPr>
          <p:nvPr/>
        </p:nvCxnSpPr>
        <p:spPr bwMode="auto">
          <a:xfrm>
            <a:off x="8322251" y="2284295"/>
            <a:ext cx="12596" cy="1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>
            <a:endCxn id="17" idx="0"/>
          </p:cNvCxnSpPr>
          <p:nvPr/>
        </p:nvCxnSpPr>
        <p:spPr bwMode="auto">
          <a:xfrm>
            <a:off x="8088069" y="2860375"/>
            <a:ext cx="0" cy="208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winkelte Verbindung 33"/>
          <p:cNvCxnSpPr>
            <a:stCxn id="19" idx="2"/>
            <a:endCxn id="9" idx="1"/>
          </p:cNvCxnSpPr>
          <p:nvPr/>
        </p:nvCxnSpPr>
        <p:spPr bwMode="auto">
          <a:xfrm rot="5400000" flipH="1">
            <a:off x="1477038" y="1501003"/>
            <a:ext cx="2732562" cy="5147999"/>
          </a:xfrm>
          <a:prstGeom prst="bentConnector4">
            <a:avLst>
              <a:gd name="adj1" fmla="val -8366"/>
              <a:gd name="adj2" fmla="val 10444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Abgerundetes Rechteck 34"/>
          <p:cNvSpPr/>
          <p:nvPr/>
        </p:nvSpPr>
        <p:spPr bwMode="auto">
          <a:xfrm>
            <a:off x="6405373" y="5657313"/>
            <a:ext cx="1262707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Max-SAT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36" name="Gewinkelte Verbindung 35"/>
          <p:cNvCxnSpPr>
            <a:stCxn id="35" idx="1"/>
            <a:endCxn id="9" idx="1"/>
          </p:cNvCxnSpPr>
          <p:nvPr/>
        </p:nvCxnSpPr>
        <p:spPr bwMode="auto">
          <a:xfrm rot="10800000">
            <a:off x="269319" y="2708721"/>
            <a:ext cx="6136054" cy="3168440"/>
          </a:xfrm>
          <a:prstGeom prst="bentConnector3">
            <a:avLst>
              <a:gd name="adj1" fmla="val 1037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winkelte Verbindung 36"/>
          <p:cNvCxnSpPr>
            <a:stCxn id="10" idx="2"/>
            <a:endCxn id="38" idx="1"/>
          </p:cNvCxnSpPr>
          <p:nvPr/>
        </p:nvCxnSpPr>
        <p:spPr bwMode="auto">
          <a:xfrm rot="16200000" flipH="1">
            <a:off x="1602388" y="4096489"/>
            <a:ext cx="645580" cy="50340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Abgerundetes Rechteck 37"/>
          <p:cNvSpPr/>
          <p:nvPr/>
        </p:nvSpPr>
        <p:spPr bwMode="auto">
          <a:xfrm>
            <a:off x="2176880" y="4451133"/>
            <a:ext cx="1368515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Lösung ausgeben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222379" y="3409889"/>
            <a:ext cx="4677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nein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1710169" y="4464507"/>
            <a:ext cx="2036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ja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8149287" y="3857063"/>
            <a:ext cx="2036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ja</a:t>
            </a:r>
          </a:p>
        </p:txBody>
      </p:sp>
      <p:sp>
        <p:nvSpPr>
          <p:cNvPr id="42" name="Raute 41"/>
          <p:cNvSpPr/>
          <p:nvPr/>
        </p:nvSpPr>
        <p:spPr bwMode="auto">
          <a:xfrm>
            <a:off x="7166380" y="4077086"/>
            <a:ext cx="1843377" cy="824272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SAT-Konflikte auflösbar?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43" name="Gerade Verbindung mit Pfeil 42"/>
          <p:cNvCxnSpPr>
            <a:stCxn id="17" idx="2"/>
            <a:endCxn id="42" idx="0"/>
          </p:cNvCxnSpPr>
          <p:nvPr/>
        </p:nvCxnSpPr>
        <p:spPr bwMode="auto">
          <a:xfrm>
            <a:off x="8088069" y="3893310"/>
            <a:ext cx="0" cy="183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Abgerundetes Rechteck 43"/>
          <p:cNvSpPr/>
          <p:nvPr/>
        </p:nvSpPr>
        <p:spPr bwMode="auto">
          <a:xfrm>
            <a:off x="8911169" y="3640447"/>
            <a:ext cx="979400" cy="564414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/>
              <a:t>w</a:t>
            </a:r>
            <a:r>
              <a:rPr lang="de-DE" sz="1200" dirty="0" smtClean="0">
                <a:latin typeface="DB Office" pitchFamily="34" charset="0"/>
              </a:rPr>
              <a:t>eitere Konflikte suchen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45" name="Gerade Verbindung mit Pfeil 44"/>
          <p:cNvCxnSpPr>
            <a:stCxn id="42" idx="2"/>
            <a:endCxn id="46" idx="0"/>
          </p:cNvCxnSpPr>
          <p:nvPr/>
        </p:nvCxnSpPr>
        <p:spPr bwMode="auto">
          <a:xfrm>
            <a:off x="8088069" y="4901358"/>
            <a:ext cx="0" cy="1271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bgerundetes Rechteck 45"/>
          <p:cNvSpPr/>
          <p:nvPr/>
        </p:nvSpPr>
        <p:spPr bwMode="auto">
          <a:xfrm>
            <a:off x="7509897" y="6173049"/>
            <a:ext cx="1156344" cy="564414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Lösungsraum vergrößern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47" name="Gewinkelte Verbindung 46"/>
          <p:cNvCxnSpPr>
            <a:stCxn id="42" idx="3"/>
            <a:endCxn id="44" idx="2"/>
          </p:cNvCxnSpPr>
          <p:nvPr/>
        </p:nvCxnSpPr>
        <p:spPr bwMode="auto">
          <a:xfrm flipV="1">
            <a:off x="9009757" y="4204861"/>
            <a:ext cx="391112" cy="28436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winkelte Verbindung 47"/>
          <p:cNvCxnSpPr>
            <a:endCxn id="12" idx="3"/>
          </p:cNvCxnSpPr>
          <p:nvPr/>
        </p:nvCxnSpPr>
        <p:spPr bwMode="auto">
          <a:xfrm rot="10800000">
            <a:off x="6821474" y="1453111"/>
            <a:ext cx="2953776" cy="2187336"/>
          </a:xfrm>
          <a:prstGeom prst="bentConnector3">
            <a:avLst>
              <a:gd name="adj1" fmla="val 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48"/>
          <p:cNvCxnSpPr>
            <a:stCxn id="17" idx="1"/>
            <a:endCxn id="35" idx="0"/>
          </p:cNvCxnSpPr>
          <p:nvPr/>
        </p:nvCxnSpPr>
        <p:spPr bwMode="auto">
          <a:xfrm rot="10800000" flipV="1">
            <a:off x="7036728" y="3481173"/>
            <a:ext cx="129653" cy="217613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winkelte Verbindung 49"/>
          <p:cNvCxnSpPr>
            <a:stCxn id="46" idx="1"/>
            <a:endCxn id="9" idx="1"/>
          </p:cNvCxnSpPr>
          <p:nvPr/>
        </p:nvCxnSpPr>
        <p:spPr bwMode="auto">
          <a:xfrm rot="10800000">
            <a:off x="269319" y="2708722"/>
            <a:ext cx="7240578" cy="3746535"/>
          </a:xfrm>
          <a:prstGeom prst="bentConnector3">
            <a:avLst>
              <a:gd name="adj1" fmla="val 1031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feld 50"/>
          <p:cNvSpPr txBox="1"/>
          <p:nvPr/>
        </p:nvSpPr>
        <p:spPr>
          <a:xfrm>
            <a:off x="7075214" y="3577370"/>
            <a:ext cx="4677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nein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8943773" y="4539525"/>
            <a:ext cx="4677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nein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8131391" y="4909202"/>
            <a:ext cx="2036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ja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606849" y="2952297"/>
            <a:ext cx="4677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nein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5467021" y="3888427"/>
            <a:ext cx="2036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36954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Inhalt </a:t>
            </a:r>
            <a:endParaRPr lang="de-DE" dirty="0"/>
          </a:p>
        </p:txBody>
      </p:sp>
      <p:sp>
        <p:nvSpPr>
          <p:cNvPr id="78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1519952"/>
            <a:ext cx="5540429" cy="4106192"/>
            <a:chOff x="1929323" y="3500542"/>
            <a:chExt cx="5540429" cy="4106192"/>
          </a:xfrm>
        </p:grpSpPr>
        <p:sp>
          <p:nvSpPr>
            <p:cNvPr id="15" name="5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0542"/>
              <a:ext cx="1007641" cy="4106192"/>
            </a:xfrm>
            <a:prstGeom prst="rect">
              <a:avLst/>
            </a:prstGeom>
            <a:solidFill>
              <a:srgbClr val="878C96"/>
            </a:solidFill>
            <a:ln w="9525" cap="flat" cmpd="sng" algn="ctr">
              <a:solidFill>
                <a:srgbClr val="878C96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400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0_Inhalt_Ebene1"/>
            <p:cNvSpPr/>
            <p:nvPr>
              <p:custDataLst>
                <p:tags r:id="rId4"/>
              </p:custDataLst>
            </p:nvPr>
          </p:nvSpPr>
          <p:spPr bwMode="gray">
            <a:xfrm>
              <a:off x="2433143" y="3646220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Ablauf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18" name="0_Seiten_Ebene1"/>
            <p:cNvSpPr txBox="1"/>
            <p:nvPr/>
          </p:nvSpPr>
          <p:spPr bwMode="gray">
            <a:xfrm>
              <a:off x="6965994" y="3716573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24" name="1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433143" y="4294546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Rechenbeispiel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5" name="2_Inhalt_Ebene1"/>
            <p:cNvSpPr/>
            <p:nvPr>
              <p:custDataLst>
                <p:tags r:id="rId6"/>
              </p:custDataLst>
            </p:nvPr>
          </p:nvSpPr>
          <p:spPr bwMode="gray">
            <a:xfrm>
              <a:off x="2433143" y="4942872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Abschätzung Rechenaufwand zur Bestimmung zeitlicher Konflikte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6" name="3_Inhalt_Ebene1"/>
            <p:cNvSpPr/>
            <p:nvPr>
              <p:custDataLst>
                <p:tags r:id="rId7"/>
              </p:custDataLst>
            </p:nvPr>
          </p:nvSpPr>
          <p:spPr bwMode="gray">
            <a:xfrm>
              <a:off x="2433143" y="5591198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SAT-Kodierung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7" name="4_Inhalt_Ebene1"/>
            <p:cNvSpPr/>
            <p:nvPr>
              <p:custDataLst>
                <p:tags r:id="rId8"/>
              </p:custDataLst>
            </p:nvPr>
          </p:nvSpPr>
          <p:spPr bwMode="gray">
            <a:xfrm>
              <a:off x="2433143" y="6239524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Fahrlagen-Kodierung (EncodeRequest)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33" name="5_Inhalt_Ebene1_Highlight"/>
            <p:cNvSpPr/>
            <p:nvPr>
              <p:custDataLst>
                <p:tags r:id="rId9"/>
              </p:custDataLst>
            </p:nvPr>
          </p:nvSpPr>
          <p:spPr bwMode="gray">
            <a:xfrm>
              <a:off x="2433144" y="6887850"/>
              <a:ext cx="5036608" cy="576326"/>
            </a:xfrm>
            <a:prstGeom prst="rect">
              <a:avLst/>
            </a:prstGeom>
            <a:solidFill>
              <a:srgbClr val="E1E6EB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000000"/>
                  </a:solidFill>
                </a:rPr>
                <a:t>Offene Fragen / ToDos</a:t>
              </a:r>
              <a:endParaRPr lang="de-DE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4" name="1_Seiten_Ebene1"/>
            <p:cNvSpPr txBox="1"/>
            <p:nvPr/>
          </p:nvSpPr>
          <p:spPr bwMode="gray">
            <a:xfrm>
              <a:off x="6965994" y="4364899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5" name="2_Seiten_Ebene1"/>
            <p:cNvSpPr txBox="1"/>
            <p:nvPr/>
          </p:nvSpPr>
          <p:spPr bwMode="gray">
            <a:xfrm>
              <a:off x="6965994" y="5013225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6" name="3_Seiten_Ebene1"/>
            <p:cNvSpPr txBox="1"/>
            <p:nvPr/>
          </p:nvSpPr>
          <p:spPr bwMode="gray">
            <a:xfrm>
              <a:off x="6965994" y="5661551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7" name="4_Seiten_Ebene1"/>
            <p:cNvSpPr txBox="1"/>
            <p:nvPr/>
          </p:nvSpPr>
          <p:spPr bwMode="gray">
            <a:xfrm>
              <a:off x="6965994" y="6309877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43" name="5_Seiten_Ebene1_Highlight"/>
            <p:cNvSpPr txBox="1"/>
            <p:nvPr/>
          </p:nvSpPr>
          <p:spPr bwMode="gray">
            <a:xfrm>
              <a:off x="6965994" y="6953663"/>
              <a:ext cx="503758" cy="432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9381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SAT-ganzjährig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Offene Fragen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69969" y="1484730"/>
            <a:ext cx="9289290" cy="48966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buFont typeface="Wingdings" panose="05000000000000000000" pitchFamily="2" charset="2"/>
              <a:buChar char="§"/>
            </a:pPr>
            <a:r>
              <a:rPr lang="de-DE" sz="1200" dirty="0" smtClean="0"/>
              <a:t>Alle Fahrlagenvarianten mit aufnehmen und in Postoptimierung Partition wählen?</a:t>
            </a:r>
            <a:br>
              <a:rPr lang="de-DE" sz="1200" dirty="0" smtClean="0"/>
            </a:b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zunächst nur minimal Partitionen nach Kennzahl hinzunehmen (aktueller Stand)</a:t>
            </a:r>
            <a:endParaRPr lang="de-DE" sz="1200" dirty="0" smtClean="0">
              <a:solidFill>
                <a:srgbClr val="FF0000"/>
              </a:solidFill>
            </a:endParaRP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de-DE" sz="1200" dirty="0" smtClean="0"/>
              <a:t>Wenn mehrere Systemtrassen in Konflikt stehen: Prüfen/Aufteilen aller im Konflikt stehender Systemtrassen oder nur einer Systemtrasse?</a:t>
            </a:r>
            <a:br>
              <a:rPr lang="de-DE" sz="1200" dirty="0" smtClean="0"/>
            </a:b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Jeweils die erste mögliche/sinnvolle </a:t>
            </a:r>
            <a:r>
              <a:rPr lang="de-DE" sz="1200" dirty="0" smtClean="0">
                <a:solidFill>
                  <a:srgbClr val="FF0000"/>
                </a:solidFill>
              </a:rPr>
              <a:t>Aufteilung jeder Systemtrasse im Konflikt durchführen (paarweiser </a:t>
            </a:r>
            <a:r>
              <a:rPr lang="de-DE" sz="1200" dirty="0" smtClean="0">
                <a:solidFill>
                  <a:srgbClr val="FF0000"/>
                </a:solidFill>
              </a:rPr>
              <a:t>Vergleich Fahrlagen: Bit-Schlüssel enthält nur 0), </a:t>
            </a:r>
            <a:r>
              <a:rPr lang="de-DE" sz="1200" dirty="0" smtClean="0">
                <a:solidFill>
                  <a:srgbClr val="FF0000"/>
                </a:solidFill>
              </a:rPr>
              <a:t>sperren nur wenn keine Aufteilung bei keiner ST möglich/sinnvoll (Fahrlagen ggf. deterministisch mischen, sonst werden </a:t>
            </a:r>
            <a:r>
              <a:rPr lang="de-DE" sz="1200" dirty="0" smtClean="0">
                <a:solidFill>
                  <a:srgbClr val="FF0000"/>
                </a:solidFill>
              </a:rPr>
              <a:t>jedes Mal potenziell </a:t>
            </a:r>
            <a:r>
              <a:rPr lang="de-DE" sz="1200" dirty="0" smtClean="0">
                <a:solidFill>
                  <a:srgbClr val="FF0000"/>
                </a:solidFill>
              </a:rPr>
              <a:t>die Systemtrassen </a:t>
            </a:r>
            <a:r>
              <a:rPr lang="de-DE" sz="1200" dirty="0" smtClean="0">
                <a:solidFill>
                  <a:srgbClr val="FF0000"/>
                </a:solidFill>
              </a:rPr>
              <a:t>anhand</a:t>
            </a:r>
            <a:r>
              <a:rPr lang="de-DE" sz="1200" dirty="0" smtClean="0">
                <a:solidFill>
                  <a:srgbClr val="FF0000"/>
                </a:solidFill>
              </a:rPr>
              <a:t> derselben </a:t>
            </a:r>
            <a:r>
              <a:rPr lang="de-DE" sz="1200" dirty="0" smtClean="0">
                <a:solidFill>
                  <a:srgbClr val="FF0000"/>
                </a:solidFill>
              </a:rPr>
              <a:t>Fahrlagen aufgeteilt)</a:t>
            </a:r>
            <a:br>
              <a:rPr lang="de-DE" sz="1200" dirty="0" smtClean="0">
                <a:solidFill>
                  <a:srgbClr val="FF0000"/>
                </a:solidFill>
              </a:rPr>
            </a:b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Wenn Sperrung notwendig:</a:t>
            </a:r>
          </a:p>
          <a:p>
            <a:pPr marL="876300" lvl="4" indent="-342900" algn="l">
              <a:buFont typeface="+mj-lt"/>
              <a:buAutoNum type="arabicPeriod"/>
            </a:pP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perre zunächst für alle zeitlichen Konflikte auf jeder ST (OR-Verknüpfung)</a:t>
            </a:r>
          </a:p>
          <a:p>
            <a:pPr marL="876300" lvl="4" indent="-342900" algn="l">
              <a:buFont typeface="+mj-lt"/>
              <a:buAutoNum type="arabicPeriod"/>
            </a:pP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Wenn kein neuer Weg gefunden wurde, sperre alle zeitlichen Konflikte je ST (OR-Verknüpfung) separat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</a:p>
          <a:p>
            <a:pPr marL="876300" lvl="4" indent="-342900" algn="l">
              <a:buFont typeface="+mj-lt"/>
              <a:buAutoNum type="arabicPeriod"/>
            </a:pPr>
            <a:r>
              <a:rPr lang="de-DE" sz="1200" dirty="0" smtClean="0">
                <a:solidFill>
                  <a:srgbClr val="FF0000"/>
                </a:solidFill>
              </a:rPr>
              <a:t>Wenn kein neuer Weg gefunden wurde, sperre alle paarweisen Konflikte je ST separat (ggf. Wegesuche abbrechen sobald X neue Wege gefunden wurden (Laufzeit), Fahrlagen </a:t>
            </a:r>
            <a:r>
              <a:rPr lang="de-DE" sz="1200" dirty="0">
                <a:solidFill>
                  <a:srgbClr val="FF0000"/>
                </a:solidFill>
              </a:rPr>
              <a:t>ggf. deterministisch </a:t>
            </a:r>
            <a:r>
              <a:rPr lang="de-DE" sz="1200" dirty="0" smtClean="0">
                <a:solidFill>
                  <a:srgbClr val="FF0000"/>
                </a:solidFill>
              </a:rPr>
              <a:t>mischen) </a:t>
            </a:r>
          </a:p>
          <a:p>
            <a:pPr marL="876300" lvl="4" indent="-342900" algn="l">
              <a:buFont typeface="+mj-lt"/>
              <a:buAutoNum type="arabicPeriod"/>
            </a:pP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Wenn kein neuer Weg gefunden wurde  Regulierungskonforme Ablehnung </a:t>
            </a:r>
            <a:r>
              <a:rPr lang="de-DE" sz="1200" dirty="0" smtClean="0">
                <a:solidFill>
                  <a:srgbClr val="004BB4"/>
                </a:solidFill>
                <a:sym typeface="Wingdings" panose="05000000000000000000" pitchFamily="2" charset="2"/>
              </a:rPr>
              <a:t> Kann es noch sinnvolle Sperrungen für andere Partitionen geben, die bisher nicht im SAT waren und das Problem lösbar machen???</a:t>
            </a:r>
            <a:endParaRPr lang="de-DE" sz="1200" dirty="0" smtClean="0">
              <a:solidFill>
                <a:srgbClr val="004BB4"/>
              </a:solidFill>
            </a:endParaRP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de-DE" sz="1200" dirty="0" smtClean="0"/>
              <a:t>Endogene Schneideregeln anstelle von Partitionierung in </a:t>
            </a:r>
            <a:r>
              <a:rPr lang="de-DE" sz="1200" dirty="0" err="1" smtClean="0"/>
              <a:t>Pre</a:t>
            </a:r>
            <a:r>
              <a:rPr lang="de-DE" sz="1200" dirty="0" smtClean="0"/>
              <a:t>-Prozess (Bspw. beim Sperren von Systemtrassen auch Aufteilen der Fahrlagen anhand des gesperrten Zeitraums)?</a:t>
            </a:r>
          </a:p>
          <a:p>
            <a:pPr lvl="2" algn="l"/>
            <a:r>
              <a:rPr lang="de-DE" sz="1200" dirty="0" smtClean="0"/>
              <a:t>Vorteil: Ggf. können mehr Fahrlagen belegt werden</a:t>
            </a:r>
          </a:p>
          <a:p>
            <a:pPr lvl="2" algn="l"/>
            <a:r>
              <a:rPr lang="de-DE" sz="1200" dirty="0" smtClean="0"/>
              <a:t>Nachteil: Schwierig zu steuern, welche und wie viele Partitionen dadurch entstehen (ggf. sehr inhomogene Fahrlagen mit nicht nachvollziehbaren Schnitten)</a:t>
            </a:r>
            <a:br>
              <a:rPr lang="de-DE" sz="1200" dirty="0" smtClean="0"/>
            </a:b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ggf. zurückstellen da Gegenbeispiele 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vorhanden, in denen passende Schnitte ohne Anpassung der Wegesuche nicht gefunden werden können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de-DE" sz="1200" dirty="0">
                <a:solidFill>
                  <a:schemeClr val="tx1"/>
                </a:solidFill>
              </a:rPr>
              <a:t>Bisherige Anpassung der Klauseln: </a:t>
            </a:r>
            <a:r>
              <a:rPr lang="de-DE" sz="1200" dirty="0" smtClean="0">
                <a:solidFill>
                  <a:schemeClr val="tx1"/>
                </a:solidFill>
              </a:rPr>
              <a:t>OK</a:t>
            </a:r>
            <a:endParaRPr lang="de-DE" sz="1200" dirty="0" smtClean="0">
              <a:solidFill>
                <a:srgbClr val="004BB4"/>
              </a:solidFill>
            </a:endParaRP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rgbClr val="004BB4"/>
                </a:solidFill>
              </a:rPr>
              <a:t>Zeitfenster </a:t>
            </a:r>
            <a:r>
              <a:rPr lang="de-DE" sz="1200" dirty="0">
                <a:solidFill>
                  <a:srgbClr val="004BB4"/>
                </a:solidFill>
              </a:rPr>
              <a:t>(Halteplatz-Logik) </a:t>
            </a:r>
            <a:r>
              <a:rPr lang="de-DE" sz="1200" dirty="0" smtClean="0">
                <a:solidFill>
                  <a:srgbClr val="004BB4"/>
                </a:solidFill>
              </a:rPr>
              <a:t>prüfen (Klauseln und AND/OR-Verknüpfungen)!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rgbClr val="004BB4"/>
                </a:solidFill>
              </a:rPr>
              <a:t>Systemtrassen-Konflikte </a:t>
            </a:r>
            <a:r>
              <a:rPr lang="de-DE" sz="1200" dirty="0" smtClean="0">
                <a:solidFill>
                  <a:srgbClr val="004BB4"/>
                </a:solidFill>
              </a:rPr>
              <a:t>anpassen (Bsp.: verschiedene ST-Charakteristiken überlagert)!</a:t>
            </a:r>
            <a:endParaRPr lang="de-DE" sz="1200" dirty="0">
              <a:solidFill>
                <a:srgbClr val="004BB4"/>
              </a:solidFill>
            </a:endParaRPr>
          </a:p>
          <a:p>
            <a:pPr lvl="2" algn="l"/>
            <a:endParaRPr lang="de-DE" sz="12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algn="l"/>
            <a:endParaRPr lang="de-DE" sz="1200" dirty="0" smtClean="0">
              <a:solidFill>
                <a:srgbClr val="FF0000"/>
              </a:solidFill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de-DE" sz="1200" dirty="0" smtClean="0"/>
          </a:p>
          <a:p>
            <a:pPr lvl="1" algn="l">
              <a:buFont typeface="Wingdings" panose="05000000000000000000" pitchFamily="2" charset="2"/>
              <a:buChar char="§"/>
            </a:pPr>
            <a:endParaRPr lang="de-DE" sz="1200" dirty="0" smtClean="0"/>
          </a:p>
        </p:txBody>
      </p:sp>
      <p:sp>
        <p:nvSpPr>
          <p:cNvPr id="6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 dirty="0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</p:spPr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1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SAT-ganzjährig</a:t>
            </a:r>
            <a:br>
              <a:rPr lang="de-DE" dirty="0" smtClean="0"/>
            </a:b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ToDos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62187" y="1700760"/>
            <a:ext cx="7056784" cy="13681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buFont typeface="Wingdings" panose="05000000000000000000" pitchFamily="2" charset="2"/>
              <a:buChar char="§"/>
            </a:pPr>
            <a:r>
              <a:rPr lang="de-DE" sz="1600" dirty="0" smtClean="0"/>
              <a:t>Konzept Initiallösung entwickeln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lvl="1" algn="l">
              <a:buFont typeface="Wingdings" panose="05000000000000000000" pitchFamily="2" charset="2"/>
              <a:buChar char="§"/>
            </a:pPr>
            <a:r>
              <a:rPr lang="de-DE" sz="1600" dirty="0" smtClean="0"/>
              <a:t>Konzept Max-SAT entwickeln</a:t>
            </a:r>
          </a:p>
          <a:p>
            <a:pPr marL="520700" lvl="2" indent="-342900" algn="l">
              <a:buFont typeface="+mj-lt"/>
              <a:buAutoNum type="arabicPeriod"/>
            </a:pPr>
            <a:r>
              <a:rPr lang="de-DE" sz="1600" dirty="0" smtClean="0"/>
              <a:t>Möglichkeit 1: Gewichte alle Fahrlagen (aus dem gleichen Prioritätstopf) gleich (mit 1) </a:t>
            </a:r>
            <a:r>
              <a:rPr lang="de-DE" sz="1600" dirty="0" smtClean="0">
                <a:sym typeface="Wingdings" panose="05000000000000000000" pitchFamily="2" charset="2"/>
              </a:rPr>
              <a:t> aktueller Ansatz</a:t>
            </a:r>
            <a:endParaRPr lang="de-DE" sz="1600" dirty="0" smtClean="0"/>
          </a:p>
          <a:p>
            <a:pPr marL="520700" lvl="2" indent="-342900" algn="l">
              <a:buFont typeface="+mj-lt"/>
              <a:buAutoNum type="arabicPeriod"/>
            </a:pPr>
            <a:r>
              <a:rPr lang="de-DE" sz="1600" dirty="0" smtClean="0"/>
              <a:t>Möglichkeit 2: Gewichte Fahrlagen mit Verkehrstagen (VT)</a:t>
            </a:r>
          </a:p>
          <a:p>
            <a:pPr lvl="4" algn="l">
              <a:buFont typeface="Symbol" panose="05050102010706020507" pitchFamily="18" charset="2"/>
              <a:buChar char="-"/>
            </a:pPr>
            <a:r>
              <a:rPr lang="de-DE" sz="1600" dirty="0" smtClean="0">
                <a:sym typeface="Wingdings" panose="05000000000000000000" pitchFamily="2" charset="2"/>
              </a:rPr>
              <a:t>Es dürfen nicht 2 Fahrlagen abgelehnt werden, damit eine belegt werden kann</a:t>
            </a:r>
          </a:p>
          <a:p>
            <a:pPr lvl="4" algn="l">
              <a:buFont typeface="Symbol" panose="05050102010706020507" pitchFamily="18" charset="2"/>
              <a:buChar char="-"/>
            </a:pPr>
            <a:r>
              <a:rPr lang="de-DE" sz="1600" dirty="0" smtClean="0">
                <a:sym typeface="Wingdings" panose="05000000000000000000" pitchFamily="2" charset="2"/>
              </a:rPr>
              <a:t>Bei einer Entscheidung zwischen 2 Fahrlagen, könnte die mit mehr Verkehrstagen bevorzugt werden</a:t>
            </a:r>
          </a:p>
          <a:p>
            <a:pPr lvl="4" algn="l">
              <a:buFont typeface="Symbol" panose="05050102010706020507" pitchFamily="18" charset="2"/>
              <a:buChar char="-"/>
            </a:pPr>
            <a:r>
              <a:rPr lang="de-DE" sz="1600" dirty="0" smtClean="0">
                <a:sym typeface="Wingdings" panose="05000000000000000000" pitchFamily="2" charset="2"/>
              </a:rPr>
              <a:t>Bspw. Gewichtung mit Potenzen Nahe 1 </a:t>
            </a:r>
            <a:endParaRPr lang="de-DE" sz="1600" dirty="0" smtClean="0"/>
          </a:p>
          <a:p>
            <a:pPr marL="177800" lvl="2" indent="0" algn="l">
              <a:buNone/>
            </a:pPr>
            <a:r>
              <a:rPr lang="de-DE" sz="1600" dirty="0" smtClean="0"/>
              <a:t> 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de-DE" sz="1600" dirty="0" smtClean="0"/>
              <a:t>Konzept Postoptimierung entwickeln</a:t>
            </a:r>
          </a:p>
          <a:p>
            <a:pPr lvl="2" algn="l"/>
            <a:r>
              <a:rPr lang="de-DE" sz="1600" dirty="0" smtClean="0"/>
              <a:t>Sind die in der gefundenen Lösung belegten Fahrlagen fix?</a:t>
            </a:r>
          </a:p>
          <a:p>
            <a:pPr lvl="2" algn="l"/>
            <a:r>
              <a:rPr lang="de-DE" sz="1600" dirty="0" smtClean="0"/>
              <a:t>Kann zwischen den Partitionen einer </a:t>
            </a:r>
            <a:r>
              <a:rPr lang="de-DE" sz="1600" dirty="0" err="1" smtClean="0"/>
              <a:t>Fahrlage</a:t>
            </a:r>
            <a:r>
              <a:rPr lang="de-DE" sz="1600" dirty="0" smtClean="0"/>
              <a:t> noch gewählt werden?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de-DE" sz="1600" dirty="0" smtClean="0"/>
          </a:p>
          <a:p>
            <a:pPr lvl="1" algn="l">
              <a:buFont typeface="Wingdings" panose="05000000000000000000" pitchFamily="2" charset="2"/>
              <a:buChar char="§"/>
            </a:pPr>
            <a:endParaRPr lang="de-DE" sz="1600" dirty="0" smtClean="0"/>
          </a:p>
        </p:txBody>
      </p:sp>
      <p:sp>
        <p:nvSpPr>
          <p:cNvPr id="6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de-DE" dirty="0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04000" y="6692901"/>
            <a:ext cx="6894959" cy="93663"/>
          </a:xfrm>
        </p:spPr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5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Inhalt </a:t>
            </a:r>
            <a:endParaRPr lang="de-DE" dirty="0"/>
          </a:p>
        </p:txBody>
      </p:sp>
      <p:sp>
        <p:nvSpPr>
          <p:cNvPr id="78" name="Foliennummernplatzhalter 77"/>
          <p:cNvSpPr>
            <a:spLocks noGrp="1"/>
          </p:cNvSpPr>
          <p:nvPr>
            <p:ph type="sldNum" sz="quarter" idx="4294967295"/>
          </p:nvPr>
        </p:nvSpPr>
        <p:spPr>
          <a:xfrm>
            <a:off x="198000" y="6692901"/>
            <a:ext cx="288000" cy="93663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B8581B8-F034-4A19-BE6E-BEC04A5C4516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DB Netz AG | 11.01.2018</a:t>
            </a:r>
            <a:endParaRPr lang="de-DE" dirty="0"/>
          </a:p>
        </p:txBody>
      </p:sp>
      <p:grpSp>
        <p:nvGrpSpPr>
          <p:cNvPr id="5" name="easyAgenda"/>
          <p:cNvGrpSpPr/>
          <p:nvPr/>
        </p:nvGrpSpPr>
        <p:grpSpPr>
          <a:xfrm>
            <a:off x="1929323" y="1519952"/>
            <a:ext cx="5540429" cy="4106192"/>
            <a:chOff x="1929323" y="3500542"/>
            <a:chExt cx="5540429" cy="4106192"/>
          </a:xfrm>
        </p:grpSpPr>
        <p:sp>
          <p:nvSpPr>
            <p:cNvPr id="15" name="5_Rahmen"/>
            <p:cNvSpPr/>
            <p:nvPr>
              <p:custDataLst>
                <p:tags r:id="rId3"/>
              </p:custDataLst>
            </p:nvPr>
          </p:nvSpPr>
          <p:spPr bwMode="gray">
            <a:xfrm>
              <a:off x="1929323" y="3500542"/>
              <a:ext cx="1007641" cy="4106192"/>
            </a:xfrm>
            <a:prstGeom prst="rect">
              <a:avLst/>
            </a:prstGeom>
            <a:solidFill>
              <a:srgbClr val="878C96"/>
            </a:solidFill>
            <a:ln w="9525" cap="flat" cmpd="sng" algn="ctr">
              <a:solidFill>
                <a:srgbClr val="878C96"/>
              </a:solidFill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algn="ctr"/>
              <a:endParaRPr lang="de-DE" sz="1400" dirty="0" err="1">
                <a:solidFill>
                  <a:srgbClr val="FFFFFF"/>
                </a:solidFill>
              </a:endParaRPr>
            </a:p>
          </p:txBody>
        </p:sp>
        <p:sp>
          <p:nvSpPr>
            <p:cNvPr id="16" name="0_Inhalt_Ebene1"/>
            <p:cNvSpPr/>
            <p:nvPr>
              <p:custDataLst>
                <p:tags r:id="rId4"/>
              </p:custDataLst>
            </p:nvPr>
          </p:nvSpPr>
          <p:spPr bwMode="gray">
            <a:xfrm>
              <a:off x="2433143" y="3646220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Ablauf SAT ganzjährig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18" name="0_Seiten_Ebene1"/>
            <p:cNvSpPr txBox="1"/>
            <p:nvPr/>
          </p:nvSpPr>
          <p:spPr bwMode="gray">
            <a:xfrm>
              <a:off x="6965994" y="3716573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25" name="2_Inhalt_Ebene1"/>
            <p:cNvSpPr/>
            <p:nvPr>
              <p:custDataLst>
                <p:tags r:id="rId5"/>
              </p:custDataLst>
            </p:nvPr>
          </p:nvSpPr>
          <p:spPr bwMode="gray">
            <a:xfrm>
              <a:off x="2433143" y="4942872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Abschätzung Rechenaufwand zur Bestimmung zeitlicher Konflikte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6" name="3_Inhalt_Ebene1"/>
            <p:cNvSpPr/>
            <p:nvPr>
              <p:custDataLst>
                <p:tags r:id="rId6"/>
              </p:custDataLst>
            </p:nvPr>
          </p:nvSpPr>
          <p:spPr bwMode="gray">
            <a:xfrm>
              <a:off x="2433143" y="5591198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SAT-Kodierung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7" name="4_Inhalt_Ebene1"/>
            <p:cNvSpPr/>
            <p:nvPr>
              <p:custDataLst>
                <p:tags r:id="rId7"/>
              </p:custDataLst>
            </p:nvPr>
          </p:nvSpPr>
          <p:spPr bwMode="gray">
            <a:xfrm>
              <a:off x="2433143" y="6239524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Anpassung Fahrlagen-Kodierung (EncodeRequest)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8" name="5_Inhalt_Ebene1"/>
            <p:cNvSpPr/>
            <p:nvPr>
              <p:custDataLst>
                <p:tags r:id="rId8"/>
              </p:custDataLst>
            </p:nvPr>
          </p:nvSpPr>
          <p:spPr bwMode="gray">
            <a:xfrm>
              <a:off x="2433143" y="6887850"/>
              <a:ext cx="5036609" cy="57632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878C96"/>
                  </a:solidFill>
                </a:rPr>
                <a:t>Offene Fragen / ToDos</a:t>
              </a:r>
              <a:endParaRPr lang="de-DE" sz="1600" b="1" dirty="0">
                <a:solidFill>
                  <a:srgbClr val="878C96"/>
                </a:solidFill>
              </a:endParaRPr>
            </a:p>
          </p:txBody>
        </p:sp>
        <p:sp>
          <p:nvSpPr>
            <p:cNvPr id="29" name="1_Inhalt_Ebene1_Highlight"/>
            <p:cNvSpPr/>
            <p:nvPr>
              <p:custDataLst>
                <p:tags r:id="rId9"/>
              </p:custDataLst>
            </p:nvPr>
          </p:nvSpPr>
          <p:spPr bwMode="gray">
            <a:xfrm>
              <a:off x="2433144" y="4294546"/>
              <a:ext cx="5036608" cy="576326"/>
            </a:xfrm>
            <a:prstGeom prst="rect">
              <a:avLst/>
            </a:prstGeom>
            <a:solidFill>
              <a:srgbClr val="E1E6EB"/>
            </a:solidFill>
            <a:ln w="9525" cmpd="sng">
              <a:solidFill>
                <a:srgbClr val="878C9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tabLst>
                  <a:tab pos="4445000" algn="r"/>
                </a:tabLst>
                <a:defRPr/>
              </a:pPr>
              <a:r>
                <a:rPr lang="de-DE" sz="1600" b="1" smtClean="0">
                  <a:solidFill>
                    <a:srgbClr val="000000"/>
                  </a:solidFill>
                </a:rPr>
                <a:t>Rechenbeispiel SAT ganzjährig</a:t>
              </a:r>
              <a:endParaRPr lang="de-DE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5" name="2_Seiten_Ebene1"/>
            <p:cNvSpPr txBox="1"/>
            <p:nvPr/>
          </p:nvSpPr>
          <p:spPr bwMode="gray">
            <a:xfrm>
              <a:off x="6965994" y="5013225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6" name="3_Seiten_Ebene1"/>
            <p:cNvSpPr txBox="1"/>
            <p:nvPr/>
          </p:nvSpPr>
          <p:spPr bwMode="gray">
            <a:xfrm>
              <a:off x="6965994" y="5661551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7" name="4_Seiten_Ebene1"/>
            <p:cNvSpPr txBox="1"/>
            <p:nvPr/>
          </p:nvSpPr>
          <p:spPr bwMode="gray">
            <a:xfrm>
              <a:off x="6965994" y="6309877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8" name="5_Seiten_Ebene1"/>
            <p:cNvSpPr txBox="1"/>
            <p:nvPr/>
          </p:nvSpPr>
          <p:spPr bwMode="gray">
            <a:xfrm>
              <a:off x="6965994" y="6958203"/>
              <a:ext cx="503758" cy="432000"/>
            </a:xfrm>
            <a:prstGeom prst="rect">
              <a:avLst/>
            </a:prstGeom>
            <a:noFill/>
            <a:extLst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dirty="0">
                <a:solidFill>
                  <a:srgbClr val="000000"/>
                </a:solidFill>
              </a:endParaRPr>
            </a:p>
          </p:txBody>
        </p:sp>
        <p:sp>
          <p:nvSpPr>
            <p:cNvPr id="39" name="1_Seiten_Ebene1_Highlight"/>
            <p:cNvSpPr txBox="1"/>
            <p:nvPr/>
          </p:nvSpPr>
          <p:spPr bwMode="gray">
            <a:xfrm>
              <a:off x="6965994" y="4360359"/>
              <a:ext cx="503758" cy="432000"/>
            </a:xfrm>
            <a:prstGeom prst="rect">
              <a:avLst/>
            </a:prstGeom>
            <a:noFill/>
          </p:spPr>
          <p:txBody>
            <a:bodyPr wrap="square" lIns="90000" tIns="72000" rIns="90000" bIns="72000" rtlCol="0" anchor="ctr">
              <a:noAutofit/>
            </a:bodyPr>
            <a:lstStyle/>
            <a:p>
              <a:pPr algn="r"/>
              <a:endParaRPr lang="de-DE" sz="1400" b="1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50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36939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(1/13)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3356992"/>
            <a:ext cx="2808312" cy="496409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Fahrlagen, Systemtrassen un</a:t>
            </a:r>
            <a:r>
              <a:rPr lang="de-DE" sz="1200" dirty="0" smtClean="0">
                <a:latin typeface="DB Office" pitchFamily="34" charset="0"/>
              </a:rPr>
              <a:t>d Schneideregeln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effectLst/>
                <a:latin typeface="DB Office" pitchFamily="34" charset="0"/>
              </a:rPr>
              <a:t> laden</a:t>
            </a:r>
          </a:p>
        </p:txBody>
      </p:sp>
      <p:cxnSp>
        <p:nvCxnSpPr>
          <p:cNvPr id="15" name="Gerade Verbindung mit Pfeil 14"/>
          <p:cNvCxnSpPr>
            <a:stCxn id="12" idx="2"/>
          </p:cNvCxnSpPr>
          <p:nvPr/>
        </p:nvCxnSpPr>
        <p:spPr bwMode="auto">
          <a:xfrm>
            <a:off x="1674255" y="3853401"/>
            <a:ext cx="0" cy="2527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78703"/>
              </p:ext>
            </p:extLst>
          </p:nvPr>
        </p:nvGraphicFramePr>
        <p:xfrm>
          <a:off x="4494179" y="1628750"/>
          <a:ext cx="4128951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393"/>
                <a:gridCol w="1388337"/>
                <a:gridCol w="936130"/>
                <a:gridCol w="648091"/>
              </a:tblGrid>
              <a:tr h="35334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Fahrlagen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Verkehrstages-schlüssel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von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nach</a:t>
                      </a:r>
                      <a:endParaRPr lang="de-DE" sz="1200" dirty="0"/>
                    </a:p>
                  </a:txBody>
                  <a:tcPr anchor="ctr"/>
                </a:tc>
              </a:tr>
              <a:tr h="2171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</a:t>
                      </a:r>
                      <a:r>
                        <a:rPr lang="de-DE" sz="1200" baseline="-25000" dirty="0" smtClean="0"/>
                        <a:t>1</a:t>
                      </a:r>
                      <a:endParaRPr lang="de-DE" sz="12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(0,1,1,0,1,1,1)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Q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 anchor="ctr"/>
                </a:tc>
              </a:tr>
              <a:tr h="2171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</a:t>
                      </a:r>
                      <a:r>
                        <a:rPr lang="de-DE" sz="1200" baseline="-25000" dirty="0" smtClean="0"/>
                        <a:t>2</a:t>
                      </a:r>
                      <a:endParaRPr lang="de-DE" sz="12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(0,1,1,1,0,0,0)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Q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 anchor="ctr"/>
                </a:tc>
              </a:tr>
              <a:tr h="2171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r</a:t>
                      </a:r>
                      <a:r>
                        <a:rPr lang="de-DE" sz="1200" baseline="-25000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(1,0,0,1,1,1,0)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 (über Q)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5" name="Gruppieren 34"/>
          <p:cNvGrpSpPr/>
          <p:nvPr/>
        </p:nvGrpSpPr>
        <p:grpSpPr>
          <a:xfrm>
            <a:off x="6615312" y="4036503"/>
            <a:ext cx="2295855" cy="2344907"/>
            <a:chOff x="7908370" y="1171328"/>
            <a:chExt cx="1517963" cy="1385525"/>
          </a:xfrm>
        </p:grpSpPr>
        <p:cxnSp>
          <p:nvCxnSpPr>
            <p:cNvPr id="36" name="Gerade Verbindung mit Pfeil 35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/>
          </p:nvCxnSpPr>
          <p:spPr bwMode="auto">
            <a:xfrm>
              <a:off x="8479109" y="1299096"/>
              <a:ext cx="241465" cy="539121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mit Pfeil 37"/>
            <p:cNvCxnSpPr/>
            <p:nvPr/>
          </p:nvCxnSpPr>
          <p:spPr bwMode="auto">
            <a:xfrm flipH="1">
              <a:off x="8492221" y="1838217"/>
              <a:ext cx="228353" cy="590994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feld 38"/>
            <p:cNvSpPr txBox="1"/>
            <p:nvPr/>
          </p:nvSpPr>
          <p:spPr>
            <a:xfrm>
              <a:off x="8132171" y="1171328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(Q)</a:t>
              </a: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8132171" y="2447740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7908370" y="1714828"/>
                  <a:ext cx="560532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/>
                  </a:endParaRPr>
                </a:p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1,1,1,1,1,1,1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370" y="1714828"/>
                  <a:ext cx="560532" cy="21822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036" b="-327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8720573" y="1720319"/>
                  <a:ext cx="705760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(1,1,1,1,1,1,1)</a:t>
                  </a:r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0573" y="1720319"/>
                  <a:ext cx="705760" cy="21822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286" r="-1143" b="-2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8" name="Tabel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595481"/>
              </p:ext>
            </p:extLst>
          </p:nvPr>
        </p:nvGraphicFramePr>
        <p:xfrm>
          <a:off x="3887492" y="3089379"/>
          <a:ext cx="5582495" cy="8105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88142"/>
                <a:gridCol w="1643501"/>
                <a:gridCol w="2250852"/>
              </a:tblGrid>
              <a:tr h="35334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Schneideregel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Bit-Schlüssel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Beschreibung</a:t>
                      </a:r>
                      <a:endParaRPr lang="de-DE" sz="1200" dirty="0"/>
                    </a:p>
                  </a:txBody>
                  <a:tcPr anchor="ctr"/>
                </a:tc>
              </a:tr>
              <a:tr h="21712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Nr. 1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(1,1,1,0,0,0,0) / (0,0,0,1,1,1,1)</a:t>
                      </a:r>
                      <a:endParaRPr lang="de-D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Zwischen Tag 3</a:t>
                      </a:r>
                      <a:r>
                        <a:rPr lang="de-DE" sz="1200" baseline="0" dirty="0" smtClean="0"/>
                        <a:t> und 4</a:t>
                      </a:r>
                      <a:endParaRPr lang="de-DE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7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00934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</a:t>
            </a:r>
            <a:r>
              <a:rPr lang="de-DE" dirty="0"/>
              <a:t>2/13)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3493361"/>
            <a:ext cx="2808312" cy="360040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latin typeface="DB Office" pitchFamily="34" charset="0"/>
              </a:rPr>
              <a:t>Partitionierung der </a:t>
            </a:r>
            <a:r>
              <a:rPr lang="de-DE" sz="1200" dirty="0" smtClean="0">
                <a:latin typeface="DB Office" pitchFamily="34" charset="0"/>
              </a:rPr>
              <a:t>Fahrlagen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12" idx="2"/>
          </p:cNvCxnSpPr>
          <p:nvPr/>
        </p:nvCxnSpPr>
        <p:spPr bwMode="auto">
          <a:xfrm>
            <a:off x="1674255" y="3853401"/>
            <a:ext cx="0" cy="2527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628800"/>
            <a:ext cx="0" cy="1864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 bwMode="auto">
              <a:xfrm>
                <a:off x="4835259" y="3171718"/>
                <a:ext cx="1411504" cy="55399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bestehen aus: </a:t>
                </a:r>
              </a:p>
              <a:p>
                <a:pPr marL="182563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(0,1,1,0,1,1,1)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5259" y="3171718"/>
                <a:ext cx="1411504" cy="5539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 bwMode="auto">
              <a:xfrm>
                <a:off x="4842632" y="4157764"/>
                <a:ext cx="1396757" cy="711396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bestehend aus: </a:t>
                </a:r>
              </a:p>
              <a:p>
                <a:pPr marL="182563"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 (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,0,0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,0,0)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</a:p>
              <a:p>
                <a:pPr marL="182563"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 (0,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,0,0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,1,1,1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632" y="4157764"/>
                <a:ext cx="1396757" cy="711396"/>
              </a:xfrm>
              <a:prstGeom prst="rect">
                <a:avLst/>
              </a:prstGeom>
              <a:blipFill rotWithShape="1">
                <a:blip r:embed="rId3"/>
                <a:stretch>
                  <a:fillRect r="-2155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Gerade Verbindung 46"/>
          <p:cNvCxnSpPr>
            <a:stCxn id="45" idx="2"/>
            <a:endCxn id="46" idx="0"/>
          </p:cNvCxnSpPr>
          <p:nvPr/>
        </p:nvCxnSpPr>
        <p:spPr bwMode="auto">
          <a:xfrm>
            <a:off x="5541011" y="3725716"/>
            <a:ext cx="0" cy="432048"/>
          </a:xfrm>
          <a:prstGeom prst="line">
            <a:avLst/>
          </a:prstGeom>
          <a:solidFill>
            <a:srgbClr val="C8CDD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/>
          <p:cNvSpPr txBox="1"/>
          <p:nvPr/>
        </p:nvSpPr>
        <p:spPr>
          <a:xfrm>
            <a:off x="4850006" y="2940603"/>
            <a:ext cx="10801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Fahrlage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</a:t>
            </a:r>
            <a:r>
              <a:rPr kumimoji="0" lang="de-DE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/>
              <p:cNvSpPr/>
              <p:nvPr/>
            </p:nvSpPr>
            <p:spPr bwMode="auto">
              <a:xfrm>
                <a:off x="6545232" y="3171718"/>
                <a:ext cx="1396252" cy="55399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bestehend aus: </a:t>
                </a:r>
              </a:p>
              <a:p>
                <a:pPr marL="182563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(0,1,1,1,0,0,0)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51" name="Rechteck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5232" y="3171718"/>
                <a:ext cx="1396252" cy="553998"/>
              </a:xfrm>
              <a:prstGeom prst="rect">
                <a:avLst/>
              </a:prstGeom>
              <a:blipFill rotWithShape="1">
                <a:blip r:embed="rId4"/>
                <a:stretch>
                  <a:fillRect r="-1732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 bwMode="auto">
              <a:xfrm>
                <a:off x="6545232" y="4157764"/>
                <a:ext cx="1396252" cy="711396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bestehend aus: </a:t>
                </a:r>
              </a:p>
              <a:p>
                <a:pPr marL="182563"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 (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,0,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0,0,0)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</a:p>
              <a:p>
                <a:pPr marL="182563"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 (0,0,0,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1,0,0,0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5232" y="4157764"/>
                <a:ext cx="1396252" cy="711396"/>
              </a:xfrm>
              <a:prstGeom prst="rect">
                <a:avLst/>
              </a:prstGeom>
              <a:blipFill rotWithShape="1">
                <a:blip r:embed="rId5"/>
                <a:stretch>
                  <a:fillRect r="-1732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 Verbindung 52"/>
          <p:cNvCxnSpPr>
            <a:stCxn id="51" idx="2"/>
            <a:endCxn id="52" idx="0"/>
          </p:cNvCxnSpPr>
          <p:nvPr/>
        </p:nvCxnSpPr>
        <p:spPr bwMode="auto">
          <a:xfrm>
            <a:off x="7243358" y="3725716"/>
            <a:ext cx="0" cy="432048"/>
          </a:xfrm>
          <a:prstGeom prst="line">
            <a:avLst/>
          </a:prstGeom>
          <a:solidFill>
            <a:srgbClr val="C8CDD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feld 54"/>
          <p:cNvSpPr txBox="1"/>
          <p:nvPr/>
        </p:nvSpPr>
        <p:spPr>
          <a:xfrm>
            <a:off x="3654475" y="3171718"/>
            <a:ext cx="10081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kein Schnitt (ursprüngliche </a:t>
            </a: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Fahrlage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654475" y="4251838"/>
            <a:ext cx="10081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smtClean="0">
                <a:solidFill>
                  <a:srgbClr val="000000"/>
                </a:solidFill>
              </a:rPr>
              <a:t>Nach  Ausführung 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Schnitt Nr.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 bwMode="auto">
              <a:xfrm>
                <a:off x="3654475" y="1556792"/>
                <a:ext cx="2871286" cy="7920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Notation: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Partitionierung</a:t>
                </a:r>
                <a:r>
                  <a:rPr lang="de-DE" sz="1200" i="1" kern="0" dirty="0">
                    <a:solidFill>
                      <a:srgbClr val="000000"/>
                    </a:solidFill>
                    <a:latin typeface="DB Office"/>
                  </a:rPr>
                  <a:t> g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der </a:t>
                </a:r>
                <a:r>
                  <a: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Fahrlage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r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Fahrlagenvariante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n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der </a:t>
                </a:r>
                <a:r>
                  <a: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Fahrlage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r</a:t>
                </a:r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4475" y="1556792"/>
                <a:ext cx="2871286" cy="79208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feld 66"/>
          <p:cNvSpPr txBox="1"/>
          <p:nvPr/>
        </p:nvSpPr>
        <p:spPr>
          <a:xfrm>
            <a:off x="6534839" y="2940603"/>
            <a:ext cx="10801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Fahrlage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</a:t>
            </a:r>
            <a:r>
              <a:rPr kumimoji="0" lang="de-DE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 bwMode="auto">
              <a:xfrm>
                <a:off x="8273472" y="3171718"/>
                <a:ext cx="1396252" cy="55399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bestehend aus: </a:t>
                </a:r>
              </a:p>
              <a:p>
                <a:pPr marL="182563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3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(1,0,0,1,1,1,0)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3472" y="3171718"/>
                <a:ext cx="1396252" cy="553998"/>
              </a:xfrm>
              <a:prstGeom prst="rect">
                <a:avLst/>
              </a:prstGeom>
              <a:blipFill rotWithShape="1">
                <a:blip r:embed="rId7"/>
                <a:stretch>
                  <a:fillRect r="-2165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 bwMode="auto">
              <a:xfrm>
                <a:off x="8273472" y="4157764"/>
                <a:ext cx="1396252" cy="711396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bestehend aus: </a:t>
                </a:r>
              </a:p>
              <a:p>
                <a:pPr marL="182563"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 (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1,0,0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,0,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0,0,0)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</a:p>
              <a:p>
                <a:pPr marL="182563"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 (0,0,0,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1,1,1,0</m:t>
                    </m:r>
                    <m:r>
                      <a:rPr kumimoji="0" lang="de-DE" sz="1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</a:rPr>
                      <m:t>)</m:t>
                    </m:r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3472" y="4157764"/>
                <a:ext cx="1396252" cy="711396"/>
              </a:xfrm>
              <a:prstGeom prst="rect">
                <a:avLst/>
              </a:prstGeom>
              <a:blipFill rotWithShape="1">
                <a:blip r:embed="rId8"/>
                <a:stretch>
                  <a:fillRect r="-2165"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>
            <a:stCxn id="24" idx="2"/>
            <a:endCxn id="25" idx="0"/>
          </p:cNvCxnSpPr>
          <p:nvPr/>
        </p:nvCxnSpPr>
        <p:spPr bwMode="auto">
          <a:xfrm>
            <a:off x="8971598" y="3725716"/>
            <a:ext cx="0" cy="432048"/>
          </a:xfrm>
          <a:prstGeom prst="line">
            <a:avLst/>
          </a:prstGeom>
          <a:solidFill>
            <a:srgbClr val="C8CDD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feld 26"/>
          <p:cNvSpPr txBox="1"/>
          <p:nvPr/>
        </p:nvSpPr>
        <p:spPr>
          <a:xfrm>
            <a:off x="8263079" y="2940603"/>
            <a:ext cx="10801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Fahrlage</a:t>
            </a: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</a:t>
            </a:r>
            <a:r>
              <a:rPr kumimoji="0" lang="de-DE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37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986532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</a:t>
            </a:r>
            <a:r>
              <a:rPr lang="de-DE" dirty="0"/>
              <a:t>3/13)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2773289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Kürzeste Wegesuche je Fahrlagenvariante (für alle Partitionen)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12" idx="2"/>
            <a:endCxn id="98" idx="0"/>
          </p:cNvCxnSpPr>
          <p:nvPr/>
        </p:nvCxnSpPr>
        <p:spPr bwMode="auto">
          <a:xfrm>
            <a:off x="1674255" y="3212984"/>
            <a:ext cx="0" cy="2452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628750"/>
            <a:ext cx="0" cy="1144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 bwMode="auto">
              <a:xfrm>
                <a:off x="3654475" y="1556792"/>
                <a:ext cx="2871286" cy="792088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Notation: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Partitionierung</a:t>
                </a:r>
                <a:r>
                  <a:rPr lang="de-DE" sz="1200" i="1" kern="0" dirty="0">
                    <a:solidFill>
                      <a:srgbClr val="000000"/>
                    </a:solidFill>
                    <a:latin typeface="DB Office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l 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der </a:t>
                </a:r>
                <a:r>
                  <a: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Fahrlage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r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SupPr>
                      <m:e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kumimoji="0" lang="de-DE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Fahrlagenvariante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n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der </a:t>
                </a:r>
                <a:r>
                  <a: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Fahrlage</a:t>
                </a:r>
                <a:r>
                  <a: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 </a:t>
                </a:r>
                <a:r>
                  <a: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B Office"/>
                  </a:rPr>
                  <a:t>r</a:t>
                </a:r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4475" y="1556792"/>
                <a:ext cx="2871286" cy="7920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0099" y="3349353"/>
            <a:ext cx="2808312" cy="1584192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de-DE" sz="1200" dirty="0" smtClean="0"/>
              <a:t>Wähle je </a:t>
            </a:r>
            <a:r>
              <a:rPr lang="de-DE" sz="1200" dirty="0" err="1" smtClean="0"/>
              <a:t>Fahrlage</a:t>
            </a:r>
            <a:r>
              <a:rPr lang="de-DE" sz="1200" dirty="0" smtClean="0"/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die Partition mit der besten Qualitätskennzahl, </a:t>
            </a:r>
            <a:r>
              <a:rPr lang="de-DE" sz="1200" dirty="0" smtClean="0"/>
              <a:t>für die ein Weg gefunden wird (d.h. für alle Fahrlagenvarianten dieser Partition muss ein Weg gefunden werden)</a:t>
            </a:r>
          </a:p>
          <a:p>
            <a:pPr lvl="1"/>
            <a:r>
              <a:rPr lang="de-DE" sz="1200" dirty="0" smtClean="0"/>
              <a:t>MSMS-Wegesuche inkl. V/N mit Bit-Schlüssel der Fahrlagenvariante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el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409195"/>
                  </p:ext>
                </p:extLst>
              </p:nvPr>
            </p:nvGraphicFramePr>
            <p:xfrm>
              <a:off x="3624096" y="2649120"/>
              <a:ext cx="5803330" cy="276472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0443"/>
                    <a:gridCol w="833742"/>
                    <a:gridCol w="1129153"/>
                    <a:gridCol w="1535217"/>
                    <a:gridCol w="864120"/>
                    <a:gridCol w="690655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gefunden (Wege-suche)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(0,1,1,0,1,1,1)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178611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0107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,0,0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,1,1,1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(0,1,1,1,0,0,0)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l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0,1,1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(0,0,0,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1,0,0,0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0278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(1,0,0,1,1,1,0)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l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1,0,0</m:t>
                              </m:r>
                              <m:r>
                                <a:rPr lang="de-DE" sz="1000" b="0" i="0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,0,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19960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182563" lvl="0" indent="-182563" algn="l">
                            <a:spcBef>
                              <a:spcPts val="0"/>
                            </a:spcBef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(0,0,0,</m:t>
                              </m:r>
                              <m:r>
                                <a:rPr lang="de-DE" sz="1000" ker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1,1,1,0</m:t>
                              </m:r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el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409195"/>
                  </p:ext>
                </p:extLst>
              </p:nvPr>
            </p:nvGraphicFramePr>
            <p:xfrm>
              <a:off x="3624096" y="2649120"/>
              <a:ext cx="5803330" cy="276472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0443"/>
                    <a:gridCol w="833742"/>
                    <a:gridCol w="1129153"/>
                    <a:gridCol w="1535217"/>
                    <a:gridCol w="864120"/>
                    <a:gridCol w="690655"/>
                  </a:tblGrid>
                  <a:tr h="54864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gefunden (Wege-suche)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65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227500" r="-505109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227500" r="-274054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227500" r="-101992" b="-8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523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327500" r="-505109" b="-7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327500" r="-274054" b="-7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327500" r="-101992" b="-7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417073" r="-274054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417073" r="-10199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682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530000" r="-505109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530000" r="-274054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530000" r="-101992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55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630000" r="-274054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630000" r="-101992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587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712195" r="-274054" b="-3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712195" r="-101992" b="-3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758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0511" t="-832500" r="-505109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832500" r="-274054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832500" r="-10199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  <a:tr h="24631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909756" r="-274054" b="-1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909756" r="-101992" b="-1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  <a:tr h="246634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41081" t="-1035000" r="-274054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77689" t="-1035000" r="-10199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2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8" name="Gruppieren 57"/>
          <p:cNvGrpSpPr/>
          <p:nvPr/>
        </p:nvGrpSpPr>
        <p:grpSpPr>
          <a:xfrm rot="-5400000">
            <a:off x="7727242" y="649818"/>
            <a:ext cx="666748" cy="3051557"/>
            <a:chOff x="8246488" y="982418"/>
            <a:chExt cx="694698" cy="1727191"/>
          </a:xfrm>
        </p:grpSpPr>
        <p:cxnSp>
          <p:nvCxnSpPr>
            <p:cNvPr id="59" name="Gerade Verbindung mit Pfeil 58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/>
          </p:nvCxnSpPr>
          <p:spPr bwMode="auto">
            <a:xfrm>
              <a:off x="8479109" y="1299096"/>
              <a:ext cx="241465" cy="539121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mit Pfeil 60"/>
            <p:cNvCxnSpPr/>
            <p:nvPr/>
          </p:nvCxnSpPr>
          <p:spPr bwMode="auto">
            <a:xfrm flipH="1">
              <a:off x="8492221" y="1838217"/>
              <a:ext cx="228353" cy="590994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feld 61"/>
            <p:cNvSpPr txBox="1"/>
            <p:nvPr/>
          </p:nvSpPr>
          <p:spPr>
            <a:xfrm rot="5400000">
              <a:off x="8350014" y="996370"/>
              <a:ext cx="412717" cy="384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(Q)</a:t>
              </a:r>
            </a:p>
          </p:txBody>
        </p:sp>
        <p:sp>
          <p:nvSpPr>
            <p:cNvPr id="67" name="Textfeld 66"/>
            <p:cNvSpPr txBox="1"/>
            <p:nvPr/>
          </p:nvSpPr>
          <p:spPr>
            <a:xfrm rot="5400000">
              <a:off x="8359988" y="2346491"/>
              <a:ext cx="341423" cy="3848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feld 95"/>
                <p:cNvSpPr txBox="1"/>
                <p:nvPr/>
              </p:nvSpPr>
              <p:spPr>
                <a:xfrm rot="5400000">
                  <a:off x="7985822" y="1813975"/>
                  <a:ext cx="713739" cy="1924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1,1,1,1,1,1,1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6" name="Textfeld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985822" y="1813975"/>
                  <a:ext cx="713739" cy="19240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/>
                <p:cNvSpPr txBox="1"/>
                <p:nvPr/>
              </p:nvSpPr>
              <p:spPr>
                <a:xfrm rot="5400000">
                  <a:off x="8433424" y="1691603"/>
                  <a:ext cx="630709" cy="3848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2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200" i="1" ker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1,1,1,1,1,1,1</m:t>
                            </m:r>
                          </m:e>
                        </m:d>
                      </m:oMath>
                    </m:oMathPara>
                  </a14:m>
                  <a:endParaRPr lang="de-DE" sz="1200" kern="0" dirty="0" err="1">
                    <a:solidFill>
                      <a:srgbClr val="000000"/>
                    </a:solidFill>
                  </a:endParaRP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7" name="Textfeld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433424" y="1691603"/>
                  <a:ext cx="630709" cy="38481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4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Abgerundetes Rechteck 97"/>
          <p:cNvSpPr/>
          <p:nvPr/>
        </p:nvSpPr>
        <p:spPr bwMode="auto">
          <a:xfrm>
            <a:off x="270099" y="5665127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SAT lösen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99" name="Gerade Verbindung mit Pfeil 98"/>
          <p:cNvCxnSpPr>
            <a:stCxn id="98" idx="2"/>
          </p:cNvCxnSpPr>
          <p:nvPr/>
        </p:nvCxnSpPr>
        <p:spPr bwMode="auto">
          <a:xfrm>
            <a:off x="1674255" y="6104822"/>
            <a:ext cx="0" cy="348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feld 99"/>
          <p:cNvSpPr txBox="1"/>
          <p:nvPr/>
        </p:nvSpPr>
        <p:spPr>
          <a:xfrm>
            <a:off x="3635501" y="5777252"/>
            <a:ext cx="27363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400" dirty="0" smtClean="0"/>
              <a:t>SAT-Problem nicht lösbar</a:t>
            </a:r>
          </a:p>
        </p:txBody>
      </p:sp>
    </p:spTree>
    <p:extLst>
      <p:ext uri="{BB962C8B-B14F-4D97-AF65-F5344CB8AC3E}">
        <p14:creationId xmlns:p14="http://schemas.microsoft.com/office/powerpoint/2010/main" val="10105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1036939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(4/13)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70099" y="3133386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Makrokonflikt bestimmen (HLMUS)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15" name="Gerade Verbindung mit Pfeil 14"/>
          <p:cNvCxnSpPr>
            <a:stCxn id="12" idx="2"/>
            <a:endCxn id="30" idx="0"/>
          </p:cNvCxnSpPr>
          <p:nvPr/>
        </p:nvCxnSpPr>
        <p:spPr bwMode="auto">
          <a:xfrm>
            <a:off x="1674255" y="3573081"/>
            <a:ext cx="0" cy="1216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endCxn id="12" idx="0"/>
          </p:cNvCxnSpPr>
          <p:nvPr/>
        </p:nvCxnSpPr>
        <p:spPr bwMode="auto">
          <a:xfrm>
            <a:off x="1674255" y="1801059"/>
            <a:ext cx="0" cy="1332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ElementText1"/>
          <p:cNvSpPr txBox="1">
            <a:spLocks/>
          </p:cNvSpPr>
          <p:nvPr/>
        </p:nvSpPr>
        <p:spPr bwMode="gray">
          <a:xfrm>
            <a:off x="270099" y="3709450"/>
            <a:ext cx="2808312" cy="864096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b="1" dirty="0">
                <a:solidFill>
                  <a:srgbClr val="000000"/>
                </a:solidFill>
                <a:latin typeface="DB Office"/>
              </a:rPr>
              <a:t>Bit-Schlüssel sind </a:t>
            </a:r>
            <a:r>
              <a:rPr lang="de-DE" sz="1200" b="1" dirty="0" smtClean="0">
                <a:solidFill>
                  <a:srgbClr val="000000"/>
                </a:solidFill>
                <a:latin typeface="DB Office"/>
              </a:rPr>
              <a:t>im HLMUS nicht bekannt</a:t>
            </a:r>
            <a:endParaRPr lang="de-DE" sz="1200" dirty="0" smtClean="0">
              <a:solidFill>
                <a:srgbClr val="000000"/>
              </a:solidFill>
              <a:latin typeface="DB Office"/>
            </a:endParaRPr>
          </a:p>
          <a:p>
            <a:pPr lvl="1">
              <a:spcBef>
                <a:spcPts val="300"/>
              </a:spcBef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Bestimmung, welche Fahrlagen </a:t>
            </a:r>
            <a:r>
              <a:rPr lang="de-DE" sz="1200" i="1" dirty="0" smtClean="0">
                <a:solidFill>
                  <a:srgbClr val="000000"/>
                </a:solidFill>
                <a:latin typeface="DB Office"/>
              </a:rPr>
              <a:t>r</a:t>
            </a: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 (nicht Fahrlagenvarianten) im Konflikt stehen</a:t>
            </a:r>
            <a:endParaRPr lang="de-DE" sz="1200" dirty="0">
              <a:solidFill>
                <a:srgbClr val="000000"/>
              </a:solidFill>
              <a:latin typeface="DB Office"/>
            </a:endParaRPr>
          </a:p>
        </p:txBody>
      </p:sp>
      <p:sp>
        <p:nvSpPr>
          <p:cNvPr id="28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3717431"/>
            <a:ext cx="309634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/>
              <a:t>Fahrlagen r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und r</a:t>
            </a:r>
            <a:r>
              <a:rPr lang="de-DE" sz="1200" baseline="-25000" dirty="0" smtClean="0"/>
              <a:t>2</a:t>
            </a:r>
            <a:r>
              <a:rPr lang="de-DE" sz="1200" dirty="0" smtClean="0"/>
              <a:t> stehen im Konflikt</a:t>
            </a:r>
            <a:br>
              <a:rPr lang="de-DE" sz="1200" dirty="0" smtClean="0"/>
            </a:br>
            <a:endParaRPr lang="de-DE" sz="1200" dirty="0" smtClean="0">
              <a:solidFill>
                <a:schemeClr val="accent2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270099" y="4789570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Mikrokonflikt finden (HLMUS)</a:t>
            </a:r>
            <a:endParaRPr lang="de-DE" sz="1200" dirty="0">
              <a:latin typeface="DB Office" pitchFamily="34" charset="0"/>
            </a:endParaRPr>
          </a:p>
        </p:txBody>
      </p:sp>
      <p:cxnSp>
        <p:nvCxnSpPr>
          <p:cNvPr id="36" name="Gerade Verbindung mit Pfeil 35"/>
          <p:cNvCxnSpPr>
            <a:stCxn id="30" idx="2"/>
          </p:cNvCxnSpPr>
          <p:nvPr/>
        </p:nvCxnSpPr>
        <p:spPr bwMode="auto">
          <a:xfrm>
            <a:off x="1674255" y="5229265"/>
            <a:ext cx="0" cy="1080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ElementText1"/>
          <p:cNvSpPr txBox="1">
            <a:spLocks/>
          </p:cNvSpPr>
          <p:nvPr/>
        </p:nvSpPr>
        <p:spPr bwMode="gray">
          <a:xfrm>
            <a:off x="270099" y="5373282"/>
            <a:ext cx="2808312" cy="432048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Bestimmung, welche Systemtrassen und Halteplätze im Konflikt stehen</a:t>
            </a:r>
            <a:endParaRPr lang="de-DE" sz="1200" dirty="0">
              <a:solidFill>
                <a:srgbClr val="000000"/>
              </a:solidFill>
              <a:latin typeface="DB Office"/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7463093" y="3532433"/>
            <a:ext cx="2295855" cy="2344907"/>
            <a:chOff x="7908370" y="1171328"/>
            <a:chExt cx="1517963" cy="1385525"/>
          </a:xfrm>
        </p:grpSpPr>
        <p:cxnSp>
          <p:nvCxnSpPr>
            <p:cNvPr id="37" name="Gerade Verbindung mit Pfeil 36"/>
            <p:cNvCxnSpPr/>
            <p:nvPr/>
          </p:nvCxnSpPr>
          <p:spPr bwMode="auto">
            <a:xfrm>
              <a:off x="8479109" y="1299096"/>
              <a:ext cx="0" cy="1130115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/>
          </p:nvCxnSpPr>
          <p:spPr bwMode="auto">
            <a:xfrm>
              <a:off x="8479109" y="1299096"/>
              <a:ext cx="241465" cy="539121"/>
            </a:xfrm>
            <a:prstGeom prst="line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mit Pfeil 54"/>
            <p:cNvCxnSpPr/>
            <p:nvPr/>
          </p:nvCxnSpPr>
          <p:spPr bwMode="auto">
            <a:xfrm flipH="1">
              <a:off x="8492221" y="1838217"/>
              <a:ext cx="228353" cy="590994"/>
            </a:xfrm>
            <a:prstGeom prst="straightConnector1">
              <a:avLst/>
            </a:prstGeom>
            <a:solidFill>
              <a:srgbClr val="C8CDD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feld 56"/>
            <p:cNvSpPr txBox="1"/>
            <p:nvPr/>
          </p:nvSpPr>
          <p:spPr>
            <a:xfrm>
              <a:off x="8132171" y="1171328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Quelle (Q)</a:t>
              </a: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8132171" y="2447740"/>
              <a:ext cx="720100" cy="109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Senke 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908370" y="1714828"/>
                  <a:ext cx="560532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/>
                  </a:endParaRPr>
                </a:p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1,1,1,1,1,1,1</m:t>
                            </m:r>
                          </m:e>
                        </m:d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370" y="1714828"/>
                  <a:ext cx="560532" cy="2182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036" b="-327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/>
                <p:cNvSpPr txBox="1"/>
                <p:nvPr/>
              </p:nvSpPr>
              <p:spPr>
                <a:xfrm>
                  <a:off x="8720573" y="1720319"/>
                  <a:ext cx="705760" cy="21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de-DE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de-DE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de-DE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(1,1,1,1,1,1,1)</a:t>
                  </a:r>
                </a:p>
              </p:txBody>
            </p:sp>
          </mc:Choice>
          <mc:Fallback xmlns="">
            <p:sp>
              <p:nvSpPr>
                <p:cNvPr id="60" name="Textfeld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0573" y="1720319"/>
                  <a:ext cx="705760" cy="21822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286" r="-1143" b="-2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870555" y="5319734"/>
            <a:ext cx="295232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/>
              <a:t>Systemtrasse s</a:t>
            </a:r>
            <a:r>
              <a:rPr lang="de-DE" sz="1200" baseline="-25000" dirty="0"/>
              <a:t>1</a:t>
            </a:r>
            <a:r>
              <a:rPr lang="de-DE" sz="1200" dirty="0"/>
              <a:t> ist Engpass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Tabelle 6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7006196"/>
                  </p:ext>
                </p:extLst>
              </p:nvPr>
            </p:nvGraphicFramePr>
            <p:xfrm>
              <a:off x="3683919" y="1700760"/>
              <a:ext cx="5803330" cy="128955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33943"/>
                    <a:gridCol w="850242"/>
                    <a:gridCol w="1129153"/>
                    <a:gridCol w="1535217"/>
                    <a:gridCol w="864120"/>
                    <a:gridCol w="690655"/>
                  </a:tblGrid>
                  <a:tr h="504071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gefunden (Wege-suche)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(0,1,1,0,1,1,1)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0214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(0,1,1,1,0,0,0)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0278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kumimoji="0" lang="de-DE" sz="10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kumimoji="0" lang="de-DE" sz="1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(1,0,0,1,1,1,0)</m:t>
                              </m:r>
                            </m:oMath>
                          </a14:m>
                          <a:r>
                            <a:rPr kumimoji="0" lang="de-DE" sz="10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Tabelle 6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7006196"/>
                  </p:ext>
                </p:extLst>
              </p:nvPr>
            </p:nvGraphicFramePr>
            <p:xfrm>
              <a:off x="3683919" y="1700760"/>
              <a:ext cx="5803330" cy="128955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33943"/>
                    <a:gridCol w="850242"/>
                    <a:gridCol w="1129153"/>
                    <a:gridCol w="1535217"/>
                    <a:gridCol w="864120"/>
                    <a:gridCol w="690655"/>
                  </a:tblGrid>
                  <a:tr h="54864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err="1" smtClean="0"/>
                            <a:t>Fahrlage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Partition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Fahrlagen-variante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dirty="0" smtClean="0"/>
                            <a:t>Verkehrstages-schlüssel</a:t>
                          </a:r>
                          <a:endParaRPr lang="de-DE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gefunden (</a:t>
                          </a:r>
                          <a:r>
                            <a:rPr lang="de-DE" sz="1000" dirty="0" smtClean="0"/>
                            <a:t>Wege-suche</a:t>
                          </a:r>
                          <a:r>
                            <a:rPr lang="de-DE" sz="1000" dirty="0" smtClean="0"/>
                            <a:t>)</a:t>
                          </a:r>
                          <a:endParaRPr lang="de-DE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nutzbar (SAT)</a:t>
                          </a:r>
                          <a:endParaRPr lang="de-DE" sz="1000" dirty="0"/>
                        </a:p>
                      </a:txBody>
                      <a:tcPr anchor="ctr"/>
                    </a:tc>
                  </a:tr>
                  <a:tr h="24650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1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5714" t="-221951" r="-495000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541" t="-221951" r="-274595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76587" t="-221951" r="-101587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</a:t>
                          </a:r>
                          <a:r>
                            <a:rPr lang="de-DE" sz="1000" b="1" dirty="0" smtClean="0"/>
                            <a:t>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682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2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5714" t="-330000" r="-495000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541" t="-330000" r="-27459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76587" t="-330000" r="-10158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1</a:t>
                          </a:r>
                          <a:r>
                            <a:rPr lang="de-DE" sz="1000" b="1" dirty="0" smtClean="0"/>
                            <a:t>}</a:t>
                          </a:r>
                          <a:endParaRPr lang="de-DE" sz="1000" b="1" dirty="0"/>
                        </a:p>
                      </a:txBody>
                      <a:tcPr anchor="ctr"/>
                    </a:tc>
                  </a:tr>
                  <a:tr h="247587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</a:pPr>
                          <a:r>
                            <a:rPr lang="de-DE" sz="1000" dirty="0" smtClean="0"/>
                            <a:t>r</a:t>
                          </a:r>
                          <a:r>
                            <a:rPr lang="de-DE" sz="1000" baseline="-25000" dirty="0" smtClean="0"/>
                            <a:t>3</a:t>
                          </a:r>
                          <a:endParaRPr lang="de-DE" sz="1000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5714" t="-419512" r="-495000" b="-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40541" t="-419512" r="-274595" b="-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176587" t="-419512" r="-101587" b="-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{s</a:t>
                          </a:r>
                          <a:r>
                            <a:rPr lang="de-DE" sz="10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de-DE" sz="1000" b="1" dirty="0" smtClean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000" b="1" dirty="0" smtClean="0"/>
                            <a:t>{s</a:t>
                          </a:r>
                          <a:r>
                            <a:rPr lang="de-DE" sz="1000" b="1" baseline="-25000" dirty="0" smtClean="0"/>
                            <a:t>2</a:t>
                          </a:r>
                          <a:r>
                            <a:rPr lang="de-DE" sz="1000" b="1" dirty="0" smtClean="0"/>
                            <a:t>}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847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999" y="403200"/>
            <a:ext cx="9937339" cy="792000"/>
          </a:xfrm>
        </p:spPr>
        <p:txBody>
          <a:bodyPr/>
          <a:lstStyle/>
          <a:p>
            <a:r>
              <a:rPr lang="de-DE" dirty="0" smtClean="0"/>
              <a:t>Ablauf SAT-Modell in der ganzjährigen Belegung (5/13)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mtClean="0"/>
              <a:t>DB Netz AG | 11.01.2018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57D3ECB-C94C-431E-AF53-5B9F6EE45787}" type="slidenum">
              <a:rPr lang="de-DE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 bwMode="auto">
          <a:xfrm>
            <a:off x="3366443" y="1214250"/>
            <a:ext cx="619" cy="5330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70099" y="1196752"/>
            <a:ext cx="2808312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Allgemeiner Ablauf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54475" y="1196752"/>
            <a:ext cx="5976664" cy="286480"/>
          </a:xfrm>
          <a:prstGeom prst="rect">
            <a:avLst/>
          </a:prstGeom>
          <a:solidFill>
            <a:srgbClr val="878C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DB Office" pitchFamily="34" charset="0"/>
              </a:rPr>
              <a:t>Beispiel</a:t>
            </a: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270099" y="1765135"/>
            <a:ext cx="2808312" cy="51170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/>
              <a:t>Prüfung aller Fahrlagenvarianten der Fahrlagen im Makrokonflikt auf Konfliktzeitpunkt</a:t>
            </a:r>
            <a:endParaRPr lang="de-DE" sz="1200" dirty="0"/>
          </a:p>
        </p:txBody>
      </p:sp>
      <p:cxnSp>
        <p:nvCxnSpPr>
          <p:cNvPr id="33" name="Gerade Verbindung mit Pfeil 32"/>
          <p:cNvCxnSpPr>
            <a:endCxn id="32" idx="0"/>
          </p:cNvCxnSpPr>
          <p:nvPr/>
        </p:nvCxnSpPr>
        <p:spPr bwMode="auto">
          <a:xfrm>
            <a:off x="1674255" y="1619617"/>
            <a:ext cx="0" cy="145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Gerade Verbindung mit Pfeil 35"/>
          <p:cNvCxnSpPr>
            <a:stCxn id="32" idx="2"/>
            <a:endCxn id="97" idx="0"/>
          </p:cNvCxnSpPr>
          <p:nvPr/>
        </p:nvCxnSpPr>
        <p:spPr bwMode="auto">
          <a:xfrm flipH="1">
            <a:off x="1659498" y="2276840"/>
            <a:ext cx="14757" cy="14800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ElementText1"/>
          <p:cNvSpPr txBox="1">
            <a:spLocks/>
          </p:cNvSpPr>
          <p:nvPr/>
        </p:nvSpPr>
        <p:spPr bwMode="gray">
          <a:xfrm>
            <a:off x="270422" y="2447237"/>
            <a:ext cx="2808312" cy="1125783"/>
          </a:xfrm>
          <a:prstGeom prst="rect">
            <a:avLst/>
          </a:prstGeom>
          <a:solidFill>
            <a:srgbClr val="FFFFFF"/>
          </a:solidFill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lang="de-DE" sz="1400" kern="1200" baseline="0" dirty="0" smtClean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3pPr>
            <a:lvl4pPr marL="533400" indent="-1778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lang="de-DE" sz="1400" kern="1200" dirty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4pPr>
            <a:lvl5pPr marL="723900" indent="-190500" algn="l" defTabSz="914400" rtl="0" eaLnBrk="1" latinLnBrk="0" hangingPunct="1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kern="1200" baseline="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5pPr>
            <a:lvl6pPr marL="901700" indent="-17780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DB Office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300"/>
              </a:spcBef>
            </a:pPr>
            <a:r>
              <a:rPr lang="de-DE" sz="1200" dirty="0"/>
              <a:t>Paarweiser Vergleich aller Fahrlagenvarianten der Fahrlagen im Makrokonflikt, die zu dem Zeitpunkt die betroffene Systemtrasse</a:t>
            </a:r>
            <a:r>
              <a:rPr lang="de-DE" sz="1200" dirty="0" smtClean="0"/>
              <a:t>/ Systemtrassen </a:t>
            </a:r>
            <a:r>
              <a:rPr lang="de-DE" sz="1200" dirty="0"/>
              <a:t>in der Menge der nutzbaren Systemtrassen </a:t>
            </a:r>
            <a:r>
              <a:rPr lang="de-DE" sz="1200" dirty="0" smtClean="0"/>
              <a:t>enthalten</a:t>
            </a:r>
            <a:endParaRPr lang="de-DE" sz="1200" dirty="0"/>
          </a:p>
        </p:txBody>
      </p:sp>
      <p:sp>
        <p:nvSpPr>
          <p:cNvPr id="56" name="ElementTex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654475" y="1681134"/>
            <a:ext cx="543660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>
                <a:solidFill>
                  <a:schemeClr val="tx1"/>
                </a:solidFill>
              </a:rPr>
              <a:t>Untersuche Systemtrasse </a:t>
            </a:r>
            <a:r>
              <a:rPr lang="de-DE" sz="1200" dirty="0"/>
              <a:t>s</a:t>
            </a:r>
            <a:r>
              <a:rPr lang="de-DE" sz="1200" baseline="-25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(einziger Engpass)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/>
              <p:cNvSpPr/>
              <p:nvPr/>
            </p:nvSpPr>
            <p:spPr bwMode="auto">
              <a:xfrm>
                <a:off x="3878239" y="2496320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0,1,1,0,1,1,1</m:t>
                    </m:r>
                  </m:oMath>
                </a14:m>
                <a:r>
                  <a:rPr lang="de-DE" sz="1200" dirty="0" smtClean="0"/>
                  <a:t>)</a:t>
                </a:r>
                <a:endPara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40" name="Rechteck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8239" y="2496320"/>
                <a:ext cx="1222630" cy="293235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/>
          <p:cNvCxnSpPr>
            <a:stCxn id="40" idx="3"/>
            <a:endCxn id="44" idx="1"/>
          </p:cNvCxnSpPr>
          <p:nvPr/>
        </p:nvCxnSpPr>
        <p:spPr bwMode="auto">
          <a:xfrm>
            <a:off x="5100869" y="2642938"/>
            <a:ext cx="5900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 43"/>
              <p:cNvSpPr/>
              <p:nvPr/>
            </p:nvSpPr>
            <p:spPr bwMode="auto">
              <a:xfrm>
                <a:off x="5690911" y="2496320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0,1,1,0,1,1,1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44" name="Rechteck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0911" y="2496320"/>
                <a:ext cx="1222630" cy="293235"/>
              </a:xfrm>
              <a:prstGeom prst="rect">
                <a:avLst/>
              </a:prstGeom>
              <a:blipFill rotWithShape="1">
                <a:blip r:embed="rId6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5279572" y="2469460"/>
            <a:ext cx="5767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 bwMode="auto">
              <a:xfrm>
                <a:off x="5690911" y="277225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0,1,1,1,0,0,0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0911" y="2772255"/>
                <a:ext cx="1222630" cy="293235"/>
              </a:xfrm>
              <a:prstGeom prst="rect">
                <a:avLst/>
              </a:prstGeom>
              <a:blipFill rotWithShape="1">
                <a:blip r:embed="rId7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/>
              <p:cNvSpPr/>
              <p:nvPr/>
            </p:nvSpPr>
            <p:spPr bwMode="auto">
              <a:xfrm>
                <a:off x="3878239" y="2772255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0,1,1,1,0,0,0</m:t>
                    </m:r>
                  </m:oMath>
                </a14:m>
                <a:r>
                  <a:rPr lang="de-DE" sz="1200" dirty="0" smtClean="0"/>
                  <a:t>)</a:t>
                </a:r>
                <a:endPara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51" name="Rechteck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8239" y="2772255"/>
                <a:ext cx="1222630" cy="293235"/>
              </a:xfrm>
              <a:prstGeom prst="rect">
                <a:avLst/>
              </a:prstGeom>
              <a:blipFill rotWithShape="1">
                <a:blip r:embed="rId8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/>
          <p:cNvCxnSpPr>
            <a:stCxn id="51" idx="3"/>
            <a:endCxn id="50" idx="1"/>
          </p:cNvCxnSpPr>
          <p:nvPr/>
        </p:nvCxnSpPr>
        <p:spPr bwMode="auto">
          <a:xfrm>
            <a:off x="5100869" y="2918873"/>
            <a:ext cx="5900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winkelte Verbindung 52"/>
          <p:cNvCxnSpPr>
            <a:endCxn id="50" idx="1"/>
          </p:cNvCxnSpPr>
          <p:nvPr/>
        </p:nvCxnSpPr>
        <p:spPr bwMode="auto">
          <a:xfrm rot="16200000" flipH="1">
            <a:off x="5152687" y="2380649"/>
            <a:ext cx="552140" cy="52430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Gewinkelte Verbindung 61"/>
          <p:cNvCxnSpPr>
            <a:stCxn id="42" idx="2"/>
            <a:endCxn id="44" idx="1"/>
          </p:cNvCxnSpPr>
          <p:nvPr/>
        </p:nvCxnSpPr>
        <p:spPr bwMode="auto">
          <a:xfrm rot="16200000" flipH="1">
            <a:off x="5305608" y="2257634"/>
            <a:ext cx="288893" cy="4817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/>
              <p:cNvSpPr/>
              <p:nvPr/>
            </p:nvSpPr>
            <p:spPr bwMode="auto">
              <a:xfrm>
                <a:off x="4597882" y="2060810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de-DE" sz="12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de-DE" sz="1200" dirty="0" smtClean="0"/>
                  <a:t> </a:t>
                </a:r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 dirty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,1,1,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,1,1,1</m:t>
                    </m:r>
                  </m:oMath>
                </a14:m>
                <a:r>
                  <a:rPr lang="de-DE" sz="1200" dirty="0" smtClean="0"/>
                  <a:t>)</a:t>
                </a:r>
                <a:endPara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42" name="Rechteck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7882" y="2060810"/>
                <a:ext cx="1222630" cy="293235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hteck 79"/>
              <p:cNvSpPr/>
              <p:nvPr/>
            </p:nvSpPr>
            <p:spPr bwMode="auto">
              <a:xfrm>
                <a:off x="7400499" y="2625637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200" dirty="0" smtClean="0"/>
                  <a:t> </a:t>
                </a:r>
                <a:r>
                  <a:rPr lang="de-DE" sz="1200" dirty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0,1,1,0,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de-DE" sz="1200" b="0" i="0" kern="0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de-DE" sz="1200" dirty="0"/>
                  <a:t>)</a:t>
                </a:r>
                <a:endParaRPr lang="de-DE" sz="1200" dirty="0">
                  <a:solidFill>
                    <a:schemeClr val="tx1"/>
                  </a:solidFill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80" name="Rechteck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00499" y="2625637"/>
                <a:ext cx="1222630" cy="293235"/>
              </a:xfrm>
              <a:prstGeom prst="rect">
                <a:avLst/>
              </a:prstGeom>
              <a:blipFill rotWithShape="1">
                <a:blip r:embed="rId10"/>
                <a:stretch>
                  <a:fillRect b="-5769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Gerade Verbindung 81"/>
          <p:cNvCxnSpPr>
            <a:stCxn id="44" idx="3"/>
            <a:endCxn id="80" idx="1"/>
          </p:cNvCxnSpPr>
          <p:nvPr/>
        </p:nvCxnSpPr>
        <p:spPr bwMode="auto">
          <a:xfrm>
            <a:off x="6913541" y="2642938"/>
            <a:ext cx="486958" cy="1293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Gerade Verbindung 83"/>
          <p:cNvCxnSpPr>
            <a:stCxn id="50" idx="3"/>
            <a:endCxn id="80" idx="1"/>
          </p:cNvCxnSpPr>
          <p:nvPr/>
        </p:nvCxnSpPr>
        <p:spPr bwMode="auto">
          <a:xfrm flipV="1">
            <a:off x="6913541" y="2772255"/>
            <a:ext cx="486958" cy="1466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Gerade Verbindung mit Pfeil 95"/>
          <p:cNvCxnSpPr>
            <a:stCxn id="97" idx="2"/>
            <a:endCxn id="99" idx="0"/>
          </p:cNvCxnSpPr>
          <p:nvPr/>
        </p:nvCxnSpPr>
        <p:spPr bwMode="auto">
          <a:xfrm>
            <a:off x="1659498" y="5301260"/>
            <a:ext cx="0" cy="352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878C9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Raute 96"/>
          <p:cNvSpPr/>
          <p:nvPr/>
        </p:nvSpPr>
        <p:spPr bwMode="auto">
          <a:xfrm>
            <a:off x="255342" y="3756863"/>
            <a:ext cx="2808312" cy="1544397"/>
          </a:xfrm>
          <a:prstGeom prst="diamond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/>
              <a:t>Konfliktauflösung zwischen Fahrlagen-varianten durch zeitliche Aufteilung Systemtrasse möglich?</a:t>
            </a:r>
          </a:p>
        </p:txBody>
      </p:sp>
      <p:sp>
        <p:nvSpPr>
          <p:cNvPr id="98" name="Textfeld 97"/>
          <p:cNvSpPr txBox="1"/>
          <p:nvPr/>
        </p:nvSpPr>
        <p:spPr>
          <a:xfrm>
            <a:off x="1752246" y="5373270"/>
            <a:ext cx="2885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SzPct val="85000"/>
            </a:pPr>
            <a:r>
              <a:rPr lang="de-DE" sz="1200" dirty="0" smtClean="0">
                <a:solidFill>
                  <a:srgbClr val="000000"/>
                </a:solidFill>
                <a:latin typeface="DB Office"/>
              </a:rPr>
              <a:t>nein</a:t>
            </a:r>
          </a:p>
        </p:txBody>
      </p:sp>
      <p:sp>
        <p:nvSpPr>
          <p:cNvPr id="99" name="Abgerundetes Rechteck 98"/>
          <p:cNvSpPr/>
          <p:nvPr/>
        </p:nvSpPr>
        <p:spPr bwMode="auto">
          <a:xfrm>
            <a:off x="255342" y="5653675"/>
            <a:ext cx="2808312" cy="439695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latin typeface="DB Office" pitchFamily="34" charset="0"/>
              </a:rPr>
              <a:t>Systemtrassen und Halteplätze zum </a:t>
            </a:r>
            <a:r>
              <a:rPr lang="de-DE" sz="1200" dirty="0" err="1" smtClean="0">
                <a:latin typeface="DB Office" pitchFamily="34" charset="0"/>
              </a:rPr>
              <a:t>konfliktären</a:t>
            </a:r>
            <a:r>
              <a:rPr lang="de-DE" sz="1200" dirty="0" smtClean="0">
                <a:latin typeface="DB Office" pitchFamily="34" charset="0"/>
              </a:rPr>
              <a:t> Zeitpunkt sperren</a:t>
            </a:r>
            <a:endParaRPr lang="de-DE" sz="1200" dirty="0">
              <a:latin typeface="DB Office" pitchFamily="34" charset="0"/>
            </a:endParaRPr>
          </a:p>
        </p:txBody>
      </p:sp>
      <p:sp>
        <p:nvSpPr>
          <p:cNvPr id="100" name="ElementText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654475" y="4411834"/>
            <a:ext cx="5436604" cy="24133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indent="0">
              <a:spcBef>
                <a:spcPct val="20000"/>
              </a:spcBef>
              <a:buClr>
                <a:srgbClr val="FF0000"/>
              </a:buClr>
              <a:buSzPct val="85000"/>
              <a:buFont typeface="Wingdings" pitchFamily="2" charset="2"/>
              <a:buNone/>
              <a:defRPr sz="1400" b="0">
                <a:solidFill>
                  <a:srgbClr val="000000"/>
                </a:solidFill>
                <a:latin typeface="DB Office"/>
              </a:defRPr>
            </a:lvl1pPr>
            <a:lvl2pPr marL="177800" lvl="1" indent="-177800">
              <a:spcBef>
                <a:spcPts val="600"/>
              </a:spcBef>
              <a:buClr>
                <a:srgbClr val="FF0000"/>
              </a:buClr>
              <a:buSzPct val="85000"/>
              <a:buFont typeface="Wingdings" pitchFamily="2" charset="2"/>
              <a:buChar char="n"/>
              <a:defRPr sz="1400">
                <a:solidFill>
                  <a:srgbClr val="000000"/>
                </a:solidFill>
                <a:latin typeface="DB Office"/>
              </a:defRPr>
            </a:lvl2pPr>
            <a:lvl3pPr marL="355600" lvl="2" indent="-177800">
              <a:spcBef>
                <a:spcPts val="300"/>
              </a:spcBef>
              <a:buClr>
                <a:srgbClr val="FF0000"/>
              </a:buClr>
              <a:buFont typeface="Symbol" pitchFamily="18" charset="2"/>
              <a:buChar char="-"/>
              <a:tabLst/>
              <a:defRPr sz="1400" baseline="0">
                <a:solidFill>
                  <a:srgbClr val="000000"/>
                </a:solidFill>
                <a:latin typeface="DB Office"/>
              </a:defRPr>
            </a:lvl3pPr>
            <a:lvl4pPr marL="533400" lvl="3" indent="-1778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DB Office"/>
              </a:defRPr>
            </a:lvl4pPr>
            <a:lvl5pPr marL="723900" indent="-190500">
              <a:spcBef>
                <a:spcPts val="300"/>
              </a:spcBef>
              <a:buClr>
                <a:srgbClr val="FF0000"/>
              </a:buClr>
              <a:buSzPct val="100000"/>
              <a:buFont typeface="Wingdings" pitchFamily="2" charset="2"/>
              <a:buChar char=""/>
              <a:defRPr sz="1400" baseline="0">
                <a:latin typeface="DB Office" pitchFamily="34" charset="0"/>
              </a:defRPr>
            </a:lvl5pPr>
            <a:lvl6pPr marL="901700" indent="-1778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1400">
                <a:latin typeface="DB Office" pitchFamily="34" charset="0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 algn="l">
              <a:spcBef>
                <a:spcPts val="300"/>
              </a:spcBef>
            </a:pPr>
            <a:r>
              <a:rPr lang="de-DE" sz="1200" dirty="0" smtClean="0"/>
              <a:t>Nein, </a:t>
            </a:r>
            <a:r>
              <a:rPr lang="de-DE" sz="1200" dirty="0"/>
              <a:t>die Tage </a:t>
            </a:r>
            <a:r>
              <a:rPr lang="de-DE" sz="1200" dirty="0" smtClean="0"/>
              <a:t>2,3 </a:t>
            </a:r>
            <a:r>
              <a:rPr lang="de-DE" sz="1200" dirty="0"/>
              <a:t>auf s</a:t>
            </a:r>
            <a:r>
              <a:rPr lang="de-DE" sz="1200" baseline="-25000" dirty="0"/>
              <a:t>1</a:t>
            </a:r>
            <a:r>
              <a:rPr lang="de-DE" sz="1200" dirty="0"/>
              <a:t> </a:t>
            </a:r>
            <a:r>
              <a:rPr lang="de-DE" sz="1200" dirty="0" smtClean="0"/>
              <a:t>sind Engpass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ElementText1"/>
              <p:cNvSpPr txBox="1">
                <a:spLocks/>
              </p:cNvSpPr>
              <p:nvPr>
                <p:custDataLst>
                  <p:tags r:id="rId3"/>
                </p:custDataLst>
              </p:nvPr>
            </p:nvSpPr>
            <p:spPr>
              <a:xfrm>
                <a:off x="3654475" y="5733356"/>
                <a:ext cx="5436604" cy="2413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0" tIns="0" rIns="0" bIns="0" rtlCol="0">
                <a:noAutofit/>
              </a:bodyPr>
              <a:lstStyle>
                <a:defPPr>
                  <a:defRPr lang="de-DE"/>
                </a:defPPr>
                <a:lvl1pPr indent="0">
                  <a:spcBef>
                    <a:spcPct val="200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None/>
                  <a:defRPr sz="1400" b="0">
                    <a:solidFill>
                      <a:srgbClr val="000000"/>
                    </a:solidFill>
                    <a:latin typeface="DB Office"/>
                  </a:defRPr>
                </a:lvl1pPr>
                <a:lvl2pPr marL="177800" lvl="1" indent="-177800">
                  <a:spcBef>
                    <a:spcPts val="600"/>
                  </a:spcBef>
                  <a:buClr>
                    <a:srgbClr val="FF0000"/>
                  </a:buClr>
                  <a:buSzPct val="85000"/>
                  <a:buFont typeface="Wingdings" pitchFamily="2" charset="2"/>
                  <a:buChar char="n"/>
                  <a:defRPr sz="1400">
                    <a:solidFill>
                      <a:srgbClr val="000000"/>
                    </a:solidFill>
                    <a:latin typeface="DB Office"/>
                  </a:defRPr>
                </a:lvl2pPr>
                <a:lvl3pPr marL="355600" lvl="2" indent="-177800">
                  <a:spcBef>
                    <a:spcPts val="300"/>
                  </a:spcBef>
                  <a:buClr>
                    <a:srgbClr val="FF0000"/>
                  </a:buClr>
                  <a:buFont typeface="Symbol" pitchFamily="18" charset="2"/>
                  <a:buChar char="-"/>
                  <a:tabLst/>
                  <a:defRPr sz="1400" baseline="0">
                    <a:solidFill>
                      <a:srgbClr val="000000"/>
                    </a:solidFill>
                    <a:latin typeface="DB Office"/>
                  </a:defRPr>
                </a:lvl3pPr>
                <a:lvl4pPr marL="533400" lvl="3" indent="-1778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§"/>
                  <a:defRPr sz="1400">
                    <a:solidFill>
                      <a:srgbClr val="000000"/>
                    </a:solidFill>
                    <a:latin typeface="DB Office"/>
                  </a:defRPr>
                </a:lvl4pPr>
                <a:lvl5pPr marL="723900" indent="-190500">
                  <a:spcBef>
                    <a:spcPts val="300"/>
                  </a:spcBef>
                  <a:buClr>
                    <a:srgbClr val="FF0000"/>
                  </a:buClr>
                  <a:buSzPct val="100000"/>
                  <a:buFont typeface="Wingdings" pitchFamily="2" charset="2"/>
                  <a:buChar char=""/>
                  <a:defRPr sz="1400" baseline="0">
                    <a:latin typeface="DB Office" pitchFamily="34" charset="0"/>
                  </a:defRPr>
                </a:lvl5pPr>
                <a:lvl6pPr marL="901700" indent="-177800">
                  <a:spcBef>
                    <a:spcPct val="20000"/>
                  </a:spcBef>
                  <a:buClr>
                    <a:srgbClr val="FF0000"/>
                  </a:buClr>
                  <a:buFont typeface="Wingdings" pitchFamily="2" charset="2"/>
                  <a:buChar char="§"/>
                  <a:defRPr sz="1400">
                    <a:latin typeface="DB Office" pitchFamily="34" charset="0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/>
                </a:lvl9pPr>
              </a:lstStyle>
              <a:p>
                <a:pPr lvl="1" algn="l">
                  <a:spcBef>
                    <a:spcPts val="300"/>
                  </a:spcBef>
                </a:pPr>
                <a:r>
                  <a:rPr lang="de-DE" sz="1200" dirty="0" smtClean="0"/>
                  <a:t>sperre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200" b="0" i="1" kern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1200" kern="0">
                            <a:latin typeface="Cambria Math"/>
                          </a:rPr>
                          <m:t>0,1,1,0,</m:t>
                        </m:r>
                        <m:r>
                          <a:rPr lang="de-DE" sz="1200" b="0" i="0" kern="0" smtClean="0">
                            <a:latin typeface="Cambria Math"/>
                          </a:rPr>
                          <m:t>0</m:t>
                        </m:r>
                        <m:r>
                          <a:rPr lang="de-DE" sz="1200" kern="0">
                            <a:latin typeface="Cambria Math"/>
                          </a:rPr>
                          <m:t>,</m:t>
                        </m:r>
                        <m:r>
                          <a:rPr lang="de-DE" sz="1200" b="0" i="0" kern="0" smtClean="0">
                            <a:latin typeface="Cambria Math"/>
                          </a:rPr>
                          <m:t>0</m:t>
                        </m:r>
                        <m:r>
                          <a:rPr lang="de-DE" sz="1200" kern="0">
                            <a:latin typeface="Cambria Math"/>
                          </a:rPr>
                          <m:t>,</m:t>
                        </m:r>
                        <m:r>
                          <a:rPr lang="de-DE" sz="1200" b="0" i="0" kern="0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de-DE" sz="1200" dirty="0" smtClean="0"/>
                  <a:t> für s</a:t>
                </a:r>
                <a:r>
                  <a:rPr lang="de-DE" sz="1200" baseline="-25000" dirty="0" smtClean="0"/>
                  <a:t>1</a:t>
                </a:r>
                <a:r>
                  <a:rPr lang="de-DE" sz="1200" dirty="0"/>
                  <a:t/>
                </a:r>
                <a:br>
                  <a:rPr lang="de-DE" sz="1200" dirty="0"/>
                </a:br>
                <a:r>
                  <a:rPr lang="de-DE" sz="1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TBD: ggf. hier endogene Partitionierung vornehmen analog des Sperrzeitraums (aktueller Ansatz: Partitionierung im </a:t>
                </a:r>
                <a:r>
                  <a:rPr lang="de-DE" sz="1200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Pre</a:t>
                </a:r>
                <a:r>
                  <a:rPr lang="de-DE" sz="12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-Prozess anhand Schneideregeln)</a:t>
                </a:r>
                <a:endParaRPr lang="de-DE" sz="1200" baseline="-250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ElementText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3654475" y="5733356"/>
                <a:ext cx="5436604" cy="241336"/>
              </a:xfrm>
              <a:prstGeom prst="rect">
                <a:avLst/>
              </a:prstGeom>
              <a:blipFill rotWithShape="1">
                <a:blip r:embed="rId12"/>
                <a:stretch>
                  <a:fillRect l="-1233" t="-23077" b="-243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/>
              <p:cNvSpPr/>
              <p:nvPr/>
            </p:nvSpPr>
            <p:spPr bwMode="auto">
              <a:xfrm>
                <a:off x="3878239" y="3071272"/>
                <a:ext cx="1222630" cy="2932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2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de-DE" sz="12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200" dirty="0" smtClean="0"/>
                  <a:t>(</a:t>
                </a:r>
                <a14:m>
                  <m:oMath xmlns:m="http://schemas.openxmlformats.org/officeDocument/2006/math">
                    <m:r>
                      <a:rPr lang="de-DE" sz="1200" kern="0">
                        <a:solidFill>
                          <a:srgbClr val="000000"/>
                        </a:solidFill>
                        <a:latin typeface="Cambria Math"/>
                      </a:rPr>
                      <m:t>0,1,1,1,0,0,0</m:t>
                    </m:r>
                  </m:oMath>
                </a14:m>
                <a:r>
                  <a:rPr lang="de-DE" sz="1200" dirty="0" smtClean="0"/>
                  <a:t>)</a:t>
                </a:r>
                <a:endPara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DB Office" pitchFamily="34" charset="0"/>
                </a:endParaRPr>
              </a:p>
            </p:txBody>
          </p:sp>
        </mc:Choice>
        <mc:Fallback xmlns="">
          <p:sp>
            <p:nvSpPr>
              <p:cNvPr id="35" name="Rechteck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8239" y="3071272"/>
                <a:ext cx="1222630" cy="293235"/>
              </a:xfrm>
              <a:prstGeom prst="rect">
                <a:avLst/>
              </a:prstGeom>
              <a:blipFill rotWithShape="1">
                <a:blip r:embed="rId13"/>
                <a:stretch>
                  <a:fillRect b="-7692"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Multiplizieren 37"/>
          <p:cNvSpPr/>
          <p:nvPr/>
        </p:nvSpPr>
        <p:spPr bwMode="auto">
          <a:xfrm>
            <a:off x="4221185" y="3071272"/>
            <a:ext cx="536737" cy="293235"/>
          </a:xfrm>
          <a:prstGeom prst="mathMultiply">
            <a:avLst/>
          </a:prstGeom>
          <a:solidFill>
            <a:schemeClr val="bg2">
              <a:lumMod val="75000"/>
              <a:alpha val="66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 smtClean="0">
              <a:ln>
                <a:noFill/>
              </a:ln>
              <a:solidFill>
                <a:srgbClr val="C00000"/>
              </a:solidFill>
              <a:effectLst/>
              <a:latin typeface="DB Office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5141284" y="3142532"/>
            <a:ext cx="20561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*r</a:t>
            </a:r>
            <a:r>
              <a:rPr lang="de-DE" sz="1200" baseline="-25000" dirty="0" smtClean="0"/>
              <a:t>3 </a:t>
            </a:r>
            <a:r>
              <a:rPr lang="de-DE" sz="1200" dirty="0"/>
              <a:t>nicht </a:t>
            </a:r>
            <a:r>
              <a:rPr lang="de-DE" sz="1200" dirty="0" smtClean="0"/>
              <a:t>im Makrokonflikt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987219" y="2478592"/>
            <a:ext cx="5767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200" dirty="0" smtClean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28686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" val="db-netze_grau.potx"/>
  <p:tag name="CREATEDBY" val="TW_CP"/>
  <p:tag name="AGENDAPIC" val=""/>
  <p:tag name="LANGUAGE" val="german"/>
  <p:tag name="SHOWAGENDASLIDENUMBER" val="no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223538"/>
  <p:tag name="AGENDAHATSEITENZAHL" val="0"/>
  <p:tag name="AGENDATYP" val="1"/>
  <p:tag name="AGENDAFIRSTCHAPTER" val="1"/>
  <p:tag name="AGENDASHOW2NDLEVEL" val="0"/>
  <p:tag name="AGENDAPUNKT" val="2"/>
  <p:tag name="AGENDAEBENE" val="1"/>
  <p:tag name="AGENDAITEM" val="Rechenbeispiel SAT ganzjähri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MINIMIZE" val="-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223538"/>
  <p:tag name="AGENDAHATSEITENZAHL" val="0"/>
  <p:tag name="AGENDATYP" val="1"/>
  <p:tag name="AGENDAFIRSTCHAPTER" val="1"/>
  <p:tag name="AGENDASHOW2NDLEVEL" val="0"/>
  <p:tag name="AGENDAPUNKT" val="3"/>
  <p:tag name="AGENDAEBENE" val="1"/>
  <p:tag name="AGENDAITEM" val="Abschätzung Rechenaufwand zur Bestimmung zeitlicher Konflik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223538"/>
  <p:tag name="AGENDAHATSEITENZAHL" val="0"/>
  <p:tag name="AGENDATYP" val="1"/>
  <p:tag name="AGENDAPUNKT" val="1"/>
  <p:tag name="AGENDAFIRSTCHAPTER" val="1"/>
  <p:tag name="AGENDASHOW2NDLEVEL" val="0"/>
  <p:tag name="AGENDAEBENE" val="1"/>
  <p:tag name="AGENDAITEM" val="Ablauf SAT ganzjähri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223538"/>
  <p:tag name="AGENDAHATSEITENZAHL" val="0"/>
  <p:tag name="AGENDATYP" val="1"/>
  <p:tag name="AGENDAFIRSTCHAPTER" val="1"/>
  <p:tag name="AGENDASHOW2NDLEVEL" val="0"/>
  <p:tag name="AGENDAPUNKT" val="4"/>
  <p:tag name="AGENDAEBENE" val="1"/>
  <p:tag name="AGENDAITEM" val="Anpassung SAT-Kodieru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223538"/>
  <p:tag name="AGENDAHATSEITENZAHL" val="0"/>
  <p:tag name="AGENDATYP" val="1"/>
  <p:tag name="AGENDAFIRSTCHAPTER" val="1"/>
  <p:tag name="AGENDASHOW2NDLEVEL" val="0"/>
  <p:tag name="AGENDAPUNKT" val="5"/>
  <p:tag name="AGENDAEBENE" val="1"/>
  <p:tag name="AGENDAITEM" val="Anpassung Fahrlagen-Kodierung (EncodeRequest)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" val="223538"/>
  <p:tag name="AGENDAHATSEITENZAHL" val="0"/>
  <p:tag name="AGENDATYP" val="1"/>
  <p:tag name="AGENDAFIRSTCHAPTER" val="1"/>
  <p:tag name="AGENDASHOW2NDLEVEL" val="0"/>
  <p:tag name="AGENDAPUNKT" val="6"/>
  <p:tag name="AGENDAEBENE" val="1"/>
  <p:tag name="AGENDAITEM" val="Offene Fragen / ToDos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FIXED" val="yes"/>
  <p:tag name="FIXEDLEFT" val="d155905,5"/>
  <p:tag name="FIXEDTOP" val="d317480,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Iop3w_y0uTEoM_t1AAQ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jTWmRvukKegMDPPXcbL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440,061"/>
  <p:tag name="HOEHE" val="2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tP8aCDTUWmDvWLN01s_g"/>
</p:tagLst>
</file>

<file path=ppt/theme/theme1.xml><?xml version="1.0" encoding="utf-8"?>
<a:theme xmlns:a="http://schemas.openxmlformats.org/drawingml/2006/main" name="© DB 2016">
  <a:themeElements>
    <a:clrScheme name="DB_grau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DD2"/>
      </a:accent1>
      <a:accent2>
        <a:srgbClr val="878C96"/>
      </a:accent2>
      <a:accent3>
        <a:srgbClr val="E1E6EB"/>
      </a:accent3>
      <a:accent4>
        <a:srgbClr val="C8CDD2"/>
      </a:accent4>
      <a:accent5>
        <a:srgbClr val="646973"/>
      </a:accent5>
      <a:accent6>
        <a:srgbClr val="E1E6EB"/>
      </a:accent6>
      <a:hlink>
        <a:srgbClr val="646973"/>
      </a:hlink>
      <a:folHlink>
        <a:srgbClr val="C8CDD2"/>
      </a:folHlink>
    </a:clrScheme>
    <a:fontScheme name="DB_2010">
      <a:majorFont>
        <a:latin typeface="DB Office"/>
        <a:ea typeface=""/>
        <a:cs typeface=""/>
      </a:majorFont>
      <a:minorFont>
        <a:latin typeface="DB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72000" tIns="72000" rIns="72000" bIns="72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DB Office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DB Rot">
      <a:srgbClr val="FF0000"/>
    </a:custClr>
    <a:custClr name="DB Blau">
      <a:srgbClr val="000066"/>
    </a:custClr>
    <a:custClr name="DB Grau">
      <a:srgbClr val="878C96"/>
    </a:custClr>
    <a:custClr>
      <a:srgbClr val="FFFFFF"/>
    </a:custClr>
    <a:custClr name="Gelb">
      <a:srgbClr val="F0CD0A"/>
    </a:custClr>
    <a:custClr name="Verkehrsorange">
      <a:srgbClr val="E67800"/>
    </a:custClr>
    <a:custClr name="Gelbgrün">
      <a:srgbClr val="8CB90F"/>
    </a:custClr>
    <a:custClr name="Signalblau">
      <a:srgbClr val="004BB4"/>
    </a:custClr>
    <a:custClr>
      <a:srgbClr val="FFFFFF"/>
    </a:custClr>
    <a:custClr name="S-Bahn Grün (Sonderstatus)">
      <a:srgbClr val="408335"/>
    </a:custClr>
    <a:custClr name="Currygelb">
      <a:srgbClr val="918C23"/>
    </a:custClr>
    <a:custClr name="Orangebraun">
      <a:srgbClr val="8C5A00"/>
    </a:custClr>
    <a:custClr name="Rubinrot">
      <a:srgbClr val="962832"/>
    </a:custClr>
    <a:custClr name="Purpurviolett">
      <a:srgbClr val="4D186E"/>
    </a:custClr>
    <a:custClr name="Verkehrsblau">
      <a:srgbClr val="055573"/>
    </a:custClr>
    <a:custClr name="Opalgrün">
      <a:srgbClr val="286969"/>
    </a:custClr>
    <a:custClr name="Türkisgrün">
      <a:srgbClr val="286E46"/>
    </a:custClr>
    <a:custClr name="Farngrün">
      <a:srgbClr val="646E2D"/>
    </a:custClr>
    <a:custClr name="Weiß">
      <a:srgbClr val="FFFFFF"/>
    </a:custClr>
    <a:custClr name="Weiß">
      <a:srgbClr val="FFFFFF"/>
    </a:custClr>
    <a:custClr name="Gelb (Pastell)">
      <a:srgbClr val="FDF6B1"/>
    </a:custClr>
    <a:custClr name="Verkehrsorange (Pastell)">
      <a:srgbClr val="FCB76C"/>
    </a:custClr>
    <a:custClr name="Signalblau (Pastell)">
      <a:srgbClr val="BBCAEA"/>
    </a:custClr>
    <a:custClr name="Gelbgrün (Pastell)">
      <a:srgbClr val="DDEDB1"/>
    </a:custClr>
    <a:custClr name="Weiß">
      <a:srgbClr val="FFFFFF"/>
    </a:custClr>
    <a:custClr name="Weiß">
      <a:srgbClr val="FFFFFF"/>
    </a:custClr>
    <a:custClr name="DB Weißgrau">
      <a:srgbClr val="E1E6EB"/>
    </a:custClr>
    <a:custClr name="DB Hellgrau">
      <a:srgbClr val="C8CDD2"/>
    </a:custClr>
    <a:custClr name="DB Grau">
      <a:srgbClr val="878C96"/>
    </a:custClr>
    <a:custClr name="DB Dunkelgrau">
      <a:srgbClr val="646973"/>
    </a:custClr>
    <a:custClr>
      <a:srgbClr val="E6E6E6"/>
    </a:custClr>
    <a:custClr>
      <a:srgbClr val="CDCDCD"/>
    </a:custClr>
    <a:custClr>
      <a:srgbClr val="B4B4B4"/>
    </a:custClr>
    <a:custClr>
      <a:srgbClr val="9A9A9A"/>
    </a:custClr>
    <a:custClr>
      <a:srgbClr val="818181"/>
    </a:custClr>
    <a:custClr>
      <a:srgbClr val="666666"/>
    </a:custClr>
    <a:custClr>
      <a:srgbClr val="4B4B4B"/>
    </a:custClr>
    <a:custClr>
      <a:srgbClr val="303030"/>
    </a:custClr>
  </a:custClr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7477</Words>
  <Application>Microsoft Office PowerPoint</Application>
  <PresentationFormat>Benutzerdefiniert</PresentationFormat>
  <Paragraphs>1135</Paragraphs>
  <Slides>32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© DB 2016</vt:lpstr>
      <vt:lpstr>PowerPoint-Präsentation</vt:lpstr>
      <vt:lpstr>Inhalt </vt:lpstr>
      <vt:lpstr>PowerPoint-Präsentation</vt:lpstr>
      <vt:lpstr>Inhalt </vt:lpstr>
      <vt:lpstr>Ablauf SAT-Modell in der ganzjährigen Belegung (1/13)</vt:lpstr>
      <vt:lpstr>Ablauf SAT-Modell in der ganzjährigen Belegung (2/13)</vt:lpstr>
      <vt:lpstr>Ablauf SAT-Modell in der ganzjährigen Belegung (3/13)</vt:lpstr>
      <vt:lpstr>Ablauf SAT-Modell in der ganzjährigen Belegung (4/13)</vt:lpstr>
      <vt:lpstr>Ablauf SAT-Modell in der ganzjährigen Belegung (5/13)</vt:lpstr>
      <vt:lpstr>Ablauf SAT-Modell in der ganzjährigen Belegung (6/13)</vt:lpstr>
      <vt:lpstr>Ablauf SAT-Modell in der ganzjährigen Belegung (7/13)</vt:lpstr>
      <vt:lpstr>Ablauf SAT-Modell in der ganzjährigen Belegung (8/13)</vt:lpstr>
      <vt:lpstr>Ablauf SAT-Modell in der ganzjährigen Belegung (9/13)</vt:lpstr>
      <vt:lpstr>Ablauf SAT-Modell in der ganzjährigen Belegung (10/13)</vt:lpstr>
      <vt:lpstr>Ablauf SAT-Modell in der ganzjährigen Belegung (11/13)</vt:lpstr>
      <vt:lpstr>Ablauf SAT-Modell in der ganzjährigen Belegung (12/13)</vt:lpstr>
      <vt:lpstr>Ablauf SAT-Modell in der ganzjährigen Belegung (13/13)</vt:lpstr>
      <vt:lpstr>Inhalt </vt:lpstr>
      <vt:lpstr>Anzahl zu prüfende paarweise Verknüpfungen von Fahrlagenvarianten zur Konfliktzeitpunktbestimmung</vt:lpstr>
      <vt:lpstr>Inhalt </vt:lpstr>
      <vt:lpstr>In der Kodierung sind die Fahrlagen r durch Fahrlagenvarianten x zu ersetzen…</vt:lpstr>
      <vt:lpstr>… und um zusätzliche Nebenbedingungen zu erweitern</vt:lpstr>
      <vt:lpstr>Inhalt </vt:lpstr>
      <vt:lpstr>Kodierung Fahrlagen SAT-ganzjährig (1/5)  Rechenbeispiel</vt:lpstr>
      <vt:lpstr>Kodierung Fahrlagen SAT-ganzjährig (2/5)  Rechenbeispiel</vt:lpstr>
      <vt:lpstr>Kodierung Fahrlagen SAT-ganzjährig (3/5) Rechenbeispiel </vt:lpstr>
      <vt:lpstr>Kodierung Fahrlagen SAT-ganzjährig (4/5) Rechenbeispiel </vt:lpstr>
      <vt:lpstr>Kodierung Fahrlagen SAT-ganzjährig (5/5) Rechenbeispiel </vt:lpstr>
      <vt:lpstr>Kodierung Fahrlagen SAT-ganzjährig Abgeleitete Regeln</vt:lpstr>
      <vt:lpstr>Inhalt </vt:lpstr>
      <vt:lpstr>SAT-ganzjährig Offene Fragen</vt:lpstr>
      <vt:lpstr>SAT-ganzjährig ToDos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</dc:title>
  <dc:subject>aufteilen und sperren mit Flv</dc:subject>
  <dc:creator/>
  <cp:lastModifiedBy>Breun, Patrick</cp:lastModifiedBy>
  <cp:revision>327</cp:revision>
  <cp:lastPrinted>2015-08-04T09:23:29Z</cp:lastPrinted>
  <dcterms:created xsi:type="dcterms:W3CDTF">2005-02-21T07:36:49Z</dcterms:created>
  <dcterms:modified xsi:type="dcterms:W3CDTF">2018-01-23T16:53:12Z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title">
    <vt:lpwstr>Beispiel</vt:lpwstr>
  </property>
  <property fmtid="{D5CDD505-2E9C-101B-9397-08002B2CF9AE}" pid="3" name="tw_theme">
    <vt:lpwstr>aufteilen und sperren mit Flv</vt:lpwstr>
  </property>
  <property fmtid="{D5CDD505-2E9C-101B-9397-08002B2CF9AE}" pid="4" name="tw_company">
    <vt:lpwstr>DB Netz AG</vt:lpwstr>
  </property>
  <property fmtid="{D5CDD505-2E9C-101B-9397-08002B2CF9AE}" pid="5" name="tw_unit">
    <vt:lpwstr/>
  </property>
  <property fmtid="{D5CDD505-2E9C-101B-9397-08002B2CF9AE}" pid="6" name="tw_speaker">
    <vt:lpwstr/>
  </property>
  <property fmtid="{D5CDD505-2E9C-101B-9397-08002B2CF9AE}" pid="7" name="tw_function">
    <vt:lpwstr/>
  </property>
  <property fmtid="{D5CDD505-2E9C-101B-9397-08002B2CF9AE}" pid="8" name="tw_location">
    <vt:lpwstr/>
  </property>
  <property fmtid="{D5CDD505-2E9C-101B-9397-08002B2CF9AE}" pid="9" name="tw_date">
    <vt:lpwstr>11.01.2018</vt:lpwstr>
  </property>
  <property fmtid="{D5CDD505-2E9C-101B-9397-08002B2CF9AE}" pid="10" name="tw_Agenda_1">
    <vt:lpwstr/>
  </property>
  <property fmtid="{D5CDD505-2E9C-101B-9397-08002B2CF9AE}" pid="11" name="tw_Agenda_2">
    <vt:lpwstr/>
  </property>
  <property fmtid="{D5CDD505-2E9C-101B-9397-08002B2CF9AE}" pid="12" name="tw_Agenda_3">
    <vt:lpwstr/>
  </property>
  <property fmtid="{D5CDD505-2E9C-101B-9397-08002B2CF9AE}" pid="13" name="tw_Agenda_4">
    <vt:lpwstr/>
  </property>
  <property fmtid="{D5CDD505-2E9C-101B-9397-08002B2CF9AE}" pid="14" name="tw_Agenda_5">
    <vt:lpwstr/>
  </property>
  <property fmtid="{D5CDD505-2E9C-101B-9397-08002B2CF9AE}" pid="15" name="tw_Agenda_6">
    <vt:lpwstr/>
  </property>
  <property fmtid="{D5CDD505-2E9C-101B-9397-08002B2CF9AE}" pid="16" name="tw_Agenda_7">
    <vt:lpwstr/>
  </property>
  <property fmtid="{D5CDD505-2E9C-101B-9397-08002B2CF9AE}" pid="17" name="tw_Agenda_8">
    <vt:lpwstr/>
  </property>
  <property fmtid="{D5CDD505-2E9C-101B-9397-08002B2CF9AE}" pid="18" name="tw_cover_word">
    <vt:lpwstr/>
  </property>
</Properties>
</file>