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ags/tag2.xml" ContentType="application/vnd.openxmlformats-officedocument.presentationml.tags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726" r:id="rId2"/>
  </p:sldMasterIdLst>
  <p:notesMasterIdLst>
    <p:notesMasterId r:id="rId19"/>
  </p:notesMasterIdLst>
  <p:handoutMasterIdLst>
    <p:handoutMasterId r:id="rId20"/>
  </p:handoutMasterIdLst>
  <p:sldIdLst>
    <p:sldId id="333" r:id="rId3"/>
    <p:sldId id="338" r:id="rId4"/>
    <p:sldId id="336" r:id="rId5"/>
    <p:sldId id="339" r:id="rId6"/>
    <p:sldId id="340" r:id="rId7"/>
    <p:sldId id="341" r:id="rId8"/>
    <p:sldId id="342" r:id="rId9"/>
    <p:sldId id="343" r:id="rId10"/>
    <p:sldId id="354" r:id="rId11"/>
    <p:sldId id="345" r:id="rId12"/>
    <p:sldId id="346" r:id="rId13"/>
    <p:sldId id="348" r:id="rId14"/>
    <p:sldId id="350" r:id="rId15"/>
    <p:sldId id="351" r:id="rId16"/>
    <p:sldId id="352" r:id="rId17"/>
    <p:sldId id="353" r:id="rId18"/>
  </p:sldIdLst>
  <p:sldSz cx="9901238" cy="6858000"/>
  <p:notesSz cx="6797675" cy="9926638"/>
  <p:custDataLst>
    <p:tags r:id="rId21"/>
  </p:custDataLst>
  <p:defaultTextStyle>
    <a:defPPr>
      <a:defRPr lang="de-DE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DB Office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DB Office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DB Office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DB Office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DB Office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DB Office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DB Office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DB Office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DB Office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A5600EB7-CF36-45C3-A748-A3DFCAE1A467}">
          <p14:sldIdLst>
            <p14:sldId id="333"/>
            <p14:sldId id="338"/>
          </p14:sldIdLst>
        </p14:section>
        <p14:section name="Abschnitt ohne Titel" id="{3D04401F-F236-4948-8A60-38F259AC906F}">
          <p14:sldIdLst>
            <p14:sldId id="336"/>
            <p14:sldId id="339"/>
            <p14:sldId id="340"/>
            <p14:sldId id="341"/>
          </p14:sldIdLst>
        </p14:section>
        <p14:section name="Abschnitt ohne Titel" id="{4CEFA8D1-CDCB-4CFE-A805-328C9266146B}">
          <p14:sldIdLst>
            <p14:sldId id="342"/>
            <p14:sldId id="343"/>
            <p14:sldId id="354"/>
            <p14:sldId id="345"/>
          </p14:sldIdLst>
        </p14:section>
        <p14:section name="Abschnitt ohne Titel" id="{AABD2054-8231-47E5-BA64-BE6F32610416}">
          <p14:sldIdLst>
            <p14:sldId id="346"/>
            <p14:sldId id="348"/>
            <p14:sldId id="350"/>
            <p14:sldId id="351"/>
            <p14:sldId id="352"/>
            <p14:sldId id="35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8C96"/>
    <a:srgbClr val="FF0000"/>
    <a:srgbClr val="000066"/>
    <a:srgbClr val="FFFFFF"/>
    <a:srgbClr val="F0CD0A"/>
    <a:srgbClr val="E67800"/>
    <a:srgbClr val="8CB90F"/>
    <a:srgbClr val="004B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15" autoAdjust="0"/>
    <p:restoredTop sz="96803" autoAdjust="0"/>
  </p:normalViewPr>
  <p:slideViewPr>
    <p:cSldViewPr>
      <p:cViewPr>
        <p:scale>
          <a:sx n="71" d="100"/>
          <a:sy n="71" d="100"/>
        </p:scale>
        <p:origin x="-1296" y="42"/>
      </p:cViewPr>
      <p:guideLst>
        <p:guide orient="horz" pos="799"/>
        <p:guide pos="3077"/>
        <p:guide pos="6112"/>
        <p:guide pos="124"/>
        <p:guide pos="316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2415" cy="532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402" y="0"/>
            <a:ext cx="2895596" cy="532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 altLang="de-DE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9396"/>
            <a:ext cx="2972415" cy="45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402" y="9449396"/>
            <a:ext cx="2895596" cy="45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0DC9D1D-6A0F-4167-A82D-5325A2C72B54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51521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5764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912" y="0"/>
            <a:ext cx="2945763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 alt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4538"/>
            <a:ext cx="53721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148" y="4715153"/>
            <a:ext cx="498538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Klicken Sie, um die Formate des Vorlagentextes zu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30306"/>
            <a:ext cx="2945764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912" y="9430306"/>
            <a:ext cx="2945763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6B1D083-96A8-46C7-8EDA-73D993B5915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276375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DB Office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DB Office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DB Office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DB Office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DB Office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/>
          <p:cNvSpPr>
            <a:spLocks noGrp="1"/>
          </p:cNvSpPr>
          <p:nvPr>
            <p:ph type="ctrTitle"/>
          </p:nvPr>
        </p:nvSpPr>
        <p:spPr>
          <a:xfrm>
            <a:off x="0" y="0"/>
            <a:ext cx="36000" cy="3600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 hidden="1"/>
          <p:cNvSpPr>
            <a:spLocks noGrp="1"/>
          </p:cNvSpPr>
          <p:nvPr>
            <p:ph type="subTitle" idx="1"/>
          </p:nvPr>
        </p:nvSpPr>
        <p:spPr>
          <a:xfrm>
            <a:off x="0" y="0"/>
            <a:ext cx="36000" cy="36000"/>
          </a:xfrm>
        </p:spPr>
        <p:txBody>
          <a:bodyPr/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8" name="Text Box 5"/>
          <p:cNvSpPr txBox="1">
            <a:spLocks noChangeArrowheads="1"/>
          </p:cNvSpPr>
          <p:nvPr userDrawn="1"/>
        </p:nvSpPr>
        <p:spPr bwMode="auto">
          <a:xfrm>
            <a:off x="-6512" y="-510191"/>
            <a:ext cx="9900000" cy="478387"/>
          </a:xfrm>
          <a:prstGeom prst="rect">
            <a:avLst/>
          </a:prstGeom>
          <a:solidFill>
            <a:srgbClr val="F7DC00"/>
          </a:solidFill>
          <a:ln w="2857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54000" tIns="54000" rIns="54000" bIns="54000">
            <a:spAutoFit/>
          </a:bodyPr>
          <a:lstStyle/>
          <a:p>
            <a:pPr algn="l">
              <a:spcBef>
                <a:spcPts val="0"/>
              </a:spcBef>
              <a:buClrTx/>
              <a:buFontTx/>
              <a:buNone/>
            </a:pPr>
            <a:r>
              <a:rPr lang="de-DE" sz="1200" b="1" u="none" dirty="0" smtClean="0">
                <a:solidFill>
                  <a:schemeClr val="tx1"/>
                </a:solidFill>
              </a:rPr>
              <a:t>Hinweis:</a:t>
            </a:r>
          </a:p>
          <a:p>
            <a:pPr algn="l">
              <a:spcBef>
                <a:spcPts val="0"/>
              </a:spcBef>
              <a:buClrTx/>
              <a:buFontTx/>
              <a:buNone/>
            </a:pPr>
            <a:r>
              <a:rPr lang="de-DE" sz="1200" b="0" u="none" dirty="0" smtClean="0"/>
              <a:t>Für</a:t>
            </a:r>
            <a:r>
              <a:rPr lang="de-DE" sz="1200" b="0" u="none" baseline="0" dirty="0" smtClean="0"/>
              <a:t> externe Präsentationen bitte immer eine Titelfolie mit der Ressort-Farbe verwenden.</a:t>
            </a:r>
            <a:endParaRPr lang="de-DE" sz="1200" b="0" u="none" dirty="0"/>
          </a:p>
        </p:txBody>
      </p:sp>
    </p:spTree>
    <p:extLst>
      <p:ext uri="{BB962C8B-B14F-4D97-AF65-F5344CB8AC3E}">
        <p14:creationId xmlns:p14="http://schemas.microsoft.com/office/powerpoint/2010/main" val="3856120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mit grauem Fo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auto">
          <a:xfrm>
            <a:off x="0" y="1270774"/>
            <a:ext cx="9900000" cy="5184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98000" y="1412720"/>
            <a:ext cx="4680000" cy="4896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22000" y="1412720"/>
            <a:ext cx="4680000" cy="4896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mtClean="0"/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4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4000" y="6692901"/>
            <a:ext cx="6894959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/>
            </a:lvl1pPr>
          </a:lstStyle>
          <a:p>
            <a:r>
              <a:rPr lang="de-DE" altLang="de-DE" smtClean="0"/>
              <a:t>Firma | Referent | Abteilung | 13.05.2015</a:t>
            </a:r>
            <a:endParaRPr lang="de-DE" altLang="de-DE" dirty="0"/>
          </a:p>
        </p:txBody>
      </p:sp>
      <p:sp>
        <p:nvSpPr>
          <p:cNvPr id="15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198000" y="6692901"/>
            <a:ext cx="288000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900" smtClean="0"/>
            </a:lvl1pPr>
          </a:lstStyle>
          <a:p>
            <a:pPr algn="l"/>
            <a:fld id="{52C6F6EA-6ADD-43B6-963C-85EF970B7263}" type="slidenum">
              <a:rPr lang="de-DE" smtClean="0"/>
              <a:pPr algn="l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4683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links / 2 Inhalte rechts  mit grauem Fo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1270774"/>
            <a:ext cx="9900000" cy="5184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4000" y="6692901"/>
            <a:ext cx="6894959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/>
            </a:lvl1pPr>
          </a:lstStyle>
          <a:p>
            <a:r>
              <a:rPr lang="de-DE" altLang="de-DE" smtClean="0"/>
              <a:t>Firma | Referent | Abteilung | 13.05.2015</a:t>
            </a:r>
            <a:endParaRPr lang="de-DE" altLang="de-DE" dirty="0"/>
          </a:p>
        </p:txBody>
      </p:sp>
      <p:sp>
        <p:nvSpPr>
          <p:cNvPr id="13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198000" y="6692901"/>
            <a:ext cx="288000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900" smtClean="0"/>
            </a:lvl1pPr>
          </a:lstStyle>
          <a:p>
            <a:pPr algn="l"/>
            <a:fld id="{52C6F6EA-6ADD-43B6-963C-85EF970B7263}" type="slidenum">
              <a:rPr lang="de-DE" smtClean="0"/>
              <a:pPr algn="l"/>
              <a:t>‹Nr.›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0"/>
          </p:nvPr>
        </p:nvSpPr>
        <p:spPr>
          <a:xfrm>
            <a:off x="198000" y="1412720"/>
            <a:ext cx="4680000" cy="4896000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5021999" y="1412720"/>
            <a:ext cx="4680000" cy="2376000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2"/>
          </p:nvPr>
        </p:nvSpPr>
        <p:spPr>
          <a:xfrm>
            <a:off x="5021999" y="3932720"/>
            <a:ext cx="4680000" cy="2376000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843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links / Inhalt rechts  mit grauem Fo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auto">
          <a:xfrm>
            <a:off x="0" y="1270774"/>
            <a:ext cx="9900000" cy="5184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4000" y="6692901"/>
            <a:ext cx="6894959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/>
            </a:lvl1pPr>
          </a:lstStyle>
          <a:p>
            <a:r>
              <a:rPr lang="de-DE" altLang="de-DE" smtClean="0"/>
              <a:t>Firma | Referent | Abteilung | 13.05.2015</a:t>
            </a:r>
            <a:endParaRPr lang="de-DE" altLang="de-DE" dirty="0"/>
          </a:p>
        </p:txBody>
      </p:sp>
      <p:sp>
        <p:nvSpPr>
          <p:cNvPr id="13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198000" y="6692901"/>
            <a:ext cx="288000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900" smtClean="0"/>
            </a:lvl1pPr>
          </a:lstStyle>
          <a:p>
            <a:pPr algn="l"/>
            <a:fld id="{52C6F6EA-6ADD-43B6-963C-85EF970B7263}" type="slidenum">
              <a:rPr lang="de-DE" smtClean="0"/>
              <a:pPr algn="l"/>
              <a:t>‹Nr.›</a:t>
            </a:fld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0"/>
          </p:nvPr>
        </p:nvSpPr>
        <p:spPr>
          <a:xfrm>
            <a:off x="197999" y="1412720"/>
            <a:ext cx="4680000" cy="2376000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1"/>
          </p:nvPr>
        </p:nvSpPr>
        <p:spPr>
          <a:xfrm>
            <a:off x="197999" y="3932720"/>
            <a:ext cx="4680000" cy="2376000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16" name="Inhaltsplatzhalter 15"/>
          <p:cNvSpPr>
            <a:spLocks noGrp="1"/>
          </p:cNvSpPr>
          <p:nvPr>
            <p:ph sz="quarter" idx="12"/>
          </p:nvPr>
        </p:nvSpPr>
        <p:spPr>
          <a:xfrm>
            <a:off x="5021999" y="1412720"/>
            <a:ext cx="4680000" cy="4896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9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nhalte mit grauem Fo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1270775"/>
            <a:ext cx="9900000" cy="5184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4000" y="6692901"/>
            <a:ext cx="6894959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/>
            </a:lvl1pPr>
          </a:lstStyle>
          <a:p>
            <a:r>
              <a:rPr lang="de-DE" altLang="de-DE" smtClean="0"/>
              <a:t>Firma | Referent | Abteilung | 13.05.2015</a:t>
            </a:r>
            <a:endParaRPr lang="de-DE" altLang="de-DE" dirty="0"/>
          </a:p>
        </p:txBody>
      </p:sp>
      <p:sp>
        <p:nvSpPr>
          <p:cNvPr id="13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198000" y="6692901"/>
            <a:ext cx="288000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900" smtClean="0"/>
            </a:lvl1pPr>
          </a:lstStyle>
          <a:p>
            <a:pPr algn="l"/>
            <a:fld id="{52C6F6EA-6ADD-43B6-963C-85EF970B7263}" type="slidenum">
              <a:rPr lang="de-DE" smtClean="0"/>
              <a:pPr algn="l"/>
              <a:t>‹Nr.›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0"/>
          </p:nvPr>
        </p:nvSpPr>
        <p:spPr>
          <a:xfrm>
            <a:off x="197999" y="1412720"/>
            <a:ext cx="4680000" cy="2376000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197999" y="3932720"/>
            <a:ext cx="4680000" cy="2376000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2"/>
          </p:nvPr>
        </p:nvSpPr>
        <p:spPr>
          <a:xfrm>
            <a:off x="5021999" y="1412720"/>
            <a:ext cx="4680000" cy="2376000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>
          <a:xfrm>
            <a:off x="5021999" y="3932720"/>
            <a:ext cx="4680000" cy="2376000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650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mit grauem Fo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4000" y="6692901"/>
            <a:ext cx="6894959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/>
            </a:lvl1pPr>
          </a:lstStyle>
          <a:p>
            <a:r>
              <a:rPr lang="de-DE" altLang="de-DE" smtClean="0"/>
              <a:t>Firma | Referent | Abteilung | 13.05.2015</a:t>
            </a:r>
            <a:endParaRPr lang="de-DE" altLang="de-DE" dirty="0"/>
          </a:p>
        </p:txBody>
      </p:sp>
      <p:sp>
        <p:nvSpPr>
          <p:cNvPr id="13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198000" y="6692901"/>
            <a:ext cx="288000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900" smtClean="0"/>
            </a:lvl1pPr>
          </a:lstStyle>
          <a:p>
            <a:pPr algn="l"/>
            <a:fld id="{52C6F6EA-6ADD-43B6-963C-85EF970B7263}" type="slidenum">
              <a:rPr lang="de-DE" smtClean="0"/>
              <a:pPr algn="l"/>
              <a:t>‹Nr.›</a:t>
            </a:fld>
            <a:endParaRPr lang="de-DE" dirty="0"/>
          </a:p>
        </p:txBody>
      </p:sp>
      <p:sp>
        <p:nvSpPr>
          <p:cNvPr id="6" name="Rechteck 5"/>
          <p:cNvSpPr/>
          <p:nvPr userDrawn="1"/>
        </p:nvSpPr>
        <p:spPr bwMode="auto">
          <a:xfrm>
            <a:off x="0" y="1270774"/>
            <a:ext cx="9900000" cy="5184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334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9" name="Bildplatzhalter 5"/>
          <p:cNvSpPr>
            <a:spLocks noGrp="1"/>
          </p:cNvSpPr>
          <p:nvPr>
            <p:ph type="pic" sz="quarter" idx="10"/>
          </p:nvPr>
        </p:nvSpPr>
        <p:spPr>
          <a:xfrm>
            <a:off x="0" y="1270774"/>
            <a:ext cx="9900000" cy="5184000"/>
          </a:xfrm>
          <a:pattFill prst="wdUpDiag">
            <a:fgClr>
              <a:schemeClr val="accent1"/>
            </a:fgClr>
            <a:bgClr>
              <a:schemeClr val="accent3"/>
            </a:bgClr>
          </a:patt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11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4000" y="6692901"/>
            <a:ext cx="6894959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/>
            </a:lvl1pPr>
          </a:lstStyle>
          <a:p>
            <a:r>
              <a:rPr lang="de-DE" altLang="de-DE" smtClean="0"/>
              <a:t>Firma | Referent | Abteilung | 13.05.2015</a:t>
            </a:r>
            <a:endParaRPr lang="de-DE" altLang="de-DE" dirty="0"/>
          </a:p>
        </p:txBody>
      </p:sp>
      <p:sp>
        <p:nvSpPr>
          <p:cNvPr id="1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198000" y="6692901"/>
            <a:ext cx="288000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900" smtClean="0"/>
            </a:lvl1pPr>
          </a:lstStyle>
          <a:p>
            <a:pPr algn="l"/>
            <a:fld id="{52C6F6EA-6ADD-43B6-963C-85EF970B7263}" type="slidenum">
              <a:rPr lang="de-DE" smtClean="0"/>
              <a:pPr algn="l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7364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(ganzfläch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9900000" cy="6858000"/>
          </a:xfrm>
          <a:pattFill prst="wdUpDiag">
            <a:fgClr>
              <a:schemeClr val="accent1"/>
            </a:fgClr>
            <a:bgClr>
              <a:schemeClr val="accent3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/>
            </a:lvl1pPr>
          </a:lstStyle>
          <a:p>
            <a:pPr lvl="0"/>
            <a:endParaRPr lang="de-DE" dirty="0"/>
          </a:p>
        </p:txBody>
      </p:sp>
      <p:sp>
        <p:nvSpPr>
          <p:cNvPr id="8" name="Text Box 5"/>
          <p:cNvSpPr txBox="1">
            <a:spLocks noChangeArrowheads="1"/>
          </p:cNvSpPr>
          <p:nvPr userDrawn="1"/>
        </p:nvSpPr>
        <p:spPr bwMode="auto">
          <a:xfrm>
            <a:off x="0" y="-891600"/>
            <a:ext cx="9901238" cy="847718"/>
          </a:xfrm>
          <a:prstGeom prst="rect">
            <a:avLst/>
          </a:prstGeom>
          <a:solidFill>
            <a:srgbClr val="F7DC00"/>
          </a:solidFill>
          <a:ln w="2857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54000" tIns="54000" rIns="54000" bIns="54000">
            <a:spAutoFit/>
          </a:bodyPr>
          <a:lstStyle>
            <a:defPPr>
              <a:defRPr lang="de-DE"/>
            </a:defPPr>
            <a:lvl1pPr>
              <a:spcBef>
                <a:spcPts val="0"/>
              </a:spcBef>
              <a:buClrTx/>
              <a:buFontTx/>
              <a:buNone/>
              <a:defRPr sz="1200" b="1" u="none"/>
            </a:lvl1pPr>
          </a:lstStyle>
          <a:p>
            <a:pPr lvl="0" algn="l"/>
            <a:r>
              <a:rPr lang="de-DE" b="1" dirty="0" smtClean="0"/>
              <a:t>Hinweis:</a:t>
            </a:r>
          </a:p>
          <a:p>
            <a:pPr lvl="0" algn="l"/>
            <a:r>
              <a:rPr lang="de-DE" b="0" dirty="0" smtClean="0"/>
              <a:t>Bei Bedarf kann eine farbige oder transparente </a:t>
            </a:r>
            <a:r>
              <a:rPr lang="de-DE" b="0" dirty="0" err="1" smtClean="0"/>
              <a:t>Textbox</a:t>
            </a:r>
            <a:r>
              <a:rPr lang="de-DE" b="0" dirty="0" smtClean="0"/>
              <a:t> über den Menüpunkt „Einfügen-Elemente-Standard“ eingefügt werden.</a:t>
            </a:r>
          </a:p>
          <a:p>
            <a:pPr lvl="0" algn="l"/>
            <a:r>
              <a:rPr lang="de-DE" b="0" dirty="0" smtClean="0"/>
              <a:t>Sollten Sie eine </a:t>
            </a:r>
            <a:r>
              <a:rPr lang="de-DE" b="0" dirty="0" err="1" smtClean="0"/>
              <a:t>Textbox</a:t>
            </a:r>
            <a:r>
              <a:rPr lang="de-DE" b="0" dirty="0" smtClean="0"/>
              <a:t> einsetzen, müssen Sie, wenn Sie ein bereits eingefügtes Bild austauschen, anschließend das neue Bild wieder in den Hintergrund stellen.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1643964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in Bild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9900000" cy="6858000"/>
          </a:xfrm>
          <a:pattFill prst="wdUpDiag">
            <a:fgClr>
              <a:schemeClr val="accent1"/>
            </a:fgClr>
            <a:bgClr>
              <a:schemeClr val="accent3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/>
            </a:lvl1pPr>
          </a:lstStyle>
          <a:p>
            <a:pPr lvl="0"/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0" y="4554000"/>
            <a:ext cx="9901238" cy="1368000"/>
          </a:xfrm>
          <a:solidFill>
            <a:schemeClr val="accent2"/>
          </a:solidFill>
        </p:spPr>
        <p:txBody>
          <a:bodyPr lIns="198000" tIns="180000" rIns="3600000" bIns="180000" anchor="ctr" anchorCtr="0"/>
          <a:lstStyle>
            <a:lvl1pPr>
              <a:defRPr sz="2000" b="1">
                <a:solidFill>
                  <a:schemeClr val="bg1"/>
                </a:solidFill>
              </a:defRPr>
            </a:lvl1pPr>
            <a:lvl2pPr marL="1588" indent="0">
              <a:buNone/>
              <a:defRPr sz="2000" b="1">
                <a:solidFill>
                  <a:schemeClr val="bg1"/>
                </a:solidFill>
              </a:defRPr>
            </a:lvl2pPr>
            <a:lvl3pPr marL="0" indent="0">
              <a:buNone/>
              <a:defRPr sz="2000" b="1">
                <a:solidFill>
                  <a:schemeClr val="bg1"/>
                </a:solidFill>
              </a:defRPr>
            </a:lvl3pPr>
            <a:lvl4pPr marL="0" indent="0">
              <a:buNone/>
              <a:defRPr sz="2000" b="1">
                <a:solidFill>
                  <a:schemeClr val="bg1"/>
                </a:solidFill>
              </a:defRPr>
            </a:lvl4pPr>
            <a:lvl5pPr marL="1588" indent="0">
              <a:buNone/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  <a:endParaRPr lang="de-DE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2"/>
          </p:nvPr>
        </p:nvSpPr>
        <p:spPr>
          <a:xfrm>
            <a:off x="6966899" y="4284000"/>
            <a:ext cx="2520531" cy="1908000"/>
          </a:xfrm>
          <a:solidFill>
            <a:schemeClr val="bg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7" name="Text Box 5"/>
          <p:cNvSpPr txBox="1">
            <a:spLocks noChangeArrowheads="1"/>
          </p:cNvSpPr>
          <p:nvPr userDrawn="1"/>
        </p:nvSpPr>
        <p:spPr bwMode="auto">
          <a:xfrm>
            <a:off x="-6512" y="-510191"/>
            <a:ext cx="9900000" cy="478387"/>
          </a:xfrm>
          <a:prstGeom prst="rect">
            <a:avLst/>
          </a:prstGeom>
          <a:solidFill>
            <a:srgbClr val="F7DC00"/>
          </a:solidFill>
          <a:ln w="2857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54000" tIns="54000" rIns="54000" bIns="54000">
            <a:spAutoFit/>
          </a:bodyPr>
          <a:lstStyle>
            <a:defPPr>
              <a:defRPr lang="de-DE"/>
            </a:defPPr>
            <a:lvl1pPr>
              <a:spcBef>
                <a:spcPts val="0"/>
              </a:spcBef>
              <a:buClrTx/>
              <a:buFontTx/>
              <a:buNone/>
              <a:defRPr sz="1200" b="1" u="none"/>
            </a:lvl1pPr>
          </a:lstStyle>
          <a:p>
            <a:pPr lvl="0" algn="l"/>
            <a:r>
              <a:rPr lang="de-DE" b="1" dirty="0" smtClean="0"/>
              <a:t>Hinweis:</a:t>
            </a:r>
          </a:p>
          <a:p>
            <a:pPr lvl="0" algn="l"/>
            <a:r>
              <a:rPr lang="de-DE" b="0" dirty="0" smtClean="0"/>
              <a:t>Wenn Sie ein bereits eingefügtes Bild austauschen, müssen Sie das neue Bild anschließend wieder in den Hintergrund stellen.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1137334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(Standar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/>
          <p:cNvGrpSpPr/>
          <p:nvPr userDrawn="1"/>
        </p:nvGrpSpPr>
        <p:grpSpPr>
          <a:xfrm>
            <a:off x="0" y="687600"/>
            <a:ext cx="9901238" cy="5766032"/>
            <a:chOff x="0" y="687600"/>
            <a:chExt cx="9901238" cy="5766032"/>
          </a:xfrm>
          <a:solidFill>
            <a:schemeClr val="accent2"/>
          </a:solidFill>
        </p:grpSpPr>
        <p:sp>
          <p:nvSpPr>
            <p:cNvPr id="14" name="Rectangle 18"/>
            <p:cNvSpPr>
              <a:spLocks noChangeArrowheads="1"/>
            </p:cNvSpPr>
            <p:nvPr/>
          </p:nvSpPr>
          <p:spPr bwMode="gray">
            <a:xfrm>
              <a:off x="1" y="687600"/>
              <a:ext cx="9901237" cy="550800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endParaRPr lang="en-US" noProof="0"/>
            </a:p>
          </p:txBody>
        </p:sp>
        <p:sp>
          <p:nvSpPr>
            <p:cNvPr id="15" name="Rectangle 18"/>
            <p:cNvSpPr>
              <a:spLocks noChangeArrowheads="1"/>
            </p:cNvSpPr>
            <p:nvPr/>
          </p:nvSpPr>
          <p:spPr bwMode="gray">
            <a:xfrm>
              <a:off x="0" y="6194432"/>
              <a:ext cx="7470356" cy="25920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endParaRPr lang="en-US" noProof="0"/>
            </a:p>
          </p:txBody>
        </p:sp>
      </p:grpSp>
      <p:sp>
        <p:nvSpPr>
          <p:cNvPr id="10" name="Text Box 5"/>
          <p:cNvSpPr txBox="1">
            <a:spLocks noChangeArrowheads="1"/>
          </p:cNvSpPr>
          <p:nvPr userDrawn="1"/>
        </p:nvSpPr>
        <p:spPr bwMode="auto">
          <a:xfrm>
            <a:off x="-6512" y="-510191"/>
            <a:ext cx="9900000" cy="478387"/>
          </a:xfrm>
          <a:prstGeom prst="rect">
            <a:avLst/>
          </a:prstGeom>
          <a:solidFill>
            <a:srgbClr val="F7DC00"/>
          </a:solidFill>
          <a:ln w="2857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54000" tIns="54000" rIns="54000" bIns="54000">
            <a:spAutoFit/>
          </a:bodyPr>
          <a:lstStyle>
            <a:defPPr>
              <a:defRPr lang="de-DE"/>
            </a:defPPr>
            <a:lvl1pPr lvl="0" algn="l">
              <a:spcBef>
                <a:spcPts val="0"/>
              </a:spcBef>
              <a:buClrTx/>
              <a:buFontTx/>
              <a:buNone/>
              <a:defRPr sz="1200" b="1" u="none"/>
            </a:lvl1pPr>
          </a:lstStyle>
          <a:p>
            <a:pPr lvl="0"/>
            <a:r>
              <a:rPr lang="de-DE" b="1" dirty="0" smtClean="0"/>
              <a:t>Hinweis:</a:t>
            </a:r>
          </a:p>
          <a:p>
            <a:pPr lvl="0"/>
            <a:r>
              <a:rPr lang="de-DE" b="0" dirty="0" smtClean="0"/>
              <a:t>„</a:t>
            </a:r>
            <a:r>
              <a:rPr lang="de-DE" b="0" dirty="0"/>
              <a:t>Vielen Dank für Ihre </a:t>
            </a:r>
            <a:r>
              <a:rPr lang="de-DE" b="0" dirty="0" smtClean="0"/>
              <a:t>Aufmerksamkeit“ kann auch durch ein anderes Abschlusszitat </a:t>
            </a:r>
            <a:r>
              <a:rPr lang="de-DE" b="0" dirty="0"/>
              <a:t>oder eine Botschaft </a:t>
            </a:r>
            <a:r>
              <a:rPr lang="de-DE" b="0" dirty="0" smtClean="0"/>
              <a:t>ersetzt werden.</a:t>
            </a:r>
            <a:endParaRPr lang="de-DE" b="0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98000" y="1370797"/>
            <a:ext cx="9504000" cy="863600"/>
          </a:xfrm>
          <a:noFill/>
        </p:spPr>
        <p:txBody>
          <a:bodyPr lIns="0" tIns="0" rIns="0" bIns="0" anchor="t" anchorCtr="0"/>
          <a:lstStyle>
            <a:lvl1pPr algn="l">
              <a:defRPr sz="2400" b="1">
                <a:solidFill>
                  <a:schemeClr val="bg1"/>
                </a:solidFill>
              </a:defRPr>
            </a:lvl1pPr>
            <a:lvl2pPr marL="1588" indent="0">
              <a:buNone/>
              <a:defRPr sz="2000" b="1">
                <a:solidFill>
                  <a:schemeClr val="bg1"/>
                </a:solidFill>
              </a:defRPr>
            </a:lvl2pPr>
            <a:lvl3pPr marL="0" indent="0">
              <a:buNone/>
              <a:defRPr sz="2000" b="1">
                <a:solidFill>
                  <a:schemeClr val="bg1"/>
                </a:solidFill>
              </a:defRPr>
            </a:lvl3pPr>
            <a:lvl4pPr marL="0" indent="0">
              <a:buNone/>
              <a:defRPr sz="2000" b="1">
                <a:solidFill>
                  <a:schemeClr val="bg1"/>
                </a:solidFill>
              </a:defRPr>
            </a:lvl4pPr>
            <a:lvl5pPr marL="1588" indent="0">
              <a:buNone/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Schlussformel durch Klicken bearbeiten</a:t>
            </a:r>
            <a:br>
              <a:rPr lang="de-DE" dirty="0" smtClean="0"/>
            </a:br>
            <a:r>
              <a:rPr lang="en-US" dirty="0" smtClean="0"/>
              <a:t>Click to ad complimentary close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5241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 (Variante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-1"/>
            <a:ext cx="9900000" cy="6858000"/>
          </a:xfrm>
          <a:solidFill>
            <a:schemeClr val="tx1"/>
          </a:solidFill>
        </p:spPr>
        <p:txBody>
          <a:bodyPr lIns="180000" tIns="180000" rIns="180000" bIns="180000" anchor="ctr" anchorCtr="0"/>
          <a:lstStyle>
            <a:lvl1pPr algn="ctr">
              <a:defRPr sz="2400" b="1">
                <a:solidFill>
                  <a:schemeClr val="bg1"/>
                </a:solidFill>
              </a:defRPr>
            </a:lvl1pPr>
            <a:lvl2pPr marL="1588" indent="0">
              <a:buNone/>
              <a:defRPr sz="2000" b="1">
                <a:solidFill>
                  <a:schemeClr val="bg1"/>
                </a:solidFill>
              </a:defRPr>
            </a:lvl2pPr>
            <a:lvl3pPr marL="0" indent="0">
              <a:buNone/>
              <a:defRPr sz="2000" b="1">
                <a:solidFill>
                  <a:schemeClr val="bg1"/>
                </a:solidFill>
              </a:defRPr>
            </a:lvl3pPr>
            <a:lvl4pPr marL="0" indent="0">
              <a:buNone/>
              <a:defRPr sz="2000" b="1">
                <a:solidFill>
                  <a:schemeClr val="bg1"/>
                </a:solidFill>
              </a:defRPr>
            </a:lvl4pPr>
            <a:lvl5pPr marL="1588" indent="0">
              <a:buNone/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Schlussformel durch Klicken bearbeiten</a:t>
            </a:r>
            <a:br>
              <a:rPr lang="de-DE" dirty="0" smtClean="0"/>
            </a:br>
            <a:r>
              <a:rPr lang="en-US" dirty="0" smtClean="0"/>
              <a:t>Click to ad complimentary close</a:t>
            </a:r>
            <a:endParaRPr lang="de-DE" dirty="0"/>
          </a:p>
        </p:txBody>
      </p:sp>
      <p:sp>
        <p:nvSpPr>
          <p:cNvPr id="9" name="Text Box 5"/>
          <p:cNvSpPr txBox="1">
            <a:spLocks noChangeArrowheads="1"/>
          </p:cNvSpPr>
          <p:nvPr userDrawn="1"/>
        </p:nvSpPr>
        <p:spPr bwMode="auto">
          <a:xfrm>
            <a:off x="-6512" y="-510191"/>
            <a:ext cx="9900000" cy="478387"/>
          </a:xfrm>
          <a:prstGeom prst="rect">
            <a:avLst/>
          </a:prstGeom>
          <a:solidFill>
            <a:srgbClr val="F7DC00"/>
          </a:solidFill>
          <a:ln w="2857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54000" tIns="54000" rIns="54000" bIns="54000">
            <a:spAutoFit/>
          </a:bodyPr>
          <a:lstStyle>
            <a:defPPr>
              <a:defRPr lang="de-DE"/>
            </a:defPPr>
            <a:lvl1pPr>
              <a:spcBef>
                <a:spcPts val="0"/>
              </a:spcBef>
              <a:buClrTx/>
              <a:buFontTx/>
              <a:buNone/>
              <a:defRPr sz="1200" b="1" u="none"/>
            </a:lvl1pPr>
          </a:lstStyle>
          <a:p>
            <a:pPr lvl="0" algn="l"/>
            <a:r>
              <a:rPr lang="de-DE" b="1" dirty="0" smtClean="0"/>
              <a:t>Hinweis:</a:t>
            </a:r>
          </a:p>
          <a:p>
            <a:pPr lvl="0" algn="l"/>
            <a:r>
              <a:rPr lang="de-DE" b="0" dirty="0" smtClean="0"/>
              <a:t>„</a:t>
            </a:r>
            <a:r>
              <a:rPr lang="de-DE" b="0" dirty="0"/>
              <a:t>Vielen Dank für Ihre </a:t>
            </a:r>
            <a:r>
              <a:rPr lang="de-DE" b="0" dirty="0" smtClean="0"/>
              <a:t>Aufmerksamkeit“ kann auch durch ein anderes Abschlusszitat </a:t>
            </a:r>
            <a:r>
              <a:rPr lang="de-DE" b="0" dirty="0"/>
              <a:t>oder eine Botschaft </a:t>
            </a:r>
            <a:r>
              <a:rPr lang="de-DE" b="0" dirty="0" smtClean="0"/>
              <a:t>ersetzt werden.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265985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1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4000" y="6692901"/>
            <a:ext cx="6894959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/>
            </a:lvl1pPr>
          </a:lstStyle>
          <a:p>
            <a:r>
              <a:rPr lang="de-DE" altLang="de-DE" smtClean="0"/>
              <a:t>Firma | Referent | Abteilung | 13.05.2015</a:t>
            </a:r>
            <a:endParaRPr lang="de-DE" altLang="de-DE" dirty="0"/>
          </a:p>
        </p:txBody>
      </p:sp>
      <p:sp>
        <p:nvSpPr>
          <p:cNvPr id="1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198000" y="6692901"/>
            <a:ext cx="288000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900" smtClean="0"/>
            </a:lvl1pPr>
          </a:lstStyle>
          <a:p>
            <a:pPr algn="l"/>
            <a:fld id="{52C6F6EA-6ADD-43B6-963C-85EF970B7263}" type="slidenum">
              <a:rPr lang="de-DE" smtClean="0"/>
              <a:pPr algn="l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2256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 (Variant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-1"/>
            <a:ext cx="9900000" cy="6858000"/>
          </a:xfrm>
          <a:noFill/>
        </p:spPr>
        <p:txBody>
          <a:bodyPr lIns="180000" tIns="180000" rIns="180000" bIns="180000" anchor="ctr" anchorCtr="0"/>
          <a:lstStyle>
            <a:lvl1pPr algn="ctr">
              <a:defRPr sz="2400" b="1">
                <a:solidFill>
                  <a:schemeClr val="tx1"/>
                </a:solidFill>
              </a:defRPr>
            </a:lvl1pPr>
            <a:lvl2pPr marL="1588" indent="0">
              <a:buNone/>
              <a:defRPr sz="2000" b="1">
                <a:solidFill>
                  <a:schemeClr val="bg1"/>
                </a:solidFill>
              </a:defRPr>
            </a:lvl2pPr>
            <a:lvl3pPr marL="0" indent="0">
              <a:buNone/>
              <a:defRPr sz="2000" b="1">
                <a:solidFill>
                  <a:schemeClr val="bg1"/>
                </a:solidFill>
              </a:defRPr>
            </a:lvl3pPr>
            <a:lvl4pPr marL="0" indent="0">
              <a:buNone/>
              <a:defRPr sz="2000" b="1">
                <a:solidFill>
                  <a:schemeClr val="bg1"/>
                </a:solidFill>
              </a:defRPr>
            </a:lvl4pPr>
            <a:lvl5pPr marL="1588" indent="0">
              <a:buNone/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Schlussformel durch Klicken bearbeiten</a:t>
            </a:r>
            <a:br>
              <a:rPr lang="de-DE" dirty="0" smtClean="0"/>
            </a:br>
            <a:r>
              <a:rPr lang="en-US" dirty="0" smtClean="0"/>
              <a:t>Click to ad complimentary close</a:t>
            </a:r>
            <a:endParaRPr lang="de-DE" dirty="0"/>
          </a:p>
        </p:txBody>
      </p:sp>
      <p:sp>
        <p:nvSpPr>
          <p:cNvPr id="9" name="Text Box 5"/>
          <p:cNvSpPr txBox="1">
            <a:spLocks noChangeArrowheads="1"/>
          </p:cNvSpPr>
          <p:nvPr userDrawn="1"/>
        </p:nvSpPr>
        <p:spPr bwMode="auto">
          <a:xfrm>
            <a:off x="-6512" y="-510191"/>
            <a:ext cx="9900000" cy="478387"/>
          </a:xfrm>
          <a:prstGeom prst="rect">
            <a:avLst/>
          </a:prstGeom>
          <a:solidFill>
            <a:srgbClr val="F7DC00"/>
          </a:solidFill>
          <a:ln w="2857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54000" tIns="54000" rIns="54000" bIns="54000">
            <a:spAutoFit/>
          </a:bodyPr>
          <a:lstStyle>
            <a:defPPr>
              <a:defRPr lang="de-DE"/>
            </a:defPPr>
            <a:lvl1pPr>
              <a:spcBef>
                <a:spcPts val="0"/>
              </a:spcBef>
              <a:buClrTx/>
              <a:buFontTx/>
              <a:buNone/>
              <a:defRPr sz="1200" b="1" u="none"/>
            </a:lvl1pPr>
          </a:lstStyle>
          <a:p>
            <a:pPr lvl="0" algn="l"/>
            <a:r>
              <a:rPr lang="de-DE" b="1" dirty="0" smtClean="0"/>
              <a:t>Hinweis:</a:t>
            </a:r>
          </a:p>
          <a:p>
            <a:pPr lvl="0" algn="l"/>
            <a:r>
              <a:rPr lang="de-DE" b="0" dirty="0" smtClean="0"/>
              <a:t>„</a:t>
            </a:r>
            <a:r>
              <a:rPr lang="de-DE" b="0" dirty="0"/>
              <a:t>Vielen Dank für Ihre </a:t>
            </a:r>
            <a:r>
              <a:rPr lang="de-DE" b="0" dirty="0" smtClean="0"/>
              <a:t>Aufmerksamkeit“ kann auch durch ein anderes Abschlusszitat </a:t>
            </a:r>
            <a:r>
              <a:rPr lang="de-DE" b="0" dirty="0"/>
              <a:t>oder eine Botschaft </a:t>
            </a:r>
            <a:r>
              <a:rPr lang="de-DE" b="0" dirty="0" smtClean="0"/>
              <a:t>ersetzt werden.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3386493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(Variante 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 userDrawn="1"/>
        </p:nvGrpSpPr>
        <p:grpSpPr>
          <a:xfrm>
            <a:off x="0" y="4287940"/>
            <a:ext cx="9901238" cy="2165693"/>
            <a:chOff x="0" y="4287940"/>
            <a:chExt cx="9901238" cy="2165693"/>
          </a:xfrm>
          <a:solidFill>
            <a:schemeClr val="accent2"/>
          </a:solidFill>
        </p:grpSpPr>
        <p:sp>
          <p:nvSpPr>
            <p:cNvPr id="9" name="Rectangle 18"/>
            <p:cNvSpPr>
              <a:spLocks noChangeArrowheads="1"/>
            </p:cNvSpPr>
            <p:nvPr/>
          </p:nvSpPr>
          <p:spPr bwMode="gray">
            <a:xfrm>
              <a:off x="1" y="4287940"/>
              <a:ext cx="9901237" cy="190800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endParaRPr lang="en-US" noProof="0"/>
            </a:p>
          </p:txBody>
        </p:sp>
        <p:sp>
          <p:nvSpPr>
            <p:cNvPr id="10" name="Rectangle 18"/>
            <p:cNvSpPr>
              <a:spLocks noChangeArrowheads="1"/>
            </p:cNvSpPr>
            <p:nvPr/>
          </p:nvSpPr>
          <p:spPr bwMode="gray">
            <a:xfrm>
              <a:off x="0" y="6194433"/>
              <a:ext cx="7470356" cy="25920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endParaRPr lang="en-US" noProof="0"/>
            </a:p>
          </p:txBody>
        </p:sp>
      </p:grpSp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692600"/>
            <a:ext cx="9901238" cy="3600000"/>
          </a:xfrm>
          <a:pattFill prst="wdUpDiag">
            <a:fgClr>
              <a:schemeClr val="accent1"/>
            </a:fgClr>
            <a:bgClr>
              <a:schemeClr val="accent3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/>
            </a:lvl1pPr>
          </a:lstStyle>
          <a:p>
            <a:pPr lvl="0"/>
            <a:endParaRPr lang="de-DE"/>
          </a:p>
        </p:txBody>
      </p:sp>
      <p:sp>
        <p:nvSpPr>
          <p:cNvPr id="12" name="Text Box 5"/>
          <p:cNvSpPr txBox="1">
            <a:spLocks noChangeArrowheads="1"/>
          </p:cNvSpPr>
          <p:nvPr userDrawn="1"/>
        </p:nvSpPr>
        <p:spPr bwMode="auto">
          <a:xfrm>
            <a:off x="-6512" y="-510191"/>
            <a:ext cx="9900000" cy="478387"/>
          </a:xfrm>
          <a:prstGeom prst="rect">
            <a:avLst/>
          </a:prstGeom>
          <a:solidFill>
            <a:srgbClr val="F7DC00"/>
          </a:solidFill>
          <a:ln w="2857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54000" tIns="54000" rIns="54000" bIns="54000">
            <a:spAutoFit/>
          </a:bodyPr>
          <a:lstStyle>
            <a:defPPr>
              <a:defRPr lang="de-DE"/>
            </a:defPPr>
            <a:lvl1pPr lvl="0" algn="l">
              <a:spcBef>
                <a:spcPts val="0"/>
              </a:spcBef>
              <a:buClrTx/>
              <a:buFontTx/>
              <a:buNone/>
              <a:defRPr sz="1200" b="1" u="none"/>
            </a:lvl1pPr>
          </a:lstStyle>
          <a:p>
            <a:pPr lvl="0"/>
            <a:r>
              <a:rPr lang="de-DE" b="1" dirty="0" smtClean="0"/>
              <a:t>Hinweis:</a:t>
            </a:r>
          </a:p>
          <a:p>
            <a:pPr lvl="0"/>
            <a:r>
              <a:rPr lang="de-DE" b="0" dirty="0" smtClean="0"/>
              <a:t>„</a:t>
            </a:r>
            <a:r>
              <a:rPr lang="de-DE" b="0" dirty="0"/>
              <a:t>Vielen Dank für Ihre </a:t>
            </a:r>
            <a:r>
              <a:rPr lang="de-DE" b="0" dirty="0" smtClean="0"/>
              <a:t>Aufmerksamkeit“ kann auch durch ein anderes Abschlusszitat </a:t>
            </a:r>
            <a:r>
              <a:rPr lang="de-DE" b="0" dirty="0"/>
              <a:t>oder eine Botschaft </a:t>
            </a:r>
            <a:r>
              <a:rPr lang="de-DE" b="0" dirty="0" smtClean="0"/>
              <a:t>ersetzt werden.</a:t>
            </a:r>
            <a:endParaRPr lang="de-DE" b="0" dirty="0"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99929" y="4481796"/>
            <a:ext cx="9501380" cy="863600"/>
          </a:xfrm>
          <a:noFill/>
        </p:spPr>
        <p:txBody>
          <a:bodyPr lIns="0" tIns="0" rIns="0" bIns="0" anchor="t" anchorCtr="0"/>
          <a:lstStyle>
            <a:lvl1pPr algn="l">
              <a:defRPr sz="2400" b="1">
                <a:solidFill>
                  <a:schemeClr val="bg1"/>
                </a:solidFill>
              </a:defRPr>
            </a:lvl1pPr>
            <a:lvl2pPr marL="1588" indent="0">
              <a:buNone/>
              <a:defRPr sz="2000" b="1">
                <a:solidFill>
                  <a:schemeClr val="bg1"/>
                </a:solidFill>
              </a:defRPr>
            </a:lvl2pPr>
            <a:lvl3pPr marL="0" indent="0">
              <a:buNone/>
              <a:defRPr sz="2000" b="1">
                <a:solidFill>
                  <a:schemeClr val="bg1"/>
                </a:solidFill>
              </a:defRPr>
            </a:lvl3pPr>
            <a:lvl4pPr marL="0" indent="0">
              <a:buNone/>
              <a:defRPr sz="2000" b="1">
                <a:solidFill>
                  <a:schemeClr val="bg1"/>
                </a:solidFill>
              </a:defRPr>
            </a:lvl4pPr>
            <a:lvl5pPr marL="1588" indent="0">
              <a:buNone/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Schlussformel durch Klicken bearbeiten</a:t>
            </a:r>
            <a:br>
              <a:rPr lang="de-DE" dirty="0" smtClean="0"/>
            </a:br>
            <a:r>
              <a:rPr lang="en-US" dirty="0" smtClean="0"/>
              <a:t>Click to ad complimentary close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0961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(Variante 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0" y="3209885"/>
            <a:ext cx="9901238" cy="3243747"/>
            <a:chOff x="-1" y="3009120"/>
            <a:chExt cx="9906001" cy="3240280"/>
          </a:xfrm>
          <a:solidFill>
            <a:schemeClr val="accent2"/>
          </a:solidFill>
        </p:grpSpPr>
        <p:sp>
          <p:nvSpPr>
            <p:cNvPr id="9" name="Rectangle 18"/>
            <p:cNvSpPr>
              <a:spLocks noChangeArrowheads="1"/>
            </p:cNvSpPr>
            <p:nvPr/>
          </p:nvSpPr>
          <p:spPr bwMode="gray">
            <a:xfrm>
              <a:off x="0" y="3009120"/>
              <a:ext cx="9906000" cy="298286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endParaRPr lang="en-US" noProof="0"/>
            </a:p>
          </p:txBody>
        </p:sp>
        <p:sp>
          <p:nvSpPr>
            <p:cNvPr id="10" name="Rectangle 18"/>
            <p:cNvSpPr>
              <a:spLocks noChangeArrowheads="1"/>
            </p:cNvSpPr>
            <p:nvPr/>
          </p:nvSpPr>
          <p:spPr bwMode="gray">
            <a:xfrm>
              <a:off x="-1" y="5990477"/>
              <a:ext cx="7473950" cy="258923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endParaRPr lang="en-US" noProof="0"/>
            </a:p>
          </p:txBody>
        </p:sp>
      </p:grpSp>
      <p:sp>
        <p:nvSpPr>
          <p:cNvPr id="1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692601"/>
            <a:ext cx="9901238" cy="2520862"/>
          </a:xfrm>
          <a:pattFill prst="wdUpDiag">
            <a:fgClr>
              <a:schemeClr val="accent1"/>
            </a:fgClr>
            <a:bgClr>
              <a:schemeClr val="accent3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/>
            </a:lvl1pPr>
          </a:lstStyle>
          <a:p>
            <a:pPr lvl="0"/>
            <a:endParaRPr lang="de-DE"/>
          </a:p>
        </p:txBody>
      </p:sp>
      <p:sp>
        <p:nvSpPr>
          <p:cNvPr id="15" name="Text Box 5"/>
          <p:cNvSpPr txBox="1">
            <a:spLocks noChangeArrowheads="1"/>
          </p:cNvSpPr>
          <p:nvPr userDrawn="1"/>
        </p:nvSpPr>
        <p:spPr bwMode="auto">
          <a:xfrm>
            <a:off x="-6512" y="-510191"/>
            <a:ext cx="9900000" cy="478387"/>
          </a:xfrm>
          <a:prstGeom prst="rect">
            <a:avLst/>
          </a:prstGeom>
          <a:solidFill>
            <a:srgbClr val="F7DC00"/>
          </a:solidFill>
          <a:ln w="2857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54000" tIns="54000" rIns="54000" bIns="54000">
            <a:spAutoFit/>
          </a:bodyPr>
          <a:lstStyle>
            <a:defPPr>
              <a:defRPr lang="de-DE"/>
            </a:defPPr>
            <a:lvl1pPr lvl="0" algn="l">
              <a:spcBef>
                <a:spcPts val="0"/>
              </a:spcBef>
              <a:buClrTx/>
              <a:buFontTx/>
              <a:buNone/>
              <a:defRPr sz="1200" b="1" u="none"/>
            </a:lvl1pPr>
          </a:lstStyle>
          <a:p>
            <a:pPr lvl="0"/>
            <a:r>
              <a:rPr lang="de-DE" b="1" dirty="0" smtClean="0"/>
              <a:t>Hinweis:</a:t>
            </a:r>
          </a:p>
          <a:p>
            <a:pPr lvl="0"/>
            <a:r>
              <a:rPr lang="de-DE" b="0" dirty="0" smtClean="0"/>
              <a:t>„</a:t>
            </a:r>
            <a:r>
              <a:rPr lang="de-DE" b="0" dirty="0"/>
              <a:t>Vielen Dank für Ihre </a:t>
            </a:r>
            <a:r>
              <a:rPr lang="de-DE" b="0" dirty="0" smtClean="0"/>
              <a:t>Aufmerksamkeit“ kann auch durch ein anderes Abschlusszitat </a:t>
            </a:r>
            <a:r>
              <a:rPr lang="de-DE" b="0" dirty="0"/>
              <a:t>oder eine Botschaft </a:t>
            </a:r>
            <a:r>
              <a:rPr lang="de-DE" b="0" dirty="0" smtClean="0"/>
              <a:t>ersetzt werden.</a:t>
            </a:r>
            <a:endParaRPr lang="de-DE" b="0" dirty="0"/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99929" y="3402000"/>
            <a:ext cx="9501380" cy="863600"/>
          </a:xfrm>
          <a:noFill/>
        </p:spPr>
        <p:txBody>
          <a:bodyPr lIns="0" tIns="0" rIns="0" bIns="0" anchor="t" anchorCtr="0"/>
          <a:lstStyle>
            <a:lvl1pPr algn="l">
              <a:defRPr sz="2400" b="1">
                <a:solidFill>
                  <a:schemeClr val="bg1"/>
                </a:solidFill>
              </a:defRPr>
            </a:lvl1pPr>
            <a:lvl2pPr marL="1588" indent="0">
              <a:buNone/>
              <a:defRPr sz="2000" b="1">
                <a:solidFill>
                  <a:schemeClr val="bg1"/>
                </a:solidFill>
              </a:defRPr>
            </a:lvl2pPr>
            <a:lvl3pPr marL="0" indent="0">
              <a:buNone/>
              <a:defRPr sz="2000" b="1">
                <a:solidFill>
                  <a:schemeClr val="bg1"/>
                </a:solidFill>
              </a:defRPr>
            </a:lvl3pPr>
            <a:lvl4pPr marL="0" indent="0">
              <a:buNone/>
              <a:defRPr sz="2000" b="1">
                <a:solidFill>
                  <a:schemeClr val="bg1"/>
                </a:solidFill>
              </a:defRPr>
            </a:lvl4pPr>
            <a:lvl5pPr marL="1588" indent="0">
              <a:buNone/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Schlussformel durch Klicken bearbeiten</a:t>
            </a:r>
            <a:br>
              <a:rPr lang="de-DE" dirty="0" smtClean="0"/>
            </a:br>
            <a:r>
              <a:rPr lang="en-US" dirty="0" smtClean="0"/>
              <a:t>Click to ad complimentary close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5446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(Variante 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3"/>
          <p:cNvSpPr>
            <a:spLocks noGrp="1"/>
          </p:cNvSpPr>
          <p:nvPr>
            <p:ph type="pic" sz="quarter" idx="10"/>
          </p:nvPr>
        </p:nvSpPr>
        <p:spPr bwMode="auto">
          <a:xfrm>
            <a:off x="-1" y="692600"/>
            <a:ext cx="9901238" cy="3600000"/>
          </a:xfrm>
          <a:custGeom>
            <a:avLst/>
            <a:gdLst>
              <a:gd name="connsiteX0" fmla="*/ 0 w 9901238"/>
              <a:gd name="connsiteY0" fmla="*/ 0 h 3600000"/>
              <a:gd name="connsiteX1" fmla="*/ 9901238 w 9901238"/>
              <a:gd name="connsiteY1" fmla="*/ 0 h 3600000"/>
              <a:gd name="connsiteX2" fmla="*/ 9901238 w 9901238"/>
              <a:gd name="connsiteY2" fmla="*/ 3600000 h 3600000"/>
              <a:gd name="connsiteX3" fmla="*/ 0 w 9901238"/>
              <a:gd name="connsiteY3" fmla="*/ 3600000 h 3600000"/>
              <a:gd name="connsiteX4" fmla="*/ 0 w 9901238"/>
              <a:gd name="connsiteY4" fmla="*/ 0 h 3600000"/>
              <a:gd name="connsiteX0" fmla="*/ 0 w 9901238"/>
              <a:gd name="connsiteY0" fmla="*/ 0 h 3600000"/>
              <a:gd name="connsiteX1" fmla="*/ 9901238 w 9901238"/>
              <a:gd name="connsiteY1" fmla="*/ 0 h 3600000"/>
              <a:gd name="connsiteX2" fmla="*/ 9901238 w 9901238"/>
              <a:gd name="connsiteY2" fmla="*/ 3600000 h 3600000"/>
              <a:gd name="connsiteX3" fmla="*/ 7467601 w 9901238"/>
              <a:gd name="connsiteY3" fmla="*/ 3596371 h 3600000"/>
              <a:gd name="connsiteX4" fmla="*/ 0 w 9901238"/>
              <a:gd name="connsiteY4" fmla="*/ 3600000 h 3600000"/>
              <a:gd name="connsiteX5" fmla="*/ 0 w 9901238"/>
              <a:gd name="connsiteY5" fmla="*/ 0 h 3600000"/>
              <a:gd name="connsiteX0" fmla="*/ 0 w 9901238"/>
              <a:gd name="connsiteY0" fmla="*/ 0 h 3600000"/>
              <a:gd name="connsiteX1" fmla="*/ 9901238 w 9901238"/>
              <a:gd name="connsiteY1" fmla="*/ 0 h 3600000"/>
              <a:gd name="connsiteX2" fmla="*/ 9901238 w 9901238"/>
              <a:gd name="connsiteY2" fmla="*/ 3600000 h 3600000"/>
              <a:gd name="connsiteX3" fmla="*/ 7852230 w 9901238"/>
              <a:gd name="connsiteY3" fmla="*/ 3596371 h 3600000"/>
              <a:gd name="connsiteX4" fmla="*/ 7467601 w 9901238"/>
              <a:gd name="connsiteY4" fmla="*/ 3596371 h 3600000"/>
              <a:gd name="connsiteX5" fmla="*/ 0 w 9901238"/>
              <a:gd name="connsiteY5" fmla="*/ 3600000 h 3600000"/>
              <a:gd name="connsiteX6" fmla="*/ 0 w 9901238"/>
              <a:gd name="connsiteY6" fmla="*/ 0 h 3600000"/>
              <a:gd name="connsiteX0" fmla="*/ 0 w 9901238"/>
              <a:gd name="connsiteY0" fmla="*/ 0 h 3600000"/>
              <a:gd name="connsiteX1" fmla="*/ 9901238 w 9901238"/>
              <a:gd name="connsiteY1" fmla="*/ 0 h 3600000"/>
              <a:gd name="connsiteX2" fmla="*/ 9901238 w 9901238"/>
              <a:gd name="connsiteY2" fmla="*/ 3600000 h 3600000"/>
              <a:gd name="connsiteX3" fmla="*/ 7453087 w 9901238"/>
              <a:gd name="connsiteY3" fmla="*/ 3335114 h 3600000"/>
              <a:gd name="connsiteX4" fmla="*/ 7467601 w 9901238"/>
              <a:gd name="connsiteY4" fmla="*/ 3596371 h 3600000"/>
              <a:gd name="connsiteX5" fmla="*/ 0 w 9901238"/>
              <a:gd name="connsiteY5" fmla="*/ 3600000 h 3600000"/>
              <a:gd name="connsiteX6" fmla="*/ 0 w 9901238"/>
              <a:gd name="connsiteY6" fmla="*/ 0 h 3600000"/>
              <a:gd name="connsiteX0" fmla="*/ 0 w 9901238"/>
              <a:gd name="connsiteY0" fmla="*/ 0 h 3600000"/>
              <a:gd name="connsiteX1" fmla="*/ 9901238 w 9901238"/>
              <a:gd name="connsiteY1" fmla="*/ 0 h 3600000"/>
              <a:gd name="connsiteX2" fmla="*/ 9901238 w 9901238"/>
              <a:gd name="connsiteY2" fmla="*/ 3600000 h 3600000"/>
              <a:gd name="connsiteX3" fmla="*/ 7467601 w 9901238"/>
              <a:gd name="connsiteY3" fmla="*/ 3320600 h 3600000"/>
              <a:gd name="connsiteX4" fmla="*/ 7467601 w 9901238"/>
              <a:gd name="connsiteY4" fmla="*/ 3596371 h 3600000"/>
              <a:gd name="connsiteX5" fmla="*/ 0 w 9901238"/>
              <a:gd name="connsiteY5" fmla="*/ 3600000 h 3600000"/>
              <a:gd name="connsiteX6" fmla="*/ 0 w 9901238"/>
              <a:gd name="connsiteY6" fmla="*/ 0 h 3600000"/>
              <a:gd name="connsiteX0" fmla="*/ 0 w 9901238"/>
              <a:gd name="connsiteY0" fmla="*/ 0 h 3600000"/>
              <a:gd name="connsiteX1" fmla="*/ 9901238 w 9901238"/>
              <a:gd name="connsiteY1" fmla="*/ 0 h 3600000"/>
              <a:gd name="connsiteX2" fmla="*/ 9901238 w 9901238"/>
              <a:gd name="connsiteY2" fmla="*/ 3600000 h 3600000"/>
              <a:gd name="connsiteX3" fmla="*/ 7467601 w 9901238"/>
              <a:gd name="connsiteY3" fmla="*/ 3320600 h 3600000"/>
              <a:gd name="connsiteX4" fmla="*/ 7467601 w 9901238"/>
              <a:gd name="connsiteY4" fmla="*/ 3596371 h 3600000"/>
              <a:gd name="connsiteX5" fmla="*/ 0 w 9901238"/>
              <a:gd name="connsiteY5" fmla="*/ 3600000 h 3600000"/>
              <a:gd name="connsiteX6" fmla="*/ 0 w 9901238"/>
              <a:gd name="connsiteY6" fmla="*/ 0 h 3600000"/>
              <a:gd name="connsiteX0" fmla="*/ 0 w 9901238"/>
              <a:gd name="connsiteY0" fmla="*/ 0 h 3600000"/>
              <a:gd name="connsiteX1" fmla="*/ 9901238 w 9901238"/>
              <a:gd name="connsiteY1" fmla="*/ 0 h 3600000"/>
              <a:gd name="connsiteX2" fmla="*/ 7467601 w 9901238"/>
              <a:gd name="connsiteY2" fmla="*/ 3320600 h 3600000"/>
              <a:gd name="connsiteX3" fmla="*/ 7467601 w 9901238"/>
              <a:gd name="connsiteY3" fmla="*/ 3596371 h 3600000"/>
              <a:gd name="connsiteX4" fmla="*/ 0 w 9901238"/>
              <a:gd name="connsiteY4" fmla="*/ 3600000 h 3600000"/>
              <a:gd name="connsiteX5" fmla="*/ 0 w 9901238"/>
              <a:gd name="connsiteY5" fmla="*/ 0 h 3600000"/>
              <a:gd name="connsiteX0" fmla="*/ 0 w 9901238"/>
              <a:gd name="connsiteY0" fmla="*/ 0 h 3600000"/>
              <a:gd name="connsiteX1" fmla="*/ 9901238 w 9901238"/>
              <a:gd name="connsiteY1" fmla="*/ 0 h 3600000"/>
              <a:gd name="connsiteX2" fmla="*/ 8694058 w 9901238"/>
              <a:gd name="connsiteY2" fmla="*/ 1658714 h 3600000"/>
              <a:gd name="connsiteX3" fmla="*/ 7467601 w 9901238"/>
              <a:gd name="connsiteY3" fmla="*/ 3320600 h 3600000"/>
              <a:gd name="connsiteX4" fmla="*/ 7467601 w 9901238"/>
              <a:gd name="connsiteY4" fmla="*/ 3596371 h 3600000"/>
              <a:gd name="connsiteX5" fmla="*/ 0 w 9901238"/>
              <a:gd name="connsiteY5" fmla="*/ 3600000 h 3600000"/>
              <a:gd name="connsiteX6" fmla="*/ 0 w 9901238"/>
              <a:gd name="connsiteY6" fmla="*/ 0 h 3600000"/>
              <a:gd name="connsiteX0" fmla="*/ 0 w 9901238"/>
              <a:gd name="connsiteY0" fmla="*/ 0 h 3600000"/>
              <a:gd name="connsiteX1" fmla="*/ 9901238 w 9901238"/>
              <a:gd name="connsiteY1" fmla="*/ 0 h 3600000"/>
              <a:gd name="connsiteX2" fmla="*/ 9898744 w 9901238"/>
              <a:gd name="connsiteY2" fmla="*/ 3335114 h 3600000"/>
              <a:gd name="connsiteX3" fmla="*/ 7467601 w 9901238"/>
              <a:gd name="connsiteY3" fmla="*/ 3320600 h 3600000"/>
              <a:gd name="connsiteX4" fmla="*/ 7467601 w 9901238"/>
              <a:gd name="connsiteY4" fmla="*/ 3596371 h 3600000"/>
              <a:gd name="connsiteX5" fmla="*/ 0 w 9901238"/>
              <a:gd name="connsiteY5" fmla="*/ 3600000 h 3600000"/>
              <a:gd name="connsiteX6" fmla="*/ 0 w 9901238"/>
              <a:gd name="connsiteY6" fmla="*/ 0 h 3600000"/>
              <a:gd name="connsiteX0" fmla="*/ 0 w 9901238"/>
              <a:gd name="connsiteY0" fmla="*/ 0 h 3600000"/>
              <a:gd name="connsiteX1" fmla="*/ 9901238 w 9901238"/>
              <a:gd name="connsiteY1" fmla="*/ 0 h 3600000"/>
              <a:gd name="connsiteX2" fmla="*/ 9891487 w 9901238"/>
              <a:gd name="connsiteY2" fmla="*/ 3327857 h 3600000"/>
              <a:gd name="connsiteX3" fmla="*/ 7467601 w 9901238"/>
              <a:gd name="connsiteY3" fmla="*/ 3320600 h 3600000"/>
              <a:gd name="connsiteX4" fmla="*/ 7467601 w 9901238"/>
              <a:gd name="connsiteY4" fmla="*/ 3596371 h 3600000"/>
              <a:gd name="connsiteX5" fmla="*/ 0 w 9901238"/>
              <a:gd name="connsiteY5" fmla="*/ 3600000 h 3600000"/>
              <a:gd name="connsiteX6" fmla="*/ 0 w 9901238"/>
              <a:gd name="connsiteY6" fmla="*/ 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1238" h="3600000">
                <a:moveTo>
                  <a:pt x="0" y="0"/>
                </a:moveTo>
                <a:lnTo>
                  <a:pt x="9901238" y="0"/>
                </a:lnTo>
                <a:cubicBezTo>
                  <a:pt x="9900407" y="1111705"/>
                  <a:pt x="9892318" y="2216152"/>
                  <a:pt x="9891487" y="3327857"/>
                </a:cubicBezTo>
                <a:lnTo>
                  <a:pt x="7467601" y="3320600"/>
                </a:lnTo>
                <a:lnTo>
                  <a:pt x="7467601" y="3596371"/>
                </a:lnTo>
                <a:lnTo>
                  <a:pt x="0" y="3600000"/>
                </a:lnTo>
                <a:lnTo>
                  <a:pt x="0" y="0"/>
                </a:lnTo>
                <a:close/>
              </a:path>
            </a:pathLst>
          </a:custGeom>
          <a:pattFill prst="wdUpDiag">
            <a:fgClr>
              <a:schemeClr val="accent1"/>
            </a:fgClr>
            <a:bgClr>
              <a:schemeClr val="accent3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/>
            </a:lvl1pPr>
          </a:lstStyle>
          <a:p>
            <a:pPr lvl="0"/>
            <a:endParaRPr lang="de-DE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-6512" y="-510191"/>
            <a:ext cx="9900000" cy="478387"/>
          </a:xfrm>
          <a:prstGeom prst="rect">
            <a:avLst/>
          </a:prstGeom>
          <a:solidFill>
            <a:srgbClr val="F7DC00"/>
          </a:solidFill>
          <a:ln w="2857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54000" tIns="54000" rIns="54000" bIns="54000">
            <a:spAutoFit/>
          </a:bodyPr>
          <a:lstStyle>
            <a:defPPr>
              <a:defRPr lang="de-DE"/>
            </a:defPPr>
            <a:lvl1pPr lvl="0" algn="l">
              <a:spcBef>
                <a:spcPts val="0"/>
              </a:spcBef>
              <a:buClrTx/>
              <a:buFontTx/>
              <a:buNone/>
              <a:defRPr sz="1200" b="1" u="none"/>
            </a:lvl1pPr>
          </a:lstStyle>
          <a:p>
            <a:pPr lvl="0"/>
            <a:r>
              <a:rPr lang="de-DE" b="1" dirty="0" smtClean="0"/>
              <a:t>Hinweis:</a:t>
            </a:r>
          </a:p>
          <a:p>
            <a:pPr lvl="0"/>
            <a:r>
              <a:rPr lang="de-DE" b="0" dirty="0" smtClean="0"/>
              <a:t>„</a:t>
            </a:r>
            <a:r>
              <a:rPr lang="de-DE" b="0" dirty="0"/>
              <a:t>Vielen Dank für Ihre </a:t>
            </a:r>
            <a:r>
              <a:rPr lang="de-DE" b="0" dirty="0" smtClean="0"/>
              <a:t>Aufmerksamkeit“ kann auch durch ein anderes Abschlusszitat </a:t>
            </a:r>
            <a:r>
              <a:rPr lang="de-DE" b="0" dirty="0"/>
              <a:t>oder eine Botschaft </a:t>
            </a:r>
            <a:r>
              <a:rPr lang="de-DE" b="0" dirty="0" smtClean="0"/>
              <a:t>ersetzt werden.</a:t>
            </a:r>
            <a:endParaRPr lang="de-DE" b="0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98000" y="4481796"/>
            <a:ext cx="9504000" cy="863600"/>
          </a:xfrm>
          <a:noFill/>
        </p:spPr>
        <p:txBody>
          <a:bodyPr lIns="0" tIns="0" rIns="0" bIns="0" anchor="t" anchorCtr="0"/>
          <a:lstStyle>
            <a:lvl1pPr algn="l">
              <a:defRPr sz="2400" b="1">
                <a:solidFill>
                  <a:schemeClr val="tx1"/>
                </a:solidFill>
              </a:defRPr>
            </a:lvl1pPr>
            <a:lvl2pPr marL="1588" indent="0">
              <a:buNone/>
              <a:defRPr sz="2000" b="1">
                <a:solidFill>
                  <a:schemeClr val="bg1"/>
                </a:solidFill>
              </a:defRPr>
            </a:lvl2pPr>
            <a:lvl3pPr marL="0" indent="0">
              <a:buNone/>
              <a:defRPr sz="2000" b="1">
                <a:solidFill>
                  <a:schemeClr val="bg1"/>
                </a:solidFill>
              </a:defRPr>
            </a:lvl3pPr>
            <a:lvl4pPr marL="0" indent="0">
              <a:buNone/>
              <a:defRPr sz="2000" b="1">
                <a:solidFill>
                  <a:schemeClr val="bg1"/>
                </a:solidFill>
              </a:defRPr>
            </a:lvl4pPr>
            <a:lvl5pPr marL="1588" indent="0">
              <a:buNone/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Schlussformel durch Klicken bearbeiten</a:t>
            </a:r>
            <a:br>
              <a:rPr lang="de-DE" dirty="0" smtClean="0"/>
            </a:br>
            <a:r>
              <a:rPr lang="en-US" dirty="0" smtClean="0"/>
              <a:t>Click to ad complimentary close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2497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(Variante 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8"/>
          <p:cNvSpPr>
            <a:spLocks noChangeArrowheads="1"/>
          </p:cNvSpPr>
          <p:nvPr/>
        </p:nvSpPr>
        <p:spPr bwMode="gray">
          <a:xfrm>
            <a:off x="-1" y="692601"/>
            <a:ext cx="9901238" cy="540000"/>
          </a:xfrm>
          <a:custGeom>
            <a:avLst/>
            <a:gdLst/>
            <a:ahLst/>
            <a:cxnLst/>
            <a:rect l="l" t="t" r="r" b="b"/>
            <a:pathLst>
              <a:path w="9901238" h="540000">
                <a:moveTo>
                  <a:pt x="0" y="0"/>
                </a:moveTo>
                <a:lnTo>
                  <a:pt x="1" y="0"/>
                </a:lnTo>
                <a:lnTo>
                  <a:pt x="7470356" y="0"/>
                </a:lnTo>
                <a:lnTo>
                  <a:pt x="9901238" y="0"/>
                </a:lnTo>
                <a:lnTo>
                  <a:pt x="9901238" y="270000"/>
                </a:lnTo>
                <a:lnTo>
                  <a:pt x="7470356" y="270000"/>
                </a:lnTo>
                <a:lnTo>
                  <a:pt x="7470356" y="540000"/>
                </a:lnTo>
                <a:lnTo>
                  <a:pt x="0" y="540000"/>
                </a:lnTo>
                <a:close/>
              </a:path>
            </a:pathLst>
          </a:custGeom>
          <a:solidFill>
            <a:schemeClr val="accent2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endParaRPr lang="en-US" noProof="0"/>
          </a:p>
        </p:txBody>
      </p:sp>
      <p:sp>
        <p:nvSpPr>
          <p:cNvPr id="12" name="Text Box 5"/>
          <p:cNvSpPr txBox="1">
            <a:spLocks noChangeArrowheads="1"/>
          </p:cNvSpPr>
          <p:nvPr userDrawn="1"/>
        </p:nvSpPr>
        <p:spPr bwMode="auto">
          <a:xfrm>
            <a:off x="-6512" y="-510191"/>
            <a:ext cx="9900000" cy="478387"/>
          </a:xfrm>
          <a:prstGeom prst="rect">
            <a:avLst/>
          </a:prstGeom>
          <a:solidFill>
            <a:srgbClr val="F7DC00"/>
          </a:solidFill>
          <a:ln w="2857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54000" tIns="54000" rIns="54000" bIns="54000">
            <a:spAutoFit/>
          </a:bodyPr>
          <a:lstStyle>
            <a:defPPr>
              <a:defRPr lang="de-DE"/>
            </a:defPPr>
            <a:lvl1pPr lvl="0" algn="l">
              <a:spcBef>
                <a:spcPts val="0"/>
              </a:spcBef>
              <a:buClrTx/>
              <a:buFontTx/>
              <a:buNone/>
              <a:defRPr sz="1200" b="1" u="none"/>
            </a:lvl1pPr>
          </a:lstStyle>
          <a:p>
            <a:pPr lvl="0"/>
            <a:r>
              <a:rPr lang="de-DE" b="1" dirty="0" smtClean="0"/>
              <a:t>Hinweis:</a:t>
            </a:r>
          </a:p>
          <a:p>
            <a:pPr lvl="0"/>
            <a:r>
              <a:rPr lang="de-DE" b="0" dirty="0" smtClean="0"/>
              <a:t>„</a:t>
            </a:r>
            <a:r>
              <a:rPr lang="de-DE" b="0" dirty="0"/>
              <a:t>Vielen Dank für Ihre </a:t>
            </a:r>
            <a:r>
              <a:rPr lang="de-DE" b="0" dirty="0" smtClean="0"/>
              <a:t>Aufmerksamkeit“ kann auch durch ein anderes Abschlusszitat </a:t>
            </a:r>
            <a:r>
              <a:rPr lang="de-DE" b="0" dirty="0"/>
              <a:t>oder eine Botschaft </a:t>
            </a:r>
            <a:r>
              <a:rPr lang="de-DE" b="0" dirty="0" smtClean="0"/>
              <a:t>ersetzt werden.</a:t>
            </a:r>
            <a:endParaRPr lang="de-DE" b="0" dirty="0"/>
          </a:p>
        </p:txBody>
      </p:sp>
      <p:sp>
        <p:nvSpPr>
          <p:cNvPr id="9" name="Textplatzhalter 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98000" y="1370797"/>
            <a:ext cx="9504000" cy="863600"/>
          </a:xfrm>
          <a:noFill/>
        </p:spPr>
        <p:txBody>
          <a:bodyPr lIns="0" tIns="0" rIns="0" bIns="0" anchor="t" anchorCtr="0"/>
          <a:lstStyle>
            <a:lvl1pPr algn="l">
              <a:defRPr sz="2400" b="1">
                <a:solidFill>
                  <a:schemeClr val="tx1"/>
                </a:solidFill>
              </a:defRPr>
            </a:lvl1pPr>
            <a:lvl2pPr marL="1588" indent="0">
              <a:buNone/>
              <a:defRPr sz="2000" b="1">
                <a:solidFill>
                  <a:schemeClr val="bg1"/>
                </a:solidFill>
              </a:defRPr>
            </a:lvl2pPr>
            <a:lvl3pPr marL="0" indent="0">
              <a:buNone/>
              <a:defRPr sz="2000" b="1">
                <a:solidFill>
                  <a:schemeClr val="bg1"/>
                </a:solidFill>
              </a:defRPr>
            </a:lvl3pPr>
            <a:lvl4pPr marL="0" indent="0">
              <a:buNone/>
              <a:defRPr sz="2000" b="1">
                <a:solidFill>
                  <a:schemeClr val="bg1"/>
                </a:solidFill>
              </a:defRPr>
            </a:lvl4pPr>
            <a:lvl5pPr marL="1588" indent="0">
              <a:buNone/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Schlussformel durch Klicken bearbeiten</a:t>
            </a:r>
            <a:br>
              <a:rPr lang="de-DE" dirty="0" smtClean="0"/>
            </a:br>
            <a:r>
              <a:rPr lang="en-US" dirty="0" smtClean="0"/>
              <a:t>Click to ad complimentary close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2798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 hidden="1"/>
          <p:cNvSpPr>
            <a:spLocks noGrp="1"/>
          </p:cNvSpPr>
          <p:nvPr>
            <p:ph type="subTitle" idx="1"/>
          </p:nvPr>
        </p:nvSpPr>
        <p:spPr>
          <a:xfrm>
            <a:off x="0" y="0"/>
            <a:ext cx="36000" cy="36000"/>
          </a:xfrm>
        </p:spPr>
        <p:txBody>
          <a:bodyPr/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pic>
        <p:nvPicPr>
          <p:cNvPr id="15" name="TW_PICTURE_PLACEHOLDE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970"/>
            <a:ext cx="9901238" cy="25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el 15"/>
          <p:cNvSpPr>
            <a:spLocks noGrp="1"/>
          </p:cNvSpPr>
          <p:nvPr>
            <p:ph type="title" hasCustomPrompt="1"/>
          </p:nvPr>
        </p:nvSpPr>
        <p:spPr>
          <a:xfrm>
            <a:off x="199929" y="4367035"/>
            <a:ext cx="9501380" cy="8636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lang="de-DE" b="1" kern="1200" dirty="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Präsentationstitel</a:t>
            </a:r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199929" y="5231035"/>
            <a:ext cx="9501380" cy="43021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z="2400" kern="1200" baseline="0" smtClean="0"/>
            </a:lvl1pPr>
            <a:lvl2pPr>
              <a:defRPr lang="de-DE" kern="1200" smtClean="0">
                <a:ea typeface="+mn-ea"/>
                <a:cs typeface="+mn-cs"/>
              </a:defRPr>
            </a:lvl2pPr>
            <a:lvl3pPr>
              <a:defRPr lang="de-DE" kern="1200" smtClean="0">
                <a:ea typeface="+mn-ea"/>
                <a:cs typeface="+mn-cs"/>
              </a:defRPr>
            </a:lvl3pPr>
            <a:lvl4pPr>
              <a:defRPr lang="de-DE" kern="1200" smtClean="0">
                <a:ea typeface="+mn-ea"/>
                <a:cs typeface="+mn-cs"/>
              </a:defRPr>
            </a:lvl4pPr>
            <a:lvl5pPr>
              <a:defRPr lang="de-DE" kern="1200">
                <a:ea typeface="+mn-ea"/>
                <a:cs typeface="+mn-cs"/>
              </a:defRPr>
            </a:lvl5pPr>
          </a:lstStyle>
          <a:p>
            <a:pPr lvl="0"/>
            <a:r>
              <a:rPr lang="de-DE" dirty="0"/>
              <a:t>Untertitel eintragen</a:t>
            </a:r>
          </a:p>
        </p:txBody>
      </p:sp>
      <p:grpSp>
        <p:nvGrpSpPr>
          <p:cNvPr id="20" name="Gruppieren 19"/>
          <p:cNvGrpSpPr/>
          <p:nvPr userDrawn="1"/>
        </p:nvGrpSpPr>
        <p:grpSpPr>
          <a:xfrm>
            <a:off x="0" y="3212475"/>
            <a:ext cx="9901238" cy="540000"/>
            <a:chOff x="0" y="4653170"/>
            <a:chExt cx="9901238" cy="540000"/>
          </a:xfrm>
          <a:solidFill>
            <a:srgbClr val="878C96"/>
          </a:solidFill>
        </p:grpSpPr>
        <p:sp>
          <p:nvSpPr>
            <p:cNvPr id="21" name="Rectangle 18"/>
            <p:cNvSpPr>
              <a:spLocks noChangeArrowheads="1"/>
            </p:cNvSpPr>
            <p:nvPr/>
          </p:nvSpPr>
          <p:spPr bwMode="gray">
            <a:xfrm>
              <a:off x="1" y="4653170"/>
              <a:ext cx="9901237" cy="27000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noAutofit/>
            </a:bodyPr>
            <a:lstStyle/>
            <a:p>
              <a:pPr>
                <a:defRPr/>
              </a:pPr>
              <a:endParaRPr lang="de-DE" kern="0" dirty="0">
                <a:solidFill>
                  <a:srgbClr val="000000"/>
                </a:solidFill>
                <a:latin typeface="DB Office"/>
              </a:endParaRPr>
            </a:p>
          </p:txBody>
        </p:sp>
        <p:sp>
          <p:nvSpPr>
            <p:cNvPr id="22" name="Rectangle 18"/>
            <p:cNvSpPr>
              <a:spLocks noChangeArrowheads="1"/>
            </p:cNvSpPr>
            <p:nvPr/>
          </p:nvSpPr>
          <p:spPr bwMode="gray">
            <a:xfrm>
              <a:off x="0" y="4653170"/>
              <a:ext cx="7470356" cy="54000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noAutofit/>
            </a:bodyPr>
            <a:lstStyle/>
            <a:p>
              <a:pPr>
                <a:defRPr/>
              </a:pPr>
              <a:endParaRPr lang="de-DE" kern="0" dirty="0">
                <a:solidFill>
                  <a:srgbClr val="000000"/>
                </a:solidFill>
                <a:latin typeface="DB Office"/>
              </a:endParaRPr>
            </a:p>
          </p:txBody>
        </p:sp>
      </p:grpSp>
      <p:pic>
        <p:nvPicPr>
          <p:cNvPr id="10" name="Picture 60" descr="DB-NETZE_rgb_M"/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8" t="-66" r="82" b="-289"/>
          <a:stretch/>
        </p:blipFill>
        <p:spPr bwMode="auto">
          <a:xfrm>
            <a:off x="8135109" y="188550"/>
            <a:ext cx="1567691" cy="37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684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6252753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504000" y="6692901"/>
            <a:ext cx="6894959" cy="9366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mtClean="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dirty="0">
                <a:solidFill>
                  <a:srgbClr val="000000"/>
                </a:solidFill>
              </a:rPr>
              <a:t>DB Netz AG | Patrick </a:t>
            </a:r>
            <a:r>
              <a:rPr dirty="0" err="1">
                <a:solidFill>
                  <a:srgbClr val="000000"/>
                </a:solidFill>
              </a:rPr>
              <a:t>Breun</a:t>
            </a:r>
            <a:r>
              <a:rPr dirty="0">
                <a:solidFill>
                  <a:srgbClr val="000000"/>
                </a:solidFill>
              </a:rPr>
              <a:t>, Jordis Wächter | Dresden | 19.12.2017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57D3ECB-C94C-431E-AF53-5B9F6EE45787}" type="slidenum">
              <a:rPr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‹Nr.›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910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4000" y="6692901"/>
            <a:ext cx="6894959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/>
            </a:lvl1pPr>
          </a:lstStyle>
          <a:p>
            <a:r>
              <a:rPr altLang="de-DE" smtClean="0">
                <a:solidFill>
                  <a:srgbClr val="000000"/>
                </a:solidFill>
              </a:rPr>
              <a:t>Firma | Referent | Abteilung | 13.05.2015</a:t>
            </a:r>
            <a:endParaRPr altLang="de-DE" dirty="0">
              <a:solidFill>
                <a:srgbClr val="000000"/>
              </a:solidFill>
            </a:endParaRPr>
          </a:p>
        </p:txBody>
      </p:sp>
      <p:sp>
        <p:nvSpPr>
          <p:cNvPr id="10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198000" y="6692901"/>
            <a:ext cx="288000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900" smtClean="0"/>
            </a:lvl1pPr>
          </a:lstStyle>
          <a:p>
            <a:fld id="{52C6F6EA-6ADD-43B6-963C-85EF970B7263}" type="slidenum">
              <a:rPr>
                <a:solidFill>
                  <a:srgbClr val="000000"/>
                </a:solidFill>
              </a:rPr>
              <a:pPr/>
              <a:t>‹Nr.›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138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98000" y="1270775"/>
            <a:ext cx="4680000" cy="5184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22000" y="1270775"/>
            <a:ext cx="4680000" cy="5184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mtClean="0"/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4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4000" y="6692901"/>
            <a:ext cx="6894959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/>
            </a:lvl1pPr>
          </a:lstStyle>
          <a:p>
            <a:r>
              <a:rPr lang="de-DE" altLang="de-DE" smtClean="0"/>
              <a:t>Firma | Referent | Abteilung | 13.05.2015</a:t>
            </a:r>
            <a:endParaRPr lang="de-DE" altLang="de-DE" dirty="0"/>
          </a:p>
        </p:txBody>
      </p:sp>
      <p:sp>
        <p:nvSpPr>
          <p:cNvPr id="15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198000" y="6692901"/>
            <a:ext cx="288000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900" smtClean="0"/>
            </a:lvl1pPr>
          </a:lstStyle>
          <a:p>
            <a:pPr algn="l"/>
            <a:fld id="{52C6F6EA-6ADD-43B6-963C-85EF970B7263}" type="slidenum">
              <a:rPr lang="de-DE" smtClean="0"/>
              <a:pPr algn="l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1000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links / 2 Inhalte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4000" y="6692901"/>
            <a:ext cx="6894959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/>
            </a:lvl1pPr>
          </a:lstStyle>
          <a:p>
            <a:r>
              <a:rPr lang="de-DE" altLang="de-DE" smtClean="0"/>
              <a:t>Firma | Referent | Abteilung | 13.05.2015</a:t>
            </a:r>
            <a:endParaRPr lang="de-DE" altLang="de-DE" dirty="0"/>
          </a:p>
        </p:txBody>
      </p:sp>
      <p:sp>
        <p:nvSpPr>
          <p:cNvPr id="13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198000" y="6692901"/>
            <a:ext cx="288000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900" smtClean="0"/>
            </a:lvl1pPr>
          </a:lstStyle>
          <a:p>
            <a:pPr algn="l"/>
            <a:fld id="{52C6F6EA-6ADD-43B6-963C-85EF970B7263}" type="slidenum">
              <a:rPr lang="de-DE" smtClean="0"/>
              <a:pPr algn="l"/>
              <a:t>‹Nr.›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0"/>
          </p:nvPr>
        </p:nvSpPr>
        <p:spPr>
          <a:xfrm>
            <a:off x="198000" y="1270775"/>
            <a:ext cx="4680000" cy="5184000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5021999" y="1270775"/>
            <a:ext cx="4680000" cy="2520000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2"/>
          </p:nvPr>
        </p:nvSpPr>
        <p:spPr>
          <a:xfrm>
            <a:off x="5021999" y="3934775"/>
            <a:ext cx="4680000" cy="2520000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884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links / Inhal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4000" y="6692901"/>
            <a:ext cx="6894959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/>
            </a:lvl1pPr>
          </a:lstStyle>
          <a:p>
            <a:r>
              <a:rPr lang="de-DE" altLang="de-DE" smtClean="0"/>
              <a:t>Firma | Referent | Abteilung | 13.05.2015</a:t>
            </a:r>
            <a:endParaRPr lang="de-DE" altLang="de-DE" dirty="0"/>
          </a:p>
        </p:txBody>
      </p:sp>
      <p:sp>
        <p:nvSpPr>
          <p:cNvPr id="13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198000" y="6692901"/>
            <a:ext cx="288000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900" smtClean="0"/>
            </a:lvl1pPr>
          </a:lstStyle>
          <a:p>
            <a:pPr algn="l"/>
            <a:fld id="{52C6F6EA-6ADD-43B6-963C-85EF970B7263}" type="slidenum">
              <a:rPr lang="de-DE" smtClean="0"/>
              <a:pPr algn="l"/>
              <a:t>‹Nr.›</a:t>
            </a:fld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0"/>
          </p:nvPr>
        </p:nvSpPr>
        <p:spPr>
          <a:xfrm>
            <a:off x="197999" y="1270775"/>
            <a:ext cx="4680000" cy="2520000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1"/>
          </p:nvPr>
        </p:nvSpPr>
        <p:spPr>
          <a:xfrm>
            <a:off x="197999" y="3934775"/>
            <a:ext cx="4680000" cy="2520000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16" name="Inhaltsplatzhalter 15"/>
          <p:cNvSpPr>
            <a:spLocks noGrp="1"/>
          </p:cNvSpPr>
          <p:nvPr>
            <p:ph sz="quarter" idx="12"/>
          </p:nvPr>
        </p:nvSpPr>
        <p:spPr>
          <a:xfrm>
            <a:off x="5021999" y="1270775"/>
            <a:ext cx="4680000" cy="5184000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123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4000" y="6692901"/>
            <a:ext cx="6894959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/>
            </a:lvl1pPr>
          </a:lstStyle>
          <a:p>
            <a:r>
              <a:rPr lang="de-DE" altLang="de-DE" smtClean="0"/>
              <a:t>Firma | Referent | Abteilung | 13.05.2015</a:t>
            </a:r>
            <a:endParaRPr lang="de-DE" altLang="de-DE" dirty="0"/>
          </a:p>
        </p:txBody>
      </p:sp>
      <p:sp>
        <p:nvSpPr>
          <p:cNvPr id="13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198000" y="6692901"/>
            <a:ext cx="288000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900" smtClean="0"/>
            </a:lvl1pPr>
          </a:lstStyle>
          <a:p>
            <a:pPr algn="l"/>
            <a:fld id="{52C6F6EA-6ADD-43B6-963C-85EF970B7263}" type="slidenum">
              <a:rPr lang="de-DE" smtClean="0"/>
              <a:pPr algn="l"/>
              <a:t>‹Nr.›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0"/>
          </p:nvPr>
        </p:nvSpPr>
        <p:spPr>
          <a:xfrm>
            <a:off x="197999" y="1270775"/>
            <a:ext cx="4680000" cy="2520000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197999" y="3934775"/>
            <a:ext cx="4680000" cy="2520000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2"/>
          </p:nvPr>
        </p:nvSpPr>
        <p:spPr>
          <a:xfrm>
            <a:off x="5021999" y="1270775"/>
            <a:ext cx="4680000" cy="2520000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>
          <a:xfrm>
            <a:off x="5021999" y="3934775"/>
            <a:ext cx="4680000" cy="2520000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976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4000" y="6692901"/>
            <a:ext cx="6894959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/>
            </a:lvl1pPr>
          </a:lstStyle>
          <a:p>
            <a:r>
              <a:rPr lang="de-DE" altLang="de-DE" smtClean="0"/>
              <a:t>Firma | Referent | Abteilung | 13.05.2015</a:t>
            </a:r>
            <a:endParaRPr lang="de-DE" altLang="de-DE" dirty="0"/>
          </a:p>
        </p:txBody>
      </p:sp>
      <p:sp>
        <p:nvSpPr>
          <p:cNvPr id="13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198000" y="6692901"/>
            <a:ext cx="288000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900" smtClean="0"/>
            </a:lvl1pPr>
          </a:lstStyle>
          <a:p>
            <a:pPr algn="l"/>
            <a:fld id="{52C6F6EA-6ADD-43B6-963C-85EF970B7263}" type="slidenum">
              <a:rPr lang="de-DE" smtClean="0"/>
              <a:pPr algn="l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4523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4000" y="6692901"/>
            <a:ext cx="6894959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/>
            </a:lvl1pPr>
          </a:lstStyle>
          <a:p>
            <a:r>
              <a:rPr lang="de-DE" altLang="de-DE" smtClean="0"/>
              <a:t>Firma | Referent | Abteilung | 13.05.2015</a:t>
            </a:r>
            <a:endParaRPr lang="de-DE" altLang="de-DE" dirty="0"/>
          </a:p>
        </p:txBody>
      </p:sp>
      <p:sp>
        <p:nvSpPr>
          <p:cNvPr id="10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198000" y="6692901"/>
            <a:ext cx="288000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900" smtClean="0"/>
            </a:lvl1pPr>
          </a:lstStyle>
          <a:p>
            <a:pPr algn="l"/>
            <a:fld id="{52C6F6EA-6ADD-43B6-963C-85EF970B7263}" type="slidenum">
              <a:rPr lang="de-DE" smtClean="0"/>
              <a:pPr algn="l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4122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mit grauem Fo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auto">
          <a:xfrm>
            <a:off x="0" y="1270775"/>
            <a:ext cx="9900000" cy="5184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98000" y="1412720"/>
            <a:ext cx="9504000" cy="4896000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3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4000" y="6692901"/>
            <a:ext cx="6894959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/>
            </a:lvl1pPr>
          </a:lstStyle>
          <a:p>
            <a:r>
              <a:rPr lang="de-DE" altLang="de-DE" smtClean="0"/>
              <a:t>Firma | Referent | Abteilung | 13.05.2015</a:t>
            </a:r>
            <a:endParaRPr lang="de-DE" altLang="de-DE" dirty="0"/>
          </a:p>
        </p:txBody>
      </p:sp>
      <p:sp>
        <p:nvSpPr>
          <p:cNvPr id="14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198000" y="6692901"/>
            <a:ext cx="288000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900" smtClean="0"/>
            </a:lvl1pPr>
          </a:lstStyle>
          <a:p>
            <a:pPr algn="l"/>
            <a:fld id="{52C6F6EA-6ADD-43B6-963C-85EF970B7263}" type="slidenum">
              <a:rPr lang="de-DE" smtClean="0"/>
              <a:pPr algn="l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3527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Layout" Target="../slideLayouts/slideLayout27.xml"/><Relationship Id="rId7" Type="http://schemas.openxmlformats.org/officeDocument/2006/relationships/tags" Target="../tags/tag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tags" Target="../tags/tag3.xml"/><Relationship Id="rId11" Type="http://schemas.openxmlformats.org/officeDocument/2006/relationships/image" Target="../media/image3.png"/><Relationship Id="rId5" Type="http://schemas.openxmlformats.org/officeDocument/2006/relationships/vmlDrawing" Target="../drawings/vmlDrawing1.vml"/><Relationship Id="rId10" Type="http://schemas.openxmlformats.org/officeDocument/2006/relationships/image" Target="../media/image1.png"/><Relationship Id="rId4" Type="http://schemas.openxmlformats.org/officeDocument/2006/relationships/theme" Target="../theme/theme2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000" y="403200"/>
            <a:ext cx="9504000" cy="79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6000" rIns="2232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Klicken Sie, um das Titelformat zu bearbeiten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8000" y="1270775"/>
            <a:ext cx="9504000" cy="518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Klicken Sie, um die Formate des Vorlagentextes zu bearbeiten</a:t>
            </a:r>
          </a:p>
          <a:p>
            <a:pPr lvl="1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r>
              <a:rPr lang="de-DE" altLang="de-DE" dirty="0" smtClean="0"/>
              <a:t>Fünfte Ebene</a:t>
            </a:r>
          </a:p>
        </p:txBody>
      </p:sp>
      <p:sp>
        <p:nvSpPr>
          <p:cNvPr id="3090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4000" y="6692901"/>
            <a:ext cx="6894959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/>
            </a:lvl1pPr>
          </a:lstStyle>
          <a:p>
            <a:r>
              <a:rPr lang="de-DE" altLang="de-DE" smtClean="0"/>
              <a:t>Firma | Referent | Abteilung | 13.05.2015</a:t>
            </a:r>
            <a:endParaRPr lang="de-DE" alt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198000" y="6692901"/>
            <a:ext cx="288000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900" smtClean="0"/>
            </a:lvl1pPr>
          </a:lstStyle>
          <a:p>
            <a:pPr algn="l"/>
            <a:fld id="{52C6F6EA-6ADD-43B6-963C-85EF970B7263}" type="slidenum">
              <a:rPr lang="de-DE" smtClean="0"/>
              <a:pPr algn="l"/>
              <a:t>‹Nr.›</a:t>
            </a:fld>
            <a:endParaRPr lang="de-DE" dirty="0"/>
          </a:p>
        </p:txBody>
      </p:sp>
      <p:pic>
        <p:nvPicPr>
          <p:cNvPr id="9" name="Picture 60" descr="DB-NETZE_rgb_M"/>
          <p:cNvPicPr>
            <a:picLocks noChangeAspect="1" noChangeArrowheads="1"/>
          </p:cNvPicPr>
          <p:nvPr userDrawn="1">
            <p:custDataLst>
              <p:tags r:id="rId26"/>
            </p:custDataLst>
          </p:nvPr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8" t="-66" r="82" b="-289"/>
          <a:stretch/>
        </p:blipFill>
        <p:spPr bwMode="auto">
          <a:xfrm>
            <a:off x="8135109" y="188550"/>
            <a:ext cx="1567691" cy="37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651" r:id="rId2"/>
    <p:sldLayoutId id="2147483653" r:id="rId3"/>
    <p:sldLayoutId id="2147483720" r:id="rId4"/>
    <p:sldLayoutId id="2147483721" r:id="rId5"/>
    <p:sldLayoutId id="2147483722" r:id="rId6"/>
    <p:sldLayoutId id="2147483655" r:id="rId7"/>
    <p:sldLayoutId id="2147483656" r:id="rId8"/>
    <p:sldLayoutId id="2147483700" r:id="rId9"/>
    <p:sldLayoutId id="2147483717" r:id="rId10"/>
    <p:sldLayoutId id="2147483723" r:id="rId11"/>
    <p:sldLayoutId id="2147483724" r:id="rId12"/>
    <p:sldLayoutId id="2147483725" r:id="rId13"/>
    <p:sldLayoutId id="2147483716" r:id="rId14"/>
    <p:sldLayoutId id="2147483697" r:id="rId15"/>
    <p:sldLayoutId id="2147483681" r:id="rId16"/>
    <p:sldLayoutId id="2147483674" r:id="rId17"/>
    <p:sldLayoutId id="2147483673" r:id="rId18"/>
    <p:sldLayoutId id="2147483718" r:id="rId19"/>
    <p:sldLayoutId id="2147483719" r:id="rId20"/>
    <p:sldLayoutId id="2147483670" r:id="rId21"/>
    <p:sldLayoutId id="2147483671" r:id="rId22"/>
    <p:sldLayoutId id="2147483702" r:id="rId23"/>
    <p:sldLayoutId id="2147483701" r:id="rId24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0">
          <a:solidFill>
            <a:schemeClr val="tx2"/>
          </a:solidFill>
          <a:latin typeface="DB Office" panose="020B060402020202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</a:defRPr>
      </a:lvl9pPr>
    </p:titleStyle>
    <p:bodyStyle>
      <a:lvl1pPr algn="l" rtl="0" eaLnBrk="0" fontAlgn="base" hangingPunct="0"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DB Office" panose="020B0604020202020204" pitchFamily="34" charset="0"/>
          <a:ea typeface="+mn-ea"/>
          <a:cs typeface="+mn-cs"/>
        </a:defRPr>
      </a:lvl1pPr>
      <a:lvl2pPr marL="180000" indent="-180000" algn="l" rtl="0" eaLnBrk="0" fontAlgn="base" hangingPunct="0">
        <a:spcBef>
          <a:spcPct val="0"/>
        </a:spcBef>
        <a:spcAft>
          <a:spcPct val="0"/>
        </a:spcAft>
        <a:buClr>
          <a:srgbClr val="FF0000"/>
        </a:buClr>
        <a:buSzPct val="85000"/>
        <a:buFont typeface="Wingdings" pitchFamily="2" charset="2"/>
        <a:buChar char="n"/>
        <a:defRPr sz="1600">
          <a:solidFill>
            <a:schemeClr val="tx1"/>
          </a:solidFill>
          <a:latin typeface="DB Office" panose="020B0604020202020204" pitchFamily="34" charset="0"/>
        </a:defRPr>
      </a:lvl2pPr>
      <a:lvl3pPr marL="358775" indent="-180000" algn="l" rtl="0" eaLnBrk="0" fontAlgn="base" hangingPunct="0">
        <a:spcBef>
          <a:spcPct val="0"/>
        </a:spcBef>
        <a:spcAft>
          <a:spcPct val="0"/>
        </a:spcAft>
        <a:buClr>
          <a:srgbClr val="FF0000"/>
        </a:buClr>
        <a:buChar char="–"/>
        <a:defRPr sz="1600">
          <a:solidFill>
            <a:schemeClr val="tx1"/>
          </a:solidFill>
          <a:latin typeface="DB Office" panose="020B0604020202020204" pitchFamily="34" charset="0"/>
        </a:defRPr>
      </a:lvl3pPr>
      <a:lvl4pPr marL="540000" indent="-180000" algn="l" rtl="0" eaLnBrk="0" fontAlgn="base" hangingPunct="0">
        <a:spcBef>
          <a:spcPct val="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1600">
          <a:solidFill>
            <a:schemeClr val="tx1"/>
          </a:solidFill>
          <a:latin typeface="DB Office" panose="020B0604020202020204" pitchFamily="34" charset="0"/>
        </a:defRPr>
      </a:lvl4pPr>
      <a:lvl5pPr marL="720000" indent="-180000" algn="l" rtl="0" eaLnBrk="0" fontAlgn="base" hangingPunct="0">
        <a:spcBef>
          <a:spcPct val="0"/>
        </a:spcBef>
        <a:spcAft>
          <a:spcPct val="0"/>
        </a:spcAft>
        <a:buClr>
          <a:srgbClr val="FF0000"/>
        </a:buClr>
        <a:buChar char="–"/>
        <a:defRPr sz="1600">
          <a:solidFill>
            <a:schemeClr val="tx1"/>
          </a:solidFill>
          <a:latin typeface="DB Office" panose="020B0604020202020204" pitchFamily="34" charset="0"/>
        </a:defRPr>
      </a:lvl5pPr>
      <a:lvl6pPr marL="1185863" indent="-182563" algn="l" rtl="0" eaLnBrk="0" fontAlgn="base" hangingPunct="0">
        <a:spcBef>
          <a:spcPct val="0"/>
        </a:spcBef>
        <a:spcAft>
          <a:spcPct val="0"/>
        </a:spcAft>
        <a:buClr>
          <a:srgbClr val="FF0000"/>
        </a:buClr>
        <a:buChar char="–"/>
        <a:defRPr sz="1600">
          <a:solidFill>
            <a:schemeClr val="tx1"/>
          </a:solidFill>
          <a:latin typeface="+mn-lt"/>
        </a:defRPr>
      </a:lvl6pPr>
      <a:lvl7pPr marL="1643063" indent="-182563" algn="l" rtl="0" eaLnBrk="0" fontAlgn="base" hangingPunct="0">
        <a:spcBef>
          <a:spcPct val="0"/>
        </a:spcBef>
        <a:spcAft>
          <a:spcPct val="0"/>
        </a:spcAft>
        <a:buClr>
          <a:srgbClr val="FF0000"/>
        </a:buClr>
        <a:buChar char="–"/>
        <a:defRPr sz="1600">
          <a:solidFill>
            <a:schemeClr val="tx1"/>
          </a:solidFill>
          <a:latin typeface="+mn-lt"/>
        </a:defRPr>
      </a:lvl7pPr>
      <a:lvl8pPr marL="2100263" indent="-182563" algn="l" rtl="0" eaLnBrk="0" fontAlgn="base" hangingPunct="0">
        <a:spcBef>
          <a:spcPct val="0"/>
        </a:spcBef>
        <a:spcAft>
          <a:spcPct val="0"/>
        </a:spcAft>
        <a:buClr>
          <a:srgbClr val="FF0000"/>
        </a:buClr>
        <a:buChar char="–"/>
        <a:defRPr sz="1600">
          <a:solidFill>
            <a:schemeClr val="tx1"/>
          </a:solidFill>
          <a:latin typeface="+mn-lt"/>
        </a:defRPr>
      </a:lvl8pPr>
      <a:lvl9pPr marL="2557463" indent="-182563" algn="l" rtl="0" eaLnBrk="0" fontAlgn="base" hangingPunct="0">
        <a:spcBef>
          <a:spcPct val="0"/>
        </a:spcBef>
        <a:spcAft>
          <a:spcPct val="0"/>
        </a:spcAft>
        <a:buClr>
          <a:srgbClr val="FF0000"/>
        </a:buClr>
        <a:buChar char="–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000" y="403200"/>
            <a:ext cx="9504000" cy="79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6000" rIns="1188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um das Titelformat zu bearbeiten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8000" y="1557338"/>
            <a:ext cx="9504000" cy="4897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graphicFrame>
        <p:nvGraphicFramePr>
          <p:cNvPr id="8" name="Objekt 7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492073735"/>
              </p:ext>
            </p:extLst>
          </p:nvPr>
        </p:nvGraphicFramePr>
        <p:xfrm>
          <a:off x="0" y="0"/>
          <a:ext cx="15867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think-cell Folie" r:id="rId8" imgW="270" imgH="270" progId="TCLayout.ActiveDocument.1">
                  <p:embed/>
                </p:oleObj>
              </mc:Choice>
              <mc:Fallback>
                <p:oleObj name="think-cell Foli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67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504000" y="6692901"/>
            <a:ext cx="6894959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900"/>
            </a:lvl1pPr>
          </a:lstStyle>
          <a:p>
            <a:pPr algn="l"/>
            <a:r>
              <a:rPr dirty="0" smtClean="0">
                <a:solidFill>
                  <a:srgbClr val="000000"/>
                </a:solidFill>
                <a:latin typeface="DB Office"/>
              </a:rPr>
              <a:t>DB Netz AG | Patrick </a:t>
            </a:r>
            <a:r>
              <a:rPr dirty="0" err="1" smtClean="0">
                <a:solidFill>
                  <a:srgbClr val="000000"/>
                </a:solidFill>
                <a:latin typeface="DB Office"/>
              </a:rPr>
              <a:t>Breun</a:t>
            </a:r>
            <a:r>
              <a:rPr dirty="0" smtClean="0">
                <a:solidFill>
                  <a:srgbClr val="000000"/>
                </a:solidFill>
                <a:latin typeface="DB Office"/>
              </a:rPr>
              <a:t>, Jordis Wächter | Dresden | 19.12.2017</a:t>
            </a:r>
            <a:endParaRPr dirty="0">
              <a:solidFill>
                <a:srgbClr val="000000"/>
              </a:solidFill>
              <a:latin typeface="DB Office"/>
            </a:endParaRPr>
          </a:p>
        </p:txBody>
      </p:sp>
      <p:pic>
        <p:nvPicPr>
          <p:cNvPr id="9" name="Picture 60" descr="DB-NETZE_rgb_M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8" t="-66" r="82" b="-289"/>
          <a:stretch/>
        </p:blipFill>
        <p:spPr bwMode="auto">
          <a:xfrm>
            <a:off x="8135109" y="188550"/>
            <a:ext cx="1567691" cy="37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3" descr="D:\Users\mathiasmrichter\AppData\Local\Temp\wz10aa\DB_rgb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871" y="188550"/>
            <a:ext cx="536826" cy="37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198000" y="6692901"/>
            <a:ext cx="288000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900" smtClean="0"/>
            </a:lvl1pPr>
          </a:lstStyle>
          <a:p>
            <a:pPr algn="l"/>
            <a:fld id="{557D3ECB-C94C-431E-AF53-5B9F6EE45787}" type="slidenum">
              <a:rPr>
                <a:solidFill>
                  <a:srgbClr val="000000"/>
                </a:solidFill>
                <a:latin typeface="DB Office"/>
              </a:rPr>
              <a:pPr algn="l"/>
              <a:t>‹Nr.›</a:t>
            </a:fld>
            <a:endParaRPr dirty="0">
              <a:solidFill>
                <a:srgbClr val="000000"/>
              </a:solidFill>
              <a:latin typeface="DB Office"/>
            </a:endParaRPr>
          </a:p>
        </p:txBody>
      </p:sp>
    </p:spTree>
    <p:extLst>
      <p:ext uri="{BB962C8B-B14F-4D97-AF65-F5344CB8AC3E}">
        <p14:creationId xmlns:p14="http://schemas.microsoft.com/office/powerpoint/2010/main" val="1315315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de-DE" altLang="de-DE" sz="2400" b="0" dirty="0">
          <a:solidFill>
            <a:schemeClr val="tx2"/>
          </a:solidFill>
          <a:latin typeface="DB Office" panose="020B060402020202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lang="de-DE" altLang="de-DE" sz="1600" dirty="0">
          <a:solidFill>
            <a:schemeClr val="tx1"/>
          </a:solidFill>
          <a:latin typeface="DB Office" panose="020B0604020202020204" pitchFamily="34" charset="0"/>
          <a:ea typeface="+mn-ea"/>
          <a:cs typeface="+mn-cs"/>
        </a:defRPr>
      </a:lvl1pPr>
      <a:lvl2pPr marL="180000" indent="-180000" algn="l" rtl="0" eaLnBrk="1" fontAlgn="base" hangingPunct="1">
        <a:spcBef>
          <a:spcPct val="0"/>
        </a:spcBef>
        <a:spcAft>
          <a:spcPct val="0"/>
        </a:spcAft>
        <a:buClr>
          <a:srgbClr val="FF0000"/>
        </a:buClr>
        <a:buSzPct val="85000"/>
        <a:buFont typeface="Wingdings" pitchFamily="2" charset="2"/>
        <a:buChar char="n"/>
        <a:defRPr lang="de-DE" altLang="de-DE" sz="1600" dirty="0">
          <a:solidFill>
            <a:schemeClr val="tx1"/>
          </a:solidFill>
          <a:latin typeface="DB Office" panose="020B0604020202020204" pitchFamily="34" charset="0"/>
        </a:defRPr>
      </a:lvl2pPr>
      <a:lvl3pPr marL="358775" indent="-180000" algn="l" rtl="0" eaLnBrk="1" fontAlgn="base" hangingPunct="1">
        <a:spcBef>
          <a:spcPct val="0"/>
        </a:spcBef>
        <a:spcAft>
          <a:spcPct val="0"/>
        </a:spcAft>
        <a:buClr>
          <a:srgbClr val="FF0000"/>
        </a:buClr>
        <a:buChar char="–"/>
        <a:defRPr lang="de-DE" altLang="de-DE" sz="1600" dirty="0">
          <a:solidFill>
            <a:schemeClr val="tx1"/>
          </a:solidFill>
          <a:latin typeface="DB Office" panose="020B0604020202020204" pitchFamily="34" charset="0"/>
        </a:defRPr>
      </a:lvl3pPr>
      <a:lvl4pPr marL="540000" indent="-180000" algn="l" rtl="0" eaLnBrk="1" fontAlgn="base" hangingPunct="1">
        <a:spcBef>
          <a:spcPct val="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lang="de-DE" altLang="de-DE" sz="1600" dirty="0">
          <a:solidFill>
            <a:schemeClr val="tx1"/>
          </a:solidFill>
          <a:latin typeface="DB Office" panose="020B0604020202020204" pitchFamily="34" charset="0"/>
        </a:defRPr>
      </a:lvl4pPr>
      <a:lvl5pPr marL="720000" indent="-180000" algn="l" rtl="0" eaLnBrk="1" fontAlgn="base" hangingPunct="1">
        <a:spcBef>
          <a:spcPct val="0"/>
        </a:spcBef>
        <a:spcAft>
          <a:spcPct val="0"/>
        </a:spcAft>
        <a:buClr>
          <a:srgbClr val="FF0000"/>
        </a:buClr>
        <a:buChar char="–"/>
        <a:defRPr lang="de-DE" altLang="de-DE" sz="1600" dirty="0">
          <a:solidFill>
            <a:schemeClr val="tx1"/>
          </a:solidFill>
          <a:latin typeface="DB Office" panose="020B0604020202020204" pitchFamily="34" charset="0"/>
        </a:defRPr>
      </a:lvl5pPr>
      <a:lvl6pPr marL="1185863" indent="-182563" algn="l" rtl="0" eaLnBrk="1" fontAlgn="base" hangingPunct="1">
        <a:spcBef>
          <a:spcPct val="0"/>
        </a:spcBef>
        <a:spcAft>
          <a:spcPct val="0"/>
        </a:spcAft>
        <a:buClr>
          <a:srgbClr val="FF0000"/>
        </a:buClr>
        <a:buChar char="–"/>
        <a:defRPr sz="1600">
          <a:solidFill>
            <a:schemeClr val="tx1"/>
          </a:solidFill>
          <a:latin typeface="+mn-lt"/>
        </a:defRPr>
      </a:lvl6pPr>
      <a:lvl7pPr marL="1643063" indent="-182563" algn="l" rtl="0" eaLnBrk="1" fontAlgn="base" hangingPunct="1">
        <a:spcBef>
          <a:spcPct val="0"/>
        </a:spcBef>
        <a:spcAft>
          <a:spcPct val="0"/>
        </a:spcAft>
        <a:buClr>
          <a:srgbClr val="FF0000"/>
        </a:buClr>
        <a:buChar char="–"/>
        <a:defRPr sz="1600">
          <a:solidFill>
            <a:schemeClr val="tx1"/>
          </a:solidFill>
          <a:latin typeface="+mn-lt"/>
        </a:defRPr>
      </a:lvl7pPr>
      <a:lvl8pPr marL="2100263" indent="-182563" algn="l" rtl="0" eaLnBrk="1" fontAlgn="base" hangingPunct="1">
        <a:spcBef>
          <a:spcPct val="0"/>
        </a:spcBef>
        <a:spcAft>
          <a:spcPct val="0"/>
        </a:spcAft>
        <a:buClr>
          <a:srgbClr val="FF0000"/>
        </a:buClr>
        <a:buChar char="–"/>
        <a:defRPr sz="1600">
          <a:solidFill>
            <a:schemeClr val="tx1"/>
          </a:solidFill>
          <a:latin typeface="+mn-lt"/>
        </a:defRPr>
      </a:lvl8pPr>
      <a:lvl9pPr marL="2557463" indent="-182563" algn="l" rtl="0" eaLnBrk="1" fontAlgn="base" hangingPunct="1">
        <a:spcBef>
          <a:spcPct val="0"/>
        </a:spcBef>
        <a:spcAft>
          <a:spcPct val="0"/>
        </a:spcAft>
        <a:buClr>
          <a:srgbClr val="FF0000"/>
        </a:buClr>
        <a:buChar char="–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47.png"/><Relationship Id="rId7" Type="http://schemas.openxmlformats.org/officeDocument/2006/relationships/image" Target="../media/image5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47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49.png"/><Relationship Id="rId10" Type="http://schemas.openxmlformats.org/officeDocument/2006/relationships/image" Target="../media/image64.png"/><Relationship Id="rId4" Type="http://schemas.openxmlformats.org/officeDocument/2006/relationships/image" Target="../media/image48.png"/><Relationship Id="rId9" Type="http://schemas.openxmlformats.org/officeDocument/2006/relationships/image" Target="../media/image6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Layout" Target="../slideLayouts/slideLayout26.xml"/><Relationship Id="rId7" Type="http://schemas.openxmlformats.org/officeDocument/2006/relationships/image" Target="../media/image10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7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90.png"/><Relationship Id="rId7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33.png"/><Relationship Id="rId4" Type="http://schemas.openxmlformats.org/officeDocument/2006/relationships/image" Target="../media/image15.png"/><Relationship Id="rId9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30.png"/><Relationship Id="rId7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W_PICTURE_PLACEHOLDER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" y="692696"/>
            <a:ext cx="9900712" cy="2517648"/>
          </a:xfrm>
          <a:prstGeom prst="rect">
            <a:avLst/>
          </a:prstGeom>
        </p:spPr>
      </p:pic>
      <p:sp>
        <p:nvSpPr>
          <p:cNvPr id="7" name="Titelbox"/>
          <p:cNvSpPr txBox="1">
            <a:spLocks noChangeArrowheads="1"/>
          </p:cNvSpPr>
          <p:nvPr/>
        </p:nvSpPr>
        <p:spPr bwMode="auto">
          <a:xfrm>
            <a:off x="200025" y="3913188"/>
            <a:ext cx="9501188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eaLnBrk="0" hangingPunct="0">
              <a:defRPr sz="1600">
                <a:solidFill>
                  <a:schemeClr val="tx1"/>
                </a:solidFill>
                <a:latin typeface="DB Office" pitchFamily="34" charset="0"/>
              </a:defRPr>
            </a:lvl1pPr>
            <a:lvl2pPr marL="179388" indent="-179388" eaLnBrk="0" hangingPunct="0">
              <a:buClr>
                <a:schemeClr val="accent2"/>
              </a:buClr>
              <a:buSzPct val="8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DB Office" pitchFamily="34" charset="0"/>
              </a:defRPr>
            </a:lvl2pPr>
            <a:lvl3pPr marL="358775" indent="-179388" eaLnBrk="0" hangingPunct="0">
              <a:buClr>
                <a:schemeClr val="accent2"/>
              </a:buClr>
              <a:buChar char="–"/>
              <a:defRPr sz="1600">
                <a:solidFill>
                  <a:schemeClr val="tx1"/>
                </a:solidFill>
                <a:latin typeface="DB Office" pitchFamily="34" charset="0"/>
              </a:defRPr>
            </a:lvl3pPr>
            <a:lvl4pPr marL="539750" indent="-179388" eaLnBrk="0" hangingPunct="0"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DB Office" pitchFamily="34" charset="0"/>
              </a:defRPr>
            </a:lvl4pPr>
            <a:lvl5pPr marL="719138" indent="-179388" eaLnBrk="0" hangingPunct="0">
              <a:buClr>
                <a:schemeClr val="accent2"/>
              </a:buClr>
              <a:buChar char="–"/>
              <a:defRPr sz="1600">
                <a:solidFill>
                  <a:schemeClr val="tx1"/>
                </a:solidFill>
                <a:latin typeface="DB Office" pitchFamily="34" charset="0"/>
              </a:defRPr>
            </a:lvl5pPr>
            <a:lvl6pPr marL="1176338" indent="-17938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Char char="–"/>
              <a:defRPr sz="1600">
                <a:solidFill>
                  <a:schemeClr val="tx1"/>
                </a:solidFill>
                <a:latin typeface="DB Office" pitchFamily="34" charset="0"/>
              </a:defRPr>
            </a:lvl6pPr>
            <a:lvl7pPr marL="1633538" indent="-17938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Char char="–"/>
              <a:defRPr sz="1600">
                <a:solidFill>
                  <a:schemeClr val="tx1"/>
                </a:solidFill>
                <a:latin typeface="DB Office" pitchFamily="34" charset="0"/>
              </a:defRPr>
            </a:lvl7pPr>
            <a:lvl8pPr marL="2090738" indent="-17938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Char char="–"/>
              <a:defRPr sz="1600">
                <a:solidFill>
                  <a:schemeClr val="tx1"/>
                </a:solidFill>
                <a:latin typeface="DB Office" pitchFamily="34" charset="0"/>
              </a:defRPr>
            </a:lvl8pPr>
            <a:lvl9pPr marL="2547938" indent="-17938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Char char="–"/>
              <a:defRPr sz="1600">
                <a:solidFill>
                  <a:schemeClr val="tx1"/>
                </a:solidFill>
                <a:latin typeface="DB Office" pitchFamily="34" charset="0"/>
              </a:defRPr>
            </a:lvl9pPr>
          </a:lstStyle>
          <a:p>
            <a:pPr algn="l"/>
            <a:endParaRPr lang="de-DE" altLang="de-DE" sz="2400" b="1" dirty="0"/>
          </a:p>
        </p:txBody>
      </p:sp>
      <p:sp>
        <p:nvSpPr>
          <p:cNvPr id="8" name="Untertitelbox"/>
          <p:cNvSpPr txBox="1">
            <a:spLocks noChangeArrowheads="1"/>
          </p:cNvSpPr>
          <p:nvPr/>
        </p:nvSpPr>
        <p:spPr bwMode="auto">
          <a:xfrm>
            <a:off x="200025" y="4776788"/>
            <a:ext cx="9501188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DB Office" pitchFamily="34" charset="0"/>
              </a:defRPr>
            </a:lvl1pPr>
            <a:lvl2pPr marL="185738" indent="-184150" eaLnBrk="0" hangingPunct="0">
              <a:buClr>
                <a:schemeClr val="accent2"/>
              </a:buClr>
              <a:buSzPct val="8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DB Office" pitchFamily="34" charset="0"/>
              </a:defRPr>
            </a:lvl2pPr>
            <a:lvl3pPr marL="358775" indent="-171450" eaLnBrk="0" hangingPunct="0">
              <a:buClr>
                <a:schemeClr val="accent2"/>
              </a:buClr>
              <a:buChar char="–"/>
              <a:defRPr sz="1600">
                <a:solidFill>
                  <a:schemeClr val="tx1"/>
                </a:solidFill>
                <a:latin typeface="DB Office" pitchFamily="34" charset="0"/>
              </a:defRPr>
            </a:lvl3pPr>
            <a:lvl4pPr marL="544513" indent="-184150" eaLnBrk="0" hangingPunct="0"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DB Office" pitchFamily="34" charset="0"/>
              </a:defRPr>
            </a:lvl4pPr>
            <a:lvl5pPr marL="728663" indent="-182563" eaLnBrk="0" hangingPunct="0">
              <a:buClr>
                <a:schemeClr val="accent2"/>
              </a:buClr>
              <a:buChar char="–"/>
              <a:defRPr sz="1600">
                <a:solidFill>
                  <a:schemeClr val="tx1"/>
                </a:solidFill>
                <a:latin typeface="DB Office" pitchFamily="34" charset="0"/>
              </a:defRPr>
            </a:lvl5pPr>
            <a:lvl6pPr marL="1185863" indent="-182563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Char char="–"/>
              <a:defRPr sz="1600">
                <a:solidFill>
                  <a:schemeClr val="tx1"/>
                </a:solidFill>
                <a:latin typeface="DB Office" pitchFamily="34" charset="0"/>
              </a:defRPr>
            </a:lvl6pPr>
            <a:lvl7pPr marL="1643063" indent="-182563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Char char="–"/>
              <a:defRPr sz="1600">
                <a:solidFill>
                  <a:schemeClr val="tx1"/>
                </a:solidFill>
                <a:latin typeface="DB Office" pitchFamily="34" charset="0"/>
              </a:defRPr>
            </a:lvl7pPr>
            <a:lvl8pPr marL="2100263" indent="-182563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Char char="–"/>
              <a:defRPr sz="1600">
                <a:solidFill>
                  <a:schemeClr val="tx1"/>
                </a:solidFill>
                <a:latin typeface="DB Office" pitchFamily="34" charset="0"/>
              </a:defRPr>
            </a:lvl8pPr>
            <a:lvl9pPr marL="2557463" indent="-182563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Char char="–"/>
              <a:defRPr sz="1600">
                <a:solidFill>
                  <a:schemeClr val="tx1"/>
                </a:solidFill>
                <a:latin typeface="DB Office" pitchFamily="34" charset="0"/>
              </a:defRPr>
            </a:lvl9pPr>
          </a:lstStyle>
          <a:p>
            <a:pPr algn="l"/>
            <a:endParaRPr lang="de-DE" altLang="de-DE" sz="2400" dirty="0"/>
          </a:p>
        </p:txBody>
      </p:sp>
      <p:grpSp>
        <p:nvGrpSpPr>
          <p:cNvPr id="9" name="Gruppieren 8"/>
          <p:cNvGrpSpPr/>
          <p:nvPr/>
        </p:nvGrpSpPr>
        <p:grpSpPr>
          <a:xfrm>
            <a:off x="0" y="3212475"/>
            <a:ext cx="9901238" cy="540000"/>
            <a:chOff x="0" y="4653170"/>
            <a:chExt cx="9901238" cy="540000"/>
          </a:xfrm>
          <a:solidFill>
            <a:schemeClr val="accent2"/>
          </a:solidFill>
        </p:grpSpPr>
        <p:sp>
          <p:nvSpPr>
            <p:cNvPr id="10" name="Rectangle 18"/>
            <p:cNvSpPr>
              <a:spLocks noChangeArrowheads="1"/>
            </p:cNvSpPr>
            <p:nvPr/>
          </p:nvSpPr>
          <p:spPr bwMode="gray">
            <a:xfrm>
              <a:off x="1" y="4653170"/>
              <a:ext cx="9901237" cy="27000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1" name="Rectangle 18"/>
            <p:cNvSpPr>
              <a:spLocks noChangeArrowheads="1"/>
            </p:cNvSpPr>
            <p:nvPr/>
          </p:nvSpPr>
          <p:spPr bwMode="gray">
            <a:xfrm>
              <a:off x="0" y="4653170"/>
              <a:ext cx="7470356" cy="54000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12" name="TW_Footer_1"/>
          <p:cNvSpPr txBox="1">
            <a:spLocks noChangeArrowheads="1"/>
          </p:cNvSpPr>
          <p:nvPr/>
        </p:nvSpPr>
        <p:spPr bwMode="auto">
          <a:xfrm>
            <a:off x="198438" y="5949950"/>
            <a:ext cx="9502775" cy="23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DB Office" pitchFamily="34" charset="0"/>
              </a:defRPr>
            </a:lvl1pPr>
            <a:lvl2pPr indent="-179388" eaLnBrk="0" hangingPunct="0">
              <a:buClr>
                <a:schemeClr val="accent2"/>
              </a:buClr>
              <a:buSzPct val="8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DB Office" pitchFamily="34" charset="0"/>
              </a:defRPr>
            </a:lvl2pPr>
            <a:lvl3pPr indent="-179388" eaLnBrk="0" hangingPunct="0">
              <a:buClr>
                <a:schemeClr val="accent2"/>
              </a:buClr>
              <a:buChar char="–"/>
              <a:defRPr sz="1600">
                <a:solidFill>
                  <a:schemeClr val="tx1"/>
                </a:solidFill>
                <a:latin typeface="DB Office" pitchFamily="34" charset="0"/>
              </a:defRPr>
            </a:lvl3pPr>
            <a:lvl4pPr indent="-179388" eaLnBrk="0" hangingPunct="0"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DB Office" pitchFamily="34" charset="0"/>
              </a:defRPr>
            </a:lvl4pPr>
            <a:lvl5pPr indent="-179388" eaLnBrk="0" hangingPunct="0">
              <a:buClr>
                <a:schemeClr val="accent2"/>
              </a:buClr>
              <a:buChar char="–"/>
              <a:defRPr sz="1600">
                <a:solidFill>
                  <a:schemeClr val="tx1"/>
                </a:solidFill>
                <a:latin typeface="DB Office" pitchFamily="34" charset="0"/>
              </a:defRPr>
            </a:lvl5pPr>
            <a:lvl6pPr indent="-17938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Char char="–"/>
              <a:defRPr sz="1600">
                <a:solidFill>
                  <a:schemeClr val="tx1"/>
                </a:solidFill>
                <a:latin typeface="DB Office" pitchFamily="34" charset="0"/>
              </a:defRPr>
            </a:lvl6pPr>
            <a:lvl7pPr indent="-17938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Char char="–"/>
              <a:defRPr sz="1600">
                <a:solidFill>
                  <a:schemeClr val="tx1"/>
                </a:solidFill>
                <a:latin typeface="DB Office" pitchFamily="34" charset="0"/>
              </a:defRPr>
            </a:lvl7pPr>
            <a:lvl8pPr indent="-17938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Char char="–"/>
              <a:defRPr sz="1600">
                <a:solidFill>
                  <a:schemeClr val="tx1"/>
                </a:solidFill>
                <a:latin typeface="DB Office" pitchFamily="34" charset="0"/>
              </a:defRPr>
            </a:lvl8pPr>
            <a:lvl9pPr indent="-17938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Char char="–"/>
              <a:defRPr sz="1600">
                <a:solidFill>
                  <a:schemeClr val="tx1"/>
                </a:solidFill>
                <a:latin typeface="DB Office" pitchFamily="34" charset="0"/>
              </a:defRPr>
            </a:lvl9pPr>
          </a:lstStyle>
          <a:p>
            <a:pPr algn="l"/>
            <a:r>
              <a:rPr lang="de-DE" altLang="de-DE" sz="1200" b="1" smtClean="0"/>
              <a:t>DB Netz AG | 02.01.2018</a:t>
            </a:r>
            <a:endParaRPr lang="de-DE" altLang="de-DE" sz="1200" b="1" dirty="0"/>
          </a:p>
        </p:txBody>
      </p:sp>
      <p:sp>
        <p:nvSpPr>
          <p:cNvPr id="15" name="Titel 1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Untertitel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948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Konfliktzeitpunkt bestimmen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360363"/>
            <a:endParaRPr lang="de-DE" dirty="0" smtClean="0">
              <a:sym typeface="Wingdings" panose="05000000000000000000" pitchFamily="2" charset="2"/>
            </a:endParaRPr>
          </a:p>
          <a:p>
            <a:pPr marL="360363"/>
            <a:r>
              <a:rPr lang="de-DE" dirty="0" smtClean="0">
                <a:sym typeface="Wingdings" panose="05000000000000000000" pitchFamily="2" charset="2"/>
              </a:rPr>
              <a:t>SAT  lösbar	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mtClean="0">
                <a:solidFill>
                  <a:srgbClr val="000000"/>
                </a:solidFill>
              </a:rPr>
              <a:t>DB Netz AG | Patrick Breun, Jordis Wächter | Dresden | 19.12.2017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57D3ECB-C94C-431E-AF53-5B9F6EE45787}" type="slidenum">
              <a:rPr lang="de-DE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270099" y="1271552"/>
            <a:ext cx="8569060" cy="286480"/>
          </a:xfrm>
          <a:prstGeom prst="rect">
            <a:avLst/>
          </a:prstGeom>
          <a:solidFill>
            <a:srgbClr val="878C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FFFFFF"/>
                </a:solidFill>
              </a:rPr>
              <a:t>g</a:t>
            </a:r>
            <a:r>
              <a:rPr lang="de-DE" sz="1400" dirty="0" smtClean="0">
                <a:solidFill>
                  <a:srgbClr val="FFFFFF"/>
                </a:solidFill>
              </a:rPr>
              <a:t>leiches 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Beispiel (andere Makrokonflikt zuerst gewählt)</a:t>
            </a:r>
          </a:p>
        </p:txBody>
      </p:sp>
      <p:grpSp>
        <p:nvGrpSpPr>
          <p:cNvPr id="27" name="Gruppieren 26"/>
          <p:cNvGrpSpPr/>
          <p:nvPr/>
        </p:nvGrpSpPr>
        <p:grpSpPr>
          <a:xfrm>
            <a:off x="494959" y="2198480"/>
            <a:ext cx="1768932" cy="156720"/>
            <a:chOff x="485999" y="2198480"/>
            <a:chExt cx="1768932" cy="156720"/>
          </a:xfrm>
        </p:grpSpPr>
        <p:sp>
          <p:nvSpPr>
            <p:cNvPr id="11" name="Flussdiagramm: Verbindungsstelle 10"/>
            <p:cNvSpPr/>
            <p:nvPr/>
          </p:nvSpPr>
          <p:spPr bwMode="auto">
            <a:xfrm>
              <a:off x="485999" y="2204830"/>
              <a:ext cx="144020" cy="144020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DB Office" pitchFamily="34" charset="0"/>
              </a:endParaRPr>
            </a:p>
          </p:txBody>
        </p:sp>
        <p:sp>
          <p:nvSpPr>
            <p:cNvPr id="12" name="Flussdiagramm: Verbindungsstelle 11"/>
            <p:cNvSpPr/>
            <p:nvPr/>
          </p:nvSpPr>
          <p:spPr bwMode="auto">
            <a:xfrm>
              <a:off x="2110911" y="2204830"/>
              <a:ext cx="144020" cy="144020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DB Office" pitchFamily="34" charset="0"/>
              </a:endParaRPr>
            </a:p>
          </p:txBody>
        </p:sp>
        <p:cxnSp>
          <p:nvCxnSpPr>
            <p:cNvPr id="16" name="Gekrümmte Verbindung 15"/>
            <p:cNvCxnSpPr>
              <a:stCxn id="11" idx="0"/>
              <a:endCxn id="12" idx="0"/>
            </p:cNvCxnSpPr>
            <p:nvPr/>
          </p:nvCxnSpPr>
          <p:spPr bwMode="auto">
            <a:xfrm rot="5400000" flipH="1" flipV="1">
              <a:off x="1370465" y="1392374"/>
              <a:ext cx="12700" cy="1624912"/>
            </a:xfrm>
            <a:prstGeom prst="curvedConnector3">
              <a:avLst>
                <a:gd name="adj1" fmla="val 180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Gekrümmte Verbindung 17"/>
            <p:cNvCxnSpPr>
              <a:stCxn id="11" idx="4"/>
              <a:endCxn id="12" idx="4"/>
            </p:cNvCxnSpPr>
            <p:nvPr/>
          </p:nvCxnSpPr>
          <p:spPr bwMode="auto">
            <a:xfrm rot="16200000" flipH="1">
              <a:off x="1370465" y="1536394"/>
              <a:ext cx="12700" cy="1624912"/>
            </a:xfrm>
            <a:prstGeom prst="curvedConnector3">
              <a:avLst>
                <a:gd name="adj1" fmla="val 180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Gerade Verbindung mit Pfeil 21"/>
            <p:cNvCxnSpPr>
              <a:stCxn id="11" idx="6"/>
              <a:endCxn id="12" idx="2"/>
            </p:cNvCxnSpPr>
            <p:nvPr/>
          </p:nvCxnSpPr>
          <p:spPr bwMode="auto">
            <a:xfrm>
              <a:off x="630019" y="2276840"/>
              <a:ext cx="148089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2574289" y="1722842"/>
                <a:ext cx="3456480" cy="10936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de-DE" sz="1400" dirty="0" smtClean="0"/>
                  <a:t>Anfragen: 	</a:t>
                </a:r>
                <a:r>
                  <a:rPr lang="de-DE" sz="1400" dirty="0"/>
                  <a:t>	</a:t>
                </a:r>
                <a:endParaRPr lang="de-DE" sz="1400" dirty="0" smtClean="0"/>
              </a:p>
              <a:p>
                <a:pPr marL="361950" algn="l"/>
                <a:r>
                  <a:rPr lang="de-DE" sz="1400" dirty="0" smtClean="0"/>
                  <a:t>r1 (1,1,0,0)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140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4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ar-AE" sz="14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ar-AE" sz="14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p>
                    </m:sSubSup>
                    <m:r>
                      <a:rPr lang="de-DE" sz="14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sz="1400" b="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de-DE" sz="14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de-DE" sz="14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sz="1400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de-DE" sz="1400" i="1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  <m:r>
                          <a:rPr lang="de-DE" sz="1400" i="1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de-DE" sz="14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de-DE" sz="14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sz="1400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de-DE" sz="1400" i="1">
                                <a:latin typeface="Cambria Math"/>
                              </a:rPr>
                              <m:t>′′</m:t>
                            </m:r>
                          </m:sup>
                        </m:sSubSup>
                        <m:r>
                          <a:rPr lang="de-DE" sz="14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de-DE" sz="1400" i="1" ker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400" i="1" ker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sz="1400" b="0" i="1" kern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de-DE" sz="1400" b="0" i="1" kern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de-DE" sz="1400" i="1" ker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400" i="1" ker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sz="1400" b="0" i="1" kern="0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de-DE" sz="1400" dirty="0" smtClean="0"/>
              </a:p>
              <a:p>
                <a:pPr marL="361950" algn="l"/>
                <a:r>
                  <a:rPr lang="de-DE" sz="1400" dirty="0" smtClean="0"/>
                  <a:t>r2 (1,0,0,1)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1400" i="1" kern="0"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400" i="1" ker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ar-AE" sz="1400" i="1" ker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sz="1400" b="0" i="1" kern="0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de-DE" sz="1400" kern="0" dirty="0"/>
                  <a:t> </a:t>
                </a:r>
                <a14:m>
                  <m:oMath xmlns:m="http://schemas.openxmlformats.org/officeDocument/2006/math">
                    <m:r>
                      <a:rPr lang="de-DE" sz="1400" i="1" ker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sz="1400" i="1" kern="0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de-DE" sz="1400" b="0" i="1" kern="0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de-DE" sz="1400" i="1" ker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sz="1400" i="1" kern="0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de-DE" sz="1400" b="0" i="1" kern="0" smtClean="0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  <m:r>
                          <a:rPr lang="de-DE" sz="1400" b="0" i="1" kern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de-DE" sz="1400" i="1" ker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400" i="1" ker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sz="1400" i="1" ker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de-DE" sz="1400" dirty="0" smtClean="0"/>
              </a:p>
              <a:p>
                <a:pPr marL="361950" algn="l"/>
                <a:r>
                  <a:rPr lang="de-DE" sz="1400" dirty="0"/>
                  <a:t>r</a:t>
                </a:r>
                <a:r>
                  <a:rPr lang="de-DE" sz="1400" dirty="0" smtClean="0"/>
                  <a:t>3 (1,1,0,1)</a:t>
                </a:r>
                <a:r>
                  <a:rPr lang="ar-AE" sz="1400" kern="0" dirty="0"/>
                  <a:t> </a:t>
                </a:r>
                <a:r>
                  <a:rPr lang="de-DE" sz="1400" kern="0" dirty="0" smtClean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1400" i="1" kern="0"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400" i="1" ker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ar-AE" sz="1400" i="1" ker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sz="1400" b="0" i="1" kern="0" smtClean="0">
                            <a:latin typeface="Cambria Math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de-DE" sz="1400" kern="0" dirty="0"/>
                  <a:t> </a:t>
                </a:r>
                <a14:m>
                  <m:oMath xmlns:m="http://schemas.openxmlformats.org/officeDocument/2006/math">
                    <m:r>
                      <a:rPr lang="de-DE" sz="1400" i="1" ker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sz="1400" i="1" kern="0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de-DE" sz="14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de-DE" sz="14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sz="1400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de-DE" sz="1400" i="1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  <m:r>
                          <a:rPr lang="de-DE" sz="1400" i="1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de-DE" sz="14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de-DE" sz="14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sz="1400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de-DE" sz="1400" i="1">
                                <a:latin typeface="Cambria Math"/>
                              </a:rPr>
                              <m:t>′′</m:t>
                            </m:r>
                          </m:sup>
                        </m:sSubSup>
                        <m:r>
                          <a:rPr lang="de-DE" sz="14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de-DE" sz="1400" i="1" ker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400" i="1" ker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sz="1400" b="0" i="1" kern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de-DE" sz="1400" i="1" ker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400" b="0" i="1" kern="0" smtClean="0">
                                <a:latin typeface="Cambria Math"/>
                              </a:rPr>
                              <m:t>,</m:t>
                            </m:r>
                            <m:r>
                              <a:rPr lang="de-DE" sz="1400" i="1" ker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sz="1400" b="0" i="1" kern="0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de-DE" sz="1400" dirty="0" smtClean="0"/>
              </a:p>
              <a:p>
                <a:pPr marL="361950" algn="l"/>
                <a:r>
                  <a:rPr lang="de-DE" sz="1400" dirty="0"/>
                  <a:t>r</a:t>
                </a:r>
                <a:r>
                  <a:rPr lang="de-DE" sz="1400" dirty="0" smtClean="0"/>
                  <a:t>4 (0,1,1,0)</a:t>
                </a:r>
                <a:r>
                  <a:rPr lang="ar-AE" sz="1400" kern="0" dirty="0"/>
                  <a:t> </a:t>
                </a:r>
                <a:r>
                  <a:rPr lang="de-DE" sz="1400" kern="0" dirty="0" smtClean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1400" i="1" kern="0"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400" i="1" ker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ar-AE" sz="1400" i="1" ker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sz="1400" b="0" i="1" kern="0" smtClean="0">
                            <a:latin typeface="Cambria Math"/>
                          </a:rPr>
                          <m:t>4</m:t>
                        </m:r>
                      </m:sup>
                    </m:sSubSup>
                  </m:oMath>
                </a14:m>
                <a:r>
                  <a:rPr lang="de-DE" sz="1400" kern="0" dirty="0"/>
                  <a:t> </a:t>
                </a:r>
                <a14:m>
                  <m:oMath xmlns:m="http://schemas.openxmlformats.org/officeDocument/2006/math">
                    <m:r>
                      <a:rPr lang="de-DE" sz="1400" i="1" ker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sz="1400" i="1" kern="0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de-DE" sz="1400" b="0" i="1" kern="0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de-DE" sz="1400" i="1" ker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sz="1400" i="1" kern="0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de-DE" sz="1400" b="0" i="1" kern="0" smtClean="0">
                                <a:latin typeface="Cambria Math"/>
                              </a:rPr>
                              <m:t>′′</m:t>
                            </m:r>
                          </m:sup>
                        </m:sSubSup>
                      </m:e>
                    </m:d>
                  </m:oMath>
                </a14:m>
                <a:endParaRPr lang="de-DE" sz="1400" dirty="0" smtClean="0"/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289" y="1722842"/>
                <a:ext cx="3456480" cy="1093633"/>
              </a:xfrm>
              <a:prstGeom prst="rect">
                <a:avLst/>
              </a:prstGeom>
              <a:blipFill rotWithShape="1">
                <a:blip r:embed="rId2"/>
                <a:stretch>
                  <a:fillRect l="-2998" t="-5028" b="-893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/>
              <p:cNvSpPr txBox="1"/>
              <p:nvPr/>
            </p:nvSpPr>
            <p:spPr>
              <a:xfrm>
                <a:off x="1087562" y="2081719"/>
                <a:ext cx="828464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2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sz="12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200" dirty="0" smtClean="0"/>
                  <a:t> </a:t>
                </a:r>
                <a:r>
                  <a:rPr lang="de-DE" sz="1050" dirty="0" smtClean="0"/>
                  <a:t>(1,1,1,1)</a:t>
                </a:r>
                <a:endParaRPr lang="de-DE" sz="1200" dirty="0"/>
              </a:p>
            </p:txBody>
          </p:sp>
        </mc:Choice>
        <mc:Fallback xmlns=""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562" y="2081719"/>
                <a:ext cx="828464" cy="184666"/>
              </a:xfrm>
              <a:prstGeom prst="rect">
                <a:avLst/>
              </a:prstGeom>
              <a:blipFill rotWithShape="1">
                <a:blip r:embed="rId4"/>
                <a:stretch>
                  <a:fillRect l="-4412" t="-9677" b="-3871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1087562" y="1772770"/>
                <a:ext cx="88446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2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sz="12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1200" dirty="0" smtClean="0"/>
                  <a:t> </a:t>
                </a:r>
                <a:r>
                  <a:rPr lang="de-DE" sz="1050" dirty="0" smtClean="0"/>
                  <a:t>(1,1,1,1)</a:t>
                </a:r>
                <a:endParaRPr lang="de-DE" sz="1200" dirty="0"/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562" y="1772770"/>
                <a:ext cx="884466" cy="184666"/>
              </a:xfrm>
              <a:prstGeom prst="rect">
                <a:avLst/>
              </a:prstGeom>
              <a:blipFill rotWithShape="1">
                <a:blip r:embed="rId5"/>
                <a:stretch>
                  <a:fillRect l="-4138" t="-13333" b="-4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1087562" y="2570816"/>
                <a:ext cx="674271" cy="180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2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sz="12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de-DE" sz="12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de-DE" sz="1050" dirty="0" smtClean="0"/>
                  <a:t>(1,1,1,1)</a:t>
                </a:r>
                <a:endParaRPr lang="de-DE" sz="1200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562" y="2570816"/>
                <a:ext cx="674271" cy="180434"/>
              </a:xfrm>
              <a:prstGeom prst="rect">
                <a:avLst/>
              </a:prstGeom>
              <a:blipFill rotWithShape="1">
                <a:blip r:embed="rId6"/>
                <a:stretch>
                  <a:fillRect l="-5405" t="-13793" r="-9009" b="-448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526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Systemtrasse aufteilen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Inhaltsplatzhalter 9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pPr indent="180975"/>
                <a:r>
                  <a:rPr lang="de-DE" dirty="0" smtClean="0"/>
                  <a:t>Konfliktzeitpunkt : </a:t>
                </a:r>
              </a:p>
              <a:p>
                <a:pPr indent="180975"/>
                <a:endParaRPr lang="de-DE" dirty="0" smtClean="0"/>
              </a:p>
              <a:p>
                <a:pPr indent="180975"/>
                <a:r>
                  <a:rPr lang="de-DE" dirty="0"/>
                  <a:t>		</a:t>
                </a:r>
              </a:p>
              <a:p>
                <a:pPr indent="180975"/>
                <a:endParaRPr lang="de-DE" dirty="0" smtClean="0"/>
              </a:p>
              <a:p>
                <a:pPr indent="180975"/>
                <a:endParaRPr lang="de-DE" dirty="0" smtClean="0"/>
              </a:p>
              <a:p>
                <a:pPr indent="180975"/>
                <a:r>
                  <a:rPr lang="de-DE" dirty="0" smtClean="0"/>
                  <a:t>Systemtrasse aufteilen: </a:t>
                </a:r>
              </a:p>
              <a:p>
                <a:pPr indent="180975"/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sz="20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(1,1,1,1</a:t>
                </a:r>
                <a:r>
                  <a:rPr lang="de-DE" dirty="0" smtClean="0"/>
                  <a:t>) </a:t>
                </a:r>
                <a:r>
                  <a:rPr lang="de-DE" sz="1200" dirty="0" smtClean="0">
                    <a:sym typeface="Wingdings" panose="05000000000000000000" pitchFamily="2" charset="2"/>
                  </a:rPr>
                  <a:t> keine zusätzlichen Einschränkungen</a:t>
                </a:r>
              </a:p>
              <a:p>
                <a:endParaRPr lang="de-DE" dirty="0" smtClean="0"/>
              </a:p>
              <a:p>
                <a:r>
                  <a:rPr lang="de-DE" dirty="0" smtClean="0"/>
                  <a:t>	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10" name="Inhaltsplatzhalt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mtClean="0">
                <a:solidFill>
                  <a:srgbClr val="000000"/>
                </a:solidFill>
              </a:rPr>
              <a:t>DB Netz AG | Patrick Breun, Jordis Wächter | Dresden | 19.12.2017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57D3ECB-C94C-431E-AF53-5B9F6EE45787}" type="slidenum">
              <a:rPr lang="de-DE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270099" y="1271552"/>
            <a:ext cx="8569060" cy="286480"/>
          </a:xfrm>
          <a:prstGeom prst="rect">
            <a:avLst/>
          </a:prstGeom>
          <a:solidFill>
            <a:srgbClr val="878C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FFFFFF"/>
                </a:solidFill>
              </a:rPr>
              <a:t>k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leines</a:t>
            </a:r>
            <a:r>
              <a:rPr kumimoji="0" lang="de-DE" sz="1400" b="0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 Beispiel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DB Office" pitchFamily="34" charset="0"/>
            </a:endParaRPr>
          </a:p>
        </p:txBody>
      </p:sp>
      <p:grpSp>
        <p:nvGrpSpPr>
          <p:cNvPr id="27" name="Gruppieren 26"/>
          <p:cNvGrpSpPr/>
          <p:nvPr/>
        </p:nvGrpSpPr>
        <p:grpSpPr>
          <a:xfrm>
            <a:off x="494959" y="2198480"/>
            <a:ext cx="1768932" cy="150370"/>
            <a:chOff x="485999" y="2198480"/>
            <a:chExt cx="1768932" cy="150370"/>
          </a:xfrm>
        </p:grpSpPr>
        <p:sp>
          <p:nvSpPr>
            <p:cNvPr id="11" name="Flussdiagramm: Verbindungsstelle 10"/>
            <p:cNvSpPr/>
            <p:nvPr/>
          </p:nvSpPr>
          <p:spPr bwMode="auto">
            <a:xfrm>
              <a:off x="485999" y="2204830"/>
              <a:ext cx="144020" cy="144020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DB Office" pitchFamily="34" charset="0"/>
              </a:endParaRPr>
            </a:p>
          </p:txBody>
        </p:sp>
        <p:sp>
          <p:nvSpPr>
            <p:cNvPr id="12" name="Flussdiagramm: Verbindungsstelle 11"/>
            <p:cNvSpPr/>
            <p:nvPr/>
          </p:nvSpPr>
          <p:spPr bwMode="auto">
            <a:xfrm>
              <a:off x="2110911" y="2204830"/>
              <a:ext cx="144020" cy="144020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DB Office" pitchFamily="34" charset="0"/>
              </a:endParaRPr>
            </a:p>
          </p:txBody>
        </p:sp>
        <p:cxnSp>
          <p:nvCxnSpPr>
            <p:cNvPr id="16" name="Gekrümmte Verbindung 15"/>
            <p:cNvCxnSpPr>
              <a:stCxn id="11" idx="0"/>
              <a:endCxn id="12" idx="0"/>
            </p:cNvCxnSpPr>
            <p:nvPr/>
          </p:nvCxnSpPr>
          <p:spPr bwMode="auto">
            <a:xfrm rot="5400000" flipH="1" flipV="1">
              <a:off x="1370465" y="1392374"/>
              <a:ext cx="12700" cy="1624912"/>
            </a:xfrm>
            <a:prstGeom prst="curvedConnector3">
              <a:avLst>
                <a:gd name="adj1" fmla="val 180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Gerade Verbindung mit Pfeil 21"/>
            <p:cNvCxnSpPr>
              <a:stCxn id="11" idx="6"/>
              <a:endCxn id="12" idx="2"/>
            </p:cNvCxnSpPr>
            <p:nvPr/>
          </p:nvCxnSpPr>
          <p:spPr bwMode="auto">
            <a:xfrm>
              <a:off x="630019" y="2276840"/>
              <a:ext cx="148089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2574289" y="1722842"/>
                <a:ext cx="3456480" cy="6542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de-DE" sz="1400" dirty="0" smtClean="0"/>
                  <a:t>Anfragen: 	</a:t>
                </a:r>
                <a:r>
                  <a:rPr lang="de-DE" sz="1400" dirty="0"/>
                  <a:t>	</a:t>
                </a:r>
                <a:endParaRPr lang="de-DE" sz="1400" dirty="0" smtClean="0"/>
              </a:p>
              <a:p>
                <a:pPr marL="361950" algn="l"/>
                <a:r>
                  <a:rPr lang="de-DE" sz="1400" dirty="0" smtClean="0"/>
                  <a:t>r1 (0,1,0,0)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140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4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ar-AE" sz="14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ar-AE" sz="14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p>
                    </m:sSubSup>
                    <m:r>
                      <a:rPr lang="de-DE" sz="14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sz="1400" b="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de-DE" sz="14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de-DE" sz="14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sz="1400" i="1">
                                <a:latin typeface="Cambria Math"/>
                              </a:rPr>
                              <m:t>1</m:t>
                            </m:r>
                          </m:sub>
                          <m:sup/>
                        </m:sSubSup>
                      </m:e>
                    </m:d>
                  </m:oMath>
                </a14:m>
                <a:endParaRPr lang="de-DE" sz="1400" dirty="0" smtClean="0"/>
              </a:p>
              <a:p>
                <a:pPr marL="361950" algn="l"/>
                <a:r>
                  <a:rPr lang="de-DE" sz="1400" dirty="0" smtClean="0"/>
                  <a:t>r2 (1,0,0,1)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1400" i="1" kern="0"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400" i="1" ker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ar-AE" sz="1400" i="1" ker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sz="1400" b="0" i="1" kern="0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de-DE" sz="1400" kern="0" dirty="0"/>
                  <a:t> </a:t>
                </a:r>
                <a14:m>
                  <m:oMath xmlns:m="http://schemas.openxmlformats.org/officeDocument/2006/math">
                    <m:r>
                      <a:rPr lang="de-DE" sz="1400" i="1" ker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sz="1400" i="1" kern="0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de-DE" sz="1400" b="0" i="1" kern="0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de-DE" sz="1400" i="1" ker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sz="1400" i="1" kern="0">
                                <a:latin typeface="Cambria Math"/>
                              </a:rPr>
                              <m:t>1</m:t>
                            </m:r>
                          </m:sub>
                          <m:sup/>
                        </m:sSubSup>
                      </m:e>
                    </m:d>
                  </m:oMath>
                </a14:m>
                <a:endParaRPr lang="de-DE" sz="1400" dirty="0" smtClean="0"/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289" y="1722842"/>
                <a:ext cx="3456480" cy="654218"/>
              </a:xfrm>
              <a:prstGeom prst="rect">
                <a:avLst/>
              </a:prstGeom>
              <a:blipFill rotWithShape="1">
                <a:blip r:embed="rId3"/>
                <a:stretch>
                  <a:fillRect l="-2998" t="-8411" b="-1588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/>
              <p:cNvSpPr txBox="1"/>
              <p:nvPr/>
            </p:nvSpPr>
            <p:spPr>
              <a:xfrm>
                <a:off x="1087561" y="2081719"/>
                <a:ext cx="103231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2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sz="12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200" dirty="0" smtClean="0"/>
                  <a:t> </a:t>
                </a:r>
                <a:r>
                  <a:rPr lang="de-DE" sz="1050" dirty="0" smtClean="0"/>
                  <a:t>(1,1,1,1)</a:t>
                </a:r>
                <a:endParaRPr lang="de-DE" sz="1200" dirty="0"/>
              </a:p>
            </p:txBody>
          </p:sp>
        </mc:Choice>
        <mc:Fallback xmlns=""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561" y="2081719"/>
                <a:ext cx="1032310" cy="184666"/>
              </a:xfrm>
              <a:prstGeom prst="rect">
                <a:avLst/>
              </a:prstGeom>
              <a:blipFill rotWithShape="1">
                <a:blip r:embed="rId4"/>
                <a:stretch>
                  <a:fillRect l="-3529" t="-9677" b="-3871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1087561" y="1793656"/>
                <a:ext cx="1032309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de-DE" sz="105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05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sz="1050" b="0" i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1050" dirty="0"/>
                  <a:t> (1,1,1,1)</a:t>
                </a:r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561" y="1793656"/>
                <a:ext cx="1032309" cy="161583"/>
              </a:xfrm>
              <a:prstGeom prst="rect">
                <a:avLst/>
              </a:prstGeom>
              <a:blipFill rotWithShape="1">
                <a:blip r:embed="rId5"/>
                <a:stretch>
                  <a:fillRect l="-2941" t="-22222" b="-481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feld 6"/>
          <p:cNvSpPr txBox="1"/>
          <p:nvPr/>
        </p:nvSpPr>
        <p:spPr>
          <a:xfrm>
            <a:off x="3510419" y="3466202"/>
            <a:ext cx="405491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dirty="0" smtClean="0">
                <a:sym typeface="Wingdings" panose="05000000000000000000" pitchFamily="2" charset="2"/>
              </a:rPr>
              <a:t> kein Konflikt</a:t>
            </a:r>
            <a:endParaRPr lang="de-DE" dirty="0" smtClean="0"/>
          </a:p>
        </p:txBody>
      </p:sp>
      <p:sp>
        <p:nvSpPr>
          <p:cNvPr id="20" name="Textfeld 19"/>
          <p:cNvSpPr txBox="1"/>
          <p:nvPr/>
        </p:nvSpPr>
        <p:spPr>
          <a:xfrm>
            <a:off x="630019" y="5055170"/>
            <a:ext cx="57331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1200" dirty="0" smtClean="0"/>
              <a:t>NOT</a:t>
            </a:r>
            <a:endParaRPr lang="de-DE" dirty="0" smtClean="0"/>
          </a:p>
        </p:txBody>
      </p:sp>
      <p:sp>
        <p:nvSpPr>
          <p:cNvPr id="70" name="Rechteck 69"/>
          <p:cNvSpPr/>
          <p:nvPr/>
        </p:nvSpPr>
        <p:spPr bwMode="auto">
          <a:xfrm>
            <a:off x="547486" y="3313869"/>
            <a:ext cx="1080150" cy="25203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de-DE" sz="1400" dirty="0"/>
              <a:t>r1 (0,1,0,0)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1" name="Rechteck 70"/>
          <p:cNvSpPr/>
          <p:nvPr/>
        </p:nvSpPr>
        <p:spPr bwMode="auto">
          <a:xfrm>
            <a:off x="547486" y="3609024"/>
            <a:ext cx="1080150" cy="25203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de-DE" sz="1400" dirty="0" smtClean="0"/>
              <a:t>r2 (1,0,0,1)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2" name="Rechteck 71"/>
          <p:cNvSpPr/>
          <p:nvPr/>
        </p:nvSpPr>
        <p:spPr bwMode="auto">
          <a:xfrm>
            <a:off x="2119870" y="3469609"/>
            <a:ext cx="1080150" cy="25203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de-DE" sz="1400" dirty="0" smtClean="0"/>
              <a:t>(0,0,0,0</a:t>
            </a:r>
            <a:r>
              <a:rPr lang="de-DE" sz="1400" dirty="0"/>
              <a:t>)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75" name="Gerade Verbindung mit Pfeil 74"/>
          <p:cNvCxnSpPr>
            <a:stCxn id="70" idx="3"/>
            <a:endCxn id="72" idx="1"/>
          </p:cNvCxnSpPr>
          <p:nvPr/>
        </p:nvCxnSpPr>
        <p:spPr bwMode="auto">
          <a:xfrm>
            <a:off x="1627636" y="3439887"/>
            <a:ext cx="492234" cy="1557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Gerade Verbindung mit Pfeil 76"/>
          <p:cNvCxnSpPr>
            <a:stCxn id="71" idx="3"/>
            <a:endCxn id="72" idx="1"/>
          </p:cNvCxnSpPr>
          <p:nvPr/>
        </p:nvCxnSpPr>
        <p:spPr bwMode="auto">
          <a:xfrm flipV="1">
            <a:off x="1627636" y="3595627"/>
            <a:ext cx="492234" cy="1394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8" name="Rechteck 77"/>
          <p:cNvSpPr/>
          <p:nvPr/>
        </p:nvSpPr>
        <p:spPr bwMode="auto">
          <a:xfrm>
            <a:off x="1206099" y="4895467"/>
            <a:ext cx="1080150" cy="25203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de-DE" sz="1400" dirty="0"/>
              <a:t>r1 (0,1,0,0)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hteck 78"/>
              <p:cNvSpPr/>
              <p:nvPr/>
            </p:nvSpPr>
            <p:spPr bwMode="auto">
              <a:xfrm>
                <a:off x="1206099" y="5190622"/>
                <a:ext cx="1080150" cy="25203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DE" sz="1400" i="1" dirty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de-DE" sz="1400" dirty="0">
                            <a:latin typeface="Cambria Math"/>
                          </a:rPr>
                          <m:t>r</m:t>
                        </m:r>
                        <m:r>
                          <a:rPr lang="de-DE" sz="1400" dirty="0">
                            <a:latin typeface="Cambria Math"/>
                          </a:rPr>
                          <m:t>1</m:t>
                        </m:r>
                      </m:e>
                    </m:acc>
                  </m:oMath>
                </a14:m>
                <a:r>
                  <a:rPr lang="de-DE" sz="1400" dirty="0" smtClean="0"/>
                  <a:t> (1,0,1,1)</a:t>
                </a:r>
                <a:endPara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79" name="Rechteck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06099" y="5190622"/>
                <a:ext cx="1080150" cy="252036"/>
              </a:xfrm>
              <a:prstGeom prst="rect">
                <a:avLst/>
              </a:prstGeom>
              <a:blipFill rotWithShape="1">
                <a:blip r:embed="rId6"/>
                <a:stretch>
                  <a:fillRect t="-6522" b="-26087"/>
                </a:stretch>
              </a:blipFill>
              <a:ln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echteck 81"/>
          <p:cNvSpPr/>
          <p:nvPr/>
        </p:nvSpPr>
        <p:spPr bwMode="auto">
          <a:xfrm>
            <a:off x="1206099" y="5491888"/>
            <a:ext cx="1080150" cy="25203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de-DE" sz="1400" dirty="0" smtClean="0"/>
              <a:t>r2 </a:t>
            </a:r>
            <a:r>
              <a:rPr lang="de-DE" sz="1400" dirty="0" smtClean="0"/>
              <a:t>(1,0,0,1)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hteck 82"/>
              <p:cNvSpPr/>
              <p:nvPr/>
            </p:nvSpPr>
            <p:spPr bwMode="auto">
              <a:xfrm>
                <a:off x="1206099" y="5787043"/>
                <a:ext cx="1080150" cy="25203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DE" sz="140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de-DE" sz="1400" dirty="0">
                            <a:latin typeface="Cambria Math"/>
                          </a:rPr>
                          <m:t>r</m:t>
                        </m:r>
                        <m:r>
                          <a:rPr lang="de-DE" sz="1400" b="0" i="0" dirty="0" smtClean="0">
                            <a:latin typeface="Cambria Math"/>
                          </a:rPr>
                          <m:t>2</m:t>
                        </m:r>
                      </m:e>
                    </m:acc>
                  </m:oMath>
                </a14:m>
                <a:r>
                  <a:rPr lang="de-DE" sz="1400" dirty="0" smtClean="0"/>
                  <a:t> (0,1,1,0)</a:t>
                </a:r>
                <a:endPara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83" name="Rechteck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06099" y="5787043"/>
                <a:ext cx="1080150" cy="252036"/>
              </a:xfrm>
              <a:prstGeom prst="rect">
                <a:avLst/>
              </a:prstGeom>
              <a:blipFill rotWithShape="1">
                <a:blip r:embed="rId7"/>
                <a:stretch>
                  <a:fillRect t="-6522" b="-26087"/>
                </a:stretch>
              </a:blipFill>
              <a:ln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Rechteck 83"/>
          <p:cNvSpPr/>
          <p:nvPr/>
        </p:nvSpPr>
        <p:spPr bwMode="auto">
          <a:xfrm>
            <a:off x="3222379" y="4895467"/>
            <a:ext cx="1080150" cy="25203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de-DE" sz="1400" dirty="0" smtClean="0"/>
              <a:t> </a:t>
            </a:r>
            <a:r>
              <a:rPr lang="de-DE" sz="1400" dirty="0"/>
              <a:t>(</a:t>
            </a:r>
            <a:r>
              <a:rPr lang="de-DE" sz="1400" dirty="0" smtClean="0"/>
              <a:t>0,0,0,0</a:t>
            </a:r>
            <a:r>
              <a:rPr lang="de-DE" sz="1400" dirty="0"/>
              <a:t>)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5" name="Rechteck 84"/>
          <p:cNvSpPr/>
          <p:nvPr/>
        </p:nvSpPr>
        <p:spPr bwMode="auto">
          <a:xfrm>
            <a:off x="3222379" y="5190622"/>
            <a:ext cx="1080150" cy="25203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de-DE" sz="1400" dirty="0"/>
              <a:t>(</a:t>
            </a:r>
            <a:r>
              <a:rPr lang="de-DE" sz="1400" dirty="0" smtClean="0"/>
              <a:t>0,1,0,0</a:t>
            </a:r>
            <a:r>
              <a:rPr lang="de-DE" sz="1400" dirty="0"/>
              <a:t>)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86" name="Rechteck 85"/>
          <p:cNvSpPr/>
          <p:nvPr/>
        </p:nvSpPr>
        <p:spPr bwMode="auto">
          <a:xfrm>
            <a:off x="3222379" y="5491888"/>
            <a:ext cx="1080150" cy="25203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de-DE" sz="1400" dirty="0" smtClean="0"/>
              <a:t>(1,0,0,1)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7" name="Rechteck 86"/>
          <p:cNvSpPr/>
          <p:nvPr/>
        </p:nvSpPr>
        <p:spPr bwMode="auto">
          <a:xfrm>
            <a:off x="3222379" y="5787043"/>
            <a:ext cx="1080150" cy="25203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de-DE" sz="1400" dirty="0" smtClean="0"/>
              <a:t> (0,0,1,0)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89" name="Gerade Verbindung mit Pfeil 88"/>
          <p:cNvCxnSpPr>
            <a:stCxn id="78" idx="3"/>
            <a:endCxn id="84" idx="1"/>
          </p:cNvCxnSpPr>
          <p:nvPr/>
        </p:nvCxnSpPr>
        <p:spPr bwMode="auto">
          <a:xfrm>
            <a:off x="2286249" y="5021485"/>
            <a:ext cx="93613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Gerade Verbindung mit Pfeil 90"/>
          <p:cNvCxnSpPr>
            <a:stCxn id="78" idx="3"/>
            <a:endCxn id="85" idx="1"/>
          </p:cNvCxnSpPr>
          <p:nvPr/>
        </p:nvCxnSpPr>
        <p:spPr bwMode="auto">
          <a:xfrm>
            <a:off x="2286249" y="5021485"/>
            <a:ext cx="936130" cy="2951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Gerade Verbindung mit Pfeil 92"/>
          <p:cNvCxnSpPr>
            <a:stCxn id="79" idx="3"/>
            <a:endCxn id="86" idx="1"/>
          </p:cNvCxnSpPr>
          <p:nvPr/>
        </p:nvCxnSpPr>
        <p:spPr bwMode="auto">
          <a:xfrm>
            <a:off x="2286249" y="5316640"/>
            <a:ext cx="936130" cy="3012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" name="Gerade Verbindung mit Pfeil 94"/>
          <p:cNvCxnSpPr>
            <a:stCxn id="79" idx="3"/>
            <a:endCxn id="87" idx="1"/>
          </p:cNvCxnSpPr>
          <p:nvPr/>
        </p:nvCxnSpPr>
        <p:spPr bwMode="auto">
          <a:xfrm>
            <a:off x="2286249" y="5316640"/>
            <a:ext cx="936130" cy="5964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Gerade Verbindung mit Pfeil 96"/>
          <p:cNvCxnSpPr>
            <a:stCxn id="82" idx="3"/>
            <a:endCxn id="84" idx="1"/>
          </p:cNvCxnSpPr>
          <p:nvPr/>
        </p:nvCxnSpPr>
        <p:spPr bwMode="auto">
          <a:xfrm flipV="1">
            <a:off x="2286249" y="5021485"/>
            <a:ext cx="936130" cy="5964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" name="Gerade Verbindung mit Pfeil 98"/>
          <p:cNvCxnSpPr>
            <a:stCxn id="82" idx="3"/>
            <a:endCxn id="86" idx="1"/>
          </p:cNvCxnSpPr>
          <p:nvPr/>
        </p:nvCxnSpPr>
        <p:spPr bwMode="auto">
          <a:xfrm>
            <a:off x="2286249" y="5617906"/>
            <a:ext cx="93613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1" name="Gerade Verbindung mit Pfeil 100"/>
          <p:cNvCxnSpPr>
            <a:stCxn id="83" idx="3"/>
            <a:endCxn id="85" idx="1"/>
          </p:cNvCxnSpPr>
          <p:nvPr/>
        </p:nvCxnSpPr>
        <p:spPr bwMode="auto">
          <a:xfrm flipV="1">
            <a:off x="2286249" y="5316640"/>
            <a:ext cx="936130" cy="5964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" name="Gerade Verbindung mit Pfeil 102"/>
          <p:cNvCxnSpPr>
            <a:stCxn id="83" idx="3"/>
            <a:endCxn id="87" idx="1"/>
          </p:cNvCxnSpPr>
          <p:nvPr/>
        </p:nvCxnSpPr>
        <p:spPr bwMode="auto">
          <a:xfrm>
            <a:off x="2286249" y="5913061"/>
            <a:ext cx="93613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" name="Multiplizieren 103"/>
          <p:cNvSpPr/>
          <p:nvPr/>
        </p:nvSpPr>
        <p:spPr bwMode="auto">
          <a:xfrm>
            <a:off x="3294389" y="4886037"/>
            <a:ext cx="936130" cy="296626"/>
          </a:xfrm>
          <a:prstGeom prst="mathMultiply">
            <a:avLst/>
          </a:prstGeom>
          <a:solidFill>
            <a:schemeClr val="accent1">
              <a:alpha val="79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cxnSp>
        <p:nvCxnSpPr>
          <p:cNvPr id="106" name="Gewinkelte Verbindung 105"/>
          <p:cNvCxnSpPr>
            <a:stCxn id="78" idx="1"/>
            <a:endCxn id="79" idx="1"/>
          </p:cNvCxnSpPr>
          <p:nvPr/>
        </p:nvCxnSpPr>
        <p:spPr bwMode="auto">
          <a:xfrm rot="10800000" flipV="1">
            <a:off x="1206099" y="5021484"/>
            <a:ext cx="12700" cy="295155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7" name="Textfeld 106"/>
          <p:cNvSpPr txBox="1"/>
          <p:nvPr/>
        </p:nvSpPr>
        <p:spPr>
          <a:xfrm>
            <a:off x="632780" y="5651591"/>
            <a:ext cx="57331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1200" dirty="0" smtClean="0"/>
              <a:t>NOT</a:t>
            </a:r>
            <a:endParaRPr lang="de-DE" dirty="0" smtClean="0"/>
          </a:p>
        </p:txBody>
      </p:sp>
      <p:cxnSp>
        <p:nvCxnSpPr>
          <p:cNvPr id="108" name="Gewinkelte Verbindung 107"/>
          <p:cNvCxnSpPr>
            <a:stCxn id="82" idx="1"/>
            <a:endCxn id="83" idx="1"/>
          </p:cNvCxnSpPr>
          <p:nvPr/>
        </p:nvCxnSpPr>
        <p:spPr bwMode="auto">
          <a:xfrm rot="10800000" flipV="1">
            <a:off x="1206099" y="5617905"/>
            <a:ext cx="12700" cy="295155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hteck 111"/>
              <p:cNvSpPr/>
              <p:nvPr/>
            </p:nvSpPr>
            <p:spPr bwMode="auto">
              <a:xfrm>
                <a:off x="4445727" y="5190622"/>
                <a:ext cx="432060" cy="252036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de-DE" sz="1200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de-DE" sz="1200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de-DE" sz="1200" i="1">
                              <a:latin typeface="Cambria Math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de-DE" sz="1200" dirty="0" err="1"/>
              </a:p>
            </p:txBody>
          </p:sp>
        </mc:Choice>
        <mc:Fallback xmlns="">
          <p:sp>
            <p:nvSpPr>
              <p:cNvPr id="112" name="Rechteck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45727" y="5190622"/>
                <a:ext cx="432060" cy="25203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hteck 112"/>
              <p:cNvSpPr/>
              <p:nvPr/>
            </p:nvSpPr>
            <p:spPr bwMode="auto">
              <a:xfrm>
                <a:off x="4445727" y="5787043"/>
                <a:ext cx="432060" cy="252034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de-DE" sz="1200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de-DE" sz="1200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de-DE" sz="1200" i="1">
                              <a:latin typeface="Cambria Math"/>
                            </a:rPr>
                            <m:t>′</m:t>
                          </m:r>
                          <m:r>
                            <a:rPr lang="de-DE" sz="1200" b="0" i="1" smtClean="0">
                              <a:latin typeface="Cambria Math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de-DE" sz="1200" dirty="0" err="1"/>
              </a:p>
            </p:txBody>
          </p:sp>
        </mc:Choice>
        <mc:Fallback xmlns="">
          <p:sp>
            <p:nvSpPr>
              <p:cNvPr id="113" name="Rechteck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45727" y="5787043"/>
                <a:ext cx="432060" cy="25203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Rechteck 113"/>
              <p:cNvSpPr/>
              <p:nvPr/>
            </p:nvSpPr>
            <p:spPr bwMode="auto">
              <a:xfrm>
                <a:off x="4441042" y="5491889"/>
                <a:ext cx="432060" cy="25203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de-DE" sz="1200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de-DE" sz="1200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de-DE" sz="1200" b="0" i="1" smtClean="0">
                              <a:latin typeface="Cambria Math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de-DE" sz="1200" dirty="0" err="1"/>
              </a:p>
            </p:txBody>
          </p:sp>
        </mc:Choice>
        <mc:Fallback xmlns="">
          <p:sp>
            <p:nvSpPr>
              <p:cNvPr id="114" name="Rechteck 1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41042" y="5491889"/>
                <a:ext cx="432060" cy="25203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036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Systemtrasse aufteilen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pPr marL="342900" indent="-161925"/>
            <a:r>
              <a:rPr lang="de-DE" dirty="0" smtClean="0"/>
              <a:t>Systemtrasse </a:t>
            </a:r>
            <a:r>
              <a:rPr lang="de-DE" dirty="0"/>
              <a:t>aufteilen: </a:t>
            </a:r>
            <a:endParaRPr lang="de-DE" dirty="0" smtClean="0"/>
          </a:p>
          <a:p>
            <a:pPr marL="342900" indent="-161925">
              <a:buAutoNum type="arabicPeriod"/>
            </a:pPr>
            <a:r>
              <a:rPr lang="de-DE" dirty="0" smtClean="0"/>
              <a:t>Bit-Schlüssel und „negierter“ Bit-Schlüssel der betroffene Anfragen mit Bit-Schlüssel der Systemtrasse Verknüpfen</a:t>
            </a:r>
          </a:p>
          <a:p>
            <a:pPr marL="342900" indent="-161925">
              <a:buAutoNum type="arabicPeriod"/>
            </a:pPr>
            <a:r>
              <a:rPr lang="de-DE" dirty="0" smtClean="0"/>
              <a:t>paarweise Verknüpfung der entstehende Bit-Schlüssel zweier Anfragen</a:t>
            </a:r>
          </a:p>
          <a:p>
            <a:pPr marL="342900" indent="-161925">
              <a:buAutoNum type="arabicPeriod"/>
            </a:pPr>
            <a:r>
              <a:rPr lang="de-DE" dirty="0" smtClean="0"/>
              <a:t>Falls mehr als zwei Anfragen im Konflikt stehen: nacheinander weitere entstehende Bit-Schlüssel einer weiteren Anfrage hinzufügen</a:t>
            </a:r>
            <a:endParaRPr lang="de-DE" dirty="0"/>
          </a:p>
          <a:p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mtClean="0">
                <a:solidFill>
                  <a:srgbClr val="000000"/>
                </a:solidFill>
              </a:rPr>
              <a:t>DB Netz AG | Patrick Breun, Jordis Wächter | Dresden | 19.12.2017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270099" y="1271552"/>
            <a:ext cx="8569060" cy="286480"/>
          </a:xfrm>
          <a:prstGeom prst="rect">
            <a:avLst/>
          </a:prstGeom>
          <a:solidFill>
            <a:srgbClr val="878C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 smtClean="0">
                <a:solidFill>
                  <a:srgbClr val="FFFFFF"/>
                </a:solidFill>
              </a:rPr>
              <a:t>Großes </a:t>
            </a:r>
            <a:r>
              <a:rPr kumimoji="0" lang="de-DE" sz="1400" b="0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Beispiel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DB Office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2574289" y="1722842"/>
                <a:ext cx="3456480" cy="9010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de-DE" sz="1400" dirty="0" smtClean="0"/>
                  <a:t>Anfragen: 	</a:t>
                </a:r>
                <a:r>
                  <a:rPr lang="de-DE" sz="1400" dirty="0"/>
                  <a:t>	</a:t>
                </a:r>
                <a:endParaRPr lang="de-DE" sz="1400" dirty="0" smtClean="0"/>
              </a:p>
              <a:p>
                <a:pPr marL="361950" algn="l"/>
                <a:r>
                  <a:rPr lang="de-DE" sz="1400" dirty="0" smtClean="0"/>
                  <a:t>r1 (0,0,1,1,0,0,0)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140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4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ar-AE" sz="14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ar-AE" sz="14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p>
                    </m:sSubSup>
                    <m:r>
                      <a:rPr lang="de-DE" sz="14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sz="1400" b="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de-DE" sz="14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de-DE" sz="1400" i="1">
                                <a:latin typeface="Cambria Math"/>
                              </a:rPr>
                              <m:t>𝑠</m:t>
                            </m:r>
                            <m:r>
                              <a:rPr lang="de-DE" sz="1400" b="0" i="1" smtClean="0"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de-DE" sz="1400" i="1">
                                <a:latin typeface="Cambria Math"/>
                              </a:rPr>
                              <m:t>1</m:t>
                            </m:r>
                          </m:sub>
                          <m:sup/>
                        </m:sSubSup>
                        <m:r>
                          <a:rPr lang="de-DE" sz="1400" b="0" i="1" smtClean="0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de-DE" sz="14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de-DE" sz="14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/>
                              </a:rPr>
                              <m:t>2</m:t>
                            </m:r>
                          </m:sub>
                          <m:sup/>
                        </m:sSubSup>
                      </m:e>
                    </m:d>
                  </m:oMath>
                </a14:m>
                <a:endParaRPr lang="de-DE" sz="1400" dirty="0" smtClean="0"/>
              </a:p>
              <a:p>
                <a:pPr marL="361950" algn="l"/>
                <a:r>
                  <a:rPr lang="de-DE" sz="1400" dirty="0" smtClean="0"/>
                  <a:t>r2 (0,1,0,0,0,1,1)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1400" i="1" kern="0"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400" i="1" ker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ar-AE" sz="1400" i="1" ker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sz="1400" b="0" i="1" kern="0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de-DE" sz="1400" kern="0" dirty="0"/>
                  <a:t> </a:t>
                </a:r>
                <a14:m>
                  <m:oMath xmlns:m="http://schemas.openxmlformats.org/officeDocument/2006/math">
                    <m:r>
                      <a:rPr lang="de-DE" sz="1400" i="1" ker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sz="1400" i="1" kern="0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de-DE" sz="14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de-DE" sz="1400" i="1">
                                <a:latin typeface="Cambria Math"/>
                              </a:rPr>
                              <m:t>𝑠</m:t>
                            </m:r>
                            <m:r>
                              <a:rPr lang="de-DE" sz="1400" i="1"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de-DE" sz="1400" i="1">
                                <a:latin typeface="Cambria Math"/>
                              </a:rPr>
                              <m:t>1</m:t>
                            </m:r>
                          </m:sub>
                          <m:sup/>
                        </m:sSubSup>
                        <m:r>
                          <a:rPr lang="de-DE" sz="1400" i="1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de-DE" sz="14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de-DE" sz="1400" i="1">
                                <a:latin typeface="Cambria Math"/>
                              </a:rPr>
                              <m:t>𝑠</m:t>
                            </m:r>
                            <m:r>
                              <a:rPr lang="de-DE" sz="1400" i="1">
                                <a:latin typeface="Cambria Math"/>
                              </a:rPr>
                              <m:t>′′</m:t>
                            </m:r>
                          </m:e>
                          <m:sub>
                            <m:r>
                              <a:rPr lang="de-DE" sz="1400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de-DE" sz="1400" i="1">
                                <a:latin typeface="Cambria Math"/>
                              </a:rPr>
                              <m:t> </m:t>
                            </m:r>
                          </m:sup>
                        </m:sSubSup>
                        <m:r>
                          <a:rPr lang="de-DE" sz="1400" i="1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de-DE" sz="14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de-DE" sz="14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sz="1400" i="1">
                                <a:latin typeface="Cambria Math"/>
                              </a:rPr>
                              <m:t>2</m:t>
                            </m:r>
                          </m:sub>
                          <m:sup/>
                        </m:sSubSup>
                      </m:e>
                    </m:d>
                  </m:oMath>
                </a14:m>
                <a:endParaRPr lang="de-DE" sz="1400" dirty="0" smtClean="0"/>
              </a:p>
              <a:p>
                <a:pPr marL="361950" algn="l"/>
                <a:r>
                  <a:rPr lang="de-DE" sz="1400" dirty="0"/>
                  <a:t>r</a:t>
                </a:r>
                <a:r>
                  <a:rPr lang="de-DE" sz="1400" dirty="0" smtClean="0"/>
                  <a:t>3 (1,0,0,0,0,1,1)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1400" i="1" kern="0"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400" i="1" ker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ar-AE" sz="1400" i="1" ker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sz="1400" i="1" ker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de-DE" sz="1400" kern="0" dirty="0"/>
                  <a:t> </a:t>
                </a:r>
                <a14:m>
                  <m:oMath xmlns:m="http://schemas.openxmlformats.org/officeDocument/2006/math">
                    <m:r>
                      <a:rPr lang="de-DE" sz="1400" i="1" ker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sz="1400" i="1" kern="0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de-DE" sz="14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de-DE" sz="1400" i="1">
                                <a:latin typeface="Cambria Math"/>
                              </a:rPr>
                              <m:t>𝑠</m:t>
                            </m:r>
                            <m:r>
                              <a:rPr lang="de-DE" sz="1400" i="1"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de-DE" sz="1400" i="1">
                                <a:latin typeface="Cambria Math"/>
                              </a:rPr>
                              <m:t>1</m:t>
                            </m:r>
                          </m:sub>
                          <m:sup/>
                        </m:sSubSup>
                        <m:r>
                          <a:rPr lang="de-DE" sz="1400" i="1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de-DE" sz="14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de-DE" sz="1400" i="1">
                                <a:latin typeface="Cambria Math"/>
                              </a:rPr>
                              <m:t>𝑠</m:t>
                            </m:r>
                            <m:r>
                              <a:rPr lang="de-DE" sz="1400" i="1">
                                <a:latin typeface="Cambria Math"/>
                              </a:rPr>
                              <m:t>′′</m:t>
                            </m:r>
                          </m:e>
                          <m:sub>
                            <m:r>
                              <a:rPr lang="de-DE" sz="1400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de-DE" sz="1400" i="1">
                                <a:latin typeface="Cambria Math"/>
                              </a:rPr>
                              <m:t> </m:t>
                            </m:r>
                          </m:sup>
                        </m:sSubSup>
                        <m:r>
                          <a:rPr lang="de-DE" sz="1400" i="1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de-DE" sz="14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de-DE" sz="14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sz="1400" i="1">
                                <a:latin typeface="Cambria Math"/>
                              </a:rPr>
                              <m:t>2</m:t>
                            </m:r>
                          </m:sub>
                          <m:sup/>
                        </m:sSubSup>
                      </m:e>
                    </m:d>
                  </m:oMath>
                </a14:m>
                <a:endParaRPr lang="de-DE" sz="1400" dirty="0" smtClean="0"/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289" y="1722842"/>
                <a:ext cx="3456480" cy="901081"/>
              </a:xfrm>
              <a:prstGeom prst="rect">
                <a:avLst/>
              </a:prstGeom>
              <a:blipFill rotWithShape="1">
                <a:blip r:embed="rId2"/>
                <a:stretch>
                  <a:fillRect l="-2998" t="-6122" b="-816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uppieren 32"/>
          <p:cNvGrpSpPr/>
          <p:nvPr/>
        </p:nvGrpSpPr>
        <p:grpSpPr>
          <a:xfrm>
            <a:off x="494959" y="2198480"/>
            <a:ext cx="1768932" cy="156720"/>
            <a:chOff x="485999" y="2198480"/>
            <a:chExt cx="1768932" cy="156720"/>
          </a:xfrm>
        </p:grpSpPr>
        <p:sp>
          <p:nvSpPr>
            <p:cNvPr id="34" name="Flussdiagramm: Verbindungsstelle 33"/>
            <p:cNvSpPr/>
            <p:nvPr/>
          </p:nvSpPr>
          <p:spPr bwMode="auto">
            <a:xfrm>
              <a:off x="485999" y="2204830"/>
              <a:ext cx="144020" cy="144020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DB Office" pitchFamily="34" charset="0"/>
              </a:endParaRPr>
            </a:p>
          </p:txBody>
        </p:sp>
        <p:sp>
          <p:nvSpPr>
            <p:cNvPr id="35" name="Flussdiagramm: Verbindungsstelle 34"/>
            <p:cNvSpPr/>
            <p:nvPr/>
          </p:nvSpPr>
          <p:spPr bwMode="auto">
            <a:xfrm>
              <a:off x="2110911" y="2204830"/>
              <a:ext cx="144020" cy="144020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DB Office" pitchFamily="34" charset="0"/>
              </a:endParaRPr>
            </a:p>
          </p:txBody>
        </p:sp>
        <p:cxnSp>
          <p:nvCxnSpPr>
            <p:cNvPr id="36" name="Gekrümmte Verbindung 35"/>
            <p:cNvCxnSpPr>
              <a:stCxn id="34" idx="0"/>
              <a:endCxn id="35" idx="0"/>
            </p:cNvCxnSpPr>
            <p:nvPr/>
          </p:nvCxnSpPr>
          <p:spPr bwMode="auto">
            <a:xfrm rot="5400000" flipH="1" flipV="1">
              <a:off x="1370465" y="1392374"/>
              <a:ext cx="12700" cy="1624912"/>
            </a:xfrm>
            <a:prstGeom prst="curvedConnector3">
              <a:avLst>
                <a:gd name="adj1" fmla="val 180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Gekrümmte Verbindung 36"/>
            <p:cNvCxnSpPr>
              <a:stCxn id="34" idx="4"/>
              <a:endCxn id="35" idx="4"/>
            </p:cNvCxnSpPr>
            <p:nvPr/>
          </p:nvCxnSpPr>
          <p:spPr bwMode="auto">
            <a:xfrm rot="16200000" flipH="1">
              <a:off x="1370465" y="1536394"/>
              <a:ext cx="12700" cy="1624912"/>
            </a:xfrm>
            <a:prstGeom prst="curvedConnector3">
              <a:avLst>
                <a:gd name="adj1" fmla="val 180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Gerade Verbindung mit Pfeil 37"/>
            <p:cNvCxnSpPr>
              <a:stCxn id="34" idx="6"/>
              <a:endCxn id="35" idx="2"/>
            </p:cNvCxnSpPr>
            <p:nvPr/>
          </p:nvCxnSpPr>
          <p:spPr bwMode="auto">
            <a:xfrm>
              <a:off x="630019" y="2276840"/>
              <a:ext cx="148089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/>
              <p:cNvSpPr txBox="1"/>
              <p:nvPr/>
            </p:nvSpPr>
            <p:spPr>
              <a:xfrm>
                <a:off x="918059" y="2081719"/>
                <a:ext cx="122351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sz="1200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de-DE" sz="1200" b="0" i="1" smtClean="0">
                            <a:latin typeface="Cambria Math"/>
                          </a:rPr>
                          <m:t>′′</m:t>
                        </m:r>
                      </m:sup>
                    </m:sSubSup>
                  </m:oMath>
                </a14:m>
                <a:r>
                  <a:rPr lang="de-DE" sz="1200" dirty="0" smtClean="0"/>
                  <a:t> </a:t>
                </a:r>
                <a:r>
                  <a:rPr lang="de-DE" sz="1050" dirty="0" smtClean="0"/>
                  <a:t>(0,0,0,0,0,1,1)</a:t>
                </a:r>
                <a:endParaRPr lang="de-DE" sz="1200" dirty="0"/>
              </a:p>
            </p:txBody>
          </p:sp>
        </mc:Choice>
        <mc:Fallback xmlns="">
          <p:sp>
            <p:nvSpPr>
              <p:cNvPr id="40" name="Textfeld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059" y="2081719"/>
                <a:ext cx="1223513" cy="184666"/>
              </a:xfrm>
              <a:prstGeom prst="rect">
                <a:avLst/>
              </a:prstGeom>
              <a:blipFill rotWithShape="1">
                <a:blip r:embed="rId3"/>
                <a:stretch>
                  <a:fillRect l="-3500" t="-9677" b="-3871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918059" y="1772770"/>
                <a:ext cx="1032308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sz="1200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de-DE" sz="1200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de-DE" sz="1200" dirty="0" smtClean="0"/>
                  <a:t> </a:t>
                </a:r>
                <a:r>
                  <a:rPr lang="de-DE" sz="1050" dirty="0" smtClean="0"/>
                  <a:t>(1,1,1,1,1,0,0)</a:t>
                </a:r>
                <a:endParaRPr lang="de-DE" sz="1200" dirty="0"/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059" y="1772770"/>
                <a:ext cx="1032308" cy="184666"/>
              </a:xfrm>
              <a:prstGeom prst="rect">
                <a:avLst/>
              </a:prstGeom>
              <a:blipFill rotWithShape="1">
                <a:blip r:embed="rId4"/>
                <a:stretch>
                  <a:fillRect l="-4142" t="-13333" r="-2959" b="-4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/>
              <p:cNvSpPr txBox="1"/>
              <p:nvPr/>
            </p:nvSpPr>
            <p:spPr>
              <a:xfrm>
                <a:off x="918060" y="2570816"/>
                <a:ext cx="1032308" cy="180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2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sz="12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de-DE" sz="12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de-DE" sz="1050" dirty="0" smtClean="0"/>
                  <a:t>(1,1,1,1,1,1,1)</a:t>
                </a:r>
                <a:endParaRPr lang="de-DE" sz="1200" dirty="0"/>
              </a:p>
            </p:txBody>
          </p:sp>
        </mc:Choice>
        <mc:Fallback xmlns="">
          <p:sp>
            <p:nvSpPr>
              <p:cNvPr id="44" name="Textfeld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060" y="2570816"/>
                <a:ext cx="1032308" cy="180434"/>
              </a:xfrm>
              <a:prstGeom prst="rect">
                <a:avLst/>
              </a:prstGeom>
              <a:blipFill rotWithShape="1">
                <a:blip r:embed="rId5"/>
                <a:stretch>
                  <a:fillRect l="-4142" t="-13793" r="-2367" b="-448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838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Systemtrasse aufteilen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pPr marL="342900" indent="-161925"/>
            <a:r>
              <a:rPr lang="de-DE" dirty="0"/>
              <a:t>Systemtrasse aufteilen: </a:t>
            </a:r>
            <a:endParaRPr lang="de-DE" dirty="0" smtClean="0"/>
          </a:p>
          <a:p>
            <a:pPr marL="342900" indent="-161925">
              <a:buAutoNum type="arabicPeriod"/>
            </a:pPr>
            <a:r>
              <a:rPr lang="de-DE" dirty="0" smtClean="0"/>
              <a:t>Bit-Schlüssel und „negierter“ Bit-Schlüssel der betroffene Anfragen mit Bit-Schlüssel der Systemtrasse Verknüpfen</a:t>
            </a:r>
          </a:p>
          <a:p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 kern="1200" dirty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mtClean="0">
                <a:solidFill>
                  <a:srgbClr val="000000"/>
                </a:solidFill>
              </a:rPr>
              <a:t>DB Netz AG | Patrick Breun, Jordis Wächter | Dresden | 19.12.2017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270099" y="1271552"/>
            <a:ext cx="8569060" cy="286480"/>
          </a:xfrm>
          <a:prstGeom prst="rect">
            <a:avLst/>
          </a:prstGeom>
          <a:solidFill>
            <a:srgbClr val="878C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 smtClean="0">
                <a:solidFill>
                  <a:srgbClr val="FFFFFF"/>
                </a:solidFill>
              </a:rPr>
              <a:t>Großes </a:t>
            </a:r>
            <a:r>
              <a:rPr kumimoji="0" lang="de-DE" sz="1400" b="0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Beispiel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DB Office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2574289" y="1722842"/>
                <a:ext cx="3456480" cy="9010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de-DE" sz="1400" dirty="0" smtClean="0"/>
                  <a:t>Anfragen: 	</a:t>
                </a:r>
                <a:r>
                  <a:rPr lang="de-DE" sz="1400" dirty="0"/>
                  <a:t>	</a:t>
                </a:r>
                <a:endParaRPr lang="de-DE" sz="1400" dirty="0" smtClean="0"/>
              </a:p>
              <a:p>
                <a:pPr marL="361950" algn="l"/>
                <a:r>
                  <a:rPr lang="de-DE" sz="1400" dirty="0" smtClean="0"/>
                  <a:t>r1 (0,0,1,1,0,0,0)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140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4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ar-AE" sz="14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ar-AE" sz="14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p>
                    </m:sSubSup>
                    <m:r>
                      <a:rPr lang="de-DE" sz="14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sz="1400" b="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de-DE" sz="14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de-DE" sz="1400" i="1">
                                <a:latin typeface="Cambria Math"/>
                              </a:rPr>
                              <m:t>𝑠</m:t>
                            </m:r>
                            <m:r>
                              <a:rPr lang="de-DE" sz="1400" b="0" i="1" smtClean="0"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de-DE" sz="1400" i="1">
                                <a:latin typeface="Cambria Math"/>
                              </a:rPr>
                              <m:t>1</m:t>
                            </m:r>
                          </m:sub>
                          <m:sup/>
                        </m:sSubSup>
                        <m:r>
                          <a:rPr lang="de-DE" sz="1400" b="0" i="1" smtClean="0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de-DE" sz="14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de-DE" sz="14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/>
                              </a:rPr>
                              <m:t>2</m:t>
                            </m:r>
                          </m:sub>
                          <m:sup/>
                        </m:sSubSup>
                      </m:e>
                    </m:d>
                  </m:oMath>
                </a14:m>
                <a:endParaRPr lang="de-DE" sz="1400" dirty="0" smtClean="0"/>
              </a:p>
              <a:p>
                <a:pPr marL="361950" algn="l"/>
                <a:r>
                  <a:rPr lang="de-DE" sz="1400" dirty="0" smtClean="0"/>
                  <a:t>r2 (0,1,0,0,0,1,1)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1400" i="1" kern="0"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400" i="1" ker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ar-AE" sz="1400" i="1" ker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sz="1400" b="0" i="1" kern="0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de-DE" sz="1400" kern="0" dirty="0"/>
                  <a:t> </a:t>
                </a:r>
                <a14:m>
                  <m:oMath xmlns:m="http://schemas.openxmlformats.org/officeDocument/2006/math">
                    <m:r>
                      <a:rPr lang="de-DE" sz="1400" i="1" ker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sz="1400" i="1" kern="0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de-DE" sz="14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de-DE" sz="1400" i="1">
                                <a:latin typeface="Cambria Math"/>
                              </a:rPr>
                              <m:t>𝑠</m:t>
                            </m:r>
                            <m:r>
                              <a:rPr lang="de-DE" sz="1400" i="1"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de-DE" sz="1400" i="1">
                                <a:latin typeface="Cambria Math"/>
                              </a:rPr>
                              <m:t>1</m:t>
                            </m:r>
                          </m:sub>
                          <m:sup/>
                        </m:sSubSup>
                        <m:r>
                          <a:rPr lang="de-DE" sz="1400" i="1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de-DE" sz="14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de-DE" sz="1400" i="1">
                                <a:latin typeface="Cambria Math"/>
                              </a:rPr>
                              <m:t>𝑠</m:t>
                            </m:r>
                            <m:r>
                              <a:rPr lang="de-DE" sz="1400" i="1">
                                <a:latin typeface="Cambria Math"/>
                              </a:rPr>
                              <m:t>′′</m:t>
                            </m:r>
                          </m:e>
                          <m:sub>
                            <m:r>
                              <a:rPr lang="de-DE" sz="1400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de-DE" sz="1400" i="1">
                                <a:latin typeface="Cambria Math"/>
                              </a:rPr>
                              <m:t> </m:t>
                            </m:r>
                          </m:sup>
                        </m:sSubSup>
                        <m:r>
                          <a:rPr lang="de-DE" sz="1400" i="1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de-DE" sz="14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de-DE" sz="14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sz="1400" i="1">
                                <a:latin typeface="Cambria Math"/>
                              </a:rPr>
                              <m:t>2</m:t>
                            </m:r>
                          </m:sub>
                          <m:sup/>
                        </m:sSubSup>
                      </m:e>
                    </m:d>
                  </m:oMath>
                </a14:m>
                <a:endParaRPr lang="de-DE" sz="1400" dirty="0" smtClean="0"/>
              </a:p>
              <a:p>
                <a:pPr marL="361950" algn="l"/>
                <a:r>
                  <a:rPr lang="de-DE" sz="1400" dirty="0"/>
                  <a:t>r</a:t>
                </a:r>
                <a:r>
                  <a:rPr lang="de-DE" sz="1400" dirty="0" smtClean="0"/>
                  <a:t>3 (1,0,0,0,0,1,1)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1400" i="1" kern="0"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400" i="1" ker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ar-AE" sz="1400" i="1" ker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sz="1400" i="1" ker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de-DE" sz="1400" kern="0" dirty="0"/>
                  <a:t> </a:t>
                </a:r>
                <a14:m>
                  <m:oMath xmlns:m="http://schemas.openxmlformats.org/officeDocument/2006/math">
                    <m:r>
                      <a:rPr lang="de-DE" sz="1400" i="1" ker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sz="1400" i="1" kern="0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de-DE" sz="14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de-DE" sz="1400" i="1">
                                <a:latin typeface="Cambria Math"/>
                              </a:rPr>
                              <m:t>𝑠</m:t>
                            </m:r>
                            <m:r>
                              <a:rPr lang="de-DE" sz="1400" i="1"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de-DE" sz="1400" i="1">
                                <a:latin typeface="Cambria Math"/>
                              </a:rPr>
                              <m:t>1</m:t>
                            </m:r>
                          </m:sub>
                          <m:sup/>
                        </m:sSubSup>
                        <m:r>
                          <a:rPr lang="de-DE" sz="1400" i="1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de-DE" sz="14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de-DE" sz="1400" i="1">
                                <a:latin typeface="Cambria Math"/>
                              </a:rPr>
                              <m:t>𝑠</m:t>
                            </m:r>
                            <m:r>
                              <a:rPr lang="de-DE" sz="1400" i="1">
                                <a:latin typeface="Cambria Math"/>
                              </a:rPr>
                              <m:t>′′</m:t>
                            </m:r>
                          </m:e>
                          <m:sub>
                            <m:r>
                              <a:rPr lang="de-DE" sz="1400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de-DE" sz="1400" i="1">
                                <a:latin typeface="Cambria Math"/>
                              </a:rPr>
                              <m:t> </m:t>
                            </m:r>
                          </m:sup>
                        </m:sSubSup>
                        <m:r>
                          <a:rPr lang="de-DE" sz="1400" i="1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de-DE" sz="14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de-DE" sz="14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sz="1400" i="1">
                                <a:latin typeface="Cambria Math"/>
                              </a:rPr>
                              <m:t>2</m:t>
                            </m:r>
                          </m:sub>
                          <m:sup/>
                        </m:sSubSup>
                      </m:e>
                    </m:d>
                  </m:oMath>
                </a14:m>
                <a:endParaRPr lang="de-DE" sz="1400" dirty="0" smtClean="0"/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289" y="1722842"/>
                <a:ext cx="3456480" cy="901081"/>
              </a:xfrm>
              <a:prstGeom prst="rect">
                <a:avLst/>
              </a:prstGeom>
              <a:blipFill rotWithShape="1">
                <a:blip r:embed="rId2"/>
                <a:stretch>
                  <a:fillRect l="-2998" t="-6122" b="-816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uppieren 32"/>
          <p:cNvGrpSpPr/>
          <p:nvPr/>
        </p:nvGrpSpPr>
        <p:grpSpPr>
          <a:xfrm>
            <a:off x="494959" y="2198480"/>
            <a:ext cx="1768932" cy="156720"/>
            <a:chOff x="485999" y="2198480"/>
            <a:chExt cx="1768932" cy="156720"/>
          </a:xfrm>
        </p:grpSpPr>
        <p:sp>
          <p:nvSpPr>
            <p:cNvPr id="34" name="Flussdiagramm: Verbindungsstelle 33"/>
            <p:cNvSpPr/>
            <p:nvPr/>
          </p:nvSpPr>
          <p:spPr bwMode="auto">
            <a:xfrm>
              <a:off x="485999" y="2204830"/>
              <a:ext cx="144020" cy="144020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DB Office" pitchFamily="34" charset="0"/>
              </a:endParaRPr>
            </a:p>
          </p:txBody>
        </p:sp>
        <p:sp>
          <p:nvSpPr>
            <p:cNvPr id="35" name="Flussdiagramm: Verbindungsstelle 34"/>
            <p:cNvSpPr/>
            <p:nvPr/>
          </p:nvSpPr>
          <p:spPr bwMode="auto">
            <a:xfrm>
              <a:off x="2110911" y="2204830"/>
              <a:ext cx="144020" cy="144020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DB Office" pitchFamily="34" charset="0"/>
              </a:endParaRPr>
            </a:p>
          </p:txBody>
        </p:sp>
        <p:cxnSp>
          <p:nvCxnSpPr>
            <p:cNvPr id="36" name="Gekrümmte Verbindung 35"/>
            <p:cNvCxnSpPr>
              <a:stCxn id="34" idx="0"/>
              <a:endCxn id="35" idx="0"/>
            </p:cNvCxnSpPr>
            <p:nvPr/>
          </p:nvCxnSpPr>
          <p:spPr bwMode="auto">
            <a:xfrm rot="5400000" flipH="1" flipV="1">
              <a:off x="1370465" y="1392374"/>
              <a:ext cx="12700" cy="1624912"/>
            </a:xfrm>
            <a:prstGeom prst="curvedConnector3">
              <a:avLst>
                <a:gd name="adj1" fmla="val 180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Gekrümmte Verbindung 36"/>
            <p:cNvCxnSpPr>
              <a:stCxn id="34" idx="4"/>
              <a:endCxn id="35" idx="4"/>
            </p:cNvCxnSpPr>
            <p:nvPr/>
          </p:nvCxnSpPr>
          <p:spPr bwMode="auto">
            <a:xfrm rot="16200000" flipH="1">
              <a:off x="1370465" y="1536394"/>
              <a:ext cx="12700" cy="1624912"/>
            </a:xfrm>
            <a:prstGeom prst="curvedConnector3">
              <a:avLst>
                <a:gd name="adj1" fmla="val 180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Gerade Verbindung mit Pfeil 37"/>
            <p:cNvCxnSpPr>
              <a:stCxn id="34" idx="6"/>
              <a:endCxn id="35" idx="2"/>
            </p:cNvCxnSpPr>
            <p:nvPr/>
          </p:nvCxnSpPr>
          <p:spPr bwMode="auto">
            <a:xfrm>
              <a:off x="630019" y="2276840"/>
              <a:ext cx="148089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/>
              <p:cNvSpPr txBox="1"/>
              <p:nvPr/>
            </p:nvSpPr>
            <p:spPr>
              <a:xfrm>
                <a:off x="918059" y="2081719"/>
                <a:ext cx="122351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sz="1200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de-DE" sz="1200" b="0" i="1" smtClean="0">
                            <a:latin typeface="Cambria Math"/>
                          </a:rPr>
                          <m:t>′′</m:t>
                        </m:r>
                      </m:sup>
                    </m:sSubSup>
                  </m:oMath>
                </a14:m>
                <a:r>
                  <a:rPr lang="de-DE" sz="1200" dirty="0" smtClean="0"/>
                  <a:t> </a:t>
                </a:r>
                <a:r>
                  <a:rPr lang="de-DE" sz="1050" dirty="0" smtClean="0"/>
                  <a:t>(0,0,0,0,0,1,1)</a:t>
                </a:r>
                <a:endParaRPr lang="de-DE" sz="1200" dirty="0"/>
              </a:p>
            </p:txBody>
          </p:sp>
        </mc:Choice>
        <mc:Fallback xmlns="">
          <p:sp>
            <p:nvSpPr>
              <p:cNvPr id="40" name="Textfeld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059" y="2081719"/>
                <a:ext cx="1223513" cy="184666"/>
              </a:xfrm>
              <a:prstGeom prst="rect">
                <a:avLst/>
              </a:prstGeom>
              <a:blipFill rotWithShape="1">
                <a:blip r:embed="rId3"/>
                <a:stretch>
                  <a:fillRect l="-3500" t="-9677" b="-3871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918059" y="1772770"/>
                <a:ext cx="1032308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sz="1200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de-DE" sz="1200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de-DE" sz="1200" dirty="0" smtClean="0"/>
                  <a:t> </a:t>
                </a:r>
                <a:r>
                  <a:rPr lang="de-DE" sz="1050" dirty="0" smtClean="0"/>
                  <a:t>(1,1,1,1,1,0,0)</a:t>
                </a:r>
                <a:endParaRPr lang="de-DE" sz="1200" dirty="0"/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059" y="1772770"/>
                <a:ext cx="1032308" cy="184666"/>
              </a:xfrm>
              <a:prstGeom prst="rect">
                <a:avLst/>
              </a:prstGeom>
              <a:blipFill rotWithShape="1">
                <a:blip r:embed="rId4"/>
                <a:stretch>
                  <a:fillRect l="-4142" t="-13333" r="-2959" b="-4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/>
              <p:cNvSpPr txBox="1"/>
              <p:nvPr/>
            </p:nvSpPr>
            <p:spPr>
              <a:xfrm>
                <a:off x="918060" y="2570816"/>
                <a:ext cx="1032308" cy="180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2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sz="12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de-DE" sz="12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de-DE" sz="1050" dirty="0" smtClean="0"/>
                  <a:t>(1,1,1,1,1,1,1)</a:t>
                </a:r>
                <a:endParaRPr lang="de-DE" sz="1200" dirty="0"/>
              </a:p>
            </p:txBody>
          </p:sp>
        </mc:Choice>
        <mc:Fallback xmlns="">
          <p:sp>
            <p:nvSpPr>
              <p:cNvPr id="44" name="Textfeld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060" y="2570816"/>
                <a:ext cx="1032308" cy="180434"/>
              </a:xfrm>
              <a:prstGeom prst="rect">
                <a:avLst/>
              </a:prstGeom>
              <a:blipFill rotWithShape="1">
                <a:blip r:embed="rId5"/>
                <a:stretch>
                  <a:fillRect l="-4142" t="-13793" r="-2367" b="-448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eck 3"/>
              <p:cNvSpPr/>
              <p:nvPr/>
            </p:nvSpPr>
            <p:spPr bwMode="auto">
              <a:xfrm>
                <a:off x="3078359" y="3782297"/>
                <a:ext cx="1368190" cy="288040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i="1">
                            <a:latin typeface="Cambria Math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de-DE" i="1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de-DE" dirty="0"/>
                  <a:t> </a:t>
                </a:r>
                <a:r>
                  <a:rPr lang="de-DE" sz="1200" dirty="0"/>
                  <a:t>(</a:t>
                </a:r>
                <a:r>
                  <a:rPr lang="de-DE" sz="1200" dirty="0" smtClean="0"/>
                  <a:t>1,1,1,1,1,0,0)</a:t>
                </a:r>
                <a:endParaRPr kumimoji="0" lang="de-DE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4" name="Rechteck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78359" y="3782297"/>
                <a:ext cx="1368190" cy="288040"/>
              </a:xfrm>
              <a:prstGeom prst="rect">
                <a:avLst/>
              </a:prstGeom>
              <a:blipFill rotWithShape="1">
                <a:blip r:embed="rId6"/>
                <a:stretch>
                  <a:fillRect b="-16000"/>
                </a:stretch>
              </a:blip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hteck 16"/>
              <p:cNvSpPr/>
              <p:nvPr/>
            </p:nvSpPr>
            <p:spPr bwMode="auto">
              <a:xfrm>
                <a:off x="1471226" y="4523552"/>
                <a:ext cx="1368190" cy="288040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DE" sz="120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de-DE" sz="1200" i="0" dirty="0">
                            <a:latin typeface="Cambria Math"/>
                          </a:rPr>
                          <m:t>r</m:t>
                        </m:r>
                        <m:r>
                          <a:rPr lang="de-DE" sz="1200" b="0" i="0" dirty="0" smtClean="0">
                            <a:latin typeface="Cambria Math"/>
                          </a:rPr>
                          <m:t>1</m:t>
                        </m:r>
                      </m:e>
                    </m:acc>
                  </m:oMath>
                </a14:m>
                <a:r>
                  <a:rPr lang="de-DE" sz="1200" dirty="0">
                    <a:latin typeface="+mj-lt"/>
                  </a:rPr>
                  <a:t> </a:t>
                </a:r>
                <a:r>
                  <a:rPr lang="de-DE" sz="1200" dirty="0" smtClean="0"/>
                  <a:t>(1,1,0,0,1,1,1)</a:t>
                </a:r>
                <a:endParaRPr lang="de-DE" sz="1200" dirty="0"/>
              </a:p>
            </p:txBody>
          </p:sp>
        </mc:Choice>
        <mc:Fallback xmlns="">
          <p:sp>
            <p:nvSpPr>
              <p:cNvPr id="17" name="Rechteck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71226" y="4523552"/>
                <a:ext cx="1368190" cy="288040"/>
              </a:xfrm>
              <a:prstGeom prst="rect">
                <a:avLst/>
              </a:prstGeom>
              <a:blipFill rotWithShape="1">
                <a:blip r:embed="rId7"/>
                <a:stretch>
                  <a:fillRect b="-10204"/>
                </a:stretch>
              </a:blip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hteck 17"/>
          <p:cNvSpPr/>
          <p:nvPr/>
        </p:nvSpPr>
        <p:spPr bwMode="auto">
          <a:xfrm>
            <a:off x="1471226" y="4898004"/>
            <a:ext cx="1368190" cy="28804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de-DE" sz="1200" dirty="0"/>
              <a:t>r2 (0,1,0,0,0,1,1)</a:t>
            </a:r>
          </a:p>
        </p:txBody>
      </p:sp>
      <p:sp>
        <p:nvSpPr>
          <p:cNvPr id="19" name="Rechteck 18"/>
          <p:cNvSpPr/>
          <p:nvPr/>
        </p:nvSpPr>
        <p:spPr bwMode="auto">
          <a:xfrm>
            <a:off x="1471226" y="5646908"/>
            <a:ext cx="1368190" cy="28804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de-DE" sz="1200" dirty="0"/>
              <a:t>r3 (</a:t>
            </a:r>
            <a:r>
              <a:rPr lang="de-DE" sz="1200" dirty="0" smtClean="0"/>
              <a:t>1,0,0,0,0,1,1)</a:t>
            </a:r>
            <a:endParaRPr lang="de-DE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hteck 19"/>
              <p:cNvSpPr/>
              <p:nvPr/>
            </p:nvSpPr>
            <p:spPr bwMode="auto">
              <a:xfrm>
                <a:off x="1471226" y="6021360"/>
                <a:ext cx="1368190" cy="288040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DE" sz="120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de-DE" sz="1200" i="0" dirty="0">
                            <a:latin typeface="Cambria Math"/>
                          </a:rPr>
                          <m:t>r</m:t>
                        </m:r>
                        <m:r>
                          <a:rPr lang="de-DE" sz="1200" i="0" dirty="0">
                            <a:latin typeface="Cambria Math"/>
                          </a:rPr>
                          <m:t>3</m:t>
                        </m:r>
                      </m:e>
                    </m:acc>
                    <m:r>
                      <a:rPr lang="de-DE" sz="12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de-DE" sz="1200" dirty="0" smtClean="0"/>
                  <a:t>(0,1,1,1,1,0,0)</a:t>
                </a:r>
                <a:endParaRPr lang="de-DE" sz="1200" dirty="0"/>
              </a:p>
            </p:txBody>
          </p:sp>
        </mc:Choice>
        <mc:Fallback xmlns="">
          <p:sp>
            <p:nvSpPr>
              <p:cNvPr id="20" name="Rechteck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71226" y="6021360"/>
                <a:ext cx="1368190" cy="288040"/>
              </a:xfrm>
              <a:prstGeom prst="rect">
                <a:avLst/>
              </a:prstGeom>
              <a:blipFill rotWithShape="1">
                <a:blip r:embed="rId8"/>
                <a:stretch>
                  <a:fillRect b="-10204"/>
                </a:stretch>
              </a:blip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hteck 20"/>
              <p:cNvSpPr/>
              <p:nvPr/>
            </p:nvSpPr>
            <p:spPr bwMode="auto">
              <a:xfrm>
                <a:off x="1471226" y="5272456"/>
                <a:ext cx="1368190" cy="288040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DE" sz="120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de-DE" sz="1200" i="0" dirty="0">
                            <a:latin typeface="Cambria Math"/>
                          </a:rPr>
                          <m:t>r</m:t>
                        </m:r>
                        <m:r>
                          <a:rPr lang="de-DE" sz="1200" b="0" i="0" dirty="0" smtClean="0">
                            <a:latin typeface="Cambria Math"/>
                          </a:rPr>
                          <m:t>2</m:t>
                        </m:r>
                      </m:e>
                    </m:acc>
                  </m:oMath>
                </a14:m>
                <a:r>
                  <a:rPr lang="de-DE" sz="1200" dirty="0"/>
                  <a:t> </a:t>
                </a:r>
                <a:r>
                  <a:rPr lang="de-DE" sz="1200" dirty="0" smtClean="0"/>
                  <a:t>(1,0,1,1,1,0,0)</a:t>
                </a:r>
                <a:endParaRPr lang="de-DE" sz="1200" dirty="0"/>
              </a:p>
            </p:txBody>
          </p:sp>
        </mc:Choice>
        <mc:Fallback xmlns="">
          <p:sp>
            <p:nvSpPr>
              <p:cNvPr id="21" name="Rechteck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71226" y="5272456"/>
                <a:ext cx="1368190" cy="288040"/>
              </a:xfrm>
              <a:prstGeom prst="rect">
                <a:avLst/>
              </a:prstGeom>
              <a:blipFill rotWithShape="1">
                <a:blip r:embed="rId9"/>
                <a:stretch>
                  <a:fillRect b="-10204"/>
                </a:stretch>
              </a:blip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hteck 21"/>
          <p:cNvSpPr/>
          <p:nvPr/>
        </p:nvSpPr>
        <p:spPr bwMode="auto">
          <a:xfrm>
            <a:off x="1471226" y="4149100"/>
            <a:ext cx="1368190" cy="28804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de-DE" sz="1200" dirty="0"/>
              <a:t>r1 (</a:t>
            </a:r>
            <a:r>
              <a:rPr lang="de-DE" sz="1200" dirty="0" smtClean="0"/>
              <a:t>0,0,1,1,0,0,0)</a:t>
            </a:r>
            <a:endParaRPr lang="de-DE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 22"/>
              <p:cNvSpPr/>
              <p:nvPr/>
            </p:nvSpPr>
            <p:spPr bwMode="auto">
              <a:xfrm>
                <a:off x="4662579" y="4523552"/>
                <a:ext cx="1368190" cy="288040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DE" sz="120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de-DE" sz="1200" i="1" dirty="0">
                            <a:latin typeface="Cambria Math"/>
                          </a:rPr>
                          <m:t>𝑟</m:t>
                        </m:r>
                        <m:r>
                          <a:rPr lang="de-DE" sz="1200" b="0" i="1" dirty="0" smtClean="0">
                            <a:latin typeface="Cambria Math"/>
                          </a:rPr>
                          <m:t>1</m:t>
                        </m:r>
                      </m:e>
                    </m:acc>
                  </m:oMath>
                </a14:m>
                <a:r>
                  <a:rPr lang="de-DE" sz="1200" i="1" dirty="0"/>
                  <a:t> </a:t>
                </a:r>
                <a:r>
                  <a:rPr lang="de-DE" sz="1200" dirty="0" smtClean="0"/>
                  <a:t>(1,1,0,0,1,0,0)</a:t>
                </a:r>
                <a:endParaRPr lang="de-DE" sz="1200" dirty="0"/>
              </a:p>
            </p:txBody>
          </p:sp>
        </mc:Choice>
        <mc:Fallback xmlns="">
          <p:sp>
            <p:nvSpPr>
              <p:cNvPr id="23" name="Rechteck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62579" y="4523552"/>
                <a:ext cx="1368190" cy="288040"/>
              </a:xfrm>
              <a:prstGeom prst="rect">
                <a:avLst/>
              </a:prstGeom>
              <a:blipFill rotWithShape="1">
                <a:blip r:embed="rId10"/>
                <a:stretch>
                  <a:fillRect b="-10204"/>
                </a:stretch>
              </a:blip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hteck 23"/>
          <p:cNvSpPr/>
          <p:nvPr/>
        </p:nvSpPr>
        <p:spPr bwMode="auto">
          <a:xfrm>
            <a:off x="4662579" y="4898004"/>
            <a:ext cx="1368190" cy="28804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de-DE" sz="1200" i="1" dirty="0"/>
              <a:t>r2</a:t>
            </a:r>
            <a:r>
              <a:rPr lang="de-DE" sz="1200" dirty="0"/>
              <a:t> (</a:t>
            </a:r>
            <a:r>
              <a:rPr lang="de-DE" sz="1200" dirty="0" smtClean="0"/>
              <a:t>0,1,0,0,0,0,0)</a:t>
            </a:r>
            <a:endParaRPr lang="de-DE" sz="1200" dirty="0"/>
          </a:p>
        </p:txBody>
      </p:sp>
      <p:sp>
        <p:nvSpPr>
          <p:cNvPr id="25" name="Rechteck 24"/>
          <p:cNvSpPr/>
          <p:nvPr/>
        </p:nvSpPr>
        <p:spPr bwMode="auto">
          <a:xfrm>
            <a:off x="4662579" y="5646908"/>
            <a:ext cx="1368190" cy="28804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de-DE" sz="1200" i="1" dirty="0"/>
              <a:t>r3</a:t>
            </a:r>
            <a:r>
              <a:rPr lang="de-DE" sz="1200" dirty="0"/>
              <a:t> (</a:t>
            </a:r>
            <a:r>
              <a:rPr lang="de-DE" sz="1200" dirty="0" smtClean="0"/>
              <a:t>1,0,0,0,0,0,0)</a:t>
            </a:r>
            <a:endParaRPr lang="de-DE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hteck 26"/>
              <p:cNvSpPr/>
              <p:nvPr/>
            </p:nvSpPr>
            <p:spPr bwMode="auto">
              <a:xfrm>
                <a:off x="4662579" y="6021360"/>
                <a:ext cx="1368190" cy="288040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DE" sz="120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de-DE" sz="1200" i="1" dirty="0">
                            <a:latin typeface="Cambria Math"/>
                          </a:rPr>
                          <m:t>𝑟</m:t>
                        </m:r>
                        <m:r>
                          <a:rPr lang="de-DE" sz="1200" i="1" dirty="0">
                            <a:latin typeface="Cambria Math"/>
                          </a:rPr>
                          <m:t>3</m:t>
                        </m:r>
                      </m:e>
                    </m:acc>
                    <m:r>
                      <a:rPr lang="de-DE" sz="12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de-DE" sz="1200" dirty="0" smtClean="0"/>
                  <a:t>(0,1,1,1,1,0,0)</a:t>
                </a:r>
                <a:endParaRPr lang="de-DE" sz="1200" dirty="0"/>
              </a:p>
            </p:txBody>
          </p:sp>
        </mc:Choice>
        <mc:Fallback xmlns="">
          <p:sp>
            <p:nvSpPr>
              <p:cNvPr id="27" name="Rechteck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62579" y="6021360"/>
                <a:ext cx="1368190" cy="288040"/>
              </a:xfrm>
              <a:prstGeom prst="rect">
                <a:avLst/>
              </a:prstGeom>
              <a:blipFill rotWithShape="1">
                <a:blip r:embed="rId11"/>
                <a:stretch>
                  <a:fillRect b="-10204"/>
                </a:stretch>
              </a:blip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 27"/>
              <p:cNvSpPr/>
              <p:nvPr/>
            </p:nvSpPr>
            <p:spPr bwMode="auto">
              <a:xfrm>
                <a:off x="4662579" y="5272456"/>
                <a:ext cx="1368190" cy="288040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DE" sz="120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de-DE" sz="1200" i="1" dirty="0">
                            <a:latin typeface="Cambria Math"/>
                          </a:rPr>
                          <m:t>𝑟</m:t>
                        </m:r>
                        <m:r>
                          <a:rPr lang="de-DE" sz="1200" b="0" i="1" dirty="0" smtClean="0">
                            <a:latin typeface="Cambria Math"/>
                          </a:rPr>
                          <m:t>2</m:t>
                        </m:r>
                      </m:e>
                    </m:acc>
                  </m:oMath>
                </a14:m>
                <a:r>
                  <a:rPr lang="de-DE" sz="1200" dirty="0"/>
                  <a:t> </a:t>
                </a:r>
                <a:r>
                  <a:rPr lang="de-DE" sz="1200" dirty="0" smtClean="0"/>
                  <a:t>(1,0,1,1,1,0,0)</a:t>
                </a:r>
                <a:endParaRPr lang="de-DE" sz="1200" dirty="0"/>
              </a:p>
            </p:txBody>
          </p:sp>
        </mc:Choice>
        <mc:Fallback xmlns="">
          <p:sp>
            <p:nvSpPr>
              <p:cNvPr id="28" name="Rechteck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62579" y="5272456"/>
                <a:ext cx="1368190" cy="288040"/>
              </a:xfrm>
              <a:prstGeom prst="rect">
                <a:avLst/>
              </a:prstGeom>
              <a:blipFill rotWithShape="1">
                <a:blip r:embed="rId12"/>
                <a:stretch>
                  <a:fillRect b="-10204"/>
                </a:stretch>
              </a:blip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hteck 28"/>
          <p:cNvSpPr/>
          <p:nvPr/>
        </p:nvSpPr>
        <p:spPr bwMode="auto">
          <a:xfrm>
            <a:off x="4662579" y="4149100"/>
            <a:ext cx="1368190" cy="28804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de-DE" sz="1200" i="1" dirty="0"/>
              <a:t>r1 </a:t>
            </a:r>
            <a:r>
              <a:rPr lang="de-DE" sz="1200" dirty="0"/>
              <a:t>(</a:t>
            </a:r>
            <a:r>
              <a:rPr lang="de-DE" sz="1200" dirty="0" smtClean="0"/>
              <a:t>0,0,1,1,0,0,0)</a:t>
            </a:r>
            <a:endParaRPr lang="de-DE" sz="1200" dirty="0"/>
          </a:p>
        </p:txBody>
      </p:sp>
      <p:cxnSp>
        <p:nvCxnSpPr>
          <p:cNvPr id="7" name="Gewinkelte Verbindung 6"/>
          <p:cNvCxnSpPr>
            <a:stCxn id="4" idx="2"/>
            <a:endCxn id="25" idx="1"/>
          </p:cNvCxnSpPr>
          <p:nvPr/>
        </p:nvCxnSpPr>
        <p:spPr bwMode="auto">
          <a:xfrm rot="16200000" flipH="1">
            <a:off x="3352221" y="4480569"/>
            <a:ext cx="1720591" cy="900125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Gewinkelte Verbindung 8"/>
          <p:cNvCxnSpPr>
            <a:stCxn id="4" idx="2"/>
            <a:endCxn id="29" idx="1"/>
          </p:cNvCxnSpPr>
          <p:nvPr/>
        </p:nvCxnSpPr>
        <p:spPr bwMode="auto">
          <a:xfrm rot="16200000" flipH="1">
            <a:off x="4101125" y="3731665"/>
            <a:ext cx="222783" cy="900125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Gewinkelte Verbindung 12"/>
          <p:cNvCxnSpPr>
            <a:stCxn id="4" idx="2"/>
            <a:endCxn id="23" idx="1"/>
          </p:cNvCxnSpPr>
          <p:nvPr/>
        </p:nvCxnSpPr>
        <p:spPr bwMode="auto">
          <a:xfrm rot="16200000" flipH="1">
            <a:off x="3913899" y="3918891"/>
            <a:ext cx="597235" cy="900125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Gewinkelte Verbindung 14"/>
          <p:cNvCxnSpPr>
            <a:endCxn id="27" idx="1"/>
          </p:cNvCxnSpPr>
          <p:nvPr/>
        </p:nvCxnSpPr>
        <p:spPr bwMode="auto">
          <a:xfrm rot="16200000" flipH="1">
            <a:off x="3204376" y="4707177"/>
            <a:ext cx="2016280" cy="900125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Gewinkelte Verbindung 29"/>
          <p:cNvCxnSpPr>
            <a:stCxn id="4" idx="2"/>
            <a:endCxn id="24" idx="1"/>
          </p:cNvCxnSpPr>
          <p:nvPr/>
        </p:nvCxnSpPr>
        <p:spPr bwMode="auto">
          <a:xfrm rot="16200000" flipH="1">
            <a:off x="3726673" y="4106117"/>
            <a:ext cx="971687" cy="900125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Gewinkelte Verbindung 31"/>
          <p:cNvCxnSpPr>
            <a:endCxn id="28" idx="1"/>
          </p:cNvCxnSpPr>
          <p:nvPr/>
        </p:nvCxnSpPr>
        <p:spPr bwMode="auto">
          <a:xfrm rot="16200000" flipH="1">
            <a:off x="3539447" y="4293343"/>
            <a:ext cx="1346139" cy="900125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Gerade Verbindung mit Pfeil 40"/>
          <p:cNvCxnSpPr>
            <a:stCxn id="22" idx="3"/>
            <a:endCxn id="29" idx="1"/>
          </p:cNvCxnSpPr>
          <p:nvPr/>
        </p:nvCxnSpPr>
        <p:spPr bwMode="auto">
          <a:xfrm>
            <a:off x="2839416" y="4293120"/>
            <a:ext cx="182316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Gerade Verbindung mit Pfeil 45"/>
          <p:cNvCxnSpPr>
            <a:stCxn id="17" idx="3"/>
            <a:endCxn id="23" idx="1"/>
          </p:cNvCxnSpPr>
          <p:nvPr/>
        </p:nvCxnSpPr>
        <p:spPr bwMode="auto">
          <a:xfrm>
            <a:off x="2839416" y="4667572"/>
            <a:ext cx="182316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Gerade Verbindung mit Pfeil 47"/>
          <p:cNvCxnSpPr>
            <a:stCxn id="18" idx="3"/>
            <a:endCxn id="24" idx="1"/>
          </p:cNvCxnSpPr>
          <p:nvPr/>
        </p:nvCxnSpPr>
        <p:spPr bwMode="auto">
          <a:xfrm>
            <a:off x="2839416" y="5042024"/>
            <a:ext cx="182316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Gerade Verbindung mit Pfeil 49"/>
          <p:cNvCxnSpPr>
            <a:stCxn id="21" idx="3"/>
            <a:endCxn id="28" idx="1"/>
          </p:cNvCxnSpPr>
          <p:nvPr/>
        </p:nvCxnSpPr>
        <p:spPr bwMode="auto">
          <a:xfrm>
            <a:off x="2839416" y="5416476"/>
            <a:ext cx="182316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Gerade Verbindung mit Pfeil 51"/>
          <p:cNvCxnSpPr>
            <a:stCxn id="19" idx="3"/>
            <a:endCxn id="25" idx="1"/>
          </p:cNvCxnSpPr>
          <p:nvPr/>
        </p:nvCxnSpPr>
        <p:spPr bwMode="auto">
          <a:xfrm>
            <a:off x="2839416" y="5790928"/>
            <a:ext cx="182316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Gerade Verbindung mit Pfeil 53"/>
          <p:cNvCxnSpPr>
            <a:stCxn id="20" idx="3"/>
            <a:endCxn id="27" idx="1"/>
          </p:cNvCxnSpPr>
          <p:nvPr/>
        </p:nvCxnSpPr>
        <p:spPr bwMode="auto">
          <a:xfrm>
            <a:off x="2839416" y="6165380"/>
            <a:ext cx="182316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844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Systemtrasse aufteilen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pPr marL="180975"/>
            <a:r>
              <a:rPr lang="de-DE" dirty="0"/>
              <a:t>Systemtrasse aufteilen: </a:t>
            </a:r>
            <a:endParaRPr lang="de-DE" dirty="0" smtClean="0"/>
          </a:p>
          <a:p>
            <a:pPr marL="180975">
              <a:buFont typeface="+mj-lt"/>
              <a:buAutoNum type="arabicPeriod" startAt="2"/>
            </a:pPr>
            <a:r>
              <a:rPr lang="de-DE" dirty="0"/>
              <a:t>paarweise Verknüpfung der entstehende Bit-Schlüssel zweier Anfragen</a:t>
            </a:r>
          </a:p>
          <a:p>
            <a:pPr marL="180975"/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 kern="1200" dirty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mtClean="0">
                <a:solidFill>
                  <a:srgbClr val="000000"/>
                </a:solidFill>
              </a:rPr>
              <a:t>DB Netz AG | Patrick Breun, Jordis Wächter | Dresden | 19.12.2017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270099" y="1271552"/>
            <a:ext cx="8569060" cy="286480"/>
          </a:xfrm>
          <a:prstGeom prst="rect">
            <a:avLst/>
          </a:prstGeom>
          <a:solidFill>
            <a:srgbClr val="878C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 smtClean="0">
                <a:solidFill>
                  <a:srgbClr val="FFFFFF"/>
                </a:solidFill>
              </a:rPr>
              <a:t>Großes </a:t>
            </a:r>
            <a:r>
              <a:rPr kumimoji="0" lang="de-DE" sz="1400" b="0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Beispiel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DB Office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2574289" y="1722842"/>
                <a:ext cx="3456480" cy="9010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de-DE" sz="1400" dirty="0" smtClean="0"/>
                  <a:t>Anfragen: 	</a:t>
                </a:r>
                <a:r>
                  <a:rPr lang="de-DE" sz="1400" dirty="0"/>
                  <a:t>	</a:t>
                </a:r>
                <a:endParaRPr lang="de-DE" sz="1400" dirty="0" smtClean="0"/>
              </a:p>
              <a:p>
                <a:pPr marL="361950" algn="l"/>
                <a:r>
                  <a:rPr lang="de-DE" sz="1400" dirty="0" smtClean="0"/>
                  <a:t>r1 (0,0,1,1,0,0,0)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140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4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ar-AE" sz="14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ar-AE" sz="14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p>
                    </m:sSubSup>
                    <m:r>
                      <a:rPr lang="de-DE" sz="14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sz="1400" b="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de-DE" sz="14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de-DE" sz="1400" i="1">
                                <a:latin typeface="Cambria Math"/>
                              </a:rPr>
                              <m:t>𝑠</m:t>
                            </m:r>
                            <m:r>
                              <a:rPr lang="de-DE" sz="1400" b="0" i="1" smtClean="0"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de-DE" sz="1400" i="1">
                                <a:latin typeface="Cambria Math"/>
                              </a:rPr>
                              <m:t>1</m:t>
                            </m:r>
                          </m:sub>
                          <m:sup/>
                        </m:sSubSup>
                        <m:r>
                          <a:rPr lang="de-DE" sz="1400" b="0" i="1" smtClean="0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de-DE" sz="14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de-DE" sz="14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/>
                              </a:rPr>
                              <m:t>2</m:t>
                            </m:r>
                          </m:sub>
                          <m:sup/>
                        </m:sSubSup>
                      </m:e>
                    </m:d>
                  </m:oMath>
                </a14:m>
                <a:endParaRPr lang="de-DE" sz="1400" dirty="0" smtClean="0"/>
              </a:p>
              <a:p>
                <a:pPr marL="361950" algn="l"/>
                <a:r>
                  <a:rPr lang="de-DE" sz="1400" dirty="0" smtClean="0"/>
                  <a:t>r2 (0,1,0,0,0,1,1)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1400" i="1" kern="0"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400" i="1" ker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ar-AE" sz="1400" i="1" ker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sz="1400" b="0" i="1" kern="0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de-DE" sz="1400" kern="0" dirty="0"/>
                  <a:t> </a:t>
                </a:r>
                <a14:m>
                  <m:oMath xmlns:m="http://schemas.openxmlformats.org/officeDocument/2006/math">
                    <m:r>
                      <a:rPr lang="de-DE" sz="1400" i="1" ker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sz="1400" i="1" kern="0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de-DE" sz="14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de-DE" sz="1400" i="1">
                                <a:latin typeface="Cambria Math"/>
                              </a:rPr>
                              <m:t>𝑠</m:t>
                            </m:r>
                            <m:r>
                              <a:rPr lang="de-DE" sz="1400" i="1"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de-DE" sz="1400" i="1">
                                <a:latin typeface="Cambria Math"/>
                              </a:rPr>
                              <m:t>1</m:t>
                            </m:r>
                          </m:sub>
                          <m:sup/>
                        </m:sSubSup>
                        <m:r>
                          <a:rPr lang="de-DE" sz="1400" i="1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de-DE" sz="14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de-DE" sz="1400" i="1">
                                <a:latin typeface="Cambria Math"/>
                              </a:rPr>
                              <m:t>𝑠</m:t>
                            </m:r>
                            <m:r>
                              <a:rPr lang="de-DE" sz="1400" i="1">
                                <a:latin typeface="Cambria Math"/>
                              </a:rPr>
                              <m:t>′′</m:t>
                            </m:r>
                          </m:e>
                          <m:sub>
                            <m:r>
                              <a:rPr lang="de-DE" sz="1400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de-DE" sz="1400" i="1">
                                <a:latin typeface="Cambria Math"/>
                              </a:rPr>
                              <m:t> </m:t>
                            </m:r>
                          </m:sup>
                        </m:sSubSup>
                        <m:r>
                          <a:rPr lang="de-DE" sz="1400" i="1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de-DE" sz="14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de-DE" sz="14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sz="1400" i="1">
                                <a:latin typeface="Cambria Math"/>
                              </a:rPr>
                              <m:t>2</m:t>
                            </m:r>
                          </m:sub>
                          <m:sup/>
                        </m:sSubSup>
                      </m:e>
                    </m:d>
                  </m:oMath>
                </a14:m>
                <a:endParaRPr lang="de-DE" sz="1400" dirty="0" smtClean="0"/>
              </a:p>
              <a:p>
                <a:pPr marL="361950" algn="l"/>
                <a:r>
                  <a:rPr lang="de-DE" sz="1400" dirty="0"/>
                  <a:t>r</a:t>
                </a:r>
                <a:r>
                  <a:rPr lang="de-DE" sz="1400" dirty="0" smtClean="0"/>
                  <a:t>3 (1,0,0,0,0,1,1)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1400" i="1" kern="0"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400" i="1" ker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ar-AE" sz="1400" i="1" ker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sz="1400" i="1" ker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de-DE" sz="1400" kern="0" dirty="0"/>
                  <a:t> </a:t>
                </a:r>
                <a14:m>
                  <m:oMath xmlns:m="http://schemas.openxmlformats.org/officeDocument/2006/math">
                    <m:r>
                      <a:rPr lang="de-DE" sz="1400" i="1" ker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sz="1400" i="1" kern="0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de-DE" sz="14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de-DE" sz="1400" i="1">
                                <a:latin typeface="Cambria Math"/>
                              </a:rPr>
                              <m:t>𝑠</m:t>
                            </m:r>
                            <m:r>
                              <a:rPr lang="de-DE" sz="1400" i="1"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de-DE" sz="1400" i="1">
                                <a:latin typeface="Cambria Math"/>
                              </a:rPr>
                              <m:t>1</m:t>
                            </m:r>
                          </m:sub>
                          <m:sup/>
                        </m:sSubSup>
                        <m:r>
                          <a:rPr lang="de-DE" sz="1400" i="1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de-DE" sz="14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de-DE" sz="1400" i="1">
                                <a:latin typeface="Cambria Math"/>
                              </a:rPr>
                              <m:t>𝑠</m:t>
                            </m:r>
                            <m:r>
                              <a:rPr lang="de-DE" sz="1400" i="1">
                                <a:latin typeface="Cambria Math"/>
                              </a:rPr>
                              <m:t>′′</m:t>
                            </m:r>
                          </m:e>
                          <m:sub>
                            <m:r>
                              <a:rPr lang="de-DE" sz="1400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de-DE" sz="1400" i="1">
                                <a:latin typeface="Cambria Math"/>
                              </a:rPr>
                              <m:t> </m:t>
                            </m:r>
                          </m:sup>
                        </m:sSubSup>
                        <m:r>
                          <a:rPr lang="de-DE" sz="1400" i="1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de-DE" sz="14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de-DE" sz="14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sz="1400" i="1">
                                <a:latin typeface="Cambria Math"/>
                              </a:rPr>
                              <m:t>2</m:t>
                            </m:r>
                          </m:sub>
                          <m:sup/>
                        </m:sSubSup>
                      </m:e>
                    </m:d>
                  </m:oMath>
                </a14:m>
                <a:endParaRPr lang="de-DE" sz="1400" dirty="0" smtClean="0"/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289" y="1722842"/>
                <a:ext cx="3456480" cy="901081"/>
              </a:xfrm>
              <a:prstGeom prst="rect">
                <a:avLst/>
              </a:prstGeom>
              <a:blipFill rotWithShape="1">
                <a:blip r:embed="rId2"/>
                <a:stretch>
                  <a:fillRect l="-2998" t="-6122" b="-816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uppieren 32"/>
          <p:cNvGrpSpPr/>
          <p:nvPr/>
        </p:nvGrpSpPr>
        <p:grpSpPr>
          <a:xfrm>
            <a:off x="494959" y="2198480"/>
            <a:ext cx="1768932" cy="156720"/>
            <a:chOff x="485999" y="2198480"/>
            <a:chExt cx="1768932" cy="156720"/>
          </a:xfrm>
        </p:grpSpPr>
        <p:sp>
          <p:nvSpPr>
            <p:cNvPr id="34" name="Flussdiagramm: Verbindungsstelle 33"/>
            <p:cNvSpPr/>
            <p:nvPr/>
          </p:nvSpPr>
          <p:spPr bwMode="auto">
            <a:xfrm>
              <a:off x="485999" y="2204830"/>
              <a:ext cx="144020" cy="144020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DB Office" pitchFamily="34" charset="0"/>
              </a:endParaRPr>
            </a:p>
          </p:txBody>
        </p:sp>
        <p:sp>
          <p:nvSpPr>
            <p:cNvPr id="35" name="Flussdiagramm: Verbindungsstelle 34"/>
            <p:cNvSpPr/>
            <p:nvPr/>
          </p:nvSpPr>
          <p:spPr bwMode="auto">
            <a:xfrm>
              <a:off x="2110911" y="2204830"/>
              <a:ext cx="144020" cy="144020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DB Office" pitchFamily="34" charset="0"/>
              </a:endParaRPr>
            </a:p>
          </p:txBody>
        </p:sp>
        <p:cxnSp>
          <p:nvCxnSpPr>
            <p:cNvPr id="36" name="Gekrümmte Verbindung 35"/>
            <p:cNvCxnSpPr>
              <a:stCxn id="34" idx="0"/>
              <a:endCxn id="35" idx="0"/>
            </p:cNvCxnSpPr>
            <p:nvPr/>
          </p:nvCxnSpPr>
          <p:spPr bwMode="auto">
            <a:xfrm rot="5400000" flipH="1" flipV="1">
              <a:off x="1370465" y="1392374"/>
              <a:ext cx="12700" cy="1624912"/>
            </a:xfrm>
            <a:prstGeom prst="curvedConnector3">
              <a:avLst>
                <a:gd name="adj1" fmla="val 180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Gekrümmte Verbindung 36"/>
            <p:cNvCxnSpPr>
              <a:stCxn id="34" idx="4"/>
              <a:endCxn id="35" idx="4"/>
            </p:cNvCxnSpPr>
            <p:nvPr/>
          </p:nvCxnSpPr>
          <p:spPr bwMode="auto">
            <a:xfrm rot="16200000" flipH="1">
              <a:off x="1370465" y="1536394"/>
              <a:ext cx="12700" cy="1624912"/>
            </a:xfrm>
            <a:prstGeom prst="curvedConnector3">
              <a:avLst>
                <a:gd name="adj1" fmla="val 180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Gerade Verbindung mit Pfeil 37"/>
            <p:cNvCxnSpPr>
              <a:stCxn id="34" idx="6"/>
              <a:endCxn id="35" idx="2"/>
            </p:cNvCxnSpPr>
            <p:nvPr/>
          </p:nvCxnSpPr>
          <p:spPr bwMode="auto">
            <a:xfrm>
              <a:off x="630019" y="2276840"/>
              <a:ext cx="148089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/>
              <p:cNvSpPr txBox="1"/>
              <p:nvPr/>
            </p:nvSpPr>
            <p:spPr>
              <a:xfrm>
                <a:off x="918059" y="2081719"/>
                <a:ext cx="122351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sz="1200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de-DE" sz="1200" b="0" i="1" smtClean="0">
                            <a:latin typeface="Cambria Math"/>
                          </a:rPr>
                          <m:t>′′</m:t>
                        </m:r>
                      </m:sup>
                    </m:sSubSup>
                  </m:oMath>
                </a14:m>
                <a:r>
                  <a:rPr lang="de-DE" sz="1200" dirty="0" smtClean="0"/>
                  <a:t> </a:t>
                </a:r>
                <a:r>
                  <a:rPr lang="de-DE" sz="1050" dirty="0" smtClean="0"/>
                  <a:t>(0,0,0,0,0,1,1)</a:t>
                </a:r>
                <a:endParaRPr lang="de-DE" sz="1200" dirty="0"/>
              </a:p>
            </p:txBody>
          </p:sp>
        </mc:Choice>
        <mc:Fallback xmlns="">
          <p:sp>
            <p:nvSpPr>
              <p:cNvPr id="40" name="Textfeld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059" y="2081719"/>
                <a:ext cx="1223513" cy="184666"/>
              </a:xfrm>
              <a:prstGeom prst="rect">
                <a:avLst/>
              </a:prstGeom>
              <a:blipFill rotWithShape="1">
                <a:blip r:embed="rId3"/>
                <a:stretch>
                  <a:fillRect l="-3500" t="-9677" b="-3871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918059" y="1772770"/>
                <a:ext cx="1032308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sz="1200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de-DE" sz="1200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de-DE" sz="1200" dirty="0" smtClean="0"/>
                  <a:t> </a:t>
                </a:r>
                <a:r>
                  <a:rPr lang="de-DE" sz="1050" dirty="0" smtClean="0"/>
                  <a:t>(1,1,1,1,1,0,0)</a:t>
                </a:r>
                <a:endParaRPr lang="de-DE" sz="1200" dirty="0"/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059" y="1772770"/>
                <a:ext cx="1032308" cy="184666"/>
              </a:xfrm>
              <a:prstGeom prst="rect">
                <a:avLst/>
              </a:prstGeom>
              <a:blipFill rotWithShape="1">
                <a:blip r:embed="rId4"/>
                <a:stretch>
                  <a:fillRect l="-4142" t="-13333" r="-2959" b="-4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/>
              <p:cNvSpPr txBox="1"/>
              <p:nvPr/>
            </p:nvSpPr>
            <p:spPr>
              <a:xfrm>
                <a:off x="918060" y="2570816"/>
                <a:ext cx="1032308" cy="180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2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sz="12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de-DE" sz="12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de-DE" sz="1050" dirty="0" smtClean="0"/>
                  <a:t>(1,1,1,1,1,1,1)</a:t>
                </a:r>
                <a:endParaRPr lang="de-DE" sz="1200" dirty="0"/>
              </a:p>
            </p:txBody>
          </p:sp>
        </mc:Choice>
        <mc:Fallback xmlns="">
          <p:sp>
            <p:nvSpPr>
              <p:cNvPr id="44" name="Textfeld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060" y="2570816"/>
                <a:ext cx="1032308" cy="180434"/>
              </a:xfrm>
              <a:prstGeom prst="rect">
                <a:avLst/>
              </a:prstGeom>
              <a:blipFill rotWithShape="1">
                <a:blip r:embed="rId5"/>
                <a:stretch>
                  <a:fillRect l="-4142" t="-13793" r="-2367" b="-448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 22"/>
              <p:cNvSpPr/>
              <p:nvPr/>
            </p:nvSpPr>
            <p:spPr bwMode="auto">
              <a:xfrm>
                <a:off x="1062079" y="4451542"/>
                <a:ext cx="1368190" cy="288040"/>
              </a:xfrm>
              <a:prstGeom prst="rect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DE" sz="120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de-DE" sz="1200" i="1" dirty="0">
                            <a:latin typeface="Cambria Math"/>
                          </a:rPr>
                          <m:t>𝑟</m:t>
                        </m:r>
                        <m:r>
                          <a:rPr lang="de-DE" sz="1200" b="0" i="1" dirty="0" smtClean="0">
                            <a:latin typeface="Cambria Math"/>
                          </a:rPr>
                          <m:t>1</m:t>
                        </m:r>
                      </m:e>
                    </m:acc>
                  </m:oMath>
                </a14:m>
                <a:r>
                  <a:rPr lang="de-DE" sz="1200" i="1" dirty="0"/>
                  <a:t> </a:t>
                </a:r>
                <a:r>
                  <a:rPr lang="de-DE" sz="1200" dirty="0" smtClean="0"/>
                  <a:t>(1,1,0,0,1,0,0)</a:t>
                </a:r>
                <a:endParaRPr lang="de-DE" sz="1200" dirty="0"/>
              </a:p>
            </p:txBody>
          </p:sp>
        </mc:Choice>
        <mc:Fallback xmlns="">
          <p:sp>
            <p:nvSpPr>
              <p:cNvPr id="23" name="Rechteck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2079" y="4451542"/>
                <a:ext cx="1368190" cy="288040"/>
              </a:xfrm>
              <a:prstGeom prst="rect">
                <a:avLst/>
              </a:prstGeom>
              <a:blipFill rotWithShape="1">
                <a:blip r:embed="rId6"/>
                <a:stretch>
                  <a:fillRect b="-10204"/>
                </a:stretch>
              </a:blip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hteck 23"/>
          <p:cNvSpPr/>
          <p:nvPr/>
        </p:nvSpPr>
        <p:spPr bwMode="auto">
          <a:xfrm>
            <a:off x="1062079" y="4825994"/>
            <a:ext cx="1368190" cy="28804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de-DE" sz="1200" i="1" dirty="0"/>
              <a:t>r2</a:t>
            </a:r>
            <a:r>
              <a:rPr lang="de-DE" sz="1200" dirty="0"/>
              <a:t> (</a:t>
            </a:r>
            <a:r>
              <a:rPr lang="de-DE" sz="1200" dirty="0" smtClean="0"/>
              <a:t>0,1,0,0,0,0,0)</a:t>
            </a:r>
            <a:endParaRPr lang="de-DE" sz="1200" dirty="0"/>
          </a:p>
        </p:txBody>
      </p:sp>
      <p:sp>
        <p:nvSpPr>
          <p:cNvPr id="25" name="Rechteck 24"/>
          <p:cNvSpPr/>
          <p:nvPr/>
        </p:nvSpPr>
        <p:spPr bwMode="auto">
          <a:xfrm>
            <a:off x="1062079" y="5574898"/>
            <a:ext cx="1368190" cy="28804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de-DE" sz="1200" i="1" dirty="0"/>
              <a:t>r3</a:t>
            </a:r>
            <a:r>
              <a:rPr lang="de-DE" sz="1200" dirty="0"/>
              <a:t> (</a:t>
            </a:r>
            <a:r>
              <a:rPr lang="de-DE" sz="1200" dirty="0" smtClean="0"/>
              <a:t>1,0,0,0,0,0,0)</a:t>
            </a:r>
            <a:endParaRPr lang="de-DE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hteck 26"/>
              <p:cNvSpPr/>
              <p:nvPr/>
            </p:nvSpPr>
            <p:spPr bwMode="auto">
              <a:xfrm>
                <a:off x="1062079" y="5949350"/>
                <a:ext cx="1368190" cy="288040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DE" sz="120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de-DE" sz="1200" i="1" dirty="0">
                            <a:latin typeface="Cambria Math"/>
                          </a:rPr>
                          <m:t>𝑟</m:t>
                        </m:r>
                        <m:r>
                          <a:rPr lang="de-DE" sz="1200" i="1" dirty="0">
                            <a:latin typeface="Cambria Math"/>
                          </a:rPr>
                          <m:t>3</m:t>
                        </m:r>
                      </m:e>
                    </m:acc>
                    <m:r>
                      <a:rPr lang="de-DE" sz="12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de-DE" sz="1200" dirty="0" smtClean="0"/>
                  <a:t>(0,1,1,1,1,0,0)</a:t>
                </a:r>
                <a:endParaRPr lang="de-DE" sz="1200" dirty="0"/>
              </a:p>
            </p:txBody>
          </p:sp>
        </mc:Choice>
        <mc:Fallback xmlns="">
          <p:sp>
            <p:nvSpPr>
              <p:cNvPr id="27" name="Rechteck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2079" y="5949350"/>
                <a:ext cx="1368190" cy="288040"/>
              </a:xfrm>
              <a:prstGeom prst="rect">
                <a:avLst/>
              </a:prstGeom>
              <a:blipFill rotWithShape="1">
                <a:blip r:embed="rId7"/>
                <a:stretch>
                  <a:fillRect b="-10204"/>
                </a:stretch>
              </a:blip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 27"/>
              <p:cNvSpPr/>
              <p:nvPr/>
            </p:nvSpPr>
            <p:spPr bwMode="auto">
              <a:xfrm>
                <a:off x="1062079" y="5200446"/>
                <a:ext cx="1368190" cy="288040"/>
              </a:xfrm>
              <a:prstGeom prst="rect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DE" sz="120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de-DE" sz="1200" i="1" dirty="0">
                            <a:latin typeface="Cambria Math"/>
                          </a:rPr>
                          <m:t>𝑟</m:t>
                        </m:r>
                        <m:r>
                          <a:rPr lang="de-DE" sz="1200" b="0" i="1" dirty="0" smtClean="0">
                            <a:latin typeface="Cambria Math"/>
                          </a:rPr>
                          <m:t>2</m:t>
                        </m:r>
                      </m:e>
                    </m:acc>
                  </m:oMath>
                </a14:m>
                <a:r>
                  <a:rPr lang="de-DE" sz="1200" dirty="0"/>
                  <a:t> </a:t>
                </a:r>
                <a:r>
                  <a:rPr lang="de-DE" sz="1200" dirty="0" smtClean="0"/>
                  <a:t>(1,0,1,1,1,0,0)</a:t>
                </a:r>
                <a:endParaRPr lang="de-DE" sz="1200" dirty="0"/>
              </a:p>
            </p:txBody>
          </p:sp>
        </mc:Choice>
        <mc:Fallback xmlns="">
          <p:sp>
            <p:nvSpPr>
              <p:cNvPr id="28" name="Rechteck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2079" y="5200446"/>
                <a:ext cx="1368190" cy="288040"/>
              </a:xfrm>
              <a:prstGeom prst="rect">
                <a:avLst/>
              </a:prstGeom>
              <a:blipFill rotWithShape="1">
                <a:blip r:embed="rId8"/>
                <a:stretch>
                  <a:fillRect b="-10204"/>
                </a:stretch>
              </a:blip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hteck 28"/>
          <p:cNvSpPr/>
          <p:nvPr/>
        </p:nvSpPr>
        <p:spPr bwMode="auto">
          <a:xfrm>
            <a:off x="1062079" y="4077090"/>
            <a:ext cx="1368190" cy="28804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de-DE" sz="1200" i="1" dirty="0"/>
              <a:t>r1 </a:t>
            </a:r>
            <a:r>
              <a:rPr lang="de-DE" sz="1200" dirty="0"/>
              <a:t>(</a:t>
            </a:r>
            <a:r>
              <a:rPr lang="de-DE" sz="1200" dirty="0" smtClean="0"/>
              <a:t>0,0,1,1,0,0,0)</a:t>
            </a:r>
            <a:endParaRPr lang="de-DE" sz="1200" dirty="0"/>
          </a:p>
        </p:txBody>
      </p:sp>
      <p:sp>
        <p:nvSpPr>
          <p:cNvPr id="43" name="Rechteck 42"/>
          <p:cNvSpPr/>
          <p:nvPr/>
        </p:nvSpPr>
        <p:spPr bwMode="auto">
          <a:xfrm>
            <a:off x="3366399" y="4451542"/>
            <a:ext cx="1368190" cy="288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de-DE" sz="1200" dirty="0" smtClean="0"/>
              <a:t>(0,0,1,1,0,0,0)</a:t>
            </a:r>
            <a:endParaRPr lang="de-DE" sz="1200" dirty="0"/>
          </a:p>
        </p:txBody>
      </p:sp>
      <p:sp>
        <p:nvSpPr>
          <p:cNvPr id="45" name="Rechteck 44"/>
          <p:cNvSpPr/>
          <p:nvPr/>
        </p:nvSpPr>
        <p:spPr bwMode="auto">
          <a:xfrm>
            <a:off x="3366399" y="4825994"/>
            <a:ext cx="1368190" cy="288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de-DE" sz="1200" dirty="0" smtClean="0"/>
              <a:t>(0,1,0,0,0,0,0)</a:t>
            </a:r>
            <a:endParaRPr lang="de-DE" sz="1200" dirty="0"/>
          </a:p>
        </p:txBody>
      </p:sp>
      <p:sp>
        <p:nvSpPr>
          <p:cNvPr id="51" name="Rechteck 50"/>
          <p:cNvSpPr/>
          <p:nvPr/>
        </p:nvSpPr>
        <p:spPr bwMode="auto">
          <a:xfrm>
            <a:off x="3366399" y="5200446"/>
            <a:ext cx="1368190" cy="288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de-DE" sz="1200" dirty="0" smtClean="0"/>
              <a:t>(1,0,0,0,1,0,0)</a:t>
            </a:r>
            <a:endParaRPr lang="de-DE" sz="1200" dirty="0"/>
          </a:p>
        </p:txBody>
      </p:sp>
      <p:sp>
        <p:nvSpPr>
          <p:cNvPr id="53" name="Rechteck 52"/>
          <p:cNvSpPr/>
          <p:nvPr/>
        </p:nvSpPr>
        <p:spPr bwMode="auto">
          <a:xfrm>
            <a:off x="3366399" y="4077090"/>
            <a:ext cx="1368190" cy="288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de-DE" sz="1200" i="1" dirty="0" smtClean="0"/>
              <a:t> </a:t>
            </a:r>
            <a:r>
              <a:rPr lang="de-DE" sz="1200" dirty="0"/>
              <a:t>(</a:t>
            </a:r>
            <a:r>
              <a:rPr lang="de-DE" sz="1200" dirty="0" smtClean="0"/>
              <a:t>0,0,0,0,0,0,0)</a:t>
            </a:r>
            <a:endParaRPr lang="de-DE" sz="1200" dirty="0"/>
          </a:p>
        </p:txBody>
      </p:sp>
      <p:cxnSp>
        <p:nvCxnSpPr>
          <p:cNvPr id="8" name="Gerade Verbindung mit Pfeil 7"/>
          <p:cNvCxnSpPr>
            <a:stCxn id="29" idx="3"/>
            <a:endCxn id="53" idx="1"/>
          </p:cNvCxnSpPr>
          <p:nvPr/>
        </p:nvCxnSpPr>
        <p:spPr bwMode="auto">
          <a:xfrm>
            <a:off x="2430269" y="4221110"/>
            <a:ext cx="93613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Gerade Verbindung mit Pfeil 13"/>
          <p:cNvCxnSpPr>
            <a:stCxn id="29" idx="3"/>
            <a:endCxn id="43" idx="1"/>
          </p:cNvCxnSpPr>
          <p:nvPr/>
        </p:nvCxnSpPr>
        <p:spPr bwMode="auto">
          <a:xfrm>
            <a:off x="2430269" y="4221110"/>
            <a:ext cx="936130" cy="3744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Gerade Verbindung mit Pfeil 30"/>
          <p:cNvCxnSpPr>
            <a:stCxn id="23" idx="3"/>
            <a:endCxn id="45" idx="1"/>
          </p:cNvCxnSpPr>
          <p:nvPr/>
        </p:nvCxnSpPr>
        <p:spPr bwMode="auto">
          <a:xfrm>
            <a:off x="2430269" y="4595562"/>
            <a:ext cx="936130" cy="3744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Gerade Verbindung mit Pfeil 54"/>
          <p:cNvCxnSpPr>
            <a:stCxn id="23" idx="3"/>
            <a:endCxn id="51" idx="1"/>
          </p:cNvCxnSpPr>
          <p:nvPr/>
        </p:nvCxnSpPr>
        <p:spPr bwMode="auto">
          <a:xfrm>
            <a:off x="2430269" y="4595562"/>
            <a:ext cx="936130" cy="7489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Gerade Verbindung mit Pfeil 56"/>
          <p:cNvCxnSpPr>
            <a:stCxn id="24" idx="3"/>
            <a:endCxn id="53" idx="1"/>
          </p:cNvCxnSpPr>
          <p:nvPr/>
        </p:nvCxnSpPr>
        <p:spPr bwMode="auto">
          <a:xfrm flipV="1">
            <a:off x="2430269" y="4221110"/>
            <a:ext cx="936130" cy="7489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Gerade Verbindung mit Pfeil 58"/>
          <p:cNvCxnSpPr>
            <a:stCxn id="24" idx="3"/>
            <a:endCxn id="45" idx="1"/>
          </p:cNvCxnSpPr>
          <p:nvPr/>
        </p:nvCxnSpPr>
        <p:spPr bwMode="auto">
          <a:xfrm>
            <a:off x="2430269" y="4970014"/>
            <a:ext cx="93613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Gerade Verbindung mit Pfeil 60"/>
          <p:cNvCxnSpPr>
            <a:stCxn id="28" idx="3"/>
            <a:endCxn id="43" idx="1"/>
          </p:cNvCxnSpPr>
          <p:nvPr/>
        </p:nvCxnSpPr>
        <p:spPr bwMode="auto">
          <a:xfrm flipV="1">
            <a:off x="2430269" y="4595562"/>
            <a:ext cx="936130" cy="7489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Gerade Verbindung mit Pfeil 62"/>
          <p:cNvCxnSpPr>
            <a:stCxn id="28" idx="3"/>
            <a:endCxn id="51" idx="1"/>
          </p:cNvCxnSpPr>
          <p:nvPr/>
        </p:nvCxnSpPr>
        <p:spPr bwMode="auto">
          <a:xfrm>
            <a:off x="2430269" y="5344466"/>
            <a:ext cx="93613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" name="Multiplizieren 65"/>
          <p:cNvSpPr/>
          <p:nvPr/>
        </p:nvSpPr>
        <p:spPr bwMode="auto">
          <a:xfrm>
            <a:off x="3582429" y="4060158"/>
            <a:ext cx="936130" cy="296626"/>
          </a:xfrm>
          <a:prstGeom prst="mathMultiply">
            <a:avLst/>
          </a:prstGeom>
          <a:solidFill>
            <a:schemeClr val="accent1">
              <a:alpha val="79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6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Systemtrasse aufteilen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pPr marL="342900" indent="-161925"/>
            <a:r>
              <a:rPr lang="de-DE" dirty="0"/>
              <a:t>Systemtrasse aufteilen: </a:t>
            </a:r>
            <a:endParaRPr lang="de-DE" dirty="0" smtClean="0"/>
          </a:p>
          <a:p>
            <a:pPr marL="342900" indent="-161925">
              <a:buFont typeface="+mj-lt"/>
              <a:buAutoNum type="arabicPeriod" startAt="3"/>
            </a:pPr>
            <a:r>
              <a:rPr lang="de-DE" dirty="0"/>
              <a:t>Falls mehr als zwei Anfragen im Konflikt stehen: nacheinander weitere entstehende Bit-Schlüssel einer weiteren Anfrage hinzufügen</a:t>
            </a:r>
          </a:p>
          <a:p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 kern="1200" dirty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mtClean="0">
                <a:solidFill>
                  <a:srgbClr val="000000"/>
                </a:solidFill>
              </a:rPr>
              <a:t>DB Netz AG | Patrick Breun, Jordis Wächter | Dresden | 19.12.2017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270099" y="1271552"/>
            <a:ext cx="8569060" cy="286480"/>
          </a:xfrm>
          <a:prstGeom prst="rect">
            <a:avLst/>
          </a:prstGeom>
          <a:solidFill>
            <a:srgbClr val="878C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 smtClean="0">
                <a:solidFill>
                  <a:srgbClr val="FFFFFF"/>
                </a:solidFill>
              </a:rPr>
              <a:t>Großes </a:t>
            </a:r>
            <a:r>
              <a:rPr kumimoji="0" lang="de-DE" sz="1400" b="0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Beispiel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DB Office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2574289" y="1722842"/>
                <a:ext cx="3456480" cy="9010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de-DE" sz="1400" dirty="0" smtClean="0"/>
                  <a:t>Anfragen: 	</a:t>
                </a:r>
                <a:r>
                  <a:rPr lang="de-DE" sz="1400" dirty="0"/>
                  <a:t>	</a:t>
                </a:r>
                <a:endParaRPr lang="de-DE" sz="1400" dirty="0" smtClean="0"/>
              </a:p>
              <a:p>
                <a:pPr marL="361950" algn="l"/>
                <a:r>
                  <a:rPr lang="de-DE" sz="1400" dirty="0" smtClean="0"/>
                  <a:t>r1 (0,0,1,1,0,0,0)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140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4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ar-AE" sz="14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ar-AE" sz="14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p>
                    </m:sSubSup>
                    <m:r>
                      <a:rPr lang="de-DE" sz="14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sz="1400" b="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de-DE" sz="14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de-DE" sz="1400" i="1">
                                <a:latin typeface="Cambria Math"/>
                              </a:rPr>
                              <m:t>𝑠</m:t>
                            </m:r>
                            <m:r>
                              <a:rPr lang="de-DE" sz="1400" b="0" i="1" smtClean="0"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de-DE" sz="1400" i="1">
                                <a:latin typeface="Cambria Math"/>
                              </a:rPr>
                              <m:t>1</m:t>
                            </m:r>
                          </m:sub>
                          <m:sup/>
                        </m:sSubSup>
                        <m:r>
                          <a:rPr lang="de-DE" sz="1400" b="0" i="1" smtClean="0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de-DE" sz="14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de-DE" sz="14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/>
                              </a:rPr>
                              <m:t>2</m:t>
                            </m:r>
                          </m:sub>
                          <m:sup/>
                        </m:sSubSup>
                      </m:e>
                    </m:d>
                  </m:oMath>
                </a14:m>
                <a:endParaRPr lang="de-DE" sz="1400" dirty="0" smtClean="0"/>
              </a:p>
              <a:p>
                <a:pPr marL="361950" algn="l"/>
                <a:r>
                  <a:rPr lang="de-DE" sz="1400" dirty="0" smtClean="0"/>
                  <a:t>r2 (0,1,0,0,0,1,1)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1400" i="1" kern="0"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400" i="1" ker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ar-AE" sz="1400" i="1" ker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sz="1400" b="0" i="1" kern="0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de-DE" sz="1400" kern="0" dirty="0"/>
                  <a:t> </a:t>
                </a:r>
                <a14:m>
                  <m:oMath xmlns:m="http://schemas.openxmlformats.org/officeDocument/2006/math">
                    <m:r>
                      <a:rPr lang="de-DE" sz="1400" i="1" ker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sz="1400" i="1" kern="0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de-DE" sz="14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de-DE" sz="1400" i="1">
                                <a:latin typeface="Cambria Math"/>
                              </a:rPr>
                              <m:t>𝑠</m:t>
                            </m:r>
                            <m:r>
                              <a:rPr lang="de-DE" sz="1400" i="1"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de-DE" sz="1400" i="1">
                                <a:latin typeface="Cambria Math"/>
                              </a:rPr>
                              <m:t>1</m:t>
                            </m:r>
                          </m:sub>
                          <m:sup/>
                        </m:sSubSup>
                        <m:r>
                          <a:rPr lang="de-DE" sz="1400" i="1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de-DE" sz="14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de-DE" sz="1400" i="1">
                                <a:latin typeface="Cambria Math"/>
                              </a:rPr>
                              <m:t>𝑠</m:t>
                            </m:r>
                            <m:r>
                              <a:rPr lang="de-DE" sz="1400" i="1">
                                <a:latin typeface="Cambria Math"/>
                              </a:rPr>
                              <m:t>′′</m:t>
                            </m:r>
                          </m:e>
                          <m:sub>
                            <m:r>
                              <a:rPr lang="de-DE" sz="1400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de-DE" sz="1400" i="1">
                                <a:latin typeface="Cambria Math"/>
                              </a:rPr>
                              <m:t> </m:t>
                            </m:r>
                          </m:sup>
                        </m:sSubSup>
                        <m:r>
                          <a:rPr lang="de-DE" sz="1400" i="1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de-DE" sz="14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de-DE" sz="14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sz="1400" i="1">
                                <a:latin typeface="Cambria Math"/>
                              </a:rPr>
                              <m:t>2</m:t>
                            </m:r>
                          </m:sub>
                          <m:sup/>
                        </m:sSubSup>
                      </m:e>
                    </m:d>
                  </m:oMath>
                </a14:m>
                <a:endParaRPr lang="de-DE" sz="1400" dirty="0" smtClean="0"/>
              </a:p>
              <a:p>
                <a:pPr marL="361950" algn="l"/>
                <a:r>
                  <a:rPr lang="de-DE" sz="1400" dirty="0"/>
                  <a:t>r</a:t>
                </a:r>
                <a:r>
                  <a:rPr lang="de-DE" sz="1400" dirty="0" smtClean="0"/>
                  <a:t>3 (1,0,0,0,0,1,1)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1400" i="1" kern="0"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400" i="1" ker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ar-AE" sz="1400" i="1" ker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sz="1400" i="1" ker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de-DE" sz="1400" kern="0" dirty="0"/>
                  <a:t> </a:t>
                </a:r>
                <a14:m>
                  <m:oMath xmlns:m="http://schemas.openxmlformats.org/officeDocument/2006/math">
                    <m:r>
                      <a:rPr lang="de-DE" sz="1400" i="1" ker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sz="1400" i="1" kern="0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de-DE" sz="14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de-DE" sz="1400" i="1">
                                <a:latin typeface="Cambria Math"/>
                              </a:rPr>
                              <m:t>𝑠</m:t>
                            </m:r>
                            <m:r>
                              <a:rPr lang="de-DE" sz="1400" i="1"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de-DE" sz="1400" i="1">
                                <a:latin typeface="Cambria Math"/>
                              </a:rPr>
                              <m:t>1</m:t>
                            </m:r>
                          </m:sub>
                          <m:sup/>
                        </m:sSubSup>
                        <m:r>
                          <a:rPr lang="de-DE" sz="1400" i="1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de-DE" sz="14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de-DE" sz="1400" i="1">
                                <a:latin typeface="Cambria Math"/>
                              </a:rPr>
                              <m:t>𝑠</m:t>
                            </m:r>
                            <m:r>
                              <a:rPr lang="de-DE" sz="1400" i="1">
                                <a:latin typeface="Cambria Math"/>
                              </a:rPr>
                              <m:t>′′</m:t>
                            </m:r>
                          </m:e>
                          <m:sub>
                            <m:r>
                              <a:rPr lang="de-DE" sz="1400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de-DE" sz="1400" i="1">
                                <a:latin typeface="Cambria Math"/>
                              </a:rPr>
                              <m:t> </m:t>
                            </m:r>
                          </m:sup>
                        </m:sSubSup>
                        <m:r>
                          <a:rPr lang="de-DE" sz="1400" i="1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de-DE" sz="14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de-DE" sz="14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sz="1400" i="1">
                                <a:latin typeface="Cambria Math"/>
                              </a:rPr>
                              <m:t>2</m:t>
                            </m:r>
                          </m:sub>
                          <m:sup/>
                        </m:sSubSup>
                      </m:e>
                    </m:d>
                  </m:oMath>
                </a14:m>
                <a:endParaRPr lang="de-DE" sz="1400" dirty="0" smtClean="0"/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289" y="1722842"/>
                <a:ext cx="3456480" cy="901081"/>
              </a:xfrm>
              <a:prstGeom prst="rect">
                <a:avLst/>
              </a:prstGeom>
              <a:blipFill rotWithShape="1">
                <a:blip r:embed="rId2"/>
                <a:stretch>
                  <a:fillRect l="-2998" t="-6122" b="-816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uppieren 32"/>
          <p:cNvGrpSpPr/>
          <p:nvPr/>
        </p:nvGrpSpPr>
        <p:grpSpPr>
          <a:xfrm>
            <a:off x="494959" y="2198480"/>
            <a:ext cx="1768932" cy="156720"/>
            <a:chOff x="485999" y="2198480"/>
            <a:chExt cx="1768932" cy="156720"/>
          </a:xfrm>
        </p:grpSpPr>
        <p:sp>
          <p:nvSpPr>
            <p:cNvPr id="34" name="Flussdiagramm: Verbindungsstelle 33"/>
            <p:cNvSpPr/>
            <p:nvPr/>
          </p:nvSpPr>
          <p:spPr bwMode="auto">
            <a:xfrm>
              <a:off x="485999" y="2204830"/>
              <a:ext cx="144020" cy="144020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DB Office" pitchFamily="34" charset="0"/>
              </a:endParaRPr>
            </a:p>
          </p:txBody>
        </p:sp>
        <p:sp>
          <p:nvSpPr>
            <p:cNvPr id="35" name="Flussdiagramm: Verbindungsstelle 34"/>
            <p:cNvSpPr/>
            <p:nvPr/>
          </p:nvSpPr>
          <p:spPr bwMode="auto">
            <a:xfrm>
              <a:off x="2110911" y="2204830"/>
              <a:ext cx="144020" cy="144020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DB Office" pitchFamily="34" charset="0"/>
              </a:endParaRPr>
            </a:p>
          </p:txBody>
        </p:sp>
        <p:cxnSp>
          <p:nvCxnSpPr>
            <p:cNvPr id="36" name="Gekrümmte Verbindung 35"/>
            <p:cNvCxnSpPr>
              <a:stCxn id="34" idx="0"/>
              <a:endCxn id="35" idx="0"/>
            </p:cNvCxnSpPr>
            <p:nvPr/>
          </p:nvCxnSpPr>
          <p:spPr bwMode="auto">
            <a:xfrm rot="5400000" flipH="1" flipV="1">
              <a:off x="1370465" y="1392374"/>
              <a:ext cx="12700" cy="1624912"/>
            </a:xfrm>
            <a:prstGeom prst="curvedConnector3">
              <a:avLst>
                <a:gd name="adj1" fmla="val 180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Gekrümmte Verbindung 36"/>
            <p:cNvCxnSpPr>
              <a:stCxn id="34" idx="4"/>
              <a:endCxn id="35" idx="4"/>
            </p:cNvCxnSpPr>
            <p:nvPr/>
          </p:nvCxnSpPr>
          <p:spPr bwMode="auto">
            <a:xfrm rot="16200000" flipH="1">
              <a:off x="1370465" y="1536394"/>
              <a:ext cx="12700" cy="1624912"/>
            </a:xfrm>
            <a:prstGeom prst="curvedConnector3">
              <a:avLst>
                <a:gd name="adj1" fmla="val 180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Gerade Verbindung mit Pfeil 37"/>
            <p:cNvCxnSpPr>
              <a:stCxn id="34" idx="6"/>
              <a:endCxn id="35" idx="2"/>
            </p:cNvCxnSpPr>
            <p:nvPr/>
          </p:nvCxnSpPr>
          <p:spPr bwMode="auto">
            <a:xfrm>
              <a:off x="630019" y="2276840"/>
              <a:ext cx="148089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/>
              <p:cNvSpPr txBox="1"/>
              <p:nvPr/>
            </p:nvSpPr>
            <p:spPr>
              <a:xfrm>
                <a:off x="918059" y="2081719"/>
                <a:ext cx="122351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sz="1200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de-DE" sz="1200" b="0" i="1" smtClean="0">
                            <a:latin typeface="Cambria Math"/>
                          </a:rPr>
                          <m:t>′′</m:t>
                        </m:r>
                      </m:sup>
                    </m:sSubSup>
                  </m:oMath>
                </a14:m>
                <a:r>
                  <a:rPr lang="de-DE" sz="1200" dirty="0" smtClean="0"/>
                  <a:t> </a:t>
                </a:r>
                <a:r>
                  <a:rPr lang="de-DE" sz="1050" dirty="0" smtClean="0"/>
                  <a:t>(0,0,0,0,0,1,1)</a:t>
                </a:r>
                <a:endParaRPr lang="de-DE" sz="1200" dirty="0"/>
              </a:p>
            </p:txBody>
          </p:sp>
        </mc:Choice>
        <mc:Fallback xmlns="">
          <p:sp>
            <p:nvSpPr>
              <p:cNvPr id="40" name="Textfeld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059" y="2081719"/>
                <a:ext cx="1223513" cy="184666"/>
              </a:xfrm>
              <a:prstGeom prst="rect">
                <a:avLst/>
              </a:prstGeom>
              <a:blipFill rotWithShape="1">
                <a:blip r:embed="rId3"/>
                <a:stretch>
                  <a:fillRect l="-3500" t="-9677" b="-3871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918059" y="1772770"/>
                <a:ext cx="1032308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sz="1200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de-DE" sz="1200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de-DE" sz="1200" dirty="0" smtClean="0"/>
                  <a:t> </a:t>
                </a:r>
                <a:r>
                  <a:rPr lang="de-DE" sz="1050" dirty="0" smtClean="0"/>
                  <a:t>(1,1,1,1,1,0,0)</a:t>
                </a:r>
                <a:endParaRPr lang="de-DE" sz="1200" dirty="0"/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059" y="1772770"/>
                <a:ext cx="1032308" cy="184666"/>
              </a:xfrm>
              <a:prstGeom prst="rect">
                <a:avLst/>
              </a:prstGeom>
              <a:blipFill rotWithShape="1">
                <a:blip r:embed="rId4"/>
                <a:stretch>
                  <a:fillRect l="-4142" t="-13333" r="-2959" b="-4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/>
              <p:cNvSpPr txBox="1"/>
              <p:nvPr/>
            </p:nvSpPr>
            <p:spPr>
              <a:xfrm>
                <a:off x="918060" y="2570816"/>
                <a:ext cx="1032308" cy="180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2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sz="12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de-DE" sz="12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de-DE" sz="1050" dirty="0" smtClean="0"/>
                  <a:t>(1,1,1,1,1,1,1)</a:t>
                </a:r>
                <a:endParaRPr lang="de-DE" sz="1200" dirty="0"/>
              </a:p>
            </p:txBody>
          </p:sp>
        </mc:Choice>
        <mc:Fallback xmlns="">
          <p:sp>
            <p:nvSpPr>
              <p:cNvPr id="44" name="Textfeld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060" y="2570816"/>
                <a:ext cx="1032308" cy="180434"/>
              </a:xfrm>
              <a:prstGeom prst="rect">
                <a:avLst/>
              </a:prstGeom>
              <a:blipFill rotWithShape="1">
                <a:blip r:embed="rId5"/>
                <a:stretch>
                  <a:fillRect l="-4142" t="-13793" r="-2367" b="-448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 22"/>
              <p:cNvSpPr/>
              <p:nvPr/>
            </p:nvSpPr>
            <p:spPr bwMode="auto">
              <a:xfrm>
                <a:off x="1062079" y="4451542"/>
                <a:ext cx="1368190" cy="288040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DE" sz="120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de-DE" sz="1200" i="1" dirty="0">
                            <a:latin typeface="Cambria Math"/>
                          </a:rPr>
                          <m:t>𝑟</m:t>
                        </m:r>
                        <m:r>
                          <a:rPr lang="de-DE" sz="1200" b="0" i="1" dirty="0" smtClean="0">
                            <a:latin typeface="Cambria Math"/>
                          </a:rPr>
                          <m:t>1</m:t>
                        </m:r>
                      </m:e>
                    </m:acc>
                  </m:oMath>
                </a14:m>
                <a:r>
                  <a:rPr lang="de-DE" sz="1200" i="1" dirty="0"/>
                  <a:t> </a:t>
                </a:r>
                <a:r>
                  <a:rPr lang="de-DE" sz="1200" dirty="0" smtClean="0"/>
                  <a:t>(1,1,0,0,1,0,0)</a:t>
                </a:r>
                <a:endParaRPr lang="de-DE" sz="1200" dirty="0"/>
              </a:p>
            </p:txBody>
          </p:sp>
        </mc:Choice>
        <mc:Fallback xmlns="">
          <p:sp>
            <p:nvSpPr>
              <p:cNvPr id="23" name="Rechteck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2079" y="4451542"/>
                <a:ext cx="1368190" cy="288040"/>
              </a:xfrm>
              <a:prstGeom prst="rect">
                <a:avLst/>
              </a:prstGeom>
              <a:blipFill rotWithShape="1">
                <a:blip r:embed="rId6"/>
                <a:stretch>
                  <a:fillRect b="-10204"/>
                </a:stretch>
              </a:blip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hteck 23"/>
          <p:cNvSpPr/>
          <p:nvPr/>
        </p:nvSpPr>
        <p:spPr bwMode="auto">
          <a:xfrm>
            <a:off x="1062079" y="4825994"/>
            <a:ext cx="1368190" cy="28804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de-DE" sz="1200" i="1" dirty="0"/>
              <a:t>r2</a:t>
            </a:r>
            <a:r>
              <a:rPr lang="de-DE" sz="1200" dirty="0"/>
              <a:t> (</a:t>
            </a:r>
            <a:r>
              <a:rPr lang="de-DE" sz="1200" dirty="0" smtClean="0"/>
              <a:t>0,1,0,0,0,0,0)</a:t>
            </a:r>
            <a:endParaRPr lang="de-DE" sz="1200" dirty="0"/>
          </a:p>
        </p:txBody>
      </p:sp>
      <p:sp>
        <p:nvSpPr>
          <p:cNvPr id="25" name="Rechteck 24"/>
          <p:cNvSpPr/>
          <p:nvPr/>
        </p:nvSpPr>
        <p:spPr bwMode="auto">
          <a:xfrm>
            <a:off x="1062079" y="5574898"/>
            <a:ext cx="1368190" cy="28804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de-DE" sz="1200" i="1" dirty="0"/>
              <a:t>r3</a:t>
            </a:r>
            <a:r>
              <a:rPr lang="de-DE" sz="1200" dirty="0"/>
              <a:t> (</a:t>
            </a:r>
            <a:r>
              <a:rPr lang="de-DE" sz="1200" dirty="0" smtClean="0"/>
              <a:t>1,0,0,0,0,0,0)</a:t>
            </a:r>
            <a:endParaRPr lang="de-DE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hteck 26"/>
              <p:cNvSpPr/>
              <p:nvPr/>
            </p:nvSpPr>
            <p:spPr bwMode="auto">
              <a:xfrm>
                <a:off x="1062079" y="5949350"/>
                <a:ext cx="1368190" cy="288040"/>
              </a:xfrm>
              <a:prstGeom prst="rect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DE" sz="120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de-DE" sz="1200" i="1" dirty="0">
                            <a:latin typeface="Cambria Math"/>
                          </a:rPr>
                          <m:t>𝑟</m:t>
                        </m:r>
                        <m:r>
                          <a:rPr lang="de-DE" sz="1200" i="1" dirty="0">
                            <a:latin typeface="Cambria Math"/>
                          </a:rPr>
                          <m:t>3</m:t>
                        </m:r>
                      </m:e>
                    </m:acc>
                    <m:r>
                      <a:rPr lang="de-DE" sz="12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de-DE" sz="1200" dirty="0" smtClean="0"/>
                  <a:t>(0,1,1,1,1,0,0)</a:t>
                </a:r>
                <a:endParaRPr lang="de-DE" sz="1200" dirty="0"/>
              </a:p>
            </p:txBody>
          </p:sp>
        </mc:Choice>
        <mc:Fallback xmlns="">
          <p:sp>
            <p:nvSpPr>
              <p:cNvPr id="27" name="Rechteck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2079" y="5949350"/>
                <a:ext cx="1368190" cy="288040"/>
              </a:xfrm>
              <a:prstGeom prst="rect">
                <a:avLst/>
              </a:prstGeom>
              <a:blipFill rotWithShape="1">
                <a:blip r:embed="rId7"/>
                <a:stretch>
                  <a:fillRect b="-10204"/>
                </a:stretch>
              </a:blip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 27"/>
              <p:cNvSpPr/>
              <p:nvPr/>
            </p:nvSpPr>
            <p:spPr bwMode="auto">
              <a:xfrm>
                <a:off x="1062079" y="5200446"/>
                <a:ext cx="1368190" cy="288040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DE" sz="120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de-DE" sz="1200" i="1" dirty="0">
                            <a:latin typeface="Cambria Math"/>
                          </a:rPr>
                          <m:t>𝑟</m:t>
                        </m:r>
                        <m:r>
                          <a:rPr lang="de-DE" sz="1200" b="0" i="1" dirty="0" smtClean="0">
                            <a:latin typeface="Cambria Math"/>
                          </a:rPr>
                          <m:t>2</m:t>
                        </m:r>
                      </m:e>
                    </m:acc>
                  </m:oMath>
                </a14:m>
                <a:r>
                  <a:rPr lang="de-DE" sz="1200" dirty="0"/>
                  <a:t> </a:t>
                </a:r>
                <a:r>
                  <a:rPr lang="de-DE" sz="1200" dirty="0" smtClean="0"/>
                  <a:t>(1,0,1,1,1,0,0)</a:t>
                </a:r>
                <a:endParaRPr lang="de-DE" sz="1200" dirty="0"/>
              </a:p>
            </p:txBody>
          </p:sp>
        </mc:Choice>
        <mc:Fallback xmlns="">
          <p:sp>
            <p:nvSpPr>
              <p:cNvPr id="28" name="Rechteck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2079" y="5200446"/>
                <a:ext cx="1368190" cy="288040"/>
              </a:xfrm>
              <a:prstGeom prst="rect">
                <a:avLst/>
              </a:prstGeom>
              <a:blipFill rotWithShape="1">
                <a:blip r:embed="rId8"/>
                <a:stretch>
                  <a:fillRect b="-10204"/>
                </a:stretch>
              </a:blip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hteck 28"/>
          <p:cNvSpPr/>
          <p:nvPr/>
        </p:nvSpPr>
        <p:spPr bwMode="auto">
          <a:xfrm>
            <a:off x="1062079" y="4077090"/>
            <a:ext cx="1368190" cy="28804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de-DE" sz="1200" i="1" dirty="0"/>
              <a:t>r1 </a:t>
            </a:r>
            <a:r>
              <a:rPr lang="de-DE" sz="1200" dirty="0"/>
              <a:t>(</a:t>
            </a:r>
            <a:r>
              <a:rPr lang="de-DE" sz="1200" dirty="0" smtClean="0"/>
              <a:t>0,0,1,1,0,0,0)</a:t>
            </a:r>
            <a:endParaRPr lang="de-DE" sz="1200" dirty="0"/>
          </a:p>
        </p:txBody>
      </p:sp>
      <p:sp>
        <p:nvSpPr>
          <p:cNvPr id="43" name="Rechteck 42"/>
          <p:cNvSpPr/>
          <p:nvPr/>
        </p:nvSpPr>
        <p:spPr bwMode="auto">
          <a:xfrm>
            <a:off x="3366399" y="4451542"/>
            <a:ext cx="1368190" cy="288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de-DE" sz="1200" dirty="0" smtClean="0"/>
              <a:t>(0,0,1,1,0,0,0)</a:t>
            </a:r>
            <a:endParaRPr lang="de-DE" sz="1200" dirty="0"/>
          </a:p>
        </p:txBody>
      </p:sp>
      <p:sp>
        <p:nvSpPr>
          <p:cNvPr id="45" name="Rechteck 44"/>
          <p:cNvSpPr/>
          <p:nvPr/>
        </p:nvSpPr>
        <p:spPr bwMode="auto">
          <a:xfrm>
            <a:off x="3366399" y="4825994"/>
            <a:ext cx="1368190" cy="288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de-DE" sz="1200" dirty="0" smtClean="0"/>
              <a:t>(0,1,0,0,0,0,0)</a:t>
            </a:r>
            <a:endParaRPr lang="de-DE" sz="1200" dirty="0"/>
          </a:p>
        </p:txBody>
      </p:sp>
      <p:sp>
        <p:nvSpPr>
          <p:cNvPr id="51" name="Rechteck 50"/>
          <p:cNvSpPr/>
          <p:nvPr/>
        </p:nvSpPr>
        <p:spPr bwMode="auto">
          <a:xfrm>
            <a:off x="3366399" y="5200446"/>
            <a:ext cx="1368190" cy="288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de-DE" sz="1200" dirty="0" smtClean="0"/>
              <a:t>(1,0,0,0,1,0,0)</a:t>
            </a:r>
            <a:endParaRPr lang="de-DE" sz="1200" dirty="0"/>
          </a:p>
        </p:txBody>
      </p:sp>
      <p:cxnSp>
        <p:nvCxnSpPr>
          <p:cNvPr id="14" name="Gerade Verbindung mit Pfeil 13"/>
          <p:cNvCxnSpPr>
            <a:stCxn id="29" idx="3"/>
            <a:endCxn id="43" idx="1"/>
          </p:cNvCxnSpPr>
          <p:nvPr/>
        </p:nvCxnSpPr>
        <p:spPr bwMode="auto">
          <a:xfrm>
            <a:off x="2430269" y="4221110"/>
            <a:ext cx="936130" cy="3744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Gerade Verbindung mit Pfeil 30"/>
          <p:cNvCxnSpPr>
            <a:stCxn id="23" idx="3"/>
            <a:endCxn id="45" idx="1"/>
          </p:cNvCxnSpPr>
          <p:nvPr/>
        </p:nvCxnSpPr>
        <p:spPr bwMode="auto">
          <a:xfrm>
            <a:off x="2430269" y="4595562"/>
            <a:ext cx="936130" cy="3744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Gerade Verbindung mit Pfeil 54"/>
          <p:cNvCxnSpPr>
            <a:stCxn id="23" idx="3"/>
            <a:endCxn id="51" idx="1"/>
          </p:cNvCxnSpPr>
          <p:nvPr/>
        </p:nvCxnSpPr>
        <p:spPr bwMode="auto">
          <a:xfrm>
            <a:off x="2430269" y="4595562"/>
            <a:ext cx="936130" cy="7489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Gerade Verbindung mit Pfeil 58"/>
          <p:cNvCxnSpPr>
            <a:stCxn id="24" idx="3"/>
            <a:endCxn id="45" idx="1"/>
          </p:cNvCxnSpPr>
          <p:nvPr/>
        </p:nvCxnSpPr>
        <p:spPr bwMode="auto">
          <a:xfrm>
            <a:off x="2430269" y="4970014"/>
            <a:ext cx="93613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Gerade Verbindung mit Pfeil 60"/>
          <p:cNvCxnSpPr>
            <a:stCxn id="28" idx="3"/>
            <a:endCxn id="43" idx="1"/>
          </p:cNvCxnSpPr>
          <p:nvPr/>
        </p:nvCxnSpPr>
        <p:spPr bwMode="auto">
          <a:xfrm flipV="1">
            <a:off x="2430269" y="4595562"/>
            <a:ext cx="936130" cy="7489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Gerade Verbindung mit Pfeil 62"/>
          <p:cNvCxnSpPr>
            <a:stCxn id="28" idx="3"/>
            <a:endCxn id="51" idx="1"/>
          </p:cNvCxnSpPr>
          <p:nvPr/>
        </p:nvCxnSpPr>
        <p:spPr bwMode="auto">
          <a:xfrm>
            <a:off x="2430269" y="5344466"/>
            <a:ext cx="93613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Rechteck 38"/>
          <p:cNvSpPr/>
          <p:nvPr/>
        </p:nvSpPr>
        <p:spPr bwMode="auto">
          <a:xfrm>
            <a:off x="5670719" y="4077219"/>
            <a:ext cx="1368190" cy="288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de-DE" sz="1200" dirty="0" smtClean="0"/>
              <a:t>(0,0,0,0,0,0,0)</a:t>
            </a:r>
            <a:endParaRPr lang="de-DE" sz="1200" dirty="0"/>
          </a:p>
        </p:txBody>
      </p:sp>
      <p:sp>
        <p:nvSpPr>
          <p:cNvPr id="41" name="Rechteck 40"/>
          <p:cNvSpPr/>
          <p:nvPr/>
        </p:nvSpPr>
        <p:spPr bwMode="auto">
          <a:xfrm>
            <a:off x="5670719" y="4451671"/>
            <a:ext cx="1368190" cy="288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de-DE" sz="1200" dirty="0" smtClean="0"/>
              <a:t>(0,0,0,0,0,0,0)</a:t>
            </a:r>
            <a:endParaRPr lang="de-DE" sz="1200" dirty="0"/>
          </a:p>
        </p:txBody>
      </p:sp>
      <p:sp>
        <p:nvSpPr>
          <p:cNvPr id="46" name="Rechteck 45"/>
          <p:cNvSpPr/>
          <p:nvPr/>
        </p:nvSpPr>
        <p:spPr bwMode="auto">
          <a:xfrm>
            <a:off x="5670719" y="4826123"/>
            <a:ext cx="1368190" cy="288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de-DE" sz="1200" dirty="0" smtClean="0"/>
              <a:t>(1,0,0,0,0,0,0)</a:t>
            </a:r>
            <a:endParaRPr lang="de-DE" sz="1200" dirty="0"/>
          </a:p>
        </p:txBody>
      </p:sp>
      <p:sp>
        <p:nvSpPr>
          <p:cNvPr id="47" name="Rechteck 46"/>
          <p:cNvSpPr/>
          <p:nvPr/>
        </p:nvSpPr>
        <p:spPr bwMode="auto">
          <a:xfrm>
            <a:off x="5670719" y="5200446"/>
            <a:ext cx="1368190" cy="288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de-DE" sz="1200" dirty="0" smtClean="0"/>
              <a:t>(0,0,1,1,0,0,0)</a:t>
            </a:r>
            <a:endParaRPr lang="de-DE" sz="1200" dirty="0"/>
          </a:p>
        </p:txBody>
      </p:sp>
      <p:sp>
        <p:nvSpPr>
          <p:cNvPr id="48" name="Rechteck 47"/>
          <p:cNvSpPr/>
          <p:nvPr/>
        </p:nvSpPr>
        <p:spPr bwMode="auto">
          <a:xfrm>
            <a:off x="5670719" y="5574898"/>
            <a:ext cx="1368190" cy="288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de-DE" sz="1200" dirty="0" smtClean="0"/>
              <a:t>(0,1,0,0,0,0,0)</a:t>
            </a:r>
            <a:endParaRPr lang="de-DE" sz="1200" dirty="0"/>
          </a:p>
        </p:txBody>
      </p:sp>
      <p:sp>
        <p:nvSpPr>
          <p:cNvPr id="49" name="Rechteck 48"/>
          <p:cNvSpPr/>
          <p:nvPr/>
        </p:nvSpPr>
        <p:spPr bwMode="auto">
          <a:xfrm>
            <a:off x="5670719" y="5949350"/>
            <a:ext cx="1368190" cy="288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de-DE" sz="1200" dirty="0" smtClean="0"/>
              <a:t>(0,0,0,0,1,0,0)</a:t>
            </a:r>
            <a:endParaRPr lang="de-DE" sz="1200" dirty="0"/>
          </a:p>
        </p:txBody>
      </p:sp>
      <p:cxnSp>
        <p:nvCxnSpPr>
          <p:cNvPr id="6" name="Gewinkelte Verbindung 5"/>
          <p:cNvCxnSpPr>
            <a:stCxn id="25" idx="3"/>
            <a:endCxn id="39" idx="1"/>
          </p:cNvCxnSpPr>
          <p:nvPr/>
        </p:nvCxnSpPr>
        <p:spPr bwMode="auto">
          <a:xfrm flipV="1">
            <a:off x="2430269" y="4221239"/>
            <a:ext cx="3240450" cy="1497679"/>
          </a:xfrm>
          <a:prstGeom prst="bentConnector3">
            <a:avLst>
              <a:gd name="adj1" fmla="val 7945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Gewinkelte Verbindung 49"/>
          <p:cNvCxnSpPr>
            <a:endCxn id="41" idx="1"/>
          </p:cNvCxnSpPr>
          <p:nvPr/>
        </p:nvCxnSpPr>
        <p:spPr bwMode="auto">
          <a:xfrm flipV="1">
            <a:off x="2430269" y="4595691"/>
            <a:ext cx="3240450" cy="1123099"/>
          </a:xfrm>
          <a:prstGeom prst="bentConnector3">
            <a:avLst>
              <a:gd name="adj1" fmla="val 7976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Gewinkelte Verbindung 51"/>
          <p:cNvCxnSpPr>
            <a:stCxn id="25" idx="3"/>
            <a:endCxn id="46" idx="1"/>
          </p:cNvCxnSpPr>
          <p:nvPr/>
        </p:nvCxnSpPr>
        <p:spPr bwMode="auto">
          <a:xfrm flipV="1">
            <a:off x="2430269" y="4970143"/>
            <a:ext cx="3240450" cy="748775"/>
          </a:xfrm>
          <a:prstGeom prst="bentConnector3">
            <a:avLst>
              <a:gd name="adj1" fmla="val 8007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Gewinkelte Verbindung 19"/>
          <p:cNvCxnSpPr>
            <a:stCxn id="27" idx="3"/>
            <a:endCxn id="47" idx="1"/>
          </p:cNvCxnSpPr>
          <p:nvPr/>
        </p:nvCxnSpPr>
        <p:spPr bwMode="auto">
          <a:xfrm flipV="1">
            <a:off x="2430269" y="5344466"/>
            <a:ext cx="3240450" cy="748904"/>
          </a:xfrm>
          <a:prstGeom prst="bentConnector3">
            <a:avLst>
              <a:gd name="adj1" fmla="val 8845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Gerade Verbindung mit Pfeil 29"/>
          <p:cNvCxnSpPr>
            <a:stCxn id="27" idx="3"/>
            <a:endCxn id="49" idx="1"/>
          </p:cNvCxnSpPr>
          <p:nvPr/>
        </p:nvCxnSpPr>
        <p:spPr bwMode="auto">
          <a:xfrm>
            <a:off x="2430269" y="6093370"/>
            <a:ext cx="324045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Gewinkelte Verbindung 55"/>
          <p:cNvCxnSpPr>
            <a:stCxn id="27" idx="3"/>
            <a:endCxn id="48" idx="1"/>
          </p:cNvCxnSpPr>
          <p:nvPr/>
        </p:nvCxnSpPr>
        <p:spPr bwMode="auto">
          <a:xfrm flipV="1">
            <a:off x="2430269" y="5718918"/>
            <a:ext cx="3240450" cy="374452"/>
          </a:xfrm>
          <a:prstGeom prst="bentConnector3">
            <a:avLst>
              <a:gd name="adj1" fmla="val 8845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Gerade Verbindung mit Pfeil 61"/>
          <p:cNvCxnSpPr>
            <a:stCxn id="43" idx="3"/>
            <a:endCxn id="39" idx="1"/>
          </p:cNvCxnSpPr>
          <p:nvPr/>
        </p:nvCxnSpPr>
        <p:spPr bwMode="auto">
          <a:xfrm flipV="1">
            <a:off x="4734589" y="4221239"/>
            <a:ext cx="936130" cy="3743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Gerade Verbindung mit Pfeil 64"/>
          <p:cNvCxnSpPr>
            <a:stCxn id="43" idx="3"/>
            <a:endCxn id="47" idx="1"/>
          </p:cNvCxnSpPr>
          <p:nvPr/>
        </p:nvCxnSpPr>
        <p:spPr bwMode="auto">
          <a:xfrm>
            <a:off x="4734589" y="4595562"/>
            <a:ext cx="936130" cy="7489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Gerade Verbindung mit Pfeil 66"/>
          <p:cNvCxnSpPr>
            <a:stCxn id="45" idx="3"/>
            <a:endCxn id="41" idx="1"/>
          </p:cNvCxnSpPr>
          <p:nvPr/>
        </p:nvCxnSpPr>
        <p:spPr bwMode="auto">
          <a:xfrm flipV="1">
            <a:off x="4734589" y="4595691"/>
            <a:ext cx="936130" cy="3743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Gerade Verbindung mit Pfeil 70"/>
          <p:cNvCxnSpPr>
            <a:stCxn id="45" idx="3"/>
            <a:endCxn id="48" idx="1"/>
          </p:cNvCxnSpPr>
          <p:nvPr/>
        </p:nvCxnSpPr>
        <p:spPr bwMode="auto">
          <a:xfrm>
            <a:off x="4734589" y="4970014"/>
            <a:ext cx="936130" cy="7489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Gerade Verbindung mit Pfeil 72"/>
          <p:cNvCxnSpPr>
            <a:stCxn id="51" idx="3"/>
            <a:endCxn id="46" idx="1"/>
          </p:cNvCxnSpPr>
          <p:nvPr/>
        </p:nvCxnSpPr>
        <p:spPr bwMode="auto">
          <a:xfrm flipV="1">
            <a:off x="4734589" y="4970143"/>
            <a:ext cx="936130" cy="3743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Gerade Verbindung mit Pfeil 74"/>
          <p:cNvCxnSpPr>
            <a:stCxn id="51" idx="3"/>
            <a:endCxn id="49" idx="1"/>
          </p:cNvCxnSpPr>
          <p:nvPr/>
        </p:nvCxnSpPr>
        <p:spPr bwMode="auto">
          <a:xfrm>
            <a:off x="4734589" y="5344466"/>
            <a:ext cx="936130" cy="7489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hteck 75"/>
              <p:cNvSpPr/>
              <p:nvPr/>
            </p:nvSpPr>
            <p:spPr bwMode="auto">
              <a:xfrm>
                <a:off x="7610014" y="4826123"/>
                <a:ext cx="432060" cy="28804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de-DE" sz="1200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de-DE" sz="1200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de-DE" sz="1200" i="1">
                              <a:latin typeface="Cambria Math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de-DE" sz="1200" dirty="0" err="1"/>
              </a:p>
            </p:txBody>
          </p:sp>
        </mc:Choice>
        <mc:Fallback xmlns="">
          <p:sp>
            <p:nvSpPr>
              <p:cNvPr id="76" name="Rechteck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10014" y="4826123"/>
                <a:ext cx="432060" cy="28804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hteck 77"/>
              <p:cNvSpPr/>
              <p:nvPr/>
            </p:nvSpPr>
            <p:spPr bwMode="auto">
              <a:xfrm>
                <a:off x="7610014" y="5200510"/>
                <a:ext cx="432060" cy="28804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de-DE" sz="1200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de-DE" sz="1200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de-DE" sz="1200" i="1">
                              <a:latin typeface="Cambria Math"/>
                            </a:rPr>
                            <m:t>′</m:t>
                          </m:r>
                          <m:r>
                            <a:rPr lang="de-DE" sz="1200" b="0" i="1" smtClean="0">
                              <a:latin typeface="Cambria Math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de-DE" sz="1200" dirty="0" err="1"/>
              </a:p>
            </p:txBody>
          </p:sp>
        </mc:Choice>
        <mc:Fallback xmlns="">
          <p:sp>
            <p:nvSpPr>
              <p:cNvPr id="78" name="Rechteck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10014" y="5200510"/>
                <a:ext cx="432060" cy="28804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hteck 78"/>
              <p:cNvSpPr/>
              <p:nvPr/>
            </p:nvSpPr>
            <p:spPr bwMode="auto">
              <a:xfrm>
                <a:off x="7610014" y="5574770"/>
                <a:ext cx="432060" cy="28804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de-DE" sz="1200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de-DE" sz="1200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de-DE" sz="1200" i="1">
                              <a:latin typeface="Cambria Math"/>
                            </a:rPr>
                            <m:t>′</m:t>
                          </m:r>
                          <m:r>
                            <a:rPr lang="de-DE" sz="1200" b="0" i="1" smtClean="0">
                              <a:latin typeface="Cambria Math"/>
                            </a:rPr>
                            <m:t>′′′</m:t>
                          </m:r>
                        </m:sup>
                      </m:sSubSup>
                    </m:oMath>
                  </m:oMathPara>
                </a14:m>
                <a:endParaRPr lang="de-DE" sz="1200" dirty="0" err="1"/>
              </a:p>
            </p:txBody>
          </p:sp>
        </mc:Choice>
        <mc:Fallback xmlns="">
          <p:sp>
            <p:nvSpPr>
              <p:cNvPr id="79" name="Rechteck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10014" y="5574770"/>
                <a:ext cx="432060" cy="28804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hteck 79"/>
              <p:cNvSpPr/>
              <p:nvPr/>
            </p:nvSpPr>
            <p:spPr bwMode="auto">
              <a:xfrm>
                <a:off x="7610014" y="5949350"/>
                <a:ext cx="432060" cy="28804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de-DE" sz="1200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de-DE" sz="1200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de-DE" sz="1200" i="1">
                              <a:latin typeface="Cambria Math"/>
                            </a:rPr>
                            <m:t>′</m:t>
                          </m:r>
                          <m:r>
                            <a:rPr lang="de-DE" sz="1200" b="0" i="1" smtClean="0">
                              <a:latin typeface="Cambria Math"/>
                            </a:rPr>
                            <m:t>′′′′</m:t>
                          </m:r>
                        </m:sup>
                      </m:sSubSup>
                    </m:oMath>
                  </m:oMathPara>
                </a14:m>
                <a:endParaRPr lang="de-DE" sz="1200" dirty="0" err="1"/>
              </a:p>
            </p:txBody>
          </p:sp>
        </mc:Choice>
        <mc:Fallback xmlns="">
          <p:sp>
            <p:nvSpPr>
              <p:cNvPr id="80" name="Rechteck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10014" y="5949350"/>
                <a:ext cx="432060" cy="28804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Multiplizieren 80"/>
          <p:cNvSpPr/>
          <p:nvPr/>
        </p:nvSpPr>
        <p:spPr bwMode="auto">
          <a:xfrm>
            <a:off x="5886749" y="4078021"/>
            <a:ext cx="936130" cy="296626"/>
          </a:xfrm>
          <a:prstGeom prst="mathMultiply">
            <a:avLst/>
          </a:prstGeom>
          <a:solidFill>
            <a:schemeClr val="accent1">
              <a:alpha val="79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82" name="Multiplizieren 81"/>
          <p:cNvSpPr/>
          <p:nvPr/>
        </p:nvSpPr>
        <p:spPr bwMode="auto">
          <a:xfrm>
            <a:off x="5886749" y="4451671"/>
            <a:ext cx="936130" cy="296626"/>
          </a:xfrm>
          <a:prstGeom prst="mathMultiply">
            <a:avLst/>
          </a:prstGeom>
          <a:solidFill>
            <a:schemeClr val="accent1">
              <a:alpha val="79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94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Systemtrasse aufteilen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  <a:p>
            <a:pPr indent="180975"/>
            <a:r>
              <a:rPr lang="de-DE" dirty="0" smtClean="0"/>
              <a:t>grafische Darstellung :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 kern="1200" dirty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mtClean="0">
                <a:solidFill>
                  <a:srgbClr val="000000"/>
                </a:solidFill>
              </a:rPr>
              <a:t>DB Netz AG | Patrick Breun, Jordis Wächter | Dresden | 19.12.2017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270099" y="1271552"/>
            <a:ext cx="8569060" cy="286480"/>
          </a:xfrm>
          <a:prstGeom prst="rect">
            <a:avLst/>
          </a:prstGeom>
          <a:solidFill>
            <a:srgbClr val="878C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 smtClean="0">
                <a:solidFill>
                  <a:srgbClr val="FFFFFF"/>
                </a:solidFill>
              </a:rPr>
              <a:t>Großes </a:t>
            </a:r>
            <a:r>
              <a:rPr kumimoji="0" lang="de-DE" sz="1400" b="0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Beispiel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DB Office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4554629" y="1707319"/>
                <a:ext cx="3456480" cy="9010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de-DE" sz="1400" dirty="0" smtClean="0"/>
                  <a:t>Anfragen: 	</a:t>
                </a:r>
                <a:r>
                  <a:rPr lang="de-DE" sz="1400" dirty="0"/>
                  <a:t>	</a:t>
                </a:r>
                <a:endParaRPr lang="de-DE" sz="1400" dirty="0" smtClean="0"/>
              </a:p>
              <a:p>
                <a:pPr marL="361950" algn="l"/>
                <a:r>
                  <a:rPr lang="de-DE" sz="1400" dirty="0" smtClean="0"/>
                  <a:t>r1 (0,0,1,1,0,0,0)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140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4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ar-AE" sz="14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ar-AE" sz="14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p>
                    </m:sSubSup>
                    <m:r>
                      <a:rPr lang="de-DE" sz="14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sz="1400" b="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de-DE" sz="14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de-DE" sz="1400" i="1">
                                <a:latin typeface="Cambria Math"/>
                              </a:rPr>
                              <m:t>𝑠</m:t>
                            </m:r>
                            <m:r>
                              <a:rPr lang="de-DE" sz="1400" b="0" i="1" smtClean="0">
                                <a:latin typeface="Cambria Math"/>
                              </a:rPr>
                              <m:t>′′′</m:t>
                            </m:r>
                          </m:e>
                          <m:sub>
                            <m:r>
                              <a:rPr lang="de-DE" sz="1400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de-DE" sz="1400" b="0" i="1" smtClean="0">
                                <a:latin typeface="Cambria Math"/>
                              </a:rPr>
                              <m:t> </m:t>
                            </m:r>
                          </m:sup>
                        </m:sSubSup>
                        <m:r>
                          <a:rPr lang="de-DE" sz="1400" b="0" i="1" smtClean="0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de-DE" sz="14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de-DE" sz="14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/>
                              </a:rPr>
                              <m:t>2</m:t>
                            </m:r>
                          </m:sub>
                          <m:sup/>
                        </m:sSubSup>
                      </m:e>
                    </m:d>
                  </m:oMath>
                </a14:m>
                <a:endParaRPr lang="de-DE" sz="1400" dirty="0" smtClean="0"/>
              </a:p>
              <a:p>
                <a:pPr marL="361950" algn="l"/>
                <a:r>
                  <a:rPr lang="de-DE" sz="1400" dirty="0" smtClean="0"/>
                  <a:t>r2 (0,1,0,0,0,1,1)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1400" i="1" kern="0"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400" i="1" ker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ar-AE" sz="1400" i="1" ker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sz="1400" b="0" i="1" kern="0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de-DE" sz="1400" kern="0" dirty="0"/>
                  <a:t> </a:t>
                </a:r>
                <a14:m>
                  <m:oMath xmlns:m="http://schemas.openxmlformats.org/officeDocument/2006/math">
                    <m:r>
                      <a:rPr lang="de-DE" sz="1400" i="1" ker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sz="1400" i="1" kern="0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de-DE" sz="14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de-DE" sz="1400" i="1">
                                <a:latin typeface="Cambria Math"/>
                              </a:rPr>
                              <m:t>𝑠</m:t>
                            </m:r>
                            <m:r>
                              <a:rPr lang="de-DE" sz="1400" b="0" i="1" smtClean="0">
                                <a:latin typeface="Cambria Math"/>
                              </a:rPr>
                              <m:t>′′′</m:t>
                            </m:r>
                            <m:r>
                              <a:rPr lang="de-DE" sz="1400" i="1"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de-DE" sz="1400" i="1">
                                <a:latin typeface="Cambria Math"/>
                              </a:rPr>
                              <m:t>1</m:t>
                            </m:r>
                          </m:sub>
                          <m:sup/>
                        </m:sSubSup>
                        <m:r>
                          <a:rPr lang="de-DE" sz="1400" i="1" smtClean="0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de-DE" sz="140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de-DE" sz="1400" i="1">
                                <a:latin typeface="Cambria Math"/>
                              </a:rPr>
                              <m:t>𝑠</m:t>
                            </m:r>
                            <m:r>
                              <a:rPr lang="de-DE" sz="1400" i="1">
                                <a:latin typeface="Cambria Math"/>
                              </a:rPr>
                              <m:t>′′</m:t>
                            </m:r>
                          </m:e>
                          <m:sub>
                            <m:r>
                              <a:rPr lang="de-DE" sz="1400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de-DE" sz="1400" i="1">
                                <a:latin typeface="Cambria Math"/>
                              </a:rPr>
                              <m:t> </m:t>
                            </m:r>
                          </m:sup>
                        </m:sSubSup>
                        <m:r>
                          <a:rPr lang="de-DE" sz="1400" i="1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de-DE" sz="14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de-DE" sz="14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sz="1400" i="1">
                                <a:latin typeface="Cambria Math"/>
                              </a:rPr>
                              <m:t>2</m:t>
                            </m:r>
                          </m:sub>
                          <m:sup/>
                        </m:sSubSup>
                      </m:e>
                    </m:d>
                  </m:oMath>
                </a14:m>
                <a:endParaRPr lang="de-DE" sz="1400" dirty="0" smtClean="0"/>
              </a:p>
              <a:p>
                <a:pPr marL="361950" algn="l"/>
                <a:r>
                  <a:rPr lang="de-DE" sz="1400" dirty="0"/>
                  <a:t>r</a:t>
                </a:r>
                <a:r>
                  <a:rPr lang="de-DE" sz="1400" dirty="0" smtClean="0"/>
                  <a:t>3 (1,0,0,0,0,1,1)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1400" i="1" kern="0"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400" i="1" ker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ar-AE" sz="1400" i="1" ker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sz="1400" i="1" ker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de-DE" sz="1400" kern="0" dirty="0"/>
                  <a:t> </a:t>
                </a:r>
                <a14:m>
                  <m:oMath xmlns:m="http://schemas.openxmlformats.org/officeDocument/2006/math">
                    <m:r>
                      <a:rPr lang="de-DE" sz="1400" i="1" ker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sz="1400" i="1" kern="0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de-DE" sz="14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de-DE" sz="1400" i="1">
                                <a:latin typeface="Cambria Math"/>
                              </a:rPr>
                              <m:t>𝑠</m:t>
                            </m:r>
                            <m:r>
                              <a:rPr lang="de-DE" sz="1400" i="1"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de-DE" sz="1400" i="1">
                                <a:latin typeface="Cambria Math"/>
                              </a:rPr>
                              <m:t>1</m:t>
                            </m:r>
                          </m:sub>
                          <m:sup/>
                        </m:sSubSup>
                        <m:r>
                          <a:rPr lang="de-DE" sz="1400" i="1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de-DE" sz="14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de-DE" sz="1400" i="1">
                                <a:latin typeface="Cambria Math"/>
                              </a:rPr>
                              <m:t>𝑠</m:t>
                            </m:r>
                            <m:r>
                              <a:rPr lang="de-DE" sz="1400" i="1">
                                <a:latin typeface="Cambria Math"/>
                              </a:rPr>
                              <m:t>′′</m:t>
                            </m:r>
                          </m:e>
                          <m:sub>
                            <m:r>
                              <a:rPr lang="de-DE" sz="1400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de-DE" sz="1400" i="1">
                                <a:latin typeface="Cambria Math"/>
                              </a:rPr>
                              <m:t> </m:t>
                            </m:r>
                          </m:sup>
                        </m:sSubSup>
                        <m:r>
                          <a:rPr lang="de-DE" sz="1400" i="1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de-DE" sz="14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de-DE" sz="14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sz="1400" i="1">
                                <a:latin typeface="Cambria Math"/>
                              </a:rPr>
                              <m:t>2</m:t>
                            </m:r>
                          </m:sub>
                          <m:sup/>
                        </m:sSubSup>
                      </m:e>
                    </m:d>
                  </m:oMath>
                </a14:m>
                <a:endParaRPr lang="de-DE" sz="1400" dirty="0" smtClean="0"/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629" y="1707319"/>
                <a:ext cx="3456480" cy="901081"/>
              </a:xfrm>
              <a:prstGeom prst="rect">
                <a:avLst/>
              </a:prstGeom>
              <a:blipFill rotWithShape="1">
                <a:blip r:embed="rId2"/>
                <a:stretch>
                  <a:fillRect l="-2998" t="-5405" b="-81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uppieren 3"/>
          <p:cNvGrpSpPr/>
          <p:nvPr/>
        </p:nvGrpSpPr>
        <p:grpSpPr>
          <a:xfrm>
            <a:off x="774039" y="2206379"/>
            <a:ext cx="4240078" cy="1798701"/>
            <a:chOff x="1011113" y="3264071"/>
            <a:chExt cx="1869719" cy="863932"/>
          </a:xfrm>
        </p:grpSpPr>
        <p:grpSp>
          <p:nvGrpSpPr>
            <p:cNvPr id="33" name="Gruppieren 32"/>
            <p:cNvGrpSpPr/>
            <p:nvPr/>
          </p:nvGrpSpPr>
          <p:grpSpPr>
            <a:xfrm>
              <a:off x="1011113" y="3689781"/>
              <a:ext cx="1768932" cy="156720"/>
              <a:chOff x="485999" y="2198480"/>
              <a:chExt cx="1768932" cy="156720"/>
            </a:xfrm>
          </p:grpSpPr>
          <p:sp>
            <p:nvSpPr>
              <p:cNvPr id="34" name="Flussdiagramm: Verbindungsstelle 33"/>
              <p:cNvSpPr/>
              <p:nvPr/>
            </p:nvSpPr>
            <p:spPr bwMode="auto">
              <a:xfrm>
                <a:off x="485999" y="2204830"/>
                <a:ext cx="144020" cy="144020"/>
              </a:xfrm>
              <a:prstGeom prst="flowChartConnector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6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DB Office" pitchFamily="34" charset="0"/>
                </a:endParaRPr>
              </a:p>
            </p:txBody>
          </p:sp>
          <p:sp>
            <p:nvSpPr>
              <p:cNvPr id="35" name="Flussdiagramm: Verbindungsstelle 34"/>
              <p:cNvSpPr/>
              <p:nvPr/>
            </p:nvSpPr>
            <p:spPr bwMode="auto">
              <a:xfrm>
                <a:off x="2110911" y="2204830"/>
                <a:ext cx="144020" cy="144020"/>
              </a:xfrm>
              <a:prstGeom prst="flowChartConnector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6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DB Office" pitchFamily="34" charset="0"/>
                </a:endParaRPr>
              </a:p>
            </p:txBody>
          </p:sp>
          <p:cxnSp>
            <p:nvCxnSpPr>
              <p:cNvPr id="36" name="Gekrümmte Verbindung 35"/>
              <p:cNvCxnSpPr>
                <a:stCxn id="34" idx="0"/>
                <a:endCxn id="35" idx="0"/>
              </p:cNvCxnSpPr>
              <p:nvPr/>
            </p:nvCxnSpPr>
            <p:spPr bwMode="auto">
              <a:xfrm rot="5400000" flipH="1" flipV="1">
                <a:off x="1370465" y="1392374"/>
                <a:ext cx="12700" cy="1624912"/>
              </a:xfrm>
              <a:prstGeom prst="curvedConnector3">
                <a:avLst>
                  <a:gd name="adj1" fmla="val 2788075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" name="Gekrümmte Verbindung 36"/>
              <p:cNvCxnSpPr>
                <a:stCxn id="34" idx="4"/>
                <a:endCxn id="35" idx="4"/>
              </p:cNvCxnSpPr>
              <p:nvPr/>
            </p:nvCxnSpPr>
            <p:spPr bwMode="auto">
              <a:xfrm rot="16200000" flipH="1">
                <a:off x="1370465" y="1536394"/>
                <a:ext cx="12700" cy="1624912"/>
              </a:xfrm>
              <a:prstGeom prst="curvedConnector3">
                <a:avLst>
                  <a:gd name="adj1" fmla="val 1800000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8" name="Gerade Verbindung mit Pfeil 37"/>
              <p:cNvCxnSpPr>
                <a:stCxn id="34" idx="6"/>
                <a:endCxn id="35" idx="2"/>
              </p:cNvCxnSpPr>
              <p:nvPr/>
            </p:nvCxnSpPr>
            <p:spPr bwMode="auto">
              <a:xfrm>
                <a:off x="630019" y="2276840"/>
                <a:ext cx="1480892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feld 39"/>
                <p:cNvSpPr txBox="1"/>
                <p:nvPr/>
              </p:nvSpPr>
              <p:spPr>
                <a:xfrm>
                  <a:off x="1657319" y="3389719"/>
                  <a:ext cx="1223513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l"/>
                  <a14:m>
                    <m:oMath xmlns:m="http://schemas.openxmlformats.org/officeDocument/2006/math">
                      <m:sSubSup>
                        <m:sSubSupPr>
                          <m:ctrlPr>
                            <a:rPr lang="de-DE" sz="12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de-DE" sz="1200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de-DE" sz="1200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de-DE" sz="1200" b="0" i="1" smtClean="0">
                              <a:latin typeface="Cambria Math"/>
                            </a:rPr>
                            <m:t>′′</m:t>
                          </m:r>
                        </m:sup>
                      </m:sSubSup>
                    </m:oMath>
                  </a14:m>
                  <a:r>
                    <a:rPr lang="de-DE" sz="1200" dirty="0" smtClean="0"/>
                    <a:t> </a:t>
                  </a:r>
                  <a:r>
                    <a:rPr lang="de-DE" sz="1050" dirty="0" smtClean="0"/>
                    <a:t>(0,0,0,0,0,1,1)</a:t>
                  </a:r>
                  <a:endParaRPr lang="de-DE" sz="1200" dirty="0"/>
                </a:p>
              </p:txBody>
            </p:sp>
          </mc:Choice>
          <mc:Fallback xmlns="">
            <p:sp>
              <p:nvSpPr>
                <p:cNvPr id="40" name="Textfeld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7319" y="3389719"/>
                  <a:ext cx="1223513" cy="184666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316" t="-6349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feld 41"/>
                <p:cNvSpPr txBox="1"/>
                <p:nvPr/>
              </p:nvSpPr>
              <p:spPr>
                <a:xfrm>
                  <a:off x="1674189" y="3264071"/>
                  <a:ext cx="1032308" cy="1773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l"/>
                  <a14:m>
                    <m:oMath xmlns:m="http://schemas.openxmlformats.org/officeDocument/2006/math">
                      <m:sSubSup>
                        <m:sSubSupPr>
                          <m:ctrlPr>
                            <a:rPr lang="de-DE" sz="12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de-DE" sz="1200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de-DE" sz="1200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</m:oMath>
                  </a14:m>
                  <a:r>
                    <a:rPr lang="de-DE" sz="1200" dirty="0" smtClean="0"/>
                    <a:t> </a:t>
                  </a:r>
                  <a:r>
                    <a:rPr lang="de-DE" sz="1050" dirty="0"/>
                    <a:t>(1,0,0,0,0,0,0)</a:t>
                  </a:r>
                </a:p>
                <a:p>
                  <a:pPr algn="l"/>
                  <a:endParaRPr lang="de-DE" sz="1200" dirty="0"/>
                </a:p>
              </p:txBody>
            </p:sp>
          </mc:Choice>
          <mc:Fallback xmlns="">
            <p:sp>
              <p:nvSpPr>
                <p:cNvPr id="42" name="Textfeld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4189" y="3264071"/>
                  <a:ext cx="1032308" cy="177393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823" t="-655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feld 43"/>
                <p:cNvSpPr txBox="1"/>
                <p:nvPr/>
              </p:nvSpPr>
              <p:spPr>
                <a:xfrm>
                  <a:off x="1658001" y="3947569"/>
                  <a:ext cx="1032308" cy="18043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l"/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200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de-DE" sz="1200" b="0" i="1" smtClean="0">
                          <a:latin typeface="Cambria Math"/>
                        </a:rPr>
                        <m:t> </m:t>
                      </m:r>
                    </m:oMath>
                  </a14:m>
                  <a:r>
                    <a:rPr lang="de-DE" sz="1050" dirty="0" smtClean="0"/>
                    <a:t>(1,1,1,1,1,1,1)</a:t>
                  </a:r>
                  <a:endParaRPr lang="de-DE" sz="1200" dirty="0"/>
                </a:p>
              </p:txBody>
            </p:sp>
          </mc:Choice>
          <mc:Fallback xmlns="">
            <p:sp>
              <p:nvSpPr>
                <p:cNvPr id="44" name="Textfeld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8001" y="3947569"/>
                  <a:ext cx="1032308" cy="18043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1823" t="-4839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2" name="Gekrümmte Verbindung 71"/>
          <p:cNvCxnSpPr/>
          <p:nvPr/>
        </p:nvCxnSpPr>
        <p:spPr bwMode="auto">
          <a:xfrm rot="5400000" flipH="1" flipV="1">
            <a:off x="2780089" y="1290295"/>
            <a:ext cx="26441" cy="3684913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Gekrümmte Verbindung 73"/>
          <p:cNvCxnSpPr/>
          <p:nvPr/>
        </p:nvCxnSpPr>
        <p:spPr bwMode="auto">
          <a:xfrm rot="5400000" flipH="1" flipV="1">
            <a:off x="2793509" y="1270520"/>
            <a:ext cx="26441" cy="3684913"/>
          </a:xfrm>
          <a:prstGeom prst="curvedConnector3">
            <a:avLst>
              <a:gd name="adj1" fmla="val 69791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Gekrümmte Verbindung 76"/>
          <p:cNvCxnSpPr/>
          <p:nvPr/>
        </p:nvCxnSpPr>
        <p:spPr bwMode="auto">
          <a:xfrm rot="16200000" flipH="1">
            <a:off x="2793509" y="1563316"/>
            <a:ext cx="26441" cy="3684913"/>
          </a:xfrm>
          <a:prstGeom prst="curvedConnector3">
            <a:avLst>
              <a:gd name="adj1" fmla="val 39389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feld 80"/>
              <p:cNvSpPr txBox="1"/>
              <p:nvPr/>
            </p:nvSpPr>
            <p:spPr>
              <a:xfrm>
                <a:off x="2205727" y="2746735"/>
                <a:ext cx="2341029" cy="369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sz="1200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de-DE" sz="1200" b="0" i="1" smtClean="0">
                            <a:latin typeface="Cambria Math"/>
                          </a:rPr>
                          <m:t>′′′</m:t>
                        </m:r>
                      </m:sup>
                    </m:sSubSup>
                  </m:oMath>
                </a14:m>
                <a:r>
                  <a:rPr lang="de-DE" sz="1200" dirty="0" smtClean="0"/>
                  <a:t> </a:t>
                </a:r>
                <a:r>
                  <a:rPr lang="de-DE" sz="1050" dirty="0" smtClean="0"/>
                  <a:t>(</a:t>
                </a:r>
                <a:r>
                  <a:rPr lang="de-DE" sz="1050" dirty="0"/>
                  <a:t>0,0,1,1,0,0,0</a:t>
                </a:r>
                <a:r>
                  <a:rPr lang="de-DE" sz="1050" dirty="0" smtClean="0"/>
                  <a:t>)</a:t>
                </a:r>
                <a:endParaRPr lang="de-DE" sz="1050" dirty="0"/>
              </a:p>
              <a:p>
                <a:pPr algn="l"/>
                <a:endParaRPr lang="de-DE" sz="1200" dirty="0"/>
              </a:p>
            </p:txBody>
          </p:sp>
        </mc:Choice>
        <mc:Fallback xmlns="">
          <p:sp>
            <p:nvSpPr>
              <p:cNvPr id="81" name="Textfeld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727" y="2746735"/>
                <a:ext cx="2341029" cy="369331"/>
              </a:xfrm>
              <a:prstGeom prst="rect">
                <a:avLst/>
              </a:prstGeom>
              <a:blipFill rotWithShape="1">
                <a:blip r:embed="rId6"/>
                <a:stretch>
                  <a:fillRect l="-1823" t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feld 81"/>
              <p:cNvSpPr txBox="1"/>
              <p:nvPr/>
            </p:nvSpPr>
            <p:spPr>
              <a:xfrm>
                <a:off x="2205726" y="3019991"/>
                <a:ext cx="2341029" cy="369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sz="1200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de-DE" sz="1200" b="0" i="1" smtClean="0">
                            <a:latin typeface="Cambria Math"/>
                          </a:rPr>
                          <m:t>′′′′</m:t>
                        </m:r>
                      </m:sup>
                    </m:sSubSup>
                  </m:oMath>
                </a14:m>
                <a:r>
                  <a:rPr lang="de-DE" sz="1200" dirty="0" smtClean="0"/>
                  <a:t> </a:t>
                </a:r>
                <a:r>
                  <a:rPr lang="de-DE" sz="1050" dirty="0" smtClean="0"/>
                  <a:t>(</a:t>
                </a:r>
                <a:r>
                  <a:rPr lang="de-DE" sz="1050" dirty="0"/>
                  <a:t>0,1,0,0,0,0,0</a:t>
                </a:r>
                <a:r>
                  <a:rPr lang="de-DE" sz="1050" dirty="0" smtClean="0"/>
                  <a:t>)</a:t>
                </a:r>
                <a:endParaRPr lang="de-DE" sz="1050" dirty="0"/>
              </a:p>
              <a:p>
                <a:pPr algn="l"/>
                <a:endParaRPr lang="de-DE" sz="1200" dirty="0"/>
              </a:p>
            </p:txBody>
          </p:sp>
        </mc:Choice>
        <mc:Fallback xmlns="">
          <p:sp>
            <p:nvSpPr>
              <p:cNvPr id="82" name="Textfeld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726" y="3019991"/>
                <a:ext cx="2341029" cy="369331"/>
              </a:xfrm>
              <a:prstGeom prst="rect">
                <a:avLst/>
              </a:prstGeom>
              <a:blipFill rotWithShape="1">
                <a:blip r:embed="rId7"/>
                <a:stretch>
                  <a:fillRect l="-1823" t="-49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feld 82"/>
              <p:cNvSpPr txBox="1"/>
              <p:nvPr/>
            </p:nvSpPr>
            <p:spPr>
              <a:xfrm>
                <a:off x="2205727" y="3260086"/>
                <a:ext cx="2341029" cy="369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sz="1200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de-DE" sz="1200" b="0" i="1" smtClean="0">
                            <a:latin typeface="Cambria Math"/>
                          </a:rPr>
                          <m:t>′′′′′</m:t>
                        </m:r>
                      </m:sup>
                    </m:sSubSup>
                  </m:oMath>
                </a14:m>
                <a:r>
                  <a:rPr lang="de-DE" sz="1200" dirty="0" smtClean="0"/>
                  <a:t> </a:t>
                </a:r>
                <a:r>
                  <a:rPr lang="de-DE" sz="1050" dirty="0" smtClean="0"/>
                  <a:t>(</a:t>
                </a:r>
                <a:r>
                  <a:rPr lang="de-DE" sz="1050" dirty="0"/>
                  <a:t>0,0,0,0,1,0,0</a:t>
                </a:r>
                <a:r>
                  <a:rPr lang="de-DE" sz="1050" dirty="0" smtClean="0"/>
                  <a:t>)</a:t>
                </a:r>
                <a:endParaRPr lang="de-DE" sz="1050" dirty="0"/>
              </a:p>
              <a:p>
                <a:pPr algn="l"/>
                <a:endParaRPr lang="de-DE" sz="1200" dirty="0"/>
              </a:p>
            </p:txBody>
          </p:sp>
        </mc:Choice>
        <mc:Fallback xmlns="">
          <p:sp>
            <p:nvSpPr>
              <p:cNvPr id="83" name="Textfeld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727" y="3260086"/>
                <a:ext cx="2341029" cy="369331"/>
              </a:xfrm>
              <a:prstGeom prst="rect">
                <a:avLst/>
              </a:prstGeom>
              <a:blipFill rotWithShape="1">
                <a:blip r:embed="rId8"/>
                <a:stretch>
                  <a:fillRect l="-1823" t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215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feld 74"/>
              <p:cNvSpPr txBox="1"/>
              <p:nvPr/>
            </p:nvSpPr>
            <p:spPr>
              <a:xfrm>
                <a:off x="3745289" y="4941210"/>
                <a:ext cx="5165880" cy="14927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>
                  <a:spcBef>
                    <a:spcPts val="600"/>
                  </a:spcBef>
                  <a:buClr>
                    <a:srgbClr val="FF0000"/>
                  </a:buClr>
                  <a:buSzPct val="85000"/>
                </a:pPr>
                <a:r>
                  <a:rPr lang="de-DE" sz="1200" dirty="0" smtClean="0">
                    <a:solidFill>
                      <a:srgbClr val="000000"/>
                    </a:solidFill>
                    <a:latin typeface="DB Office"/>
                  </a:rPr>
                  <a:t>Wähle Systemtrasse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200" dirty="0" smtClean="0">
                    <a:solidFill>
                      <a:srgbClr val="000000"/>
                    </a:solidFill>
                    <a:latin typeface="DB Office"/>
                  </a:rPr>
                  <a:t> :</a:t>
                </a:r>
              </a:p>
              <a:p>
                <a:pPr>
                  <a:spcBef>
                    <a:spcPts val="600"/>
                  </a:spcBef>
                  <a:buClr>
                    <a:srgbClr val="FF0000"/>
                  </a:buClr>
                  <a:buSzPct val="85000"/>
                </a:pPr>
                <a:endParaRPr lang="de-DE" sz="1200" dirty="0">
                  <a:solidFill>
                    <a:srgbClr val="000000"/>
                  </a:solidFill>
                  <a:latin typeface="DB Office"/>
                </a:endParaRPr>
              </a:p>
              <a:p>
                <a:pPr>
                  <a:spcBef>
                    <a:spcPts val="600"/>
                  </a:spcBef>
                  <a:buClr>
                    <a:srgbClr val="FF0000"/>
                  </a:buClr>
                  <a:buSzPct val="85000"/>
                </a:pPr>
                <a:endParaRPr lang="de-DE" sz="1200" dirty="0" smtClean="0">
                  <a:solidFill>
                    <a:srgbClr val="000000"/>
                  </a:solidFill>
                  <a:latin typeface="DB Office"/>
                </a:endParaRPr>
              </a:p>
              <a:p>
                <a:pPr>
                  <a:spcBef>
                    <a:spcPts val="600"/>
                  </a:spcBef>
                  <a:buClr>
                    <a:srgbClr val="FF0000"/>
                  </a:buClr>
                  <a:buSzPct val="85000"/>
                </a:pPr>
                <a:endParaRPr lang="de-DE" sz="1200" dirty="0" smtClean="0">
                  <a:solidFill>
                    <a:srgbClr val="000000"/>
                  </a:solidFill>
                  <a:latin typeface="DB Office"/>
                </a:endParaRPr>
              </a:p>
              <a:p>
                <a:pPr>
                  <a:spcBef>
                    <a:spcPts val="600"/>
                  </a:spcBef>
                  <a:buClr>
                    <a:srgbClr val="FF0000"/>
                  </a:buClr>
                  <a:buSzPct val="85000"/>
                </a:pPr>
                <a:endParaRPr lang="de-DE" sz="1200" dirty="0">
                  <a:solidFill>
                    <a:srgbClr val="000000"/>
                  </a:solidFill>
                  <a:latin typeface="DB Office"/>
                </a:endParaRPr>
              </a:p>
              <a:p>
                <a:pPr algn="l">
                  <a:spcBef>
                    <a:spcPts val="600"/>
                  </a:spcBef>
                  <a:buClr>
                    <a:srgbClr val="FF0000"/>
                  </a:buClr>
                  <a:buSzPct val="85000"/>
                </a:pPr>
                <a:r>
                  <a:rPr lang="de-DE" sz="1200" dirty="0" smtClean="0">
                    <a:solidFill>
                      <a:srgbClr val="000000"/>
                    </a:solidFill>
                    <a:latin typeface="DB Office"/>
                  </a:rPr>
                  <a:t>Ergebnis: Systemtrasse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200" dirty="0" smtClean="0">
                    <a:solidFill>
                      <a:srgbClr val="000000"/>
                    </a:solidFill>
                    <a:latin typeface="DB Office"/>
                  </a:rPr>
                  <a:t> muss am Tag 1,2 und 5 gesperrt werden</a:t>
                </a:r>
              </a:p>
            </p:txBody>
          </p:sp>
        </mc:Choice>
        <mc:Fallback xmlns="">
          <p:sp>
            <p:nvSpPr>
              <p:cNvPr id="75" name="Textfeld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289" y="4941210"/>
                <a:ext cx="5165880" cy="1492716"/>
              </a:xfrm>
              <a:prstGeom prst="rect">
                <a:avLst/>
              </a:prstGeom>
              <a:blipFill rotWithShape="1">
                <a:blip r:embed="rId4"/>
                <a:stretch>
                  <a:fillRect l="-1769" t="-3689" b="-53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Ablauf SAT-Modell in der ganzjährigen Belegung (5/X)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>
                <a:solidFill>
                  <a:srgbClr val="000000"/>
                </a:solidFill>
              </a:rPr>
              <a:t>DB Netz AG | Patrick Breun, Jordis Wächter | Dresden | 19.12.2017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57D3ECB-C94C-431E-AF53-5B9F6EE45787}" type="slidenum">
              <a:rPr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dirty="0">
              <a:solidFill>
                <a:srgbClr val="000000"/>
              </a:solidFill>
            </a:endParaRPr>
          </a:p>
        </p:txBody>
      </p:sp>
      <p:cxnSp>
        <p:nvCxnSpPr>
          <p:cNvPr id="6" name="Gerade Verbindung 5"/>
          <p:cNvCxnSpPr/>
          <p:nvPr/>
        </p:nvCxnSpPr>
        <p:spPr bwMode="auto">
          <a:xfrm>
            <a:off x="3366443" y="1214250"/>
            <a:ext cx="619" cy="53301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Rechteck 7"/>
          <p:cNvSpPr/>
          <p:nvPr/>
        </p:nvSpPr>
        <p:spPr bwMode="auto">
          <a:xfrm>
            <a:off x="270099" y="1196752"/>
            <a:ext cx="2808312" cy="286480"/>
          </a:xfrm>
          <a:prstGeom prst="rect">
            <a:avLst/>
          </a:prstGeom>
          <a:solidFill>
            <a:srgbClr val="878C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400" dirty="0" smtClean="0">
                <a:solidFill>
                  <a:srgbClr val="FFFFFF"/>
                </a:solidFill>
              </a:rPr>
              <a:t>Allgemeiner Ablauf</a:t>
            </a:r>
          </a:p>
        </p:txBody>
      </p:sp>
      <p:sp>
        <p:nvSpPr>
          <p:cNvPr id="9" name="Rechteck 8"/>
          <p:cNvSpPr/>
          <p:nvPr/>
        </p:nvSpPr>
        <p:spPr bwMode="auto">
          <a:xfrm>
            <a:off x="3654475" y="1196752"/>
            <a:ext cx="5976664" cy="286480"/>
          </a:xfrm>
          <a:prstGeom prst="rect">
            <a:avLst/>
          </a:prstGeom>
          <a:solidFill>
            <a:srgbClr val="878C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400" dirty="0" smtClean="0">
                <a:solidFill>
                  <a:srgbClr val="FFFFFF"/>
                </a:solidFill>
              </a:rPr>
              <a:t>Konfliktzeitpunkt bestimmen</a:t>
            </a:r>
          </a:p>
        </p:txBody>
      </p:sp>
      <p:sp>
        <p:nvSpPr>
          <p:cNvPr id="28" name="ElementText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654475" y="1801391"/>
            <a:ext cx="3096344" cy="241336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defPPr>
              <a:defRPr lang="de-DE"/>
            </a:defPPr>
            <a:lvl1pPr indent="0">
              <a:spcBef>
                <a:spcPct val="20000"/>
              </a:spcBef>
              <a:buClr>
                <a:srgbClr val="FF0000"/>
              </a:buClr>
              <a:buSzPct val="85000"/>
              <a:buFont typeface="Wingdings" pitchFamily="2" charset="2"/>
              <a:buNone/>
              <a:defRPr sz="1400" b="0">
                <a:solidFill>
                  <a:srgbClr val="000000"/>
                </a:solidFill>
                <a:latin typeface="DB Office"/>
              </a:defRPr>
            </a:lvl1pPr>
            <a:lvl2pPr marL="177800" lvl="1" indent="-177800">
              <a:spcBef>
                <a:spcPts val="600"/>
              </a:spcBef>
              <a:buClr>
                <a:srgbClr val="FF0000"/>
              </a:buClr>
              <a:buSzPct val="85000"/>
              <a:buFont typeface="Wingdings" pitchFamily="2" charset="2"/>
              <a:buChar char="n"/>
              <a:defRPr sz="1400">
                <a:solidFill>
                  <a:srgbClr val="000000"/>
                </a:solidFill>
                <a:latin typeface="DB Office"/>
              </a:defRPr>
            </a:lvl2pPr>
            <a:lvl3pPr marL="355600" lvl="2" indent="-177800">
              <a:spcBef>
                <a:spcPts val="300"/>
              </a:spcBef>
              <a:buClr>
                <a:srgbClr val="FF0000"/>
              </a:buClr>
              <a:buFont typeface="Symbol" pitchFamily="18" charset="2"/>
              <a:buChar char="-"/>
              <a:tabLst/>
              <a:defRPr sz="1400" baseline="0">
                <a:solidFill>
                  <a:srgbClr val="000000"/>
                </a:solidFill>
                <a:latin typeface="DB Office"/>
              </a:defRPr>
            </a:lvl3pPr>
            <a:lvl4pPr marL="533400" lvl="3" indent="-177800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DB Office"/>
              </a:defRPr>
            </a:lvl4pPr>
            <a:lvl5pPr marL="723900" indent="-190500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"/>
              <a:defRPr sz="1400" baseline="0">
                <a:latin typeface="DB Office" pitchFamily="34" charset="0"/>
              </a:defRPr>
            </a:lvl5pPr>
            <a:lvl6pPr marL="901700" indent="-17780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1400">
                <a:latin typeface="DB Office" pitchFamily="34" charset="0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 algn="l" eaLnBrk="1" fontAlgn="auto" hangingPunct="1">
              <a:spcBef>
                <a:spcPts val="300"/>
              </a:spcBef>
              <a:spcAft>
                <a:spcPts val="0"/>
              </a:spcAft>
            </a:pPr>
            <a:endParaRPr lang="de-DE" sz="1200" dirty="0" smtClean="0">
              <a:solidFill>
                <a:srgbClr val="FF0000"/>
              </a:solidFill>
            </a:endParaRPr>
          </a:p>
        </p:txBody>
      </p:sp>
      <p:sp>
        <p:nvSpPr>
          <p:cNvPr id="32" name="Abgerundetes Rechteck 31"/>
          <p:cNvSpPr/>
          <p:nvPr/>
        </p:nvSpPr>
        <p:spPr bwMode="auto">
          <a:xfrm>
            <a:off x="270099" y="2689906"/>
            <a:ext cx="2808312" cy="439695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200" dirty="0" smtClean="0"/>
              <a:t>Konfliktzeitpunkt bestimmen</a:t>
            </a:r>
            <a:endParaRPr lang="de-DE" sz="1200" dirty="0"/>
          </a:p>
        </p:txBody>
      </p:sp>
      <p:cxnSp>
        <p:nvCxnSpPr>
          <p:cNvPr id="33" name="Gerade Verbindung mit Pfeil 32"/>
          <p:cNvCxnSpPr>
            <a:stCxn id="8" idx="2"/>
            <a:endCxn id="32" idx="0"/>
          </p:cNvCxnSpPr>
          <p:nvPr/>
        </p:nvCxnSpPr>
        <p:spPr bwMode="auto">
          <a:xfrm>
            <a:off x="1674255" y="1483232"/>
            <a:ext cx="0" cy="12066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Gerade Verbindung mit Pfeil 35"/>
          <p:cNvCxnSpPr>
            <a:stCxn id="32" idx="2"/>
          </p:cNvCxnSpPr>
          <p:nvPr/>
        </p:nvCxnSpPr>
        <p:spPr bwMode="auto">
          <a:xfrm>
            <a:off x="1674255" y="3129601"/>
            <a:ext cx="0" cy="33235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1" name="Gruppieren 40"/>
          <p:cNvGrpSpPr/>
          <p:nvPr/>
        </p:nvGrpSpPr>
        <p:grpSpPr>
          <a:xfrm>
            <a:off x="5327360" y="3065783"/>
            <a:ext cx="2871380" cy="1945877"/>
            <a:chOff x="7820569" y="1171328"/>
            <a:chExt cx="1898487" cy="1385525"/>
          </a:xfrm>
        </p:grpSpPr>
        <p:cxnSp>
          <p:nvCxnSpPr>
            <p:cNvPr id="42" name="Gerade Verbindung mit Pfeil 41"/>
            <p:cNvCxnSpPr/>
            <p:nvPr/>
          </p:nvCxnSpPr>
          <p:spPr bwMode="auto">
            <a:xfrm>
              <a:off x="8479109" y="1299096"/>
              <a:ext cx="0" cy="1130115"/>
            </a:xfrm>
            <a:prstGeom prst="straightConnector1">
              <a:avLst/>
            </a:prstGeom>
            <a:solidFill>
              <a:srgbClr val="C8CDD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Gerade Verbindung 42"/>
            <p:cNvCxnSpPr/>
            <p:nvPr/>
          </p:nvCxnSpPr>
          <p:spPr bwMode="auto">
            <a:xfrm>
              <a:off x="8479109" y="1299096"/>
              <a:ext cx="469819" cy="513183"/>
            </a:xfrm>
            <a:prstGeom prst="line">
              <a:avLst/>
            </a:prstGeom>
            <a:solidFill>
              <a:srgbClr val="C8CDD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Gerade Verbindung mit Pfeil 43"/>
            <p:cNvCxnSpPr/>
            <p:nvPr/>
          </p:nvCxnSpPr>
          <p:spPr bwMode="auto">
            <a:xfrm flipH="1">
              <a:off x="8492221" y="1812279"/>
              <a:ext cx="456706" cy="616932"/>
            </a:xfrm>
            <a:prstGeom prst="straightConnector1">
              <a:avLst/>
            </a:prstGeom>
            <a:solidFill>
              <a:srgbClr val="C8CDD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5" name="Textfeld 44"/>
            <p:cNvSpPr txBox="1"/>
            <p:nvPr/>
          </p:nvSpPr>
          <p:spPr>
            <a:xfrm>
              <a:off x="8132171" y="1171328"/>
              <a:ext cx="720100" cy="1091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  <a:r>
                <a:rPr lang="de-DE" sz="1200" kern="0" dirty="0" smtClean="0">
                  <a:solidFill>
                    <a:srgbClr val="000000"/>
                  </a:solidFill>
                  <a:latin typeface="DB Office"/>
                </a:rPr>
                <a:t>Quelle (Q)</a:t>
              </a: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8132171" y="2447740"/>
              <a:ext cx="720100" cy="1091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  <a:r>
                <a:rPr lang="de-DE" sz="1200" kern="0" dirty="0" smtClean="0">
                  <a:solidFill>
                    <a:srgbClr val="000000"/>
                  </a:solidFill>
                  <a:latin typeface="DB Office"/>
                </a:rPr>
                <a:t>Senke (S)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feld 46"/>
                <p:cNvSpPr txBox="1"/>
                <p:nvPr/>
              </p:nvSpPr>
              <p:spPr>
                <a:xfrm>
                  <a:off x="7820569" y="1720319"/>
                  <a:ext cx="560532" cy="21822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l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i="1" kern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200" i="1" kern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sz="1200" i="1" kern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sz="1200" i="1" kern="0" dirty="0" smtClean="0">
                    <a:solidFill>
                      <a:srgbClr val="000000"/>
                    </a:solidFill>
                    <a:latin typeface="Cambria Math"/>
                  </a:endParaRPr>
                </a:p>
                <a:p>
                  <a:pPr algn="l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de-DE" sz="1200" i="1" kern="0">
                                <a:solidFill>
                                  <a:srgbClr val="9A9A9A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de-DE" sz="1200" kern="0">
                                <a:solidFill>
                                  <a:srgbClr val="9A9A9A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de-DE" sz="1200" kern="0">
                                <a:solidFill>
                                  <a:srgbClr val="9A9A9A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de-DE" sz="1200" kern="0">
                                <a:solidFill>
                                  <a:srgbClr val="9A9A9A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de-DE" sz="1200" kern="0">
                                <a:solidFill>
                                  <a:srgbClr val="9A9A9A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de-DE" sz="1200" kern="0">
                                <a:solidFill>
                                  <a:srgbClr val="9A9A9A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de-DE" sz="1200" kern="0">
                                <a:solidFill>
                                  <a:srgbClr val="9A9A9A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de-DE" sz="1200" kern="0">
                                <a:solidFill>
                                  <a:srgbClr val="9A9A9A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de-DE" sz="1200" kern="0">
                                <a:solidFill>
                                  <a:srgbClr val="9A9A9A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de-DE" sz="1200" kern="0">
                                <a:solidFill>
                                  <a:srgbClr val="9A9A9A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de-DE" sz="1200" kern="0">
                                <a:solidFill>
                                  <a:srgbClr val="9A9A9A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de-DE" sz="1200" kern="0">
                                <a:solidFill>
                                  <a:srgbClr val="9A9A9A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de-DE" sz="1200" kern="0">
                                <a:solidFill>
                                  <a:srgbClr val="9A9A9A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de-DE" sz="1200" kern="0">
                                <a:solidFill>
                                  <a:srgbClr val="9A9A9A"/>
                                </a:solidFill>
                                <a:latin typeface="Cambria Math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de-DE" sz="1200" kern="0" dirty="0" err="1">
                    <a:solidFill>
                      <a:srgbClr val="9A9A9A"/>
                    </a:solidFill>
                    <a:latin typeface="DB Office"/>
                  </a:endParaRPr>
                </a:p>
              </p:txBody>
            </p:sp>
          </mc:Choice>
          <mc:Fallback xmlns="">
            <p:sp>
              <p:nvSpPr>
                <p:cNvPr id="47" name="Textfeld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0569" y="1720319"/>
                  <a:ext cx="560532" cy="218226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755" b="-23529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feld 47"/>
                <p:cNvSpPr txBox="1"/>
                <p:nvPr/>
              </p:nvSpPr>
              <p:spPr>
                <a:xfrm>
                  <a:off x="9014747" y="1720318"/>
                  <a:ext cx="704309" cy="21822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i="1" kern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200" i="1" kern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sz="1200" i="1" kern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DE" sz="1200" kern="0" dirty="0" smtClean="0">
                    <a:solidFill>
                      <a:srgbClr val="000000"/>
                    </a:solidFill>
                    <a:latin typeface="DB Office"/>
                  </a:endParaRPr>
                </a:p>
                <a:p>
                  <a:pPr>
                    <a:defRPr/>
                  </a:pPr>
                  <a:r>
                    <a:rPr lang="de-DE" sz="1200" kern="0" dirty="0" smtClean="0">
                      <a:solidFill>
                        <a:srgbClr val="9A9A9A"/>
                      </a:solidFill>
                      <a:latin typeface="DB Office"/>
                    </a:rPr>
                    <a:t>(1,1,1,1,1,1,1)</a:t>
                  </a:r>
                </a:p>
              </p:txBody>
            </p:sp>
          </mc:Choice>
          <mc:Fallback xmlns="">
            <p:sp>
              <p:nvSpPr>
                <p:cNvPr id="48" name="Textfeld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14747" y="1720318"/>
                  <a:ext cx="704309" cy="218226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1714" r="-1714" b="-47059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hteck 49"/>
              <p:cNvSpPr/>
              <p:nvPr/>
            </p:nvSpPr>
            <p:spPr>
              <a:xfrm>
                <a:off x="3762605" y="3141879"/>
                <a:ext cx="1265008" cy="4744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ar-AE" sz="1200" b="1" i="1" kern="0" smtClean="0">
                              <a:solidFill>
                                <a:srgbClr val="000066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de-DE" sz="1200" b="1" i="1" kern="0">
                              <a:solidFill>
                                <a:srgbClr val="000066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ar-AE" sz="1200" b="1" i="1" kern="0">
                              <a:solidFill>
                                <a:srgbClr val="000066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  <m:sup>
                          <m:r>
                            <a:rPr lang="ar-AE" sz="1200" b="1" i="1" kern="0">
                              <a:solidFill>
                                <a:srgbClr val="000066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bSup>
                      <m:d>
                        <m:dPr>
                          <m:ctrlPr>
                            <a:rPr lang="de-DE" sz="1200" b="1" i="1" kern="0">
                              <a:solidFill>
                                <a:srgbClr val="000066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1200" b="1" i="1" kern="0" smtClean="0">
                              <a:solidFill>
                                <a:srgbClr val="000066"/>
                              </a:solidFill>
                              <a:latin typeface="Cambria Math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ar-AE" sz="1200" i="1" kern="0">
                                  <a:solidFill>
                                    <a:srgbClr val="000066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de-DE" sz="1200" i="1" kern="0">
                                  <a:solidFill>
                                    <a:srgbClr val="000066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1200" i="1" kern="0">
                                  <a:solidFill>
                                    <a:srgbClr val="000066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ar-AE" sz="1200" i="1" kern="0">
                                  <a:solidFill>
                                    <a:srgbClr val="000066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de-DE" sz="1200" kern="0" dirty="0">
                              <a:solidFill>
                                <a:srgbClr val="002060"/>
                              </a:solidFill>
                              <a:latin typeface="DB Office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ar-AE" sz="1200" i="1" ker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sz="1200" i="1" kern="0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200" i="1" ker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ar-AE" sz="1200" i="1" ker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DE" sz="1200" i="1" ker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ar-AE" sz="1200" i="1" ker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200" i="1" ker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de-DE" sz="1200" i="1" ker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r>
                  <a:rPr lang="de-DE" sz="1200" kern="0" dirty="0" smtClean="0">
                    <a:solidFill>
                      <a:srgbClr val="000000"/>
                    </a:solidFill>
                    <a:latin typeface="DB Office"/>
                  </a:rPr>
                  <a:t/>
                </a:r>
                <a:br>
                  <a:rPr lang="de-DE" sz="1200" kern="0" dirty="0" smtClean="0">
                    <a:solidFill>
                      <a:srgbClr val="000000"/>
                    </a:solidFill>
                    <a:latin typeface="DB Office"/>
                  </a:rPr>
                </a:br>
                <a:r>
                  <a:rPr lang="ar-AE" sz="1200" kern="0" dirty="0" smtClean="0">
                    <a:solidFill>
                      <a:srgbClr val="9A9A9A"/>
                    </a:solidFill>
                    <a:latin typeface="DB Office"/>
                  </a:rPr>
                  <a:t>(</a:t>
                </a:r>
                <a:r>
                  <a:rPr lang="de-DE" sz="1200" kern="0" dirty="0" smtClean="0">
                    <a:solidFill>
                      <a:srgbClr val="9A9A9A"/>
                    </a:solidFill>
                    <a:latin typeface="DB Office"/>
                  </a:rPr>
                  <a:t>0,1,0</a:t>
                </a:r>
                <a:r>
                  <a:rPr lang="ar-AE" sz="1200" kern="0" dirty="0" smtClean="0">
                    <a:solidFill>
                      <a:srgbClr val="9A9A9A"/>
                    </a:solidFill>
                    <a:latin typeface="DB Office"/>
                  </a:rPr>
                  <a:t>,0</a:t>
                </a:r>
                <a:r>
                  <a:rPr lang="de-DE" sz="1200" kern="0" dirty="0" smtClean="0">
                    <a:solidFill>
                      <a:srgbClr val="9A9A9A"/>
                    </a:solidFill>
                    <a:latin typeface="DB Office"/>
                  </a:rPr>
                  <a:t>,1,0,0)</a:t>
                </a:r>
                <a:endParaRPr lang="de-DE" sz="1200" dirty="0">
                  <a:solidFill>
                    <a:srgbClr val="9A9A9A"/>
                  </a:solidFill>
                  <a:latin typeface="DB Office"/>
                </a:endParaRPr>
              </a:p>
            </p:txBody>
          </p:sp>
        </mc:Choice>
        <mc:Fallback xmlns="">
          <p:sp>
            <p:nvSpPr>
              <p:cNvPr id="50" name="Rechteck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605" y="3141879"/>
                <a:ext cx="1265008" cy="474489"/>
              </a:xfrm>
              <a:prstGeom prst="rect">
                <a:avLst/>
              </a:prstGeom>
              <a:blipFill rotWithShape="1">
                <a:blip r:embed="rId7"/>
                <a:stretch>
                  <a:fillRect l="-962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hteck 51"/>
              <p:cNvSpPr/>
              <p:nvPr/>
            </p:nvSpPr>
            <p:spPr>
              <a:xfrm>
                <a:off x="3762605" y="3579134"/>
                <a:ext cx="1265008" cy="4744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ar-AE" sz="1200" b="1" i="1" kern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de-DE" sz="1200" b="1" i="1" ker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ar-AE" sz="1200" b="1" i="1" ker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  <m:sup>
                          <m:r>
                            <a:rPr lang="de-DE" sz="1200" b="1" i="1" kern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bSup>
                      <m:d>
                        <m:dPr>
                          <m:ctrlPr>
                            <a:rPr lang="de-DE" sz="1200" b="1" i="1" kern="0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ar-AE" sz="1200" i="1" ker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ar-AE" sz="1200" i="1" ker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de-DE" sz="1200" i="1" ker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1200" i="1" ker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de-DE" sz="1200" i="1" kern="0" smtClea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de-DE" sz="1200" kern="0" dirty="0">
                              <a:solidFill>
                                <a:schemeClr val="accent2"/>
                              </a:solidFill>
                              <a:latin typeface="DB Office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ar-AE" sz="1200" i="1" ker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sz="1200" i="1" kern="0" smtClean="0">
                                      <a:solidFill>
                                        <a:schemeClr val="accent2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200" i="1" kern="0">
                                      <a:solidFill>
                                        <a:schemeClr val="accent2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ar-AE" sz="1200" i="1" kern="0">
                                      <a:solidFill>
                                        <a:schemeClr val="accent2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DE" sz="1200" i="1" ker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ar-AE" sz="1200" i="1" kern="0">
                                      <a:solidFill>
                                        <a:schemeClr val="accent2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200" i="1" kern="0">
                                      <a:solidFill>
                                        <a:schemeClr val="accent2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de-DE" sz="1200" i="1" kern="0">
                                      <a:solidFill>
                                        <a:schemeClr val="accent2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r>
                  <a:rPr lang="de-DE" sz="1200" kern="0" dirty="0" smtClean="0">
                    <a:solidFill>
                      <a:srgbClr val="000000"/>
                    </a:solidFill>
                    <a:latin typeface="DB Office"/>
                  </a:rPr>
                  <a:t/>
                </a:r>
                <a:br>
                  <a:rPr lang="de-DE" sz="1200" kern="0" dirty="0" smtClean="0">
                    <a:solidFill>
                      <a:srgbClr val="000000"/>
                    </a:solidFill>
                    <a:latin typeface="DB Office"/>
                  </a:rPr>
                </a:br>
                <a:r>
                  <a:rPr lang="ar-AE" sz="1200" kern="0" dirty="0" smtClean="0">
                    <a:solidFill>
                      <a:srgbClr val="9A9A9A"/>
                    </a:solidFill>
                    <a:latin typeface="DB Office"/>
                  </a:rPr>
                  <a:t>(</a:t>
                </a:r>
                <a:r>
                  <a:rPr lang="de-DE" sz="1200" kern="0" dirty="0" smtClean="0">
                    <a:solidFill>
                      <a:srgbClr val="9A9A9A"/>
                    </a:solidFill>
                    <a:latin typeface="DB Office"/>
                  </a:rPr>
                  <a:t>1,1,1,0,1,0,0)</a:t>
                </a:r>
                <a:endParaRPr lang="de-DE" sz="1200" dirty="0">
                  <a:solidFill>
                    <a:srgbClr val="9A9A9A"/>
                  </a:solidFill>
                  <a:latin typeface="DB Office"/>
                </a:endParaRPr>
              </a:p>
            </p:txBody>
          </p:sp>
        </mc:Choice>
        <mc:Fallback xmlns="">
          <p:sp>
            <p:nvSpPr>
              <p:cNvPr id="52" name="Rechteck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605" y="3579134"/>
                <a:ext cx="1265008" cy="474489"/>
              </a:xfrm>
              <a:prstGeom prst="rect">
                <a:avLst/>
              </a:prstGeom>
              <a:blipFill rotWithShape="1">
                <a:blip r:embed="rId8"/>
                <a:stretch>
                  <a:fillRect l="-962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ElementText1"/>
          <p:cNvSpPr txBox="1">
            <a:spLocks/>
          </p:cNvSpPr>
          <p:nvPr/>
        </p:nvSpPr>
        <p:spPr bwMode="gray">
          <a:xfrm>
            <a:off x="270422" y="3227870"/>
            <a:ext cx="2808312" cy="2427678"/>
          </a:xfrm>
          <a:prstGeom prst="rect">
            <a:avLst/>
          </a:prstGeom>
          <a:solidFill>
            <a:srgbClr val="FFFFFF"/>
          </a:solidFill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SzPct val="85000"/>
              <a:buFont typeface="Wingdings" pitchFamily="2" charset="2"/>
              <a:buNone/>
              <a:defRPr sz="1400" b="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spcBef>
                <a:spcPts val="600"/>
              </a:spcBef>
              <a:buClr>
                <a:srgbClr val="FF0000"/>
              </a:buClr>
              <a:buSzPct val="85000"/>
              <a:buFont typeface="Wingdings" pitchFamily="2" charset="2"/>
              <a:buChar char="n"/>
              <a:defRPr sz="140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spcBef>
                <a:spcPts val="300"/>
              </a:spcBef>
              <a:buClr>
                <a:srgbClr val="FF0000"/>
              </a:buClr>
              <a:buFont typeface="Symbol" pitchFamily="18" charset="2"/>
              <a:buChar char="-"/>
              <a:tabLst/>
              <a:defRPr lang="de-DE" sz="1400" kern="1200" baseline="0" dirty="0" smtClean="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3pPr>
            <a:lvl4pPr marL="533400" indent="-177800" algn="l" defTabSz="914400" rtl="0" eaLnBrk="1" latinLnBrk="0" hangingPunct="1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  <a:defRPr lang="de-DE" sz="1400" kern="1200" dirty="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4pPr>
            <a:lvl5pPr marL="723900" indent="-190500" algn="l" defTabSz="914400" rtl="0" eaLnBrk="1" latinLnBrk="0" hangingPunct="1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"/>
              <a:defRPr sz="1400" kern="1200" baseline="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5pPr>
            <a:lvl6pPr marL="901700" indent="-1778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Bef>
                <a:spcPts val="300"/>
              </a:spcBef>
              <a:spcAft>
                <a:spcPts val="0"/>
              </a:spcAft>
            </a:pPr>
            <a:r>
              <a:rPr lang="de-DE" sz="1200" dirty="0" smtClean="0">
                <a:solidFill>
                  <a:srgbClr val="000000"/>
                </a:solidFill>
              </a:rPr>
              <a:t>Ermittle </a:t>
            </a:r>
            <a:r>
              <a:rPr lang="de-DE" sz="1200" dirty="0">
                <a:solidFill>
                  <a:srgbClr val="000000"/>
                </a:solidFill>
              </a:rPr>
              <a:t>alle Tage, an denen mind. 2 </a:t>
            </a:r>
            <a:r>
              <a:rPr lang="de-DE" sz="1200" dirty="0" smtClean="0">
                <a:solidFill>
                  <a:srgbClr val="000000"/>
                </a:solidFill>
              </a:rPr>
              <a:t>Fahrlagen auf einer Systemtrasse (bzw. auf einem Halteplatz) </a:t>
            </a:r>
            <a:r>
              <a:rPr lang="de-DE" sz="1200" dirty="0">
                <a:solidFill>
                  <a:srgbClr val="000000"/>
                </a:solidFill>
              </a:rPr>
              <a:t>im Konflikt </a:t>
            </a:r>
            <a:r>
              <a:rPr lang="de-DE" sz="1200" dirty="0" smtClean="0">
                <a:solidFill>
                  <a:srgbClr val="000000"/>
                </a:solidFill>
              </a:rPr>
              <a:t>stehen über Logikoperationen (Paarweiser Vergleich der Bit-Schlüssel aller Fahrlagenvarianten auf einer Systemtrasse)</a:t>
            </a:r>
            <a:r>
              <a:rPr lang="de-DE" sz="1200" dirty="0">
                <a:solidFill>
                  <a:srgbClr val="000000"/>
                </a:solidFill>
                <a:latin typeface="DB Office"/>
              </a:rPr>
              <a:t/>
            </a:r>
            <a:br>
              <a:rPr lang="de-DE" sz="1200" dirty="0">
                <a:solidFill>
                  <a:srgbClr val="000000"/>
                </a:solidFill>
                <a:latin typeface="DB Office"/>
              </a:rPr>
            </a:br>
            <a:r>
              <a:rPr lang="de-DE" sz="1200" dirty="0" smtClean="0">
                <a:solidFill>
                  <a:srgbClr val="FF0000"/>
                </a:solidFill>
                <a:latin typeface="DB Office"/>
                <a:sym typeface="Wingdings" panose="05000000000000000000" pitchFamily="2" charset="2"/>
              </a:rPr>
              <a:t> Möglich?</a:t>
            </a:r>
          </a:p>
          <a:p>
            <a:pPr lvl="1" fontAlgn="auto">
              <a:spcBef>
                <a:spcPts val="300"/>
              </a:spcBef>
              <a:spcAft>
                <a:spcPts val="0"/>
              </a:spcAft>
            </a:pPr>
            <a:r>
              <a:rPr lang="de-DE" sz="1200" dirty="0">
                <a:solidFill>
                  <a:schemeClr val="accent2"/>
                </a:solidFill>
              </a:rPr>
              <a:t>Wenn Systemtrasse nicht ganzjährig </a:t>
            </a:r>
            <a:r>
              <a:rPr lang="de-DE" sz="1200" dirty="0" smtClean="0">
                <a:solidFill>
                  <a:schemeClr val="accent2"/>
                </a:solidFill>
              </a:rPr>
              <a:t>Verfügbar ist:</a:t>
            </a:r>
            <a:br>
              <a:rPr lang="de-DE" sz="1200" dirty="0" smtClean="0">
                <a:solidFill>
                  <a:schemeClr val="accent2"/>
                </a:solidFill>
              </a:rPr>
            </a:br>
            <a:r>
              <a:rPr lang="de-DE" sz="1200" dirty="0" smtClean="0">
                <a:solidFill>
                  <a:schemeClr val="accent2"/>
                </a:solidFill>
              </a:rPr>
              <a:t>AND-Verknüpfung </a:t>
            </a:r>
            <a:r>
              <a:rPr lang="de-DE" sz="1200" dirty="0">
                <a:solidFill>
                  <a:schemeClr val="accent2"/>
                </a:solidFill>
              </a:rPr>
              <a:t>zu jeder Anfrage im </a:t>
            </a:r>
            <a:r>
              <a:rPr lang="de-DE" sz="1200" dirty="0" smtClean="0">
                <a:solidFill>
                  <a:schemeClr val="accent2"/>
                </a:solidFill>
              </a:rPr>
              <a:t>Makrokonflikt um Konfliktzeitpunkt zu bestimmen</a:t>
            </a:r>
            <a:endParaRPr lang="de-DE" sz="1200" dirty="0">
              <a:solidFill>
                <a:schemeClr val="accent2"/>
              </a:solidFill>
            </a:endParaRPr>
          </a:p>
          <a:p>
            <a:pPr lvl="1" fontAlgn="auto">
              <a:spcBef>
                <a:spcPts val="300"/>
              </a:spcBef>
              <a:spcAft>
                <a:spcPts val="0"/>
              </a:spcAft>
            </a:pPr>
            <a:endParaRPr lang="de-DE" sz="1200" dirty="0" smtClean="0">
              <a:solidFill>
                <a:srgbClr val="FF0000"/>
              </a:solidFill>
            </a:endParaRPr>
          </a:p>
        </p:txBody>
      </p:sp>
      <p:sp>
        <p:nvSpPr>
          <p:cNvPr id="56" name="ElementText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3762605" y="1628750"/>
            <a:ext cx="5436604" cy="1022663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defPPr>
              <a:defRPr lang="de-DE"/>
            </a:defPPr>
            <a:lvl1pPr indent="0">
              <a:spcBef>
                <a:spcPct val="20000"/>
              </a:spcBef>
              <a:buClr>
                <a:srgbClr val="FF0000"/>
              </a:buClr>
              <a:buSzPct val="85000"/>
              <a:buFont typeface="Wingdings" pitchFamily="2" charset="2"/>
              <a:buNone/>
              <a:defRPr sz="1400" b="0">
                <a:solidFill>
                  <a:srgbClr val="000000"/>
                </a:solidFill>
                <a:latin typeface="DB Office"/>
              </a:defRPr>
            </a:lvl1pPr>
            <a:lvl2pPr marL="177800" lvl="1" indent="-177800">
              <a:spcBef>
                <a:spcPts val="600"/>
              </a:spcBef>
              <a:buClr>
                <a:srgbClr val="FF0000"/>
              </a:buClr>
              <a:buSzPct val="85000"/>
              <a:buFont typeface="Wingdings" pitchFamily="2" charset="2"/>
              <a:buChar char="n"/>
              <a:defRPr sz="1400">
                <a:solidFill>
                  <a:srgbClr val="000000"/>
                </a:solidFill>
                <a:latin typeface="DB Office"/>
              </a:defRPr>
            </a:lvl2pPr>
            <a:lvl3pPr marL="355600" lvl="2" indent="-177800">
              <a:spcBef>
                <a:spcPts val="300"/>
              </a:spcBef>
              <a:buClr>
                <a:srgbClr val="FF0000"/>
              </a:buClr>
              <a:buFont typeface="Symbol" pitchFamily="18" charset="2"/>
              <a:buChar char="-"/>
              <a:tabLst/>
              <a:defRPr sz="1400" baseline="0">
                <a:solidFill>
                  <a:srgbClr val="000000"/>
                </a:solidFill>
                <a:latin typeface="DB Office"/>
              </a:defRPr>
            </a:lvl3pPr>
            <a:lvl4pPr marL="533400" lvl="3" indent="-177800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DB Office"/>
              </a:defRPr>
            </a:lvl4pPr>
            <a:lvl5pPr marL="723900" indent="-190500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"/>
              <a:defRPr sz="1400" baseline="0">
                <a:latin typeface="DB Office" pitchFamily="34" charset="0"/>
              </a:defRPr>
            </a:lvl5pPr>
            <a:lvl6pPr marL="901700" indent="-17780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1400">
                <a:latin typeface="DB Office" pitchFamily="34" charset="0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 algn="l" eaLnBrk="1" fontAlgn="auto" hangingPunct="1">
              <a:spcBef>
                <a:spcPts val="300"/>
              </a:spcBef>
              <a:spcAft>
                <a:spcPts val="0"/>
              </a:spcAft>
            </a:pPr>
            <a:r>
              <a:rPr lang="de-DE" sz="1200" dirty="0" smtClean="0"/>
              <a:t>Untersuche Systemtrassen nach Engpass</a:t>
            </a:r>
          </a:p>
          <a:p>
            <a:pPr lvl="1" algn="l" eaLnBrk="1" fontAlgn="auto" hangingPunct="1">
              <a:spcBef>
                <a:spcPts val="300"/>
              </a:spcBef>
              <a:spcAft>
                <a:spcPts val="0"/>
              </a:spcAft>
            </a:pPr>
            <a:r>
              <a:rPr lang="de-DE" sz="1200" dirty="0" smtClean="0"/>
              <a:t>Paarweiser Vergleich aller Fahrlagenvarianten, die konfliktbehaftete Systemtrassen </a:t>
            </a:r>
            <a:r>
              <a:rPr lang="de-DE" sz="1200" baseline="-25000" dirty="0" smtClean="0"/>
              <a:t> </a:t>
            </a:r>
            <a:r>
              <a:rPr lang="de-DE" sz="1200" dirty="0" smtClean="0"/>
              <a:t>nutzen. </a:t>
            </a:r>
            <a:br>
              <a:rPr lang="de-DE" sz="1200" dirty="0" smtClean="0"/>
            </a:br>
            <a:r>
              <a:rPr lang="de-DE" sz="1200" dirty="0" smtClean="0"/>
              <a:t>OR-Verknüpfung der paarweise Vergleiche einer Systemtrasse führt zu den konfliktbehafteten Tagen</a:t>
            </a:r>
          </a:p>
          <a:p>
            <a:pPr lvl="1" algn="l" eaLnBrk="1" fontAlgn="auto" hangingPunct="1">
              <a:spcBef>
                <a:spcPts val="300"/>
              </a:spcBef>
              <a:spcAft>
                <a:spcPts val="0"/>
              </a:spcAft>
            </a:pPr>
            <a:endParaRPr lang="de-DE" sz="12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hteck 37"/>
              <p:cNvSpPr/>
              <p:nvPr/>
            </p:nvSpPr>
            <p:spPr>
              <a:xfrm>
                <a:off x="3762605" y="4030697"/>
                <a:ext cx="1265008" cy="4753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ar-AE" sz="1200" b="1" i="1" kern="0" smtClean="0">
                              <a:solidFill>
                                <a:srgbClr val="00AA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de-DE" sz="1200" b="1" i="1" kern="0">
                              <a:solidFill>
                                <a:srgbClr val="00AA0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ar-AE" sz="1200" b="1" i="1" kern="0">
                              <a:solidFill>
                                <a:srgbClr val="00AA0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  <m:sup>
                          <m:r>
                            <a:rPr lang="de-DE" sz="1200" b="1" i="1" kern="0" smtClean="0">
                              <a:solidFill>
                                <a:srgbClr val="00AA00"/>
                              </a:solidFill>
                              <a:latin typeface="Cambria Math"/>
                            </a:rPr>
                            <m:t>𝟑</m:t>
                          </m:r>
                        </m:sup>
                      </m:sSubSup>
                      <m:d>
                        <m:dPr>
                          <m:ctrlPr>
                            <a:rPr lang="de-DE" sz="1200" b="1" i="1" kern="0">
                              <a:solidFill>
                                <a:srgbClr val="00AA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ar-AE" sz="1200" i="1" kern="0">
                              <a:solidFill>
                                <a:srgbClr val="00AA00"/>
                              </a:solidFill>
                              <a:latin typeface="Cambria Math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ar-AE" sz="1200" i="1" kern="0">
                                  <a:solidFill>
                                    <a:srgbClr val="00AA00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de-DE" sz="1200" i="1" kern="0">
                                  <a:solidFill>
                                    <a:srgbClr val="00AA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1200" i="1" kern="0">
                                  <a:solidFill>
                                    <a:srgbClr val="00AA00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de-DE" sz="1200" b="0" i="1" kern="0" smtClean="0">
                                  <a:solidFill>
                                    <a:srgbClr val="00AA00"/>
                                  </a:solidFill>
                                  <a:latin typeface="Cambria Math"/>
                                </a:rPr>
                                <m:t>3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de-DE" sz="1200" kern="0" dirty="0" smtClean="0">
                              <a:solidFill>
                                <a:srgbClr val="408335"/>
                              </a:solidFill>
                              <a:latin typeface="DB Office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ar-AE" sz="1200" i="1" kern="0" smtClean="0">
                                  <a:solidFill>
                                    <a:srgbClr val="00AA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sz="1200" i="1" kern="0">
                                      <a:solidFill>
                                        <a:srgbClr val="00AA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200" i="1" kern="0">
                                      <a:solidFill>
                                        <a:srgbClr val="00AA00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ar-AE" sz="1200" i="1" kern="0">
                                      <a:solidFill>
                                        <a:srgbClr val="00AA0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DE" sz="1200" i="1" kern="0">
                                  <a:solidFill>
                                    <a:srgbClr val="00AA00"/>
                                  </a:solidFill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ar-AE" sz="1200" i="1" kern="0">
                                      <a:solidFill>
                                        <a:srgbClr val="00AA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200" i="1" kern="0">
                                      <a:solidFill>
                                        <a:srgbClr val="00AA00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de-DE" sz="1200" i="1" kern="0">
                                      <a:solidFill>
                                        <a:srgbClr val="00AA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r>
                  <a:rPr lang="de-DE" sz="1200" kern="0" dirty="0" smtClean="0">
                    <a:solidFill>
                      <a:srgbClr val="00AA00"/>
                    </a:solidFill>
                    <a:latin typeface="DB Office"/>
                  </a:rPr>
                  <a:t/>
                </a:r>
                <a:br>
                  <a:rPr lang="de-DE" sz="1200" kern="0" dirty="0" smtClean="0">
                    <a:solidFill>
                      <a:srgbClr val="00AA00"/>
                    </a:solidFill>
                    <a:latin typeface="DB Office"/>
                  </a:rPr>
                </a:br>
                <a:r>
                  <a:rPr lang="ar-AE" sz="1100" kern="0" dirty="0" smtClean="0">
                    <a:solidFill>
                      <a:srgbClr val="9A9A9A"/>
                    </a:solidFill>
                    <a:latin typeface="DB Office"/>
                  </a:rPr>
                  <a:t>(</a:t>
                </a:r>
                <a:r>
                  <a:rPr lang="de-DE" sz="1200" kern="0" dirty="0" smtClean="0">
                    <a:solidFill>
                      <a:srgbClr val="9A9A9A"/>
                    </a:solidFill>
                    <a:latin typeface="DB Office"/>
                  </a:rPr>
                  <a:t>1</a:t>
                </a:r>
                <a:r>
                  <a:rPr lang="ar-AE" sz="1200" kern="0" dirty="0" smtClean="0">
                    <a:solidFill>
                      <a:srgbClr val="9A9A9A"/>
                    </a:solidFill>
                    <a:latin typeface="DB Office"/>
                  </a:rPr>
                  <a:t>,</a:t>
                </a:r>
                <a:r>
                  <a:rPr lang="de-DE" sz="1200" kern="0" dirty="0" smtClean="0">
                    <a:solidFill>
                      <a:srgbClr val="9A9A9A"/>
                    </a:solidFill>
                    <a:latin typeface="DB Office"/>
                  </a:rPr>
                  <a:t>0,0,0,1</a:t>
                </a:r>
                <a:r>
                  <a:rPr lang="ar-AE" sz="1200" kern="0" dirty="0" smtClean="0">
                    <a:solidFill>
                      <a:srgbClr val="9A9A9A"/>
                    </a:solidFill>
                    <a:latin typeface="DB Office"/>
                  </a:rPr>
                  <a:t>,</a:t>
                </a:r>
                <a:r>
                  <a:rPr lang="de-DE" sz="1200" kern="0" dirty="0" smtClean="0">
                    <a:solidFill>
                      <a:srgbClr val="9A9A9A"/>
                    </a:solidFill>
                    <a:latin typeface="DB Office"/>
                  </a:rPr>
                  <a:t>1,0)</a:t>
                </a:r>
                <a:endParaRPr lang="de-DE" sz="1200" dirty="0">
                  <a:solidFill>
                    <a:srgbClr val="9A9A9A"/>
                  </a:solidFill>
                  <a:latin typeface="DB Office"/>
                </a:endParaRPr>
              </a:p>
            </p:txBody>
          </p:sp>
        </mc:Choice>
        <mc:Fallback xmlns="">
          <p:sp>
            <p:nvSpPr>
              <p:cNvPr id="38" name="Rechteck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605" y="4030697"/>
                <a:ext cx="1265008" cy="475387"/>
              </a:xfrm>
              <a:prstGeom prst="rect">
                <a:avLst/>
              </a:prstGeom>
              <a:blipFill rotWithShape="1">
                <a:blip r:embed="rId9"/>
                <a:stretch>
                  <a:fillRect l="-962" b="-897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echteck 62"/>
          <p:cNvSpPr/>
          <p:nvPr/>
        </p:nvSpPr>
        <p:spPr bwMode="auto">
          <a:xfrm>
            <a:off x="3654475" y="2708900"/>
            <a:ext cx="5976664" cy="286480"/>
          </a:xfrm>
          <a:prstGeom prst="rect">
            <a:avLst/>
          </a:prstGeom>
          <a:solidFill>
            <a:srgbClr val="878C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400" dirty="0" smtClean="0">
                <a:solidFill>
                  <a:srgbClr val="FFFFFF"/>
                </a:solidFill>
              </a:rPr>
              <a:t>Beispiel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3842138" y="5228664"/>
            <a:ext cx="1512210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defRPr/>
            </a:pPr>
            <a:r>
              <a:rPr lang="de-DE" sz="1400" kern="0" dirty="0" smtClean="0">
                <a:solidFill>
                  <a:srgbClr val="002060"/>
                </a:solidFill>
                <a:latin typeface="DB Office"/>
              </a:rPr>
              <a:t>(0,1,0</a:t>
            </a:r>
            <a:r>
              <a:rPr lang="ar-AE" sz="1400" kern="0" dirty="0" smtClean="0">
                <a:solidFill>
                  <a:srgbClr val="002060"/>
                </a:solidFill>
                <a:latin typeface="DB Office"/>
              </a:rPr>
              <a:t>,</a:t>
            </a:r>
            <a:r>
              <a:rPr lang="de-DE" sz="1400" kern="0" dirty="0" smtClean="0">
                <a:solidFill>
                  <a:srgbClr val="002060"/>
                </a:solidFill>
                <a:latin typeface="DB Office"/>
              </a:rPr>
              <a:t>0,1,0,0</a:t>
            </a:r>
            <a:r>
              <a:rPr lang="de-DE" sz="1400" kern="0" dirty="0">
                <a:solidFill>
                  <a:srgbClr val="002060"/>
                </a:solidFill>
                <a:latin typeface="DB Office"/>
              </a:rPr>
              <a:t>)</a:t>
            </a:r>
            <a:endParaRPr lang="de-DE" sz="1400" dirty="0">
              <a:solidFill>
                <a:srgbClr val="002060"/>
              </a:solidFill>
              <a:latin typeface="DB Office"/>
            </a:endParaRPr>
          </a:p>
          <a:p>
            <a:pPr>
              <a:defRPr/>
            </a:pPr>
            <a:r>
              <a:rPr lang="de-DE" sz="1400" kern="0" dirty="0" smtClean="0">
                <a:solidFill>
                  <a:schemeClr val="accent2"/>
                </a:solidFill>
                <a:latin typeface="DB Office"/>
              </a:rPr>
              <a:t>(1,1,1,0,1,0,0)</a:t>
            </a:r>
          </a:p>
          <a:p>
            <a:pPr>
              <a:defRPr/>
            </a:pPr>
            <a:r>
              <a:rPr lang="de-DE" sz="1400" kern="0" dirty="0">
                <a:solidFill>
                  <a:srgbClr val="00AA00"/>
                </a:solidFill>
                <a:latin typeface="DB Office"/>
              </a:rPr>
              <a:t>(</a:t>
            </a:r>
            <a:r>
              <a:rPr lang="de-DE" sz="1400" kern="0" dirty="0" smtClean="0">
                <a:solidFill>
                  <a:srgbClr val="00AA00"/>
                </a:solidFill>
                <a:latin typeface="DB Office"/>
              </a:rPr>
              <a:t>1</a:t>
            </a:r>
            <a:r>
              <a:rPr lang="ar-AE" sz="1400" kern="0" dirty="0">
                <a:solidFill>
                  <a:srgbClr val="00AA00"/>
                </a:solidFill>
                <a:latin typeface="DB Office"/>
              </a:rPr>
              <a:t>,</a:t>
            </a:r>
            <a:r>
              <a:rPr lang="de-DE" sz="1400" kern="0" dirty="0">
                <a:solidFill>
                  <a:srgbClr val="00AA00"/>
                </a:solidFill>
                <a:latin typeface="DB Office"/>
              </a:rPr>
              <a:t>0,0,0,1</a:t>
            </a:r>
            <a:r>
              <a:rPr lang="ar-AE" sz="1400" kern="0" dirty="0">
                <a:solidFill>
                  <a:srgbClr val="00AA00"/>
                </a:solidFill>
                <a:latin typeface="DB Office"/>
              </a:rPr>
              <a:t>,</a:t>
            </a:r>
            <a:r>
              <a:rPr lang="de-DE" sz="1400" kern="0" dirty="0">
                <a:solidFill>
                  <a:srgbClr val="00AA00"/>
                </a:solidFill>
                <a:latin typeface="DB Office"/>
              </a:rPr>
              <a:t>1,0</a:t>
            </a:r>
            <a:r>
              <a:rPr lang="de-DE" sz="1400" kern="0" dirty="0" smtClean="0">
                <a:solidFill>
                  <a:srgbClr val="00AA00"/>
                </a:solidFill>
                <a:latin typeface="DB Office"/>
              </a:rPr>
              <a:t>)</a:t>
            </a:r>
            <a:endParaRPr lang="de-DE" sz="1400" dirty="0">
              <a:solidFill>
                <a:srgbClr val="00AA00"/>
              </a:solidFill>
              <a:latin typeface="DB Office"/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5621293" y="5232124"/>
            <a:ext cx="1512210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defRPr/>
            </a:pPr>
            <a:r>
              <a:rPr lang="de-DE" sz="1400" kern="0" dirty="0" smtClean="0">
                <a:latin typeface="DB Office"/>
              </a:rPr>
              <a:t>(0,1,0</a:t>
            </a:r>
            <a:r>
              <a:rPr lang="ar-AE" sz="1400" kern="0" dirty="0" smtClean="0">
                <a:latin typeface="DB Office"/>
              </a:rPr>
              <a:t>,</a:t>
            </a:r>
            <a:r>
              <a:rPr lang="de-DE" sz="1400" kern="0" dirty="0" smtClean="0">
                <a:latin typeface="DB Office"/>
              </a:rPr>
              <a:t>0,1,0,0</a:t>
            </a:r>
            <a:r>
              <a:rPr lang="de-DE" sz="1400" kern="0" dirty="0">
                <a:latin typeface="DB Office"/>
              </a:rPr>
              <a:t>)</a:t>
            </a:r>
            <a:endParaRPr lang="de-DE" sz="1400" dirty="0">
              <a:latin typeface="DB Office"/>
            </a:endParaRPr>
          </a:p>
          <a:p>
            <a:pPr>
              <a:defRPr/>
            </a:pPr>
            <a:r>
              <a:rPr lang="de-DE" sz="1400" kern="0" dirty="0" smtClean="0">
                <a:latin typeface="DB Office"/>
              </a:rPr>
              <a:t>(1,0,0,0,1,0,0)</a:t>
            </a:r>
          </a:p>
          <a:p>
            <a:pPr>
              <a:defRPr/>
            </a:pPr>
            <a:r>
              <a:rPr lang="de-DE" sz="1400" kern="0" dirty="0" smtClean="0">
                <a:latin typeface="DB Office"/>
              </a:rPr>
              <a:t>(0</a:t>
            </a:r>
            <a:r>
              <a:rPr lang="ar-AE" sz="1400" kern="0" dirty="0" smtClean="0">
                <a:latin typeface="DB Office"/>
              </a:rPr>
              <a:t>,</a:t>
            </a:r>
            <a:r>
              <a:rPr lang="de-DE" sz="1400" kern="0" dirty="0">
                <a:latin typeface="DB Office"/>
              </a:rPr>
              <a:t>0,0,0,1</a:t>
            </a:r>
            <a:r>
              <a:rPr lang="ar-AE" sz="1400" kern="0" dirty="0" smtClean="0">
                <a:latin typeface="DB Office"/>
              </a:rPr>
              <a:t>,</a:t>
            </a:r>
            <a:r>
              <a:rPr lang="de-DE" sz="1400" kern="0" dirty="0" smtClean="0">
                <a:latin typeface="DB Office"/>
              </a:rPr>
              <a:t>0,0)</a:t>
            </a:r>
            <a:endParaRPr lang="de-DE" sz="1400" dirty="0">
              <a:latin typeface="DB Office"/>
            </a:endParaRPr>
          </a:p>
        </p:txBody>
      </p:sp>
      <p:cxnSp>
        <p:nvCxnSpPr>
          <p:cNvPr id="20" name="Gerade Verbindung 19"/>
          <p:cNvCxnSpPr/>
          <p:nvPr/>
        </p:nvCxnSpPr>
        <p:spPr bwMode="auto">
          <a:xfrm>
            <a:off x="5193323" y="5551731"/>
            <a:ext cx="59599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Gerade Verbindung 64"/>
          <p:cNvCxnSpPr/>
          <p:nvPr/>
        </p:nvCxnSpPr>
        <p:spPr bwMode="auto">
          <a:xfrm>
            <a:off x="5193323" y="5759364"/>
            <a:ext cx="59599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Gerade Verbindung 65"/>
          <p:cNvCxnSpPr/>
          <p:nvPr/>
        </p:nvCxnSpPr>
        <p:spPr bwMode="auto">
          <a:xfrm>
            <a:off x="5193323" y="5333950"/>
            <a:ext cx="59599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Gerade Verbindung 66"/>
          <p:cNvCxnSpPr/>
          <p:nvPr/>
        </p:nvCxnSpPr>
        <p:spPr bwMode="auto">
          <a:xfrm flipV="1">
            <a:off x="5193323" y="5333950"/>
            <a:ext cx="605322" cy="21778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Gerade Verbindung 67"/>
          <p:cNvCxnSpPr/>
          <p:nvPr/>
        </p:nvCxnSpPr>
        <p:spPr bwMode="auto">
          <a:xfrm flipV="1">
            <a:off x="5193323" y="5551731"/>
            <a:ext cx="595998" cy="2076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Gerade Verbindung 68"/>
          <p:cNvCxnSpPr/>
          <p:nvPr/>
        </p:nvCxnSpPr>
        <p:spPr bwMode="auto">
          <a:xfrm>
            <a:off x="5193323" y="5333950"/>
            <a:ext cx="595998" cy="4254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" name="Geschweifte Klammer rechts 70"/>
          <p:cNvSpPr/>
          <p:nvPr/>
        </p:nvSpPr>
        <p:spPr bwMode="auto">
          <a:xfrm>
            <a:off x="6974591" y="5228664"/>
            <a:ext cx="280348" cy="649791"/>
          </a:xfrm>
          <a:prstGeom prst="rightBrace">
            <a:avLst>
              <a:gd name="adj1" fmla="val 22598"/>
              <a:gd name="adj2" fmla="val 51262"/>
            </a:avLst>
          </a:prstGeom>
          <a:noFill/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tlCol="0" anchor="ctr"/>
          <a:lstStyle/>
          <a:p>
            <a:pPr algn="ctr"/>
            <a:endParaRPr lang="de-DE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2" name="Textfeld 71"/>
          <p:cNvSpPr txBox="1"/>
          <p:nvPr/>
        </p:nvSpPr>
        <p:spPr>
          <a:xfrm>
            <a:off x="7200291" y="5447567"/>
            <a:ext cx="129618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400" kern="0" dirty="0" smtClean="0">
                <a:latin typeface="DB Office"/>
              </a:rPr>
              <a:t>(1,1,0</a:t>
            </a:r>
            <a:r>
              <a:rPr lang="ar-AE" sz="1400" kern="0" dirty="0">
                <a:latin typeface="DB Office"/>
              </a:rPr>
              <a:t>,</a:t>
            </a:r>
            <a:r>
              <a:rPr lang="de-DE" sz="1400" kern="0" dirty="0">
                <a:latin typeface="DB Office"/>
              </a:rPr>
              <a:t>0,1,0,0</a:t>
            </a:r>
            <a:r>
              <a:rPr lang="de-DE" sz="1400" kern="0" dirty="0" smtClean="0">
                <a:latin typeface="DB Office"/>
              </a:rPr>
              <a:t>) </a:t>
            </a:r>
            <a:endParaRPr lang="de-DE" sz="1400" dirty="0">
              <a:latin typeface="DB Office"/>
            </a:endParaRPr>
          </a:p>
        </p:txBody>
      </p:sp>
      <p:sp>
        <p:nvSpPr>
          <p:cNvPr id="73" name="Textfeld 72"/>
          <p:cNvSpPr txBox="1"/>
          <p:nvPr/>
        </p:nvSpPr>
        <p:spPr>
          <a:xfrm>
            <a:off x="5136963" y="5779901"/>
            <a:ext cx="71804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900" dirty="0" smtClean="0">
                <a:solidFill>
                  <a:srgbClr val="000000"/>
                </a:solidFill>
                <a:latin typeface="DB Office"/>
              </a:rPr>
              <a:t>AND -Verknüpfung</a:t>
            </a:r>
          </a:p>
        </p:txBody>
      </p:sp>
      <p:sp>
        <p:nvSpPr>
          <p:cNvPr id="74" name="Textfeld 73"/>
          <p:cNvSpPr txBox="1"/>
          <p:nvPr/>
        </p:nvSpPr>
        <p:spPr>
          <a:xfrm>
            <a:off x="6921003" y="5779900"/>
            <a:ext cx="71804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900" dirty="0" smtClean="0">
                <a:solidFill>
                  <a:srgbClr val="000000"/>
                </a:solidFill>
                <a:latin typeface="DB Office"/>
              </a:rPr>
              <a:t>OR -Verknüpfung</a:t>
            </a:r>
          </a:p>
        </p:txBody>
      </p:sp>
    </p:spTree>
    <p:extLst>
      <p:ext uri="{BB962C8B-B14F-4D97-AF65-F5344CB8AC3E}">
        <p14:creationId xmlns:p14="http://schemas.microsoft.com/office/powerpoint/2010/main" val="75941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Konfliktzeitpunkt bestimmen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Inhaltsplatzhalter 9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79388"/>
                <a:endParaRPr lang="de-DE" dirty="0" smtClean="0"/>
              </a:p>
              <a:p>
                <a:pPr marL="179388"/>
                <a:endParaRPr lang="de-DE" dirty="0"/>
              </a:p>
              <a:p>
                <a:pPr marL="179388"/>
                <a:endParaRPr lang="de-DE" dirty="0" smtClean="0"/>
              </a:p>
              <a:p>
                <a:pPr marL="179388"/>
                <a:endParaRPr lang="de-DE" dirty="0"/>
              </a:p>
              <a:p>
                <a:pPr marL="179388"/>
                <a:endParaRPr lang="de-DE" dirty="0" smtClean="0"/>
              </a:p>
              <a:p>
                <a:pPr marL="179388"/>
                <a:endParaRPr lang="de-DE" dirty="0"/>
              </a:p>
              <a:p>
                <a:pPr marL="179388"/>
                <a:endParaRPr lang="de-DE" dirty="0" smtClean="0"/>
              </a:p>
              <a:p>
                <a:pPr marL="179388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179388">
                  <a:buFont typeface="Arial" panose="020B0604020202020204" pitchFamily="34" charset="0"/>
                  <a:buChar char="•"/>
                </a:pPr>
                <a:r>
                  <a:rPr lang="de-DE" dirty="0" smtClean="0">
                    <a:sym typeface="Wingdings" panose="05000000000000000000" pitchFamily="2" charset="2"/>
                  </a:rPr>
                  <a:t>Makrokonflikte:			 </a:t>
                </a:r>
                <a:r>
                  <a:rPr lang="de-DE" u="sng" dirty="0" smtClean="0">
                    <a:sym typeface="Wingdings" panose="05000000000000000000" pitchFamily="2" charset="2"/>
                  </a:rPr>
                  <a:t>r1&amp;r2</a:t>
                </a:r>
                <a:r>
                  <a:rPr lang="de-DE" dirty="0" smtClean="0">
                    <a:sym typeface="Wingdings" panose="05000000000000000000" pitchFamily="2" charset="2"/>
                  </a:rPr>
                  <a:t>, r1&amp;r3, r1&amp;r4, r2&amp;r3, r2&amp;r4, r3&amp;r4</a:t>
                </a:r>
              </a:p>
              <a:p>
                <a:pPr marL="179388">
                  <a:buFont typeface="Arial" panose="020B0604020202020204" pitchFamily="34" charset="0"/>
                  <a:buChar char="•"/>
                </a:pPr>
                <a:r>
                  <a:rPr lang="de-DE" dirty="0" smtClean="0">
                    <a:sym typeface="Wingdings" panose="05000000000000000000" pitchFamily="2" charset="2"/>
                  </a:rPr>
                  <a:t>Mikrokonflikt :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de-DE" dirty="0" smtClean="0"/>
              </a:p>
              <a:p>
                <a:pPr marL="179388">
                  <a:buFont typeface="Arial" panose="020B0604020202020204" pitchFamily="34" charset="0"/>
                  <a:buChar char="•"/>
                </a:pPr>
                <a:r>
                  <a:rPr lang="de-DE" b="1" dirty="0" smtClean="0"/>
                  <a:t>Konfliktzeitpunkt bestimmen:</a:t>
                </a:r>
              </a:p>
              <a:p>
                <a:pPr marL="179388"/>
                <a:r>
                  <a:rPr lang="de-DE" dirty="0" smtClean="0"/>
                  <a:t>				</a:t>
                </a:r>
              </a:p>
              <a:p>
                <a:pPr marL="179388">
                  <a:buFont typeface="Arial" panose="020B0604020202020204" pitchFamily="34" charset="0"/>
                  <a:buChar char="•"/>
                </a:pPr>
                <a:r>
                  <a:rPr lang="de-DE" dirty="0" smtClean="0">
                    <a:sym typeface="Wingdings" panose="05000000000000000000" pitchFamily="2" charset="2"/>
                  </a:rPr>
                  <a:t>Wegesuche: 	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i="1">
                            <a:latin typeface="Cambria Math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ar-AE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ar-AE" i="1">
                            <a:latin typeface="Cambria Math"/>
                          </a:rPr>
                          <m:t>1</m:t>
                        </m:r>
                      </m:sup>
                    </m:sSubSup>
                    <m:r>
                      <a:rPr lang="de-DE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de-DE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de-D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dirty="0" smtClean="0"/>
                  <a:t>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i="1">
                            <a:latin typeface="Cambria Math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ar-AE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de-DE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de-DE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de-D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de-DE" dirty="0" smtClean="0"/>
              </a:p>
              <a:p>
                <a:pPr marL="179388">
                  <a:buFont typeface="Arial" panose="020B0604020202020204" pitchFamily="34" charset="0"/>
                  <a:buChar char="•"/>
                </a:pPr>
                <a:endParaRPr lang="de-DE" dirty="0" smtClean="0"/>
              </a:p>
              <a:p>
                <a:pPr marL="179388">
                  <a:buFont typeface="Arial" panose="020B0604020202020204" pitchFamily="34" charset="0"/>
                  <a:buChar char="•"/>
                </a:pPr>
                <a:endParaRPr lang="de-DE" dirty="0" smtClean="0"/>
              </a:p>
              <a:p>
                <a:pPr marL="179388">
                  <a:buFont typeface="Arial" panose="020B0604020202020204" pitchFamily="34" charset="0"/>
                  <a:buChar char="•"/>
                </a:pPr>
                <a:r>
                  <a:rPr lang="de-DE" dirty="0" smtClean="0"/>
                  <a:t>Makrokonflikte:			</a:t>
                </a:r>
                <a:r>
                  <a:rPr lang="de-DE" dirty="0" smtClean="0">
                    <a:sym typeface="Wingdings" panose="05000000000000000000" pitchFamily="2" charset="2"/>
                  </a:rPr>
                  <a:t>r3&amp;r4</a:t>
                </a:r>
                <a:endParaRPr lang="de-DE" dirty="0">
                  <a:sym typeface="Wingdings" panose="05000000000000000000" pitchFamily="2" charset="2"/>
                </a:endParaRPr>
              </a:p>
              <a:p>
                <a:pPr marL="179388">
                  <a:buFont typeface="Arial" panose="020B0604020202020204" pitchFamily="34" charset="0"/>
                  <a:buChar char="•"/>
                </a:pPr>
                <a:r>
                  <a:rPr lang="de-DE" dirty="0" smtClean="0"/>
                  <a:t>Mikrokonflikt: 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de-DE" dirty="0" err="1"/>
              </a:p>
              <a:p>
                <a:pPr marL="179388">
                  <a:buFont typeface="Arial" panose="020B0604020202020204" pitchFamily="34" charset="0"/>
                  <a:buChar char="•"/>
                </a:pPr>
                <a:r>
                  <a:rPr lang="de-DE" b="1" dirty="0" smtClean="0"/>
                  <a:t>Konfliktzeitpunkt </a:t>
                </a:r>
                <a:r>
                  <a:rPr lang="de-DE" b="1" dirty="0"/>
                  <a:t>bestimmen: </a:t>
                </a:r>
                <a:endParaRPr lang="de-DE" b="1" dirty="0" smtClean="0"/>
              </a:p>
              <a:p>
                <a:pPr marL="179388"/>
                <a:r>
                  <a:rPr lang="de-DE" dirty="0" smtClean="0"/>
                  <a:t>	</a:t>
                </a:r>
                <a:endParaRPr lang="de-DE" dirty="0"/>
              </a:p>
              <a:p>
                <a:pPr marL="179388">
                  <a:buFont typeface="Arial" panose="020B0604020202020204" pitchFamily="34" charset="0"/>
                  <a:buChar char="•"/>
                </a:pPr>
                <a:r>
                  <a:rPr lang="de-DE" dirty="0">
                    <a:sym typeface="Wingdings" panose="05000000000000000000" pitchFamily="2" charset="2"/>
                  </a:rPr>
                  <a:t>Wegesuche</a:t>
                </a:r>
                <a:r>
                  <a:rPr lang="de-DE" dirty="0" smtClean="0">
                    <a:sym typeface="Wingdings" panose="05000000000000000000" pitchFamily="2" charset="2"/>
                  </a:rPr>
                  <a:t>:			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i="1">
                            <a:latin typeface="Cambria Math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ar-AE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b="0" i="1" smtClean="0">
                            <a:latin typeface="Cambria Math"/>
                          </a:rPr>
                          <m:t>3</m:t>
                        </m:r>
                      </m:sup>
                    </m:sSubSup>
                    <m:r>
                      <a:rPr lang="de-DE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de-DE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de-D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dirty="0" smtClean="0"/>
                  <a:t> </a:t>
                </a:r>
                <a:r>
                  <a:rPr lang="de-DE" dirty="0"/>
                  <a:t>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i="1">
                            <a:latin typeface="Cambria Math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ar-AE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b="0" i="1" smtClean="0">
                            <a:latin typeface="Cambria Math"/>
                          </a:rPr>
                          <m:t>4</m:t>
                        </m:r>
                      </m:sup>
                    </m:sSubSup>
                    <m:r>
                      <a:rPr lang="de-DE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de-DE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de-D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de-DE" dirty="0" smtClean="0"/>
              </a:p>
              <a:p>
                <a:pPr marL="179388">
                  <a:buFont typeface="Arial" panose="020B0604020202020204" pitchFamily="34" charset="0"/>
                  <a:buChar char="•"/>
                </a:pPr>
                <a:r>
                  <a:rPr lang="de-DE" dirty="0" smtClean="0"/>
                  <a:t>SAT lösbar? 			Nein</a:t>
                </a:r>
                <a:endParaRPr lang="de-DE" dirty="0"/>
              </a:p>
              <a:p>
                <a:pPr marL="285750" indent="-285750">
                  <a:buFont typeface="Wingdings"/>
                  <a:buChar char="à"/>
                </a:pPr>
                <a:endParaRPr lang="de-DE" dirty="0"/>
              </a:p>
            </p:txBody>
          </p:sp>
        </mc:Choice>
        <mc:Fallback xmlns="">
          <p:sp>
            <p:nvSpPr>
              <p:cNvPr id="10" name="Inhaltsplatzhalt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b="-141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mtClean="0">
                <a:solidFill>
                  <a:srgbClr val="000000"/>
                </a:solidFill>
              </a:rPr>
              <a:t>DB Netz AG | Patrick Breun, Jordis Wächter | Dresden | 19.12.2017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57D3ECB-C94C-431E-AF53-5B9F6EE45787}" type="slidenum">
              <a:rPr lang="de-DE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270099" y="1271552"/>
            <a:ext cx="8569060" cy="286480"/>
          </a:xfrm>
          <a:prstGeom prst="rect">
            <a:avLst/>
          </a:prstGeom>
          <a:solidFill>
            <a:srgbClr val="878C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FFFFFF"/>
                </a:solidFill>
              </a:rPr>
              <a:t>w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eiteres Beispiel</a:t>
            </a:r>
          </a:p>
        </p:txBody>
      </p:sp>
      <p:grpSp>
        <p:nvGrpSpPr>
          <p:cNvPr id="27" name="Gruppieren 26"/>
          <p:cNvGrpSpPr/>
          <p:nvPr/>
        </p:nvGrpSpPr>
        <p:grpSpPr>
          <a:xfrm>
            <a:off x="494959" y="2198480"/>
            <a:ext cx="1768932" cy="156720"/>
            <a:chOff x="485999" y="2198480"/>
            <a:chExt cx="1768932" cy="156720"/>
          </a:xfrm>
        </p:grpSpPr>
        <p:sp>
          <p:nvSpPr>
            <p:cNvPr id="11" name="Flussdiagramm: Verbindungsstelle 10"/>
            <p:cNvSpPr/>
            <p:nvPr/>
          </p:nvSpPr>
          <p:spPr bwMode="auto">
            <a:xfrm>
              <a:off x="485999" y="2204830"/>
              <a:ext cx="144020" cy="144020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DB Office" pitchFamily="34" charset="0"/>
              </a:endParaRPr>
            </a:p>
          </p:txBody>
        </p:sp>
        <p:sp>
          <p:nvSpPr>
            <p:cNvPr id="12" name="Flussdiagramm: Verbindungsstelle 11"/>
            <p:cNvSpPr/>
            <p:nvPr/>
          </p:nvSpPr>
          <p:spPr bwMode="auto">
            <a:xfrm>
              <a:off x="2110911" y="2204830"/>
              <a:ext cx="144020" cy="144020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DB Office" pitchFamily="34" charset="0"/>
              </a:endParaRPr>
            </a:p>
          </p:txBody>
        </p:sp>
        <p:cxnSp>
          <p:nvCxnSpPr>
            <p:cNvPr id="16" name="Gekrümmte Verbindung 15"/>
            <p:cNvCxnSpPr>
              <a:stCxn id="11" idx="0"/>
              <a:endCxn id="12" idx="0"/>
            </p:cNvCxnSpPr>
            <p:nvPr/>
          </p:nvCxnSpPr>
          <p:spPr bwMode="auto">
            <a:xfrm rot="5400000" flipH="1" flipV="1">
              <a:off x="1370465" y="1392374"/>
              <a:ext cx="12700" cy="1624912"/>
            </a:xfrm>
            <a:prstGeom prst="curvedConnector3">
              <a:avLst>
                <a:gd name="adj1" fmla="val 180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Gekrümmte Verbindung 17"/>
            <p:cNvCxnSpPr>
              <a:stCxn id="11" idx="4"/>
              <a:endCxn id="12" idx="4"/>
            </p:cNvCxnSpPr>
            <p:nvPr/>
          </p:nvCxnSpPr>
          <p:spPr bwMode="auto">
            <a:xfrm rot="16200000" flipH="1">
              <a:off x="1370465" y="1536394"/>
              <a:ext cx="12700" cy="1624912"/>
            </a:xfrm>
            <a:prstGeom prst="curvedConnector3">
              <a:avLst>
                <a:gd name="adj1" fmla="val 180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Gerade Verbindung mit Pfeil 21"/>
            <p:cNvCxnSpPr>
              <a:stCxn id="11" idx="6"/>
              <a:endCxn id="12" idx="2"/>
            </p:cNvCxnSpPr>
            <p:nvPr/>
          </p:nvCxnSpPr>
          <p:spPr bwMode="auto">
            <a:xfrm>
              <a:off x="630019" y="2276840"/>
              <a:ext cx="148089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2574289" y="1722842"/>
                <a:ext cx="3168440" cy="10883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de-DE" sz="1400" dirty="0" smtClean="0"/>
                  <a:t>Anfragen: 	</a:t>
                </a:r>
                <a:r>
                  <a:rPr lang="de-DE" sz="1400" dirty="0"/>
                  <a:t>	</a:t>
                </a:r>
                <a:endParaRPr lang="de-DE" sz="1400" dirty="0" smtClean="0"/>
              </a:p>
              <a:p>
                <a:pPr marL="361950" algn="l"/>
                <a:r>
                  <a:rPr lang="de-DE" sz="1400" dirty="0" smtClean="0"/>
                  <a:t>r1 (1,1,0,0)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140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4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ar-AE" sz="14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ar-AE" sz="14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p>
                    </m:sSubSup>
                    <m:r>
                      <a:rPr lang="de-DE" sz="14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sz="1400" b="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400" b="0" i="1" kern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400" b="0" i="1" kern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sz="1400" b="0" i="1" kern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de-DE" sz="1400" dirty="0" smtClean="0"/>
              </a:p>
              <a:p>
                <a:pPr marL="361950" algn="l"/>
                <a:r>
                  <a:rPr lang="de-DE" sz="1400" dirty="0" smtClean="0"/>
                  <a:t>r2 (1,0,0,1)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1400" i="1" kern="0"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400" i="1" ker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ar-AE" sz="1400" i="1" ker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sz="1400" b="0" i="1" kern="0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de-DE" sz="1400" kern="0" dirty="0"/>
                  <a:t> </a:t>
                </a:r>
                <a14:m>
                  <m:oMath xmlns:m="http://schemas.openxmlformats.org/officeDocument/2006/math">
                    <m:r>
                      <a:rPr lang="de-DE" sz="1400" i="1" ker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sz="1400" i="1" ker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400" i="1" ker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400" i="1" ker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sz="1400" i="1" ker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de-DE" sz="1400" dirty="0" smtClean="0"/>
              </a:p>
              <a:p>
                <a:pPr marL="361950" algn="l"/>
                <a:r>
                  <a:rPr lang="de-DE" sz="1400" dirty="0"/>
                  <a:t>r</a:t>
                </a:r>
                <a:r>
                  <a:rPr lang="de-DE" sz="1400" dirty="0" smtClean="0"/>
                  <a:t>3 (1,1,0,1)</a:t>
                </a:r>
                <a:r>
                  <a:rPr lang="ar-AE" sz="1400" kern="0" dirty="0"/>
                  <a:t> </a:t>
                </a:r>
                <a:r>
                  <a:rPr lang="de-DE" sz="1400" kern="0" dirty="0" smtClean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1400" i="1" kern="0"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400" i="1" ker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ar-AE" sz="1400" i="1" ker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sz="1400" b="0" i="1" kern="0" smtClean="0">
                            <a:latin typeface="Cambria Math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de-DE" sz="1400" kern="0" dirty="0"/>
                  <a:t> </a:t>
                </a:r>
                <a14:m>
                  <m:oMath xmlns:m="http://schemas.openxmlformats.org/officeDocument/2006/math">
                    <m:r>
                      <a:rPr lang="de-DE" sz="1400" i="1" ker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sz="1400" i="1" ker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400" i="1" ker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400" i="1" ker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sz="1400" i="1" ker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de-DE" sz="1400" dirty="0" smtClean="0"/>
              </a:p>
              <a:p>
                <a:pPr marL="361950" algn="l"/>
                <a:r>
                  <a:rPr lang="de-DE" sz="1400" dirty="0"/>
                  <a:t>r</a:t>
                </a:r>
                <a:r>
                  <a:rPr lang="de-DE" sz="1400" dirty="0" smtClean="0"/>
                  <a:t>4 (0,1,1,0)</a:t>
                </a:r>
                <a:r>
                  <a:rPr lang="ar-AE" sz="1400" kern="0" dirty="0"/>
                  <a:t> </a:t>
                </a:r>
                <a:r>
                  <a:rPr lang="de-DE" sz="1400" kern="0" dirty="0" smtClean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1400" i="1" kern="0"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400" i="1" ker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ar-AE" sz="1400" i="1" ker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sz="1400" b="0" i="1" kern="0" smtClean="0">
                            <a:latin typeface="Cambria Math"/>
                          </a:rPr>
                          <m:t>4</m:t>
                        </m:r>
                      </m:sup>
                    </m:sSubSup>
                  </m:oMath>
                </a14:m>
                <a:r>
                  <a:rPr lang="de-DE" sz="1400" kern="0" dirty="0"/>
                  <a:t> </a:t>
                </a:r>
                <a14:m>
                  <m:oMath xmlns:m="http://schemas.openxmlformats.org/officeDocument/2006/math">
                    <m:r>
                      <a:rPr lang="de-DE" sz="1400" i="1" ker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sz="1400" i="1" ker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400" i="1" ker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400" i="1" ker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sz="1400" i="1" ker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de-DE" sz="1400" dirty="0" smtClean="0"/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289" y="1722842"/>
                <a:ext cx="3168440" cy="1088375"/>
              </a:xfrm>
              <a:prstGeom prst="rect">
                <a:avLst/>
              </a:prstGeom>
              <a:blipFill rotWithShape="1">
                <a:blip r:embed="rId3"/>
                <a:stretch>
                  <a:fillRect l="-3269" t="-5056" b="-955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/>
              <p:cNvSpPr txBox="1"/>
              <p:nvPr/>
            </p:nvSpPr>
            <p:spPr>
              <a:xfrm>
                <a:off x="1087562" y="2081719"/>
                <a:ext cx="828464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2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sz="12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200" dirty="0" smtClean="0"/>
                  <a:t> </a:t>
                </a:r>
                <a:r>
                  <a:rPr lang="de-DE" sz="1050" dirty="0" smtClean="0"/>
                  <a:t>(1,1,1,1)</a:t>
                </a:r>
                <a:endParaRPr lang="de-DE" sz="1200" dirty="0"/>
              </a:p>
            </p:txBody>
          </p:sp>
        </mc:Choice>
        <mc:Fallback xmlns=""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562" y="2081719"/>
                <a:ext cx="828464" cy="184666"/>
              </a:xfrm>
              <a:prstGeom prst="rect">
                <a:avLst/>
              </a:prstGeom>
              <a:blipFill rotWithShape="1">
                <a:blip r:embed="rId4"/>
                <a:stretch>
                  <a:fillRect l="-4412" t="-9677" b="-3871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1087562" y="1772770"/>
                <a:ext cx="88446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2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sz="12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1200" dirty="0" smtClean="0"/>
                  <a:t> </a:t>
                </a:r>
                <a:r>
                  <a:rPr lang="de-DE" sz="1050" dirty="0" smtClean="0"/>
                  <a:t>(1,1,1,1)</a:t>
                </a:r>
                <a:endParaRPr lang="de-DE" sz="1200" dirty="0"/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562" y="1772770"/>
                <a:ext cx="884466" cy="184666"/>
              </a:xfrm>
              <a:prstGeom prst="rect">
                <a:avLst/>
              </a:prstGeom>
              <a:blipFill rotWithShape="1">
                <a:blip r:embed="rId5"/>
                <a:stretch>
                  <a:fillRect l="-4138" t="-13333" b="-4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1087562" y="2570816"/>
                <a:ext cx="674271" cy="180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2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sz="12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de-DE" sz="12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de-DE" sz="1050" dirty="0" smtClean="0"/>
                  <a:t>(1,1,1,1)</a:t>
                </a:r>
                <a:endParaRPr lang="de-DE" sz="1200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562" y="2570816"/>
                <a:ext cx="674271" cy="180434"/>
              </a:xfrm>
              <a:prstGeom prst="rect">
                <a:avLst/>
              </a:prstGeom>
              <a:blipFill rotWithShape="1">
                <a:blip r:embed="rId6"/>
                <a:stretch>
                  <a:fillRect l="-5405" t="-13793" r="-9009" b="-448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hteck 5"/>
          <p:cNvSpPr/>
          <p:nvPr/>
        </p:nvSpPr>
        <p:spPr bwMode="auto">
          <a:xfrm>
            <a:off x="3817775" y="3793898"/>
            <a:ext cx="1152160" cy="21561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de-DE" sz="1400" dirty="0"/>
              <a:t>r1 (1,1,0,0</a:t>
            </a:r>
            <a:r>
              <a:rPr lang="de-DE" dirty="0"/>
              <a:t>)</a:t>
            </a:r>
            <a:endParaRPr kumimoji="0" lang="de-D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19" name="Rechteck 18"/>
          <p:cNvSpPr/>
          <p:nvPr/>
        </p:nvSpPr>
        <p:spPr bwMode="auto">
          <a:xfrm>
            <a:off x="5382679" y="3793898"/>
            <a:ext cx="1152160" cy="21561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de-DE" sz="1400" dirty="0" smtClean="0"/>
              <a:t>r2 </a:t>
            </a:r>
            <a:r>
              <a:rPr lang="de-DE" sz="1400" dirty="0"/>
              <a:t>(</a:t>
            </a:r>
            <a:r>
              <a:rPr lang="de-DE" sz="1400" dirty="0" smtClean="0"/>
              <a:t>1,0,0,1</a:t>
            </a:r>
            <a:r>
              <a:rPr lang="de-DE" dirty="0" smtClean="0"/>
              <a:t>)</a:t>
            </a:r>
            <a:endParaRPr kumimoji="0" lang="de-D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cxnSp>
        <p:nvCxnSpPr>
          <p:cNvPr id="8" name="Gerade Verbindung mit Pfeil 7"/>
          <p:cNvCxnSpPr>
            <a:stCxn id="19" idx="3"/>
            <a:endCxn id="23" idx="1"/>
          </p:cNvCxnSpPr>
          <p:nvPr/>
        </p:nvCxnSpPr>
        <p:spPr bwMode="auto">
          <a:xfrm>
            <a:off x="6534839" y="3901706"/>
            <a:ext cx="64809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 22"/>
              <p:cNvSpPr/>
              <p:nvPr/>
            </p:nvSpPr>
            <p:spPr bwMode="auto">
              <a:xfrm>
                <a:off x="7182929" y="3793898"/>
                <a:ext cx="2448340" cy="21561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de-DE" sz="1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4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sz="1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de-DE" sz="1400" i="1">
                        <a:latin typeface="Cambria Math"/>
                      </a:rPr>
                      <m:t> </m:t>
                    </m:r>
                  </m:oMath>
                </a14:m>
                <a:r>
                  <a:rPr lang="de-DE" sz="1400" dirty="0" smtClean="0"/>
                  <a:t>(1,0,0,0</a:t>
                </a:r>
                <a:r>
                  <a:rPr lang="de-DE" dirty="0" smtClean="0"/>
                  <a:t>) sperren</a:t>
                </a:r>
                <a:endParaRPr kumimoji="0" lang="de-DE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DB Office" pitchFamily="34" charset="0"/>
                </a:endParaRPr>
              </a:p>
            </p:txBody>
          </p:sp>
        </mc:Choice>
        <mc:Fallback xmlns="">
          <p:sp>
            <p:nvSpPr>
              <p:cNvPr id="23" name="Rechteck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82929" y="3793898"/>
                <a:ext cx="2448340" cy="215616"/>
              </a:xfrm>
              <a:prstGeom prst="rect">
                <a:avLst/>
              </a:prstGeom>
              <a:blipFill rotWithShape="1">
                <a:blip r:embed="rId7"/>
                <a:stretch>
                  <a:fillRect t="-25000" b="-52500"/>
                </a:stretch>
              </a:blipFill>
              <a:ln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Gewinkelte Verbindung 16"/>
          <p:cNvCxnSpPr>
            <a:stCxn id="6" idx="0"/>
            <a:endCxn id="23" idx="1"/>
          </p:cNvCxnSpPr>
          <p:nvPr/>
        </p:nvCxnSpPr>
        <p:spPr bwMode="auto">
          <a:xfrm rot="16200000" flipH="1">
            <a:off x="5734488" y="2453265"/>
            <a:ext cx="107808" cy="2789074"/>
          </a:xfrm>
          <a:prstGeom prst="bentConnector4">
            <a:avLst>
              <a:gd name="adj1" fmla="val -109518"/>
              <a:gd name="adj2" fmla="val 8158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feld 31"/>
          <p:cNvSpPr txBox="1"/>
          <p:nvPr/>
        </p:nvSpPr>
        <p:spPr>
          <a:xfrm>
            <a:off x="6711403" y="3717040"/>
            <a:ext cx="54353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1200" dirty="0" smtClean="0"/>
              <a:t>AND</a:t>
            </a:r>
          </a:p>
        </p:txBody>
      </p:sp>
      <p:sp>
        <p:nvSpPr>
          <p:cNvPr id="33" name="Rechteck 32"/>
          <p:cNvSpPr/>
          <p:nvPr/>
        </p:nvSpPr>
        <p:spPr bwMode="auto">
          <a:xfrm>
            <a:off x="3817775" y="5517704"/>
            <a:ext cx="1152160" cy="21561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de-DE" sz="1400" dirty="0" smtClean="0"/>
              <a:t>r3 </a:t>
            </a:r>
            <a:r>
              <a:rPr lang="de-DE" sz="1400" dirty="0"/>
              <a:t>(</a:t>
            </a:r>
            <a:r>
              <a:rPr lang="de-DE" sz="1400" dirty="0" smtClean="0"/>
              <a:t>1,1,0,1</a:t>
            </a:r>
            <a:r>
              <a:rPr lang="de-DE" dirty="0" smtClean="0"/>
              <a:t>)</a:t>
            </a:r>
            <a:endParaRPr kumimoji="0" lang="de-D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34" name="Rechteck 33"/>
          <p:cNvSpPr/>
          <p:nvPr/>
        </p:nvSpPr>
        <p:spPr bwMode="auto">
          <a:xfrm>
            <a:off x="5382679" y="5517704"/>
            <a:ext cx="1152160" cy="21561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de-DE" sz="1400" dirty="0" smtClean="0"/>
              <a:t>r4 (0,1,1,0</a:t>
            </a:r>
            <a:r>
              <a:rPr lang="de-DE" dirty="0" smtClean="0"/>
              <a:t>)</a:t>
            </a:r>
            <a:endParaRPr kumimoji="0" lang="de-D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cxnSp>
        <p:nvCxnSpPr>
          <p:cNvPr id="35" name="Gerade Verbindung mit Pfeil 34"/>
          <p:cNvCxnSpPr>
            <a:stCxn id="34" idx="3"/>
            <a:endCxn id="36" idx="1"/>
          </p:cNvCxnSpPr>
          <p:nvPr/>
        </p:nvCxnSpPr>
        <p:spPr bwMode="auto">
          <a:xfrm>
            <a:off x="6534839" y="5625512"/>
            <a:ext cx="64809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hteck 35"/>
              <p:cNvSpPr/>
              <p:nvPr/>
            </p:nvSpPr>
            <p:spPr bwMode="auto">
              <a:xfrm>
                <a:off x="7182929" y="5517704"/>
                <a:ext cx="2448340" cy="21561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de-DE" sz="1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4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sz="1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de-DE" sz="1400" i="1">
                        <a:latin typeface="Cambria Math"/>
                      </a:rPr>
                      <m:t> </m:t>
                    </m:r>
                  </m:oMath>
                </a14:m>
                <a:r>
                  <a:rPr lang="de-DE" sz="1400" dirty="0" smtClean="0"/>
                  <a:t>(0,1,0,0</a:t>
                </a:r>
                <a:r>
                  <a:rPr lang="de-DE" dirty="0" smtClean="0"/>
                  <a:t>) sperren</a:t>
                </a:r>
                <a:endParaRPr kumimoji="0" lang="de-DE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DB Office" pitchFamily="34" charset="0"/>
                </a:endParaRPr>
              </a:p>
            </p:txBody>
          </p:sp>
        </mc:Choice>
        <mc:Fallback xmlns="">
          <p:sp>
            <p:nvSpPr>
              <p:cNvPr id="36" name="Rechteck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82929" y="5517704"/>
                <a:ext cx="2448340" cy="215616"/>
              </a:xfrm>
              <a:prstGeom prst="rect">
                <a:avLst/>
              </a:prstGeom>
              <a:blipFill rotWithShape="1">
                <a:blip r:embed="rId8"/>
                <a:stretch>
                  <a:fillRect t="-27500" b="-50000"/>
                </a:stretch>
              </a:blipFill>
              <a:ln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winkelte Verbindung 36"/>
          <p:cNvCxnSpPr>
            <a:stCxn id="33" idx="0"/>
            <a:endCxn id="36" idx="1"/>
          </p:cNvCxnSpPr>
          <p:nvPr/>
        </p:nvCxnSpPr>
        <p:spPr bwMode="auto">
          <a:xfrm rot="16200000" flipH="1">
            <a:off x="5734488" y="4177071"/>
            <a:ext cx="107808" cy="2789074"/>
          </a:xfrm>
          <a:prstGeom prst="bentConnector4">
            <a:avLst>
              <a:gd name="adj1" fmla="val -109518"/>
              <a:gd name="adj2" fmla="val 8158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Textfeld 37"/>
          <p:cNvSpPr txBox="1"/>
          <p:nvPr/>
        </p:nvSpPr>
        <p:spPr>
          <a:xfrm>
            <a:off x="6711403" y="5440846"/>
            <a:ext cx="54353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1200" dirty="0" smtClean="0"/>
              <a:t>AND</a:t>
            </a:r>
          </a:p>
        </p:txBody>
      </p:sp>
    </p:spTree>
    <p:extLst>
      <p:ext uri="{BB962C8B-B14F-4D97-AF65-F5344CB8AC3E}">
        <p14:creationId xmlns:p14="http://schemas.microsoft.com/office/powerpoint/2010/main" val="214076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Konfliktzeitpunkt bestimmen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Inhaltsplatzhalter 9"/>
              <p:cNvSpPr>
                <a:spLocks noGrp="1"/>
              </p:cNvSpPr>
              <p:nvPr>
                <p:ph idx="1"/>
              </p:nvPr>
            </p:nvSpPr>
            <p:spPr>
              <a:xfrm>
                <a:off x="198000" y="1270775"/>
                <a:ext cx="9703238" cy="5184000"/>
              </a:xfrm>
            </p:spPr>
            <p:txBody>
              <a:bodyPr/>
              <a:lstStyle/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smtClean="0">
                    <a:sym typeface="Wingdings" panose="05000000000000000000" pitchFamily="2" charset="2"/>
                  </a:rPr>
                  <a:t>Makrokonflikte: 			</a:t>
                </a:r>
                <a:r>
                  <a:rPr lang="de-DE" u="sng" dirty="0" smtClean="0">
                    <a:sym typeface="Wingdings" panose="05000000000000000000" pitchFamily="2" charset="2"/>
                  </a:rPr>
                  <a:t>r1&amp;r2&amp;r3</a:t>
                </a:r>
                <a:r>
                  <a:rPr lang="de-DE" dirty="0" smtClean="0">
                    <a:sym typeface="Wingdings" panose="05000000000000000000" pitchFamily="2" charset="2"/>
                  </a:rPr>
                  <a:t>, r1&amp;r2&amp;r4, r1&amp;r3&amp;r4, r2&amp;r3&amp;r4,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smtClean="0">
                    <a:sym typeface="Wingdings" panose="05000000000000000000" pitchFamily="2" charset="2"/>
                  </a:rPr>
                  <a:t>Mikrokonflikt :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 smtClean="0"/>
                  <a:t>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de-DE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dirty="0" smtClean="0"/>
                  <a:t>Konfliktzeitpunkt bestimmen: </a:t>
                </a:r>
                <a:r>
                  <a:rPr lang="de-DE" dirty="0" smtClean="0"/>
                  <a:t>	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 smtClean="0"/>
              </a:p>
              <a:p>
                <a:pPr marL="2870200" indent="-2870200"/>
                <a:endParaRPr lang="de-DE" dirty="0"/>
              </a:p>
              <a:p>
                <a:pPr marL="2870200" indent="-2870200"/>
                <a:endParaRPr lang="de-DE" dirty="0" smtClean="0"/>
              </a:p>
              <a:p>
                <a:pPr marL="2870200" indent="-2870200"/>
                <a:endParaRPr lang="de-DE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smtClean="0">
                    <a:sym typeface="Wingdings" panose="05000000000000000000" pitchFamily="2" charset="2"/>
                  </a:rPr>
                  <a:t>Wegesuche:	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i="1">
                            <a:latin typeface="Cambria Math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ar-AE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ar-AE" i="1">
                            <a:latin typeface="Cambria Math"/>
                          </a:rPr>
                          <m:t>1</m:t>
                        </m:r>
                      </m:sup>
                    </m:sSubSup>
                    <m:r>
                      <a:rPr lang="de-DE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de-DE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de-D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de-DE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de-D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dirty="0" smtClean="0"/>
                  <a:t>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i="1">
                            <a:latin typeface="Cambria Math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ar-AE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de-DE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de-DE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de-D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de-DE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de-D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dirty="0"/>
                  <a:t>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i="1">
                            <a:latin typeface="Cambria Math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ar-AE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b="0" i="1" smtClean="0">
                            <a:latin typeface="Cambria Math"/>
                          </a:rPr>
                          <m:t>3</m:t>
                        </m:r>
                      </m:sup>
                    </m:sSubSup>
                    <m:r>
                      <a:rPr lang="de-DE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de-DE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de-D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de-DE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de-D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de-DE" dirty="0" smtClean="0"/>
              </a:p>
              <a:p>
                <a:endParaRPr lang="de-DE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smtClean="0"/>
                  <a:t>SAT lösbar?			Nein</a:t>
                </a:r>
                <a:endParaRPr lang="de-DE" dirty="0"/>
              </a:p>
              <a:p>
                <a:pPr marL="285750" indent="-285750">
                  <a:buFont typeface="Wingdings"/>
                  <a:buChar char="à"/>
                </a:pPr>
                <a:endParaRPr lang="de-DE" dirty="0"/>
              </a:p>
            </p:txBody>
          </p:sp>
        </mc:Choice>
        <mc:Fallback xmlns="">
          <p:sp>
            <p:nvSpPr>
              <p:cNvPr id="10" name="Inhaltsplatzhalt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000" y="1270775"/>
                <a:ext cx="9703238" cy="5184000"/>
              </a:xfrm>
              <a:blipFill rotWithShape="1">
                <a:blip r:embed="rId2"/>
                <a:stretch>
                  <a:fillRect l="-113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mtClean="0">
                <a:solidFill>
                  <a:srgbClr val="000000"/>
                </a:solidFill>
              </a:rPr>
              <a:t>DB Netz AG | Patrick Breun, Jordis Wächter | Dresden | 19.12.2017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57D3ECB-C94C-431E-AF53-5B9F6EE45787}" type="slidenum">
              <a:rPr lang="de-DE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270099" y="1271552"/>
            <a:ext cx="8569060" cy="286480"/>
          </a:xfrm>
          <a:prstGeom prst="rect">
            <a:avLst/>
          </a:prstGeom>
          <a:solidFill>
            <a:srgbClr val="878C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FFFFFF"/>
                </a:solidFill>
              </a:rPr>
              <a:t>w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eiteres Beispiel</a:t>
            </a:r>
          </a:p>
        </p:txBody>
      </p:sp>
      <p:grpSp>
        <p:nvGrpSpPr>
          <p:cNvPr id="27" name="Gruppieren 26"/>
          <p:cNvGrpSpPr/>
          <p:nvPr/>
        </p:nvGrpSpPr>
        <p:grpSpPr>
          <a:xfrm>
            <a:off x="494959" y="2198480"/>
            <a:ext cx="1768932" cy="156720"/>
            <a:chOff x="485999" y="2198480"/>
            <a:chExt cx="1768932" cy="156720"/>
          </a:xfrm>
        </p:grpSpPr>
        <p:sp>
          <p:nvSpPr>
            <p:cNvPr id="11" name="Flussdiagramm: Verbindungsstelle 10"/>
            <p:cNvSpPr/>
            <p:nvPr/>
          </p:nvSpPr>
          <p:spPr bwMode="auto">
            <a:xfrm>
              <a:off x="485999" y="2204830"/>
              <a:ext cx="144020" cy="144020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DB Office" pitchFamily="34" charset="0"/>
              </a:endParaRPr>
            </a:p>
          </p:txBody>
        </p:sp>
        <p:sp>
          <p:nvSpPr>
            <p:cNvPr id="12" name="Flussdiagramm: Verbindungsstelle 11"/>
            <p:cNvSpPr/>
            <p:nvPr/>
          </p:nvSpPr>
          <p:spPr bwMode="auto">
            <a:xfrm>
              <a:off x="2110911" y="2204830"/>
              <a:ext cx="144020" cy="144020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DB Office" pitchFamily="34" charset="0"/>
              </a:endParaRPr>
            </a:p>
          </p:txBody>
        </p:sp>
        <p:cxnSp>
          <p:nvCxnSpPr>
            <p:cNvPr id="16" name="Gekrümmte Verbindung 15"/>
            <p:cNvCxnSpPr>
              <a:stCxn id="11" idx="0"/>
              <a:endCxn id="12" idx="0"/>
            </p:cNvCxnSpPr>
            <p:nvPr/>
          </p:nvCxnSpPr>
          <p:spPr bwMode="auto">
            <a:xfrm rot="5400000" flipH="1" flipV="1">
              <a:off x="1370465" y="1392374"/>
              <a:ext cx="12700" cy="1624912"/>
            </a:xfrm>
            <a:prstGeom prst="curvedConnector3">
              <a:avLst>
                <a:gd name="adj1" fmla="val 180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Gekrümmte Verbindung 17"/>
            <p:cNvCxnSpPr>
              <a:stCxn id="11" idx="4"/>
              <a:endCxn id="12" idx="4"/>
            </p:cNvCxnSpPr>
            <p:nvPr/>
          </p:nvCxnSpPr>
          <p:spPr bwMode="auto">
            <a:xfrm rot="16200000" flipH="1">
              <a:off x="1370465" y="1536394"/>
              <a:ext cx="12700" cy="1624912"/>
            </a:xfrm>
            <a:prstGeom prst="curvedConnector3">
              <a:avLst>
                <a:gd name="adj1" fmla="val 180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Gerade Verbindung mit Pfeil 21"/>
            <p:cNvCxnSpPr>
              <a:stCxn id="11" idx="6"/>
              <a:endCxn id="12" idx="2"/>
            </p:cNvCxnSpPr>
            <p:nvPr/>
          </p:nvCxnSpPr>
          <p:spPr bwMode="auto">
            <a:xfrm>
              <a:off x="630019" y="2276840"/>
              <a:ext cx="148089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2574289" y="1732652"/>
                <a:ext cx="3168440" cy="10883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de-DE" sz="1400" dirty="0" smtClean="0"/>
                  <a:t>Anfragen: 	</a:t>
                </a:r>
                <a:r>
                  <a:rPr lang="de-DE" sz="1400" dirty="0"/>
                  <a:t>	</a:t>
                </a:r>
                <a:endParaRPr lang="de-DE" sz="1400" dirty="0" smtClean="0"/>
              </a:p>
              <a:p>
                <a:pPr marL="361950" algn="l"/>
                <a:r>
                  <a:rPr lang="de-DE" sz="1400" dirty="0" smtClean="0"/>
                  <a:t>r1 (1,1,0,0)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140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4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ar-AE" sz="14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ar-AE" sz="14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p>
                    </m:sSubSup>
                    <m:r>
                      <a:rPr lang="de-DE" sz="14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sz="1400" b="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400" b="0" i="1" kern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400" b="0" i="1" kern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sz="1400" b="0" i="1" kern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de-DE" sz="1400" b="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de-DE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sz="1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de-DE" sz="1400" dirty="0" smtClean="0"/>
              </a:p>
              <a:p>
                <a:pPr marL="361950" algn="l"/>
                <a:r>
                  <a:rPr lang="de-DE" sz="1400" dirty="0" smtClean="0"/>
                  <a:t>r2 (1,0,0,1)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1400" i="1" kern="0"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400" i="1" ker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ar-AE" sz="1400" i="1" ker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sz="1400" b="0" i="1" kern="0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de-DE" sz="1400" kern="0" dirty="0"/>
                  <a:t> </a:t>
                </a:r>
                <a14:m>
                  <m:oMath xmlns:m="http://schemas.openxmlformats.org/officeDocument/2006/math">
                    <m:r>
                      <a:rPr lang="de-DE" sz="1400" i="1" ker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sz="1400" i="1" ker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400" i="1" ker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400" i="1" ker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sz="1400" i="1" ker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de-DE" sz="1400" b="0" i="1" kern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de-DE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sz="1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de-DE" sz="1400" dirty="0" smtClean="0"/>
              </a:p>
              <a:p>
                <a:pPr marL="361950" algn="l"/>
                <a:r>
                  <a:rPr lang="de-DE" sz="1400" dirty="0"/>
                  <a:t>r</a:t>
                </a:r>
                <a:r>
                  <a:rPr lang="de-DE" sz="1400" dirty="0" smtClean="0"/>
                  <a:t>3 (1,1,0,1)</a:t>
                </a:r>
                <a:r>
                  <a:rPr lang="ar-AE" sz="1400" kern="0" dirty="0"/>
                  <a:t> </a:t>
                </a:r>
                <a:r>
                  <a:rPr lang="de-DE" sz="1400" kern="0" dirty="0" smtClean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1400" i="1" kern="0"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400" i="1" ker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ar-AE" sz="1400" i="1" ker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sz="1400" b="0" i="1" kern="0" smtClean="0">
                            <a:latin typeface="Cambria Math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de-DE" sz="1400" kern="0" dirty="0"/>
                  <a:t> </a:t>
                </a:r>
                <a14:m>
                  <m:oMath xmlns:m="http://schemas.openxmlformats.org/officeDocument/2006/math">
                    <m:r>
                      <a:rPr lang="de-DE" sz="1400" i="1" ker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sz="1400" i="1" ker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400" i="1" ker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400" i="1" ker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sz="1400" i="1" ker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de-DE" sz="1400" b="0" i="1" kern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de-DE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sz="1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de-DE" sz="1400" dirty="0" smtClean="0"/>
              </a:p>
              <a:p>
                <a:pPr marL="361950" algn="l"/>
                <a:r>
                  <a:rPr lang="de-DE" sz="1400" dirty="0"/>
                  <a:t>r</a:t>
                </a:r>
                <a:r>
                  <a:rPr lang="de-DE" sz="1400" dirty="0" smtClean="0"/>
                  <a:t>4 (0,1,1,0)</a:t>
                </a:r>
                <a:r>
                  <a:rPr lang="ar-AE" sz="1400" kern="0" dirty="0"/>
                  <a:t> </a:t>
                </a:r>
                <a:r>
                  <a:rPr lang="de-DE" sz="1400" kern="0" dirty="0" smtClean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1400" i="1" kern="0"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400" i="1" ker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ar-AE" sz="1400" i="1" ker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sz="1400" b="0" i="1" kern="0" smtClean="0">
                            <a:latin typeface="Cambria Math"/>
                          </a:rPr>
                          <m:t>4</m:t>
                        </m:r>
                      </m:sup>
                    </m:sSubSup>
                  </m:oMath>
                </a14:m>
                <a:r>
                  <a:rPr lang="de-DE" sz="1400" kern="0" dirty="0"/>
                  <a:t> </a:t>
                </a:r>
                <a14:m>
                  <m:oMath xmlns:m="http://schemas.openxmlformats.org/officeDocument/2006/math">
                    <m:r>
                      <a:rPr lang="de-DE" sz="1400" i="1" ker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sz="1400" i="1" ker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400" i="1" ker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400" i="1" ker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sz="1400" i="1" ker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de-DE" sz="1400" b="0" i="1" kern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de-DE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sz="1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de-DE" sz="1400" dirty="0" smtClean="0"/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289" y="1732652"/>
                <a:ext cx="3168440" cy="1088375"/>
              </a:xfrm>
              <a:prstGeom prst="rect">
                <a:avLst/>
              </a:prstGeom>
              <a:blipFill rotWithShape="1">
                <a:blip r:embed="rId3"/>
                <a:stretch>
                  <a:fillRect l="-3269" t="-4469" b="-949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1087562" y="2081719"/>
                <a:ext cx="828464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2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sz="12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200" dirty="0" smtClean="0"/>
                  <a:t> </a:t>
                </a:r>
                <a:r>
                  <a:rPr lang="de-DE" sz="1050" dirty="0" smtClean="0"/>
                  <a:t>(1,1,1,1)</a:t>
                </a:r>
                <a:endParaRPr lang="de-DE" sz="1200" dirty="0"/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562" y="2081719"/>
                <a:ext cx="828464" cy="184666"/>
              </a:xfrm>
              <a:prstGeom prst="rect">
                <a:avLst/>
              </a:prstGeom>
              <a:blipFill rotWithShape="1">
                <a:blip r:embed="rId4"/>
                <a:stretch>
                  <a:fillRect l="-4412" t="-9677" b="-3871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/>
              <p:cNvSpPr txBox="1"/>
              <p:nvPr/>
            </p:nvSpPr>
            <p:spPr>
              <a:xfrm>
                <a:off x="1087562" y="1772770"/>
                <a:ext cx="88446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2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sz="12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1200" dirty="0" smtClean="0"/>
                  <a:t> </a:t>
                </a:r>
                <a:r>
                  <a:rPr lang="de-DE" sz="1050" dirty="0" smtClean="0"/>
                  <a:t>(1,1,1,1)</a:t>
                </a:r>
                <a:endParaRPr lang="de-DE" sz="1200" dirty="0"/>
              </a:p>
            </p:txBody>
          </p:sp>
        </mc:Choice>
        <mc:Fallback xmlns="">
          <p:sp>
            <p:nvSpPr>
              <p:cNvPr id="28" name="Textfeld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562" y="1772770"/>
                <a:ext cx="884466" cy="184666"/>
              </a:xfrm>
              <a:prstGeom prst="rect">
                <a:avLst/>
              </a:prstGeom>
              <a:blipFill rotWithShape="1">
                <a:blip r:embed="rId5"/>
                <a:stretch>
                  <a:fillRect l="-4138" t="-13333" b="-4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/>
              <p:cNvSpPr txBox="1"/>
              <p:nvPr/>
            </p:nvSpPr>
            <p:spPr>
              <a:xfrm>
                <a:off x="1087562" y="2570816"/>
                <a:ext cx="674271" cy="180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2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sz="12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de-DE" sz="12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de-DE" sz="1050" dirty="0" smtClean="0"/>
                  <a:t>(1,1,1,1)</a:t>
                </a:r>
                <a:endParaRPr lang="de-DE" sz="1200" dirty="0"/>
              </a:p>
            </p:txBody>
          </p:sp>
        </mc:Choice>
        <mc:Fallback xmlns=""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562" y="2570816"/>
                <a:ext cx="674271" cy="180434"/>
              </a:xfrm>
              <a:prstGeom prst="rect">
                <a:avLst/>
              </a:prstGeom>
              <a:blipFill rotWithShape="1">
                <a:blip r:embed="rId6"/>
                <a:stretch>
                  <a:fillRect l="-5405" t="-13793" r="-9009" b="-448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hteck 18"/>
          <p:cNvSpPr/>
          <p:nvPr/>
        </p:nvSpPr>
        <p:spPr bwMode="auto">
          <a:xfrm>
            <a:off x="2286249" y="4098430"/>
            <a:ext cx="1152160" cy="21561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de-DE" sz="1400" dirty="0"/>
              <a:t>r1 (1,1,0,0</a:t>
            </a:r>
            <a:r>
              <a:rPr lang="de-DE" dirty="0"/>
              <a:t>)</a:t>
            </a:r>
            <a:endParaRPr kumimoji="0" lang="de-D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 23"/>
              <p:cNvSpPr/>
              <p:nvPr/>
            </p:nvSpPr>
            <p:spPr bwMode="auto">
              <a:xfrm>
                <a:off x="6181488" y="4387989"/>
                <a:ext cx="2448340" cy="21561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1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4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sz="1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400" dirty="0" smtClean="0"/>
                  <a:t>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4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sz="14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1400" dirty="0" smtClean="0"/>
                  <a:t> (1,1,0,1</a:t>
                </a:r>
                <a:r>
                  <a:rPr lang="de-DE" dirty="0" smtClean="0"/>
                  <a:t>) sperren</a:t>
                </a:r>
                <a:endParaRPr kumimoji="0" lang="de-DE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DB Office" pitchFamily="34" charset="0"/>
                </a:endParaRPr>
              </a:p>
            </p:txBody>
          </p:sp>
        </mc:Choice>
        <mc:Fallback xmlns="">
          <p:sp>
            <p:nvSpPr>
              <p:cNvPr id="24" name="Rechteck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81488" y="4387989"/>
                <a:ext cx="2448340" cy="215616"/>
              </a:xfrm>
              <a:prstGeom prst="rect">
                <a:avLst/>
              </a:prstGeom>
              <a:blipFill rotWithShape="1">
                <a:blip r:embed="rId7"/>
                <a:stretch>
                  <a:fillRect t="-28205" b="-53846"/>
                </a:stretch>
              </a:blipFill>
              <a:ln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feld 29"/>
          <p:cNvSpPr txBox="1"/>
          <p:nvPr/>
        </p:nvSpPr>
        <p:spPr>
          <a:xfrm>
            <a:off x="3620053" y="3913764"/>
            <a:ext cx="32750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1200" dirty="0" smtClean="0"/>
              <a:t>AND</a:t>
            </a:r>
          </a:p>
        </p:txBody>
      </p:sp>
      <p:sp>
        <p:nvSpPr>
          <p:cNvPr id="31" name="Rechteck 30"/>
          <p:cNvSpPr/>
          <p:nvPr/>
        </p:nvSpPr>
        <p:spPr bwMode="auto">
          <a:xfrm>
            <a:off x="2286249" y="4387989"/>
            <a:ext cx="1152160" cy="21561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de-DE" sz="1400" dirty="0" smtClean="0"/>
              <a:t>r2 </a:t>
            </a:r>
            <a:r>
              <a:rPr lang="de-DE" sz="1400" dirty="0"/>
              <a:t>(</a:t>
            </a:r>
            <a:r>
              <a:rPr lang="de-DE" sz="1400" dirty="0" smtClean="0"/>
              <a:t>1,0,0,1</a:t>
            </a:r>
            <a:r>
              <a:rPr lang="de-DE" dirty="0" smtClean="0"/>
              <a:t>)</a:t>
            </a:r>
            <a:endParaRPr kumimoji="0" lang="de-D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32" name="Rechteck 31"/>
          <p:cNvSpPr/>
          <p:nvPr/>
        </p:nvSpPr>
        <p:spPr bwMode="auto">
          <a:xfrm>
            <a:off x="2286249" y="4653584"/>
            <a:ext cx="1152160" cy="21561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de-DE" sz="1400" dirty="0" smtClean="0"/>
              <a:t>r3 </a:t>
            </a:r>
            <a:r>
              <a:rPr lang="de-DE" sz="1400" dirty="0"/>
              <a:t>(</a:t>
            </a:r>
            <a:r>
              <a:rPr lang="de-DE" sz="1400" dirty="0" smtClean="0"/>
              <a:t>1,1,0,1</a:t>
            </a:r>
            <a:r>
              <a:rPr lang="de-DE" dirty="0" smtClean="0"/>
              <a:t>)</a:t>
            </a:r>
            <a:endParaRPr kumimoji="0" lang="de-D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36" name="Rechteck 35"/>
          <p:cNvSpPr/>
          <p:nvPr/>
        </p:nvSpPr>
        <p:spPr bwMode="auto">
          <a:xfrm>
            <a:off x="4129203" y="4098430"/>
            <a:ext cx="1152160" cy="21561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de-DE" sz="1400" dirty="0" smtClean="0"/>
              <a:t>(1,0,0,0</a:t>
            </a:r>
            <a:r>
              <a:rPr lang="de-DE" dirty="0"/>
              <a:t>)</a:t>
            </a:r>
            <a:endParaRPr kumimoji="0" lang="de-D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37" name="Rechteck 36"/>
          <p:cNvSpPr/>
          <p:nvPr/>
        </p:nvSpPr>
        <p:spPr bwMode="auto">
          <a:xfrm>
            <a:off x="4129203" y="4387989"/>
            <a:ext cx="1152160" cy="21561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de-DE" sz="1400" dirty="0" smtClean="0"/>
              <a:t>(</a:t>
            </a:r>
            <a:r>
              <a:rPr lang="de-DE" sz="1400" dirty="0"/>
              <a:t>1,1,0,0</a:t>
            </a:r>
            <a:r>
              <a:rPr lang="de-DE" dirty="0"/>
              <a:t>)</a:t>
            </a:r>
            <a:endParaRPr kumimoji="0" lang="de-D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4129203" y="4653584"/>
            <a:ext cx="1152160" cy="21561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de-DE" sz="1400" dirty="0" smtClean="0"/>
              <a:t>(1,0,0,1</a:t>
            </a:r>
            <a:r>
              <a:rPr lang="de-DE" dirty="0" smtClean="0"/>
              <a:t>)</a:t>
            </a:r>
            <a:endParaRPr kumimoji="0" lang="de-D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cxnSp>
        <p:nvCxnSpPr>
          <p:cNvPr id="9" name="Gerade Verbindung mit Pfeil 8"/>
          <p:cNvCxnSpPr>
            <a:stCxn id="19" idx="3"/>
            <a:endCxn id="36" idx="1"/>
          </p:cNvCxnSpPr>
          <p:nvPr/>
        </p:nvCxnSpPr>
        <p:spPr bwMode="auto">
          <a:xfrm>
            <a:off x="3438409" y="4206238"/>
            <a:ext cx="69079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Gerade Verbindung mit Pfeil 13"/>
          <p:cNvCxnSpPr>
            <a:stCxn id="19" idx="3"/>
            <a:endCxn id="37" idx="1"/>
          </p:cNvCxnSpPr>
          <p:nvPr/>
        </p:nvCxnSpPr>
        <p:spPr bwMode="auto">
          <a:xfrm>
            <a:off x="3438409" y="4206238"/>
            <a:ext cx="690794" cy="2895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Gerade Verbindung mit Pfeil 16"/>
          <p:cNvCxnSpPr>
            <a:stCxn id="31" idx="3"/>
            <a:endCxn id="36" idx="1"/>
          </p:cNvCxnSpPr>
          <p:nvPr/>
        </p:nvCxnSpPr>
        <p:spPr bwMode="auto">
          <a:xfrm flipV="1">
            <a:off x="3438409" y="4206238"/>
            <a:ext cx="690794" cy="2895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Gerade Verbindung mit Pfeil 39"/>
          <p:cNvCxnSpPr>
            <a:stCxn id="31" idx="3"/>
            <a:endCxn id="38" idx="1"/>
          </p:cNvCxnSpPr>
          <p:nvPr/>
        </p:nvCxnSpPr>
        <p:spPr bwMode="auto">
          <a:xfrm>
            <a:off x="3438409" y="4495797"/>
            <a:ext cx="690794" cy="2655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Gerade Verbindung mit Pfeil 41"/>
          <p:cNvCxnSpPr>
            <a:stCxn id="32" idx="3"/>
            <a:endCxn id="38" idx="1"/>
          </p:cNvCxnSpPr>
          <p:nvPr/>
        </p:nvCxnSpPr>
        <p:spPr bwMode="auto">
          <a:xfrm>
            <a:off x="3438409" y="4761392"/>
            <a:ext cx="69079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Gerade Verbindung mit Pfeil 43"/>
          <p:cNvCxnSpPr>
            <a:stCxn id="32" idx="3"/>
            <a:endCxn id="37" idx="1"/>
          </p:cNvCxnSpPr>
          <p:nvPr/>
        </p:nvCxnSpPr>
        <p:spPr bwMode="auto">
          <a:xfrm flipV="1">
            <a:off x="3438409" y="4495797"/>
            <a:ext cx="690794" cy="2655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Gerade Verbindung mit Pfeil 48"/>
          <p:cNvCxnSpPr>
            <a:stCxn id="37" idx="3"/>
            <a:endCxn id="24" idx="1"/>
          </p:cNvCxnSpPr>
          <p:nvPr/>
        </p:nvCxnSpPr>
        <p:spPr bwMode="auto">
          <a:xfrm>
            <a:off x="5281363" y="4495797"/>
            <a:ext cx="90012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Gewinkelte Verbindung 51"/>
          <p:cNvCxnSpPr>
            <a:stCxn id="36" idx="3"/>
            <a:endCxn id="24" idx="1"/>
          </p:cNvCxnSpPr>
          <p:nvPr/>
        </p:nvCxnSpPr>
        <p:spPr bwMode="auto">
          <a:xfrm>
            <a:off x="5281363" y="4206238"/>
            <a:ext cx="900125" cy="289559"/>
          </a:xfrm>
          <a:prstGeom prst="bentConnector3">
            <a:avLst>
              <a:gd name="adj1" fmla="val 2990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Gewinkelte Verbindung 54"/>
          <p:cNvCxnSpPr>
            <a:stCxn id="38" idx="3"/>
            <a:endCxn id="24" idx="1"/>
          </p:cNvCxnSpPr>
          <p:nvPr/>
        </p:nvCxnSpPr>
        <p:spPr bwMode="auto">
          <a:xfrm flipV="1">
            <a:off x="5281363" y="4495797"/>
            <a:ext cx="900125" cy="265595"/>
          </a:xfrm>
          <a:prstGeom prst="bentConnector3">
            <a:avLst>
              <a:gd name="adj1" fmla="val 2990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Textfeld 56"/>
          <p:cNvSpPr txBox="1"/>
          <p:nvPr/>
        </p:nvSpPr>
        <p:spPr>
          <a:xfrm>
            <a:off x="5641413" y="4320335"/>
            <a:ext cx="28804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1200" dirty="0" smtClean="0"/>
              <a:t>OR</a:t>
            </a:r>
            <a:endParaRPr lang="de-DE" dirty="0" smtClean="0"/>
          </a:p>
        </p:txBody>
      </p:sp>
      <p:sp>
        <p:nvSpPr>
          <p:cNvPr id="6" name="Rechteck 5"/>
          <p:cNvSpPr/>
          <p:nvPr/>
        </p:nvSpPr>
        <p:spPr bwMode="auto">
          <a:xfrm>
            <a:off x="7686999" y="2832989"/>
            <a:ext cx="2016280" cy="53373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DB Office" pitchFamily="34" charset="0"/>
              </a:rPr>
              <a:t>3er-Konflikte</a:t>
            </a:r>
            <a:r>
              <a:rPr kumimoji="0" lang="de-DE" sz="16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DB Office" pitchFamily="34" charset="0"/>
              </a:rPr>
              <a:t> korrekt?</a:t>
            </a:r>
            <a:endParaRPr kumimoji="0" lang="de-DE" sz="1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DB Offic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47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Konfliktzeitpunkt bestimmen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Inhaltsplatzhalter 9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smtClean="0">
                    <a:sym typeface="Wingdings" panose="05000000000000000000" pitchFamily="2" charset="2"/>
                  </a:rPr>
                  <a:t>Makrokonflikte: 		</a:t>
                </a:r>
                <a:r>
                  <a:rPr lang="de-DE" u="sng" dirty="0" smtClean="0">
                    <a:sym typeface="Wingdings" panose="05000000000000000000" pitchFamily="2" charset="2"/>
                  </a:rPr>
                  <a:t>r1&amp;r2&amp;r3&amp;r4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smtClean="0">
                    <a:sym typeface="Wingdings" panose="05000000000000000000" pitchFamily="2" charset="2"/>
                  </a:rPr>
                  <a:t>Mikrokonflikt: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 smtClean="0"/>
                  <a:t>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 smtClean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de-DE" dirty="0" smtClean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dirty="0" smtClean="0"/>
                  <a:t>Konfliktzeitpunkt bestimmen: </a:t>
                </a:r>
              </a:p>
              <a:p>
                <a:endParaRPr lang="de-DE" b="1" dirty="0" smtClean="0">
                  <a:sym typeface="Wingdings" panose="05000000000000000000" pitchFamily="2" charset="2"/>
                </a:endParaRPr>
              </a:p>
              <a:p>
                <a:endParaRPr lang="de-DE" b="1" dirty="0">
                  <a:sym typeface="Wingdings" panose="05000000000000000000" pitchFamily="2" charset="2"/>
                </a:endParaRPr>
              </a:p>
              <a:p>
                <a:endParaRPr lang="de-DE" b="1" dirty="0" smtClean="0">
                  <a:sym typeface="Wingdings" panose="05000000000000000000" pitchFamily="2" charset="2"/>
                </a:endParaRPr>
              </a:p>
              <a:p>
                <a:endParaRPr lang="de-DE" b="1" dirty="0">
                  <a:sym typeface="Wingdings" panose="05000000000000000000" pitchFamily="2" charset="2"/>
                </a:endParaRPr>
              </a:p>
              <a:p>
                <a:endParaRPr lang="de-DE" b="1" dirty="0" smtClean="0">
                  <a:sym typeface="Wingdings" panose="05000000000000000000" pitchFamily="2" charset="2"/>
                </a:endParaRPr>
              </a:p>
              <a:p>
                <a:endParaRPr lang="de-DE" b="1" dirty="0">
                  <a:sym typeface="Wingdings" panose="05000000000000000000" pitchFamily="2" charset="2"/>
                </a:endParaRPr>
              </a:p>
              <a:p>
                <a:endParaRPr lang="de-DE" b="1" dirty="0"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smtClean="0">
                    <a:sym typeface="Wingdings" panose="05000000000000000000" pitchFamily="2" charset="2"/>
                  </a:rPr>
                  <a:t>Aufteilung der Systemtrasse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/>
                      </a:rPr>
                      <m:t> </m:t>
                    </m:r>
                  </m:oMath>
                </a14:m>
                <a:r>
                  <a:rPr lang="de-DE" dirty="0" smtClean="0">
                    <a:sym typeface="Wingdings" panose="05000000000000000000" pitchFamily="2" charset="2"/>
                  </a:rPr>
                  <a:t> in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de-DE" b="0" i="0" smtClean="0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de-DE" dirty="0" smtClean="0">
                    <a:sym typeface="Wingdings" panose="05000000000000000000" pitchFamily="2" charset="2"/>
                  </a:rPr>
                  <a:t> (1,0,0,1) und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de-DE" b="0" i="1" smtClean="0">
                            <a:latin typeface="Cambria Math"/>
                          </a:rPr>
                          <m:t>′′</m:t>
                        </m:r>
                      </m:sup>
                    </m:sSubSup>
                  </m:oMath>
                </a14:m>
                <a:r>
                  <a:rPr lang="de-DE" dirty="0" smtClean="0">
                    <a:sym typeface="Wingdings" panose="05000000000000000000" pitchFamily="2" charset="2"/>
                  </a:rPr>
                  <a:t> (0,1,1,0)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smtClean="0">
                    <a:sym typeface="Wingdings" panose="05000000000000000000" pitchFamily="2" charset="2"/>
                  </a:rPr>
                  <a:t>Wegesuche:</a:t>
                </a:r>
              </a:p>
              <a:p>
                <a:r>
                  <a:rPr lang="de-DE" dirty="0">
                    <a:sym typeface="Wingdings" panose="05000000000000000000" pitchFamily="2" charset="2"/>
                  </a:rPr>
                  <a:t>	</a:t>
                </a:r>
                <a:r>
                  <a:rPr lang="de-DE" dirty="0" smtClean="0">
                    <a:sym typeface="Wingdings" panose="05000000000000000000" pitchFamily="2" charset="2"/>
                  </a:rPr>
                  <a:t>	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i="1">
                            <a:latin typeface="Cambria Math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ar-AE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ar-AE" i="1">
                            <a:latin typeface="Cambria Math"/>
                          </a:rPr>
                          <m:t>1</m:t>
                        </m:r>
                      </m:sup>
                    </m:sSubSup>
                    <m:r>
                      <a:rPr lang="de-DE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i="1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de-DE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  <m:r>
                          <a:rPr lang="de-DE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de-DE" i="1">
                                <a:latin typeface="Cambria Math"/>
                              </a:rPr>
                            </m:ctrlPr>
                          </m:sSubPr>
                          <m:e>
                            <m:sSubSup>
                              <m:sSubSupPr>
                                <m:ctrlPr>
                                  <a:rPr lang="de-DE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de-DE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de-DE" i="1">
                                    <a:latin typeface="Cambria Math"/>
                                  </a:rPr>
                                  <m:t>′′</m:t>
                                </m:r>
                              </m:sup>
                            </m:sSubSup>
                            <m:r>
                              <a:rPr lang="de-DE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de-DE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de-DE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de-D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dirty="0" smtClean="0"/>
                  <a:t>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i="1">
                            <a:latin typeface="Cambria Math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ar-AE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de-DE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i="1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de-DE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  <m:r>
                          <a:rPr lang="de-DE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de-D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de-DE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de-D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dirty="0"/>
                  <a:t>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i="1">
                            <a:latin typeface="Cambria Math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ar-AE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b="0" i="1" smtClean="0">
                            <a:latin typeface="Cambria Math"/>
                          </a:rPr>
                          <m:t>3</m:t>
                        </m:r>
                      </m:sup>
                    </m:sSubSup>
                    <m:r>
                      <a:rPr lang="de-DE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i="1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de-DE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de-DE" i="1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  <m:r>
                          <a:rPr lang="de-DE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de-DE" i="1">
                                <a:latin typeface="Cambria Math"/>
                              </a:rPr>
                            </m:ctrlPr>
                          </m:sSubPr>
                          <m:e>
                            <m:sSubSup>
                              <m:sSubSupPr>
                                <m:ctrlPr>
                                  <a:rPr lang="de-DE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de-DE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de-DE" i="1">
                                    <a:latin typeface="Cambria Math"/>
                                  </a:rPr>
                                  <m:t>′′</m:t>
                                </m:r>
                              </m:sup>
                            </m:sSubSup>
                            <m:r>
                              <a:rPr lang="de-DE" i="1">
                                <a:latin typeface="Cambria Math"/>
                              </a:rPr>
                              <m:t>,</m:t>
                            </m:r>
                            <m:r>
                              <a:rPr lang="de-DE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de-DE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de-D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dirty="0" smtClean="0"/>
                  <a:t>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i="1">
                            <a:latin typeface="Cambria Math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ar-AE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b="0" i="1" smtClean="0">
                            <a:latin typeface="Cambria Math"/>
                          </a:rPr>
                          <m:t>4</m:t>
                        </m:r>
                      </m:sup>
                    </m:sSubSup>
                    <m:r>
                      <a:rPr lang="de-DE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/>
                              </a:rPr>
                            </m:ctrlPr>
                          </m:sSubPr>
                          <m:e>
                            <m:sSubSup>
                              <m:sSubSupPr>
                                <m:ctrlPr>
                                  <a:rPr lang="de-DE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de-DE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de-DE" i="1">
                                    <a:latin typeface="Cambria Math"/>
                                  </a:rPr>
                                  <m:t>′′</m:t>
                                </m:r>
                              </m:sup>
                            </m:sSubSup>
                            <m:r>
                              <a:rPr lang="de-DE" i="1">
                                <a:latin typeface="Cambria Math"/>
                              </a:rPr>
                              <m:t>,</m:t>
                            </m:r>
                            <m:r>
                              <a:rPr lang="de-DE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de-DE" dirty="0" smtClean="0"/>
              </a:p>
              <a:p>
                <a:endParaRPr lang="de-DE" dirty="0" smtClean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10" name="Inhaltsplatzhalt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54" b="-129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mtClean="0">
                <a:solidFill>
                  <a:srgbClr val="000000"/>
                </a:solidFill>
              </a:rPr>
              <a:t>DB Netz AG | Patrick Breun, Jordis Wächter | Dresden | 19.12.2017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57D3ECB-C94C-431E-AF53-5B9F6EE45787}" type="slidenum">
              <a:rPr lang="de-DE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270099" y="1271552"/>
            <a:ext cx="8569060" cy="286480"/>
          </a:xfrm>
          <a:prstGeom prst="rect">
            <a:avLst/>
          </a:prstGeom>
          <a:solidFill>
            <a:srgbClr val="878C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FFFFFF"/>
                </a:solidFill>
              </a:rPr>
              <a:t>w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eiteres Beispiel</a:t>
            </a:r>
          </a:p>
        </p:txBody>
      </p:sp>
      <p:grpSp>
        <p:nvGrpSpPr>
          <p:cNvPr id="27" name="Gruppieren 26"/>
          <p:cNvGrpSpPr/>
          <p:nvPr/>
        </p:nvGrpSpPr>
        <p:grpSpPr>
          <a:xfrm>
            <a:off x="494959" y="1772770"/>
            <a:ext cx="1768932" cy="978480"/>
            <a:chOff x="485999" y="1772770"/>
            <a:chExt cx="1768932" cy="978480"/>
          </a:xfrm>
        </p:grpSpPr>
        <p:sp>
          <p:nvSpPr>
            <p:cNvPr id="11" name="Flussdiagramm: Verbindungsstelle 10"/>
            <p:cNvSpPr/>
            <p:nvPr/>
          </p:nvSpPr>
          <p:spPr bwMode="auto">
            <a:xfrm>
              <a:off x="485999" y="2204830"/>
              <a:ext cx="144020" cy="144020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DB Office" pitchFamily="34" charset="0"/>
              </a:endParaRPr>
            </a:p>
          </p:txBody>
        </p:sp>
        <p:sp>
          <p:nvSpPr>
            <p:cNvPr id="12" name="Flussdiagramm: Verbindungsstelle 11"/>
            <p:cNvSpPr/>
            <p:nvPr/>
          </p:nvSpPr>
          <p:spPr bwMode="auto">
            <a:xfrm>
              <a:off x="2110911" y="2204830"/>
              <a:ext cx="144020" cy="144020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DB Office" pitchFamily="34" charset="0"/>
              </a:endParaRPr>
            </a:p>
          </p:txBody>
        </p:sp>
        <p:cxnSp>
          <p:nvCxnSpPr>
            <p:cNvPr id="16" name="Gekrümmte Verbindung 15"/>
            <p:cNvCxnSpPr>
              <a:stCxn id="11" idx="0"/>
              <a:endCxn id="12" idx="0"/>
            </p:cNvCxnSpPr>
            <p:nvPr/>
          </p:nvCxnSpPr>
          <p:spPr bwMode="auto">
            <a:xfrm rot="5400000" flipH="1" flipV="1">
              <a:off x="1370465" y="1392374"/>
              <a:ext cx="12700" cy="1624912"/>
            </a:xfrm>
            <a:prstGeom prst="curvedConnector3">
              <a:avLst>
                <a:gd name="adj1" fmla="val 180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Gekrümmte Verbindung 17"/>
            <p:cNvCxnSpPr>
              <a:stCxn id="11" idx="4"/>
              <a:endCxn id="12" idx="4"/>
            </p:cNvCxnSpPr>
            <p:nvPr/>
          </p:nvCxnSpPr>
          <p:spPr bwMode="auto">
            <a:xfrm rot="16200000" flipH="1">
              <a:off x="1370465" y="1536394"/>
              <a:ext cx="12700" cy="1624912"/>
            </a:xfrm>
            <a:prstGeom prst="curvedConnector3">
              <a:avLst>
                <a:gd name="adj1" fmla="val 180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Gerade Verbindung mit Pfeil 21"/>
            <p:cNvCxnSpPr>
              <a:stCxn id="11" idx="6"/>
              <a:endCxn id="12" idx="2"/>
            </p:cNvCxnSpPr>
            <p:nvPr/>
          </p:nvCxnSpPr>
          <p:spPr bwMode="auto">
            <a:xfrm>
              <a:off x="630019" y="2276840"/>
              <a:ext cx="148089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feld 22"/>
                <p:cNvSpPr txBox="1"/>
                <p:nvPr/>
              </p:nvSpPr>
              <p:spPr>
                <a:xfrm>
                  <a:off x="1078602" y="2081719"/>
                  <a:ext cx="828464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l"/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200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de-DE" sz="12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de-DE" sz="1200" dirty="0" smtClean="0"/>
                    <a:t> </a:t>
                  </a:r>
                  <a:r>
                    <a:rPr lang="de-DE" sz="1050" dirty="0" smtClean="0"/>
                    <a:t>(1,1,1,1)</a:t>
                  </a:r>
                  <a:endParaRPr lang="de-DE" sz="1200" dirty="0"/>
                </a:p>
              </p:txBody>
            </p:sp>
          </mc:Choice>
          <mc:Fallback xmlns="">
            <p:sp>
              <p:nvSpPr>
                <p:cNvPr id="23" name="Textfeld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602" y="2081719"/>
                  <a:ext cx="828464" cy="184666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4412" t="-9677" b="-3871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feld 23"/>
                <p:cNvSpPr txBox="1"/>
                <p:nvPr/>
              </p:nvSpPr>
              <p:spPr>
                <a:xfrm>
                  <a:off x="1078602" y="1772770"/>
                  <a:ext cx="884466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l"/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200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de-DE" sz="1200" dirty="0" smtClean="0"/>
                    <a:t> </a:t>
                  </a:r>
                  <a:r>
                    <a:rPr lang="de-DE" sz="1050" dirty="0" smtClean="0"/>
                    <a:t>(1,1,1,1)</a:t>
                  </a:r>
                  <a:endParaRPr lang="de-DE" sz="1200" dirty="0"/>
                </a:p>
              </p:txBody>
            </p:sp>
          </mc:Choice>
          <mc:Fallback xmlns="">
            <p:sp>
              <p:nvSpPr>
                <p:cNvPr id="24" name="Textfeld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602" y="1772770"/>
                  <a:ext cx="884466" cy="18466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4138" t="-13333" b="-4000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feld 24"/>
                <p:cNvSpPr txBox="1"/>
                <p:nvPr/>
              </p:nvSpPr>
              <p:spPr>
                <a:xfrm>
                  <a:off x="1078602" y="2570816"/>
                  <a:ext cx="674271" cy="18043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l"/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200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de-DE" sz="1200" b="0" i="1" smtClean="0">
                          <a:latin typeface="Cambria Math"/>
                        </a:rPr>
                        <m:t> </m:t>
                      </m:r>
                    </m:oMath>
                  </a14:m>
                  <a:r>
                    <a:rPr lang="de-DE" sz="1050" dirty="0" smtClean="0"/>
                    <a:t>(1,1,1,1)</a:t>
                  </a:r>
                  <a:endParaRPr lang="de-DE" sz="1200" dirty="0"/>
                </a:p>
              </p:txBody>
            </p:sp>
          </mc:Choice>
          <mc:Fallback xmlns="">
            <p:sp>
              <p:nvSpPr>
                <p:cNvPr id="25" name="Textfeld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602" y="2570816"/>
                  <a:ext cx="674271" cy="18043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5405" t="-13793" r="-9009" b="-4482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2574289" y="1732652"/>
                <a:ext cx="3168440" cy="10883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de-DE" sz="1400" dirty="0" smtClean="0"/>
                  <a:t>Anfragen: 	</a:t>
                </a:r>
                <a:r>
                  <a:rPr lang="de-DE" sz="1400" dirty="0"/>
                  <a:t>	</a:t>
                </a:r>
                <a:endParaRPr lang="de-DE" sz="1400" dirty="0" smtClean="0"/>
              </a:p>
              <a:p>
                <a:pPr marL="361950" algn="l"/>
                <a:r>
                  <a:rPr lang="de-DE" sz="1400" dirty="0" smtClean="0"/>
                  <a:t>r1 (1,1,0,0)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140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4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ar-AE" sz="14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ar-AE" sz="14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p>
                    </m:sSubSup>
                    <m:r>
                      <a:rPr lang="de-DE" sz="14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sz="1400" b="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400" b="0" i="1" kern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400" b="0" i="1" kern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sz="1400" b="0" i="1" kern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de-DE" sz="1400" b="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de-DE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sz="1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de-DE" sz="14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de-DE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sz="14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de-DE" sz="1400" dirty="0" smtClean="0"/>
              </a:p>
              <a:p>
                <a:pPr marL="361950" algn="l"/>
                <a:r>
                  <a:rPr lang="de-DE" sz="1400" dirty="0" smtClean="0"/>
                  <a:t>r2 (1,0,0,1)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1400" i="1" kern="0"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400" i="1" ker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ar-AE" sz="1400" i="1" ker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sz="1400" b="0" i="1" kern="0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de-DE" sz="1400" kern="0" dirty="0"/>
                  <a:t> </a:t>
                </a:r>
                <a14:m>
                  <m:oMath xmlns:m="http://schemas.openxmlformats.org/officeDocument/2006/math">
                    <m:r>
                      <a:rPr lang="de-DE" sz="1400" i="1" ker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sz="1400" i="1" ker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400" i="1" ker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400" i="1" ker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sz="1400" i="1" ker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de-DE" sz="1400" b="0" i="1" kern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de-DE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sz="1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de-DE" sz="14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de-DE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sz="14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de-DE" sz="1400" dirty="0" smtClean="0"/>
              </a:p>
              <a:p>
                <a:pPr marL="361950" algn="l"/>
                <a:r>
                  <a:rPr lang="de-DE" sz="1400" dirty="0"/>
                  <a:t>r</a:t>
                </a:r>
                <a:r>
                  <a:rPr lang="de-DE" sz="1400" dirty="0" smtClean="0"/>
                  <a:t>3 (1,1,0,1)</a:t>
                </a:r>
                <a:r>
                  <a:rPr lang="ar-AE" sz="1400" kern="0" dirty="0"/>
                  <a:t> </a:t>
                </a:r>
                <a:r>
                  <a:rPr lang="de-DE" sz="1400" kern="0" dirty="0" smtClean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1400" i="1" kern="0"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400" i="1" ker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ar-AE" sz="1400" i="1" ker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sz="1400" b="0" i="1" kern="0" smtClean="0">
                            <a:latin typeface="Cambria Math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de-DE" sz="1400" kern="0" dirty="0"/>
                  <a:t> </a:t>
                </a:r>
                <a14:m>
                  <m:oMath xmlns:m="http://schemas.openxmlformats.org/officeDocument/2006/math">
                    <m:r>
                      <a:rPr lang="de-DE" sz="1400" i="1" ker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sz="1400" i="1" ker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400" i="1" ker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400" i="1" ker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sz="1400" i="1" ker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de-DE" sz="1400" b="0" i="1" kern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de-DE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sz="1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de-DE" sz="14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de-DE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sz="14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de-DE" sz="1400" dirty="0" smtClean="0"/>
              </a:p>
              <a:p>
                <a:pPr marL="361950" algn="l"/>
                <a:r>
                  <a:rPr lang="de-DE" sz="1400" dirty="0"/>
                  <a:t>r</a:t>
                </a:r>
                <a:r>
                  <a:rPr lang="de-DE" sz="1400" dirty="0" smtClean="0"/>
                  <a:t>4 (0,1,1,0)</a:t>
                </a:r>
                <a:r>
                  <a:rPr lang="ar-AE" sz="1400" kern="0" dirty="0"/>
                  <a:t> </a:t>
                </a:r>
                <a:r>
                  <a:rPr lang="de-DE" sz="1400" kern="0" dirty="0" smtClean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1400" i="1" kern="0"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400" i="1" ker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ar-AE" sz="1400" i="1" ker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sz="1400" b="0" i="1" kern="0" smtClean="0">
                            <a:latin typeface="Cambria Math"/>
                          </a:rPr>
                          <m:t>4</m:t>
                        </m:r>
                      </m:sup>
                    </m:sSubSup>
                  </m:oMath>
                </a14:m>
                <a:r>
                  <a:rPr lang="de-DE" sz="1400" kern="0" dirty="0"/>
                  <a:t> </a:t>
                </a:r>
                <a14:m>
                  <m:oMath xmlns:m="http://schemas.openxmlformats.org/officeDocument/2006/math">
                    <m:r>
                      <a:rPr lang="de-DE" sz="1400" i="1" ker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sz="1400" i="1" ker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400" i="1" ker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400" i="1" ker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sz="1400" i="1" ker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de-DE" sz="1400" b="0" i="1" kern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de-DE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sz="1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de-DE" sz="1400" dirty="0" smtClean="0"/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289" y="1732652"/>
                <a:ext cx="3168440" cy="1088375"/>
              </a:xfrm>
              <a:prstGeom prst="rect">
                <a:avLst/>
              </a:prstGeom>
              <a:blipFill rotWithShape="1">
                <a:blip r:embed="rId6"/>
                <a:stretch>
                  <a:fillRect l="-3269" t="-4469" b="-949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hteck 7"/>
          <p:cNvSpPr/>
          <p:nvPr/>
        </p:nvSpPr>
        <p:spPr bwMode="auto">
          <a:xfrm>
            <a:off x="6462828" y="3587021"/>
            <a:ext cx="3033913" cy="110973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/>
              <a:t>b</a:t>
            </a:r>
            <a:r>
              <a:rPr lang="de-DE" sz="1400" dirty="0" smtClean="0"/>
              <a:t>esteht zw. mind. einer paarweise Verknüpfung kein Konfliktzeitpunkt 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 smtClean="0"/>
              <a:t> </a:t>
            </a:r>
            <a:r>
              <a:rPr lang="de-DE" sz="1400" dirty="0" smtClean="0">
                <a:sym typeface="Wingdings" panose="05000000000000000000" pitchFamily="2" charset="2"/>
              </a:rPr>
              <a:t> </a:t>
            </a:r>
            <a:r>
              <a:rPr lang="de-DE" sz="1400" dirty="0" smtClean="0">
                <a:sym typeface="Wingdings" panose="05000000000000000000" pitchFamily="2" charset="2"/>
              </a:rPr>
              <a:t>alle Systemtrasse aufteilen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DB Office" pitchFamily="34" charset="0"/>
                <a:sym typeface="Wingdings" panose="05000000000000000000" pitchFamily="2" charset="2"/>
              </a:rPr>
              <a:t> Annahme korrekt?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DB Office" pitchFamily="34" charset="0"/>
            </a:endParaRPr>
          </a:p>
        </p:txBody>
      </p:sp>
      <p:cxnSp>
        <p:nvCxnSpPr>
          <p:cNvPr id="14" name="Gerade Verbindung mit Pfeil 13"/>
          <p:cNvCxnSpPr>
            <a:stCxn id="33" idx="3"/>
            <a:endCxn id="8" idx="1"/>
          </p:cNvCxnSpPr>
          <p:nvPr/>
        </p:nvCxnSpPr>
        <p:spPr bwMode="auto">
          <a:xfrm flipV="1">
            <a:off x="4878609" y="4141887"/>
            <a:ext cx="1584219" cy="9728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Rechteck 18"/>
          <p:cNvSpPr/>
          <p:nvPr/>
        </p:nvSpPr>
        <p:spPr bwMode="auto">
          <a:xfrm>
            <a:off x="1877767" y="4191578"/>
            <a:ext cx="1152160" cy="21561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de-DE" sz="1400" dirty="0"/>
              <a:t>r1 (1,1,0,0</a:t>
            </a:r>
            <a:r>
              <a:rPr lang="de-DE" dirty="0"/>
              <a:t>)</a:t>
            </a:r>
            <a:endParaRPr kumimoji="0" lang="de-D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20" name="Rechteck 19"/>
          <p:cNvSpPr/>
          <p:nvPr/>
        </p:nvSpPr>
        <p:spPr bwMode="auto">
          <a:xfrm>
            <a:off x="1877767" y="4481137"/>
            <a:ext cx="1152160" cy="21561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de-DE" sz="1400" dirty="0" smtClean="0"/>
              <a:t>r2 </a:t>
            </a:r>
            <a:r>
              <a:rPr lang="de-DE" sz="1400" dirty="0"/>
              <a:t>(</a:t>
            </a:r>
            <a:r>
              <a:rPr lang="de-DE" sz="1400" dirty="0" smtClean="0"/>
              <a:t>1,0,0,1</a:t>
            </a:r>
            <a:r>
              <a:rPr lang="de-DE" dirty="0" smtClean="0"/>
              <a:t>)</a:t>
            </a:r>
            <a:endParaRPr kumimoji="0" lang="de-D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21" name="Rechteck 20"/>
          <p:cNvSpPr/>
          <p:nvPr/>
        </p:nvSpPr>
        <p:spPr bwMode="auto">
          <a:xfrm>
            <a:off x="1877767" y="4746732"/>
            <a:ext cx="1152160" cy="21561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de-DE" sz="1400" dirty="0" smtClean="0"/>
              <a:t>r3 </a:t>
            </a:r>
            <a:r>
              <a:rPr lang="de-DE" sz="1400" dirty="0"/>
              <a:t>(</a:t>
            </a:r>
            <a:r>
              <a:rPr lang="de-DE" sz="1400" dirty="0" smtClean="0"/>
              <a:t>1,1,0,1</a:t>
            </a:r>
            <a:r>
              <a:rPr lang="de-DE" dirty="0" smtClean="0"/>
              <a:t>)</a:t>
            </a:r>
            <a:endParaRPr kumimoji="0" lang="de-D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28" name="Rechteck 27"/>
          <p:cNvSpPr/>
          <p:nvPr/>
        </p:nvSpPr>
        <p:spPr bwMode="auto">
          <a:xfrm>
            <a:off x="1877767" y="5006940"/>
            <a:ext cx="1152160" cy="21561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de-DE" sz="1400" dirty="0" smtClean="0"/>
              <a:t>r4 (0,1,1,0</a:t>
            </a:r>
            <a:r>
              <a:rPr lang="de-DE" dirty="0" smtClean="0"/>
              <a:t>)</a:t>
            </a:r>
            <a:endParaRPr kumimoji="0" lang="de-D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29" name="Rechteck 28"/>
          <p:cNvSpPr/>
          <p:nvPr/>
        </p:nvSpPr>
        <p:spPr bwMode="auto">
          <a:xfrm>
            <a:off x="3726449" y="3933070"/>
            <a:ext cx="1152160" cy="21561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de-DE" sz="1400" dirty="0" smtClean="0"/>
              <a:t>(1,0,0,0</a:t>
            </a:r>
            <a:r>
              <a:rPr lang="de-DE" dirty="0"/>
              <a:t>)</a:t>
            </a:r>
            <a:endParaRPr kumimoji="0" lang="de-D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30" name="Rechteck 29"/>
          <p:cNvSpPr/>
          <p:nvPr/>
        </p:nvSpPr>
        <p:spPr bwMode="auto">
          <a:xfrm>
            <a:off x="3726449" y="4222629"/>
            <a:ext cx="1152160" cy="21561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de-DE" sz="1400" dirty="0" smtClean="0"/>
              <a:t>(1,0,0,0</a:t>
            </a:r>
            <a:r>
              <a:rPr lang="de-DE" dirty="0" smtClean="0"/>
              <a:t>)</a:t>
            </a:r>
            <a:endParaRPr kumimoji="0" lang="de-D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31" name="Rechteck 30"/>
          <p:cNvSpPr/>
          <p:nvPr/>
        </p:nvSpPr>
        <p:spPr bwMode="auto">
          <a:xfrm>
            <a:off x="3726449" y="4488224"/>
            <a:ext cx="1152160" cy="21561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de-DE" sz="1400" dirty="0" smtClean="0"/>
              <a:t>(0,1,0,0</a:t>
            </a:r>
            <a:r>
              <a:rPr lang="de-DE" dirty="0" smtClean="0"/>
              <a:t>)</a:t>
            </a:r>
            <a:endParaRPr kumimoji="0" lang="de-D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32" name="Rechteck 31"/>
          <p:cNvSpPr/>
          <p:nvPr/>
        </p:nvSpPr>
        <p:spPr bwMode="auto">
          <a:xfrm>
            <a:off x="3726449" y="4748432"/>
            <a:ext cx="1152160" cy="21561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de-DE" sz="1400" dirty="0" smtClean="0"/>
              <a:t>(1,0,0,1</a:t>
            </a:r>
            <a:r>
              <a:rPr lang="de-DE" dirty="0" smtClean="0"/>
              <a:t>)</a:t>
            </a:r>
            <a:endParaRPr kumimoji="0" lang="de-D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33" name="Rechteck 32"/>
          <p:cNvSpPr/>
          <p:nvPr/>
        </p:nvSpPr>
        <p:spPr bwMode="auto">
          <a:xfrm>
            <a:off x="3726449" y="5006940"/>
            <a:ext cx="1152160" cy="21561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de-DE" sz="1400" dirty="0" smtClean="0"/>
              <a:t>(0,0,0,0</a:t>
            </a:r>
            <a:r>
              <a:rPr lang="de-DE" dirty="0" smtClean="0"/>
              <a:t>)</a:t>
            </a:r>
            <a:endParaRPr kumimoji="0" lang="de-D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34" name="Rechteck 33"/>
          <p:cNvSpPr/>
          <p:nvPr/>
        </p:nvSpPr>
        <p:spPr bwMode="auto">
          <a:xfrm>
            <a:off x="3726449" y="5267148"/>
            <a:ext cx="1152160" cy="21561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de-DE" sz="1400" dirty="0" smtClean="0"/>
              <a:t>(0,1,0,0</a:t>
            </a:r>
            <a:r>
              <a:rPr lang="de-DE" dirty="0" smtClean="0"/>
              <a:t>)</a:t>
            </a:r>
            <a:endParaRPr kumimoji="0" lang="de-D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cxnSp>
        <p:nvCxnSpPr>
          <p:cNvPr id="7" name="Gerade Verbindung mit Pfeil 6"/>
          <p:cNvCxnSpPr>
            <a:stCxn id="19" idx="3"/>
            <a:endCxn id="29" idx="1"/>
          </p:cNvCxnSpPr>
          <p:nvPr/>
        </p:nvCxnSpPr>
        <p:spPr bwMode="auto">
          <a:xfrm flipV="1">
            <a:off x="3029927" y="4040878"/>
            <a:ext cx="696522" cy="2585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Gerade Verbindung mit Pfeil 14"/>
          <p:cNvCxnSpPr>
            <a:stCxn id="19" idx="3"/>
            <a:endCxn id="30" idx="1"/>
          </p:cNvCxnSpPr>
          <p:nvPr/>
        </p:nvCxnSpPr>
        <p:spPr bwMode="auto">
          <a:xfrm>
            <a:off x="3029927" y="4299386"/>
            <a:ext cx="696522" cy="310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Gerade Verbindung mit Pfeil 34"/>
          <p:cNvCxnSpPr>
            <a:endCxn id="31" idx="1"/>
          </p:cNvCxnSpPr>
          <p:nvPr/>
        </p:nvCxnSpPr>
        <p:spPr bwMode="auto">
          <a:xfrm>
            <a:off x="3029927" y="4299386"/>
            <a:ext cx="696522" cy="2966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Gerade Verbindung mit Pfeil 36"/>
          <p:cNvCxnSpPr>
            <a:stCxn id="20" idx="3"/>
            <a:endCxn id="29" idx="1"/>
          </p:cNvCxnSpPr>
          <p:nvPr/>
        </p:nvCxnSpPr>
        <p:spPr bwMode="auto">
          <a:xfrm flipV="1">
            <a:off x="3029927" y="4040878"/>
            <a:ext cx="696522" cy="5480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Gerade Verbindung mit Pfeil 38"/>
          <p:cNvCxnSpPr>
            <a:endCxn id="32" idx="1"/>
          </p:cNvCxnSpPr>
          <p:nvPr/>
        </p:nvCxnSpPr>
        <p:spPr bwMode="auto">
          <a:xfrm>
            <a:off x="3029927" y="4596032"/>
            <a:ext cx="696522" cy="2602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Gerade Verbindung mit Pfeil 40"/>
          <p:cNvCxnSpPr>
            <a:endCxn id="33" idx="1"/>
          </p:cNvCxnSpPr>
          <p:nvPr/>
        </p:nvCxnSpPr>
        <p:spPr bwMode="auto">
          <a:xfrm>
            <a:off x="3029927" y="4588945"/>
            <a:ext cx="696522" cy="5258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Gerade Verbindung mit Pfeil 42"/>
          <p:cNvCxnSpPr>
            <a:stCxn id="21" idx="3"/>
            <a:endCxn id="30" idx="1"/>
          </p:cNvCxnSpPr>
          <p:nvPr/>
        </p:nvCxnSpPr>
        <p:spPr bwMode="auto">
          <a:xfrm flipV="1">
            <a:off x="3029927" y="4330437"/>
            <a:ext cx="696522" cy="5241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Gerade Verbindung mit Pfeil 46"/>
          <p:cNvCxnSpPr>
            <a:stCxn id="21" idx="3"/>
            <a:endCxn id="32" idx="1"/>
          </p:cNvCxnSpPr>
          <p:nvPr/>
        </p:nvCxnSpPr>
        <p:spPr bwMode="auto">
          <a:xfrm>
            <a:off x="3029927" y="4854540"/>
            <a:ext cx="696522" cy="17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Gerade Verbindung mit Pfeil 48"/>
          <p:cNvCxnSpPr>
            <a:stCxn id="21" idx="3"/>
            <a:endCxn id="34" idx="1"/>
          </p:cNvCxnSpPr>
          <p:nvPr/>
        </p:nvCxnSpPr>
        <p:spPr bwMode="auto">
          <a:xfrm>
            <a:off x="3029927" y="4854540"/>
            <a:ext cx="696522" cy="5204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Gerade Verbindung mit Pfeil 50"/>
          <p:cNvCxnSpPr>
            <a:stCxn id="28" idx="3"/>
            <a:endCxn id="31" idx="1"/>
          </p:cNvCxnSpPr>
          <p:nvPr/>
        </p:nvCxnSpPr>
        <p:spPr bwMode="auto">
          <a:xfrm flipV="1">
            <a:off x="3029927" y="4596032"/>
            <a:ext cx="696522" cy="5187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Gerade Verbindung mit Pfeil 52"/>
          <p:cNvCxnSpPr>
            <a:endCxn id="33" idx="1"/>
          </p:cNvCxnSpPr>
          <p:nvPr/>
        </p:nvCxnSpPr>
        <p:spPr bwMode="auto">
          <a:xfrm>
            <a:off x="3029927" y="5114748"/>
            <a:ext cx="69652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Gerade Verbindung mit Pfeil 54"/>
          <p:cNvCxnSpPr>
            <a:stCxn id="28" idx="3"/>
            <a:endCxn id="34" idx="1"/>
          </p:cNvCxnSpPr>
          <p:nvPr/>
        </p:nvCxnSpPr>
        <p:spPr bwMode="auto">
          <a:xfrm>
            <a:off x="3029927" y="5114748"/>
            <a:ext cx="696522" cy="2602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Textfeld 57"/>
          <p:cNvSpPr txBox="1"/>
          <p:nvPr/>
        </p:nvSpPr>
        <p:spPr>
          <a:xfrm>
            <a:off x="3214435" y="3913764"/>
            <a:ext cx="32750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1200" dirty="0" smtClean="0"/>
              <a:t>AND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hteck 43"/>
              <p:cNvSpPr/>
              <p:nvPr/>
            </p:nvSpPr>
            <p:spPr bwMode="auto">
              <a:xfrm>
                <a:off x="7254939" y="5374956"/>
                <a:ext cx="2016280" cy="53373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de-DE" sz="16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/>
                          </a:rPr>
                        </m:ctrlPr>
                      </m:sSubPr>
                      <m:e>
                        <m:r>
                          <a:rPr kumimoji="0" lang="de-DE" sz="16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kumimoji="0" lang="de-DE" sz="16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kumimoji="0" lang="de-D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mbria Math"/>
                      </a:rPr>
                      <m:t> </m:t>
                    </m:r>
                  </m:oMath>
                </a14:m>
                <a:r>
                  <a:rPr kumimoji="0" lang="de-DE" sz="1600" b="0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DB Office" pitchFamily="34" charset="0"/>
                  </a:rPr>
                  <a:t>ersetzen oder behalten?</a:t>
                </a:r>
                <a:endParaRPr kumimoji="0" lang="de-DE" sz="16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DB Office" pitchFamily="34" charset="0"/>
                </a:endParaRPr>
              </a:p>
            </p:txBody>
          </p:sp>
        </mc:Choice>
        <mc:Fallback>
          <p:sp>
            <p:nvSpPr>
              <p:cNvPr id="44" name="Rechteck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54939" y="5374956"/>
                <a:ext cx="2016280" cy="533730"/>
              </a:xfrm>
              <a:prstGeom prst="rect">
                <a:avLst/>
              </a:prstGeom>
              <a:blipFill rotWithShape="1">
                <a:blip r:embed="rId7"/>
                <a:stretch>
                  <a:fillRect t="-8046" b="-19540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Gerade Verbindung 16"/>
          <p:cNvCxnSpPr/>
          <p:nvPr/>
        </p:nvCxnSpPr>
        <p:spPr bwMode="auto">
          <a:xfrm flipH="1">
            <a:off x="6246799" y="5641821"/>
            <a:ext cx="1008140" cy="45154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6185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Konfliktzeitpunkt bestimmen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>
                <a:sym typeface="Wingdings" panose="05000000000000000000" pitchFamily="2" charset="2"/>
              </a:rPr>
              <a:t>SAT lösbar? 	Ja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mtClean="0">
                <a:solidFill>
                  <a:srgbClr val="000000"/>
                </a:solidFill>
              </a:rPr>
              <a:t>DB Netz AG | Patrick Breun, Jordis Wächter | Dresden | 19.12.2017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57D3ECB-C94C-431E-AF53-5B9F6EE45787}" type="slidenum">
              <a:rPr lang="de-DE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270099" y="1271552"/>
            <a:ext cx="8569060" cy="286480"/>
          </a:xfrm>
          <a:prstGeom prst="rect">
            <a:avLst/>
          </a:prstGeom>
          <a:solidFill>
            <a:srgbClr val="878C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FFFFFF"/>
                </a:solidFill>
              </a:rPr>
              <a:t>w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eiteres Beispiel</a:t>
            </a:r>
          </a:p>
        </p:txBody>
      </p:sp>
      <p:grpSp>
        <p:nvGrpSpPr>
          <p:cNvPr id="27" name="Gruppieren 26"/>
          <p:cNvGrpSpPr/>
          <p:nvPr/>
        </p:nvGrpSpPr>
        <p:grpSpPr>
          <a:xfrm>
            <a:off x="494959" y="1767778"/>
            <a:ext cx="1768932" cy="975134"/>
            <a:chOff x="485999" y="1767778"/>
            <a:chExt cx="1768932" cy="975134"/>
          </a:xfrm>
        </p:grpSpPr>
        <p:sp>
          <p:nvSpPr>
            <p:cNvPr id="11" name="Flussdiagramm: Verbindungsstelle 10"/>
            <p:cNvSpPr/>
            <p:nvPr/>
          </p:nvSpPr>
          <p:spPr bwMode="auto">
            <a:xfrm>
              <a:off x="485999" y="2204830"/>
              <a:ext cx="144020" cy="144020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DB Office" pitchFamily="34" charset="0"/>
              </a:endParaRPr>
            </a:p>
          </p:txBody>
        </p:sp>
        <p:sp>
          <p:nvSpPr>
            <p:cNvPr id="12" name="Flussdiagramm: Verbindungsstelle 11"/>
            <p:cNvSpPr/>
            <p:nvPr/>
          </p:nvSpPr>
          <p:spPr bwMode="auto">
            <a:xfrm>
              <a:off x="2110911" y="2204830"/>
              <a:ext cx="144020" cy="144020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DB Office" pitchFamily="34" charset="0"/>
              </a:endParaRPr>
            </a:p>
          </p:txBody>
        </p:sp>
        <p:cxnSp>
          <p:nvCxnSpPr>
            <p:cNvPr id="16" name="Gekrümmte Verbindung 15"/>
            <p:cNvCxnSpPr>
              <a:stCxn id="11" idx="0"/>
              <a:endCxn id="12" idx="0"/>
            </p:cNvCxnSpPr>
            <p:nvPr/>
          </p:nvCxnSpPr>
          <p:spPr bwMode="auto">
            <a:xfrm rot="5400000" flipH="1" flipV="1">
              <a:off x="1370465" y="1392374"/>
              <a:ext cx="12700" cy="1624912"/>
            </a:xfrm>
            <a:prstGeom prst="curvedConnector3">
              <a:avLst>
                <a:gd name="adj1" fmla="val 180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Gekrümmte Verbindung 17"/>
            <p:cNvCxnSpPr>
              <a:stCxn id="11" idx="4"/>
              <a:endCxn id="12" idx="4"/>
            </p:cNvCxnSpPr>
            <p:nvPr/>
          </p:nvCxnSpPr>
          <p:spPr bwMode="auto">
            <a:xfrm rot="16200000" flipH="1">
              <a:off x="1370465" y="1536394"/>
              <a:ext cx="12700" cy="1624912"/>
            </a:xfrm>
            <a:prstGeom prst="curvedConnector3">
              <a:avLst>
                <a:gd name="adj1" fmla="val 180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Gerade Verbindung mit Pfeil 21"/>
            <p:cNvCxnSpPr>
              <a:stCxn id="11" idx="6"/>
              <a:endCxn id="12" idx="2"/>
            </p:cNvCxnSpPr>
            <p:nvPr/>
          </p:nvCxnSpPr>
          <p:spPr bwMode="auto">
            <a:xfrm>
              <a:off x="630019" y="2276840"/>
              <a:ext cx="148089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feld 22"/>
                <p:cNvSpPr txBox="1"/>
                <p:nvPr/>
              </p:nvSpPr>
              <p:spPr>
                <a:xfrm>
                  <a:off x="1125129" y="2081719"/>
                  <a:ext cx="684444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l"/>
                  <a14:m>
                    <m:oMath xmlns:m="http://schemas.openxmlformats.org/officeDocument/2006/math">
                      <m:sSubSup>
                        <m:sSubSupPr>
                          <m:ctrlPr>
                            <a:rPr lang="de-DE" sz="12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de-DE" sz="1200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de-DE" sz="1200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de-DE" sz="1200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</m:oMath>
                  </a14:m>
                  <a:r>
                    <a:rPr lang="de-DE" sz="1000" dirty="0" smtClean="0"/>
                    <a:t>(</a:t>
                  </a:r>
                  <a:r>
                    <a:rPr lang="de-DE" sz="1050" dirty="0" smtClean="0"/>
                    <a:t>1,0,0,1</a:t>
                  </a:r>
                  <a:r>
                    <a:rPr lang="de-DE" sz="1000" dirty="0" smtClean="0"/>
                    <a:t>)</a:t>
                  </a:r>
                  <a:endParaRPr lang="de-DE" sz="1000" dirty="0" err="1"/>
                </a:p>
              </p:txBody>
            </p:sp>
          </mc:Choice>
          <mc:Fallback xmlns="">
            <p:sp>
              <p:nvSpPr>
                <p:cNvPr id="23" name="Textfeld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5129" y="2081719"/>
                  <a:ext cx="684444" cy="184666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5357" t="-9677" r="-893" b="-3871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feld 23"/>
                <p:cNvSpPr txBox="1"/>
                <p:nvPr/>
              </p:nvSpPr>
              <p:spPr>
                <a:xfrm>
                  <a:off x="1125129" y="1767778"/>
                  <a:ext cx="762804" cy="18043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l"/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200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de-DE" sz="1050" dirty="0" smtClean="0"/>
                    <a:t>(1,1,1,1)</a:t>
                  </a:r>
                  <a:endParaRPr lang="de-DE" sz="1200" dirty="0" err="1"/>
                </a:p>
              </p:txBody>
            </p:sp>
          </mc:Choice>
          <mc:Fallback xmlns="">
            <p:sp>
              <p:nvSpPr>
                <p:cNvPr id="24" name="Textfeld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5129" y="1767778"/>
                  <a:ext cx="762804" cy="18043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4800" t="-13333" b="-4000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feld 24"/>
                <p:cNvSpPr txBox="1"/>
                <p:nvPr/>
              </p:nvSpPr>
              <p:spPr>
                <a:xfrm>
                  <a:off x="1125129" y="2562478"/>
                  <a:ext cx="828464" cy="18043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l"/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200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de-DE" sz="1050" dirty="0" smtClean="0"/>
                    <a:t>(1,1,1,1)</a:t>
                  </a:r>
                  <a:endParaRPr lang="de-DE" sz="1200" dirty="0" err="1"/>
                </a:p>
              </p:txBody>
            </p:sp>
          </mc:Choice>
          <mc:Fallback xmlns="">
            <p:sp>
              <p:nvSpPr>
                <p:cNvPr id="25" name="Textfeld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5129" y="2562478"/>
                  <a:ext cx="828464" cy="18043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4412" t="-10000" b="-4333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2574289" y="1732652"/>
                <a:ext cx="3960550" cy="10936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de-DE" sz="1400" dirty="0" smtClean="0"/>
                  <a:t>Anfragen: 	</a:t>
                </a:r>
                <a:r>
                  <a:rPr lang="de-DE" sz="1400" dirty="0"/>
                  <a:t>	</a:t>
                </a:r>
                <a:endParaRPr lang="de-DE" sz="1400" dirty="0" smtClean="0"/>
              </a:p>
              <a:p>
                <a:pPr marL="361950" algn="l"/>
                <a:r>
                  <a:rPr lang="de-DE" sz="1400" dirty="0" smtClean="0"/>
                  <a:t>r1 (1,1,0,0) 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1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ar-AE" sz="14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ar-AE" sz="1400" i="1">
                            <a:latin typeface="Cambria Math"/>
                          </a:rPr>
                          <m:t>1</m:t>
                        </m:r>
                      </m:sup>
                    </m:sSubSup>
                    <m:r>
                      <a:rPr lang="de-DE" sz="1400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sz="1400" i="1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de-DE" sz="14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de-DE" sz="14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sz="1400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de-DE" sz="1400" i="1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  <m:r>
                          <a:rPr lang="de-DE" sz="14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de-DE" sz="1400" i="1">
                                <a:latin typeface="Cambria Math"/>
                              </a:rPr>
                            </m:ctrlPr>
                          </m:sSubPr>
                          <m:e>
                            <m:sSubSup>
                              <m:sSubSupPr>
                                <m:ctrlPr>
                                  <a:rPr lang="de-DE" sz="1400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de-DE" sz="1400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de-DE" sz="1400" i="1">
                                    <a:latin typeface="Cambria Math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de-DE" sz="1400" i="1">
                                    <a:latin typeface="Cambria Math"/>
                                  </a:rPr>
                                  <m:t>′′</m:t>
                                </m:r>
                              </m:sup>
                            </m:sSubSup>
                            <m:r>
                              <a:rPr lang="de-DE" sz="1400" i="1">
                                <a:latin typeface="Cambria Math"/>
                              </a:rPr>
                              <m:t>,</m:t>
                            </m:r>
                            <m:r>
                              <a:rPr lang="de-DE" sz="14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sz="1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de-DE" sz="14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de-DE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sz="14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de-DE" sz="1400" dirty="0"/>
                      <m:t> </m:t>
                    </m:r>
                  </m:oMath>
                </a14:m>
                <a:endParaRPr lang="de-DE" sz="1400" dirty="0" smtClean="0"/>
              </a:p>
              <a:p>
                <a:pPr marL="361950" algn="l"/>
                <a:r>
                  <a:rPr lang="de-DE" sz="1400" dirty="0" smtClean="0"/>
                  <a:t>r2 (1,0,0,1)</a:t>
                </a:r>
                <a:r>
                  <a:rPr lang="ar-AE" sz="1400" dirty="0" smtClean="0"/>
                  <a:t> </a:t>
                </a:r>
                <a:r>
                  <a:rPr lang="de-DE" sz="1400" dirty="0" smtClean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1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ar-AE" sz="14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sz="1400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de-DE" sz="1400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sz="1400" i="1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de-DE" sz="14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de-DE" sz="14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sz="1400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de-DE" sz="1400" i="1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  <m:r>
                          <a:rPr lang="de-DE" sz="14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de-DE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sz="1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de-DE" sz="14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de-DE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sz="14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de-DE" sz="1400" dirty="0" smtClean="0"/>
              </a:p>
              <a:p>
                <a:pPr marL="361950" algn="l"/>
                <a:r>
                  <a:rPr lang="de-DE" sz="1400" dirty="0"/>
                  <a:t>r</a:t>
                </a:r>
                <a:r>
                  <a:rPr lang="de-DE" sz="1400" dirty="0" smtClean="0"/>
                  <a:t>3 (1,1,0,1)</a:t>
                </a:r>
                <a:r>
                  <a:rPr lang="ar-AE" sz="1400" kern="0" dirty="0"/>
                  <a:t> </a:t>
                </a:r>
                <a:r>
                  <a:rPr lang="de-DE" sz="1400" kern="0" dirty="0" smtClean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1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ar-AE" sz="14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sz="1400" i="1">
                            <a:latin typeface="Cambria Math"/>
                          </a:rPr>
                          <m:t>3</m:t>
                        </m:r>
                      </m:sup>
                    </m:sSubSup>
                    <m:r>
                      <a:rPr lang="de-DE" sz="1400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sz="1400" i="1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de-DE" sz="14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de-DE" sz="14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sz="1400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de-DE" sz="1400" i="1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  <m:r>
                          <a:rPr lang="de-DE" sz="14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de-DE" sz="1400" i="1">
                                <a:latin typeface="Cambria Math"/>
                              </a:rPr>
                            </m:ctrlPr>
                          </m:sSubPr>
                          <m:e>
                            <m:sSubSup>
                              <m:sSubSupPr>
                                <m:ctrlPr>
                                  <a:rPr lang="de-DE" sz="1400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de-DE" sz="1400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de-DE" sz="1400" i="1">
                                    <a:latin typeface="Cambria Math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de-DE" sz="1400" i="1">
                                    <a:latin typeface="Cambria Math"/>
                                  </a:rPr>
                                  <m:t>′′</m:t>
                                </m:r>
                              </m:sup>
                            </m:sSubSup>
                            <m:r>
                              <a:rPr lang="de-DE" sz="1400" i="1">
                                <a:latin typeface="Cambria Math"/>
                              </a:rPr>
                              <m:t>,</m:t>
                            </m:r>
                            <m:r>
                              <a:rPr lang="de-DE" sz="14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sz="1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de-DE" sz="14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de-DE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sz="14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de-DE" sz="1400" dirty="0"/>
                      <m:t> </m:t>
                    </m:r>
                  </m:oMath>
                </a14:m>
                <a:endParaRPr lang="de-DE" sz="1400" dirty="0" smtClean="0"/>
              </a:p>
              <a:p>
                <a:pPr marL="361950" algn="l"/>
                <a:r>
                  <a:rPr lang="de-DE" sz="1400" dirty="0"/>
                  <a:t>r</a:t>
                </a:r>
                <a:r>
                  <a:rPr lang="de-DE" sz="1400" dirty="0" smtClean="0"/>
                  <a:t>4 (0,1,1,0)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1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ar-AE" sz="14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sz="1400" i="1">
                            <a:latin typeface="Cambria Math"/>
                          </a:rPr>
                          <m:t>4</m:t>
                        </m:r>
                      </m:sup>
                    </m:sSubSup>
                    <m:r>
                      <a:rPr lang="de-DE" sz="1400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sz="1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400" i="1">
                                <a:latin typeface="Cambria Math"/>
                              </a:rPr>
                            </m:ctrlPr>
                          </m:sSubPr>
                          <m:e>
                            <m:sSubSup>
                              <m:sSubSupPr>
                                <m:ctrlPr>
                                  <a:rPr lang="de-DE" sz="1400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de-DE" sz="1400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de-DE" sz="1400" i="1">
                                    <a:latin typeface="Cambria Math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de-DE" sz="1400" i="1">
                                    <a:latin typeface="Cambria Math"/>
                                  </a:rPr>
                                  <m:t>′′</m:t>
                                </m:r>
                              </m:sup>
                            </m:sSubSup>
                            <m:r>
                              <a:rPr lang="de-DE" sz="1400" i="1">
                                <a:latin typeface="Cambria Math"/>
                              </a:rPr>
                              <m:t>,</m:t>
                            </m:r>
                            <m:r>
                              <a:rPr lang="de-DE" sz="14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sz="1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de-DE" sz="1400" dirty="0" smtClean="0"/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289" y="1732652"/>
                <a:ext cx="3960550" cy="1093633"/>
              </a:xfrm>
              <a:prstGeom prst="rect">
                <a:avLst/>
              </a:prstGeom>
              <a:blipFill rotWithShape="1">
                <a:blip r:embed="rId5"/>
                <a:stretch>
                  <a:fillRect l="-2615" t="-4444" b="-88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1134089" y="2295467"/>
                <a:ext cx="744976" cy="180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 algn="l"/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sz="1200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de-DE" sz="1200" b="0" i="1" smtClean="0">
                            <a:latin typeface="Cambria Math"/>
                          </a:rPr>
                          <m:t>′′</m:t>
                        </m:r>
                      </m:sup>
                    </m:sSubSup>
                  </m:oMath>
                </a14:m>
                <a:r>
                  <a:rPr lang="de-DE" sz="1000" dirty="0" smtClean="0"/>
                  <a:t>(</a:t>
                </a:r>
                <a:r>
                  <a:rPr lang="de-DE" sz="1050" dirty="0">
                    <a:solidFill>
                      <a:srgbClr val="000000"/>
                    </a:solidFill>
                  </a:rPr>
                  <a:t>1,0,0,1</a:t>
                </a:r>
                <a:r>
                  <a:rPr lang="de-DE" sz="1000" dirty="0" smtClean="0">
                    <a:solidFill>
                      <a:srgbClr val="000000"/>
                    </a:solidFill>
                  </a:rPr>
                  <a:t>)</a:t>
                </a:r>
                <a:endParaRPr lang="de-DE" sz="1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089" y="2295467"/>
                <a:ext cx="744976" cy="180434"/>
              </a:xfrm>
              <a:prstGeom prst="rect">
                <a:avLst/>
              </a:prstGeom>
              <a:blipFill rotWithShape="1">
                <a:blip r:embed="rId6"/>
                <a:stretch>
                  <a:fillRect l="-4918" t="-13793" b="-448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24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Konfliktzeitpunkt bestimmen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Inhaltsplatzhalter 9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smtClean="0">
                    <a:sym typeface="Wingdings" panose="05000000000000000000" pitchFamily="2" charset="2"/>
                  </a:rPr>
                  <a:t>Makrokonflikte:			 r1&amp;r2, r1&amp;r3, r1&amp;r4, r2&amp;r3, </a:t>
                </a:r>
                <a:r>
                  <a:rPr lang="de-DE" u="sng" dirty="0" smtClean="0">
                    <a:sym typeface="Wingdings" panose="05000000000000000000" pitchFamily="2" charset="2"/>
                  </a:rPr>
                  <a:t>r2&amp;r4</a:t>
                </a:r>
                <a:r>
                  <a:rPr lang="de-DE" dirty="0" smtClean="0">
                    <a:sym typeface="Wingdings" panose="05000000000000000000" pitchFamily="2" charset="2"/>
                  </a:rPr>
                  <a:t>, r3&amp;r4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smtClean="0">
                    <a:sym typeface="Wingdings" panose="05000000000000000000" pitchFamily="2" charset="2"/>
                  </a:rPr>
                  <a:t>Mikrokonflikt :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de-DE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dirty="0" smtClean="0"/>
                  <a:t>Konfliktzeitpunkt bestimmen: </a:t>
                </a:r>
                <a:r>
                  <a:rPr lang="de-DE" dirty="0" smtClean="0"/>
                  <a:t>	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ym typeface="Wingdings" panose="05000000000000000000" pitchFamily="2" charset="2"/>
                  </a:rPr>
                  <a:t>Aufteilung der Systemtrasse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/>
                      </a:rPr>
                      <m:t> </m:t>
                    </m:r>
                  </m:oMath>
                </a14:m>
                <a:r>
                  <a:rPr lang="de-DE" dirty="0">
                    <a:sym typeface="Wingdings" panose="05000000000000000000" pitchFamily="2" charset="2"/>
                  </a:rPr>
                  <a:t> in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i="1">
                            <a:latin typeface="Cambria Math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de-DE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de-DE" dirty="0">
                    <a:sym typeface="Wingdings" panose="05000000000000000000" pitchFamily="2" charset="2"/>
                  </a:rPr>
                  <a:t> (1,0,0,1) und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i="1">
                            <a:latin typeface="Cambria Math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de-DE" i="1">
                            <a:latin typeface="Cambria Math"/>
                          </a:rPr>
                          <m:t>′′</m:t>
                        </m:r>
                      </m:sup>
                    </m:sSubSup>
                  </m:oMath>
                </a14:m>
                <a:r>
                  <a:rPr lang="de-DE" dirty="0">
                    <a:sym typeface="Wingdings" panose="05000000000000000000" pitchFamily="2" charset="2"/>
                  </a:rPr>
                  <a:t> (0,1,1,0)</a:t>
                </a:r>
              </a:p>
              <a:p>
                <a:endParaRPr lang="de-DE" dirty="0" smtClean="0"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smtClean="0">
                    <a:sym typeface="Wingdings" panose="05000000000000000000" pitchFamily="2" charset="2"/>
                  </a:rPr>
                  <a:t>Wegesuche: 	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i="1">
                            <a:latin typeface="Cambria Math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ar-AE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ar-AE" i="1">
                            <a:latin typeface="Cambria Math"/>
                          </a:rPr>
                          <m:t>1</m:t>
                        </m:r>
                      </m:sup>
                    </m:sSubSup>
                    <m:r>
                      <a:rPr lang="de-DE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i="1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de-DE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  <m:r>
                          <a:rPr lang="de-DE" b="0" i="1" smtClean="0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de-DE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/>
                              </a:rPr>
                              <m:t>′′</m:t>
                            </m:r>
                          </m:sup>
                        </m:sSubSup>
                      </m:e>
                    </m:d>
                  </m:oMath>
                </a14:m>
                <a:r>
                  <a:rPr lang="de-DE" dirty="0" smtClean="0"/>
                  <a:t>; </a:t>
                </a:r>
                <a:r>
                  <a:rPr lang="de-DE" dirty="0"/>
                  <a:t/>
                </a:r>
                <a:br>
                  <a:rPr lang="de-DE" dirty="0"/>
                </a:br>
                <a:r>
                  <a:rPr lang="de-DE" dirty="0" smtClean="0"/>
                  <a:t> 		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i="1">
                            <a:latin typeface="Cambria Math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ar-AE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de-DE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i="1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de-DE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endParaRPr lang="de-DE" dirty="0" smtClean="0"/>
              </a:p>
              <a:p>
                <a:r>
                  <a:rPr lang="de-DE" dirty="0" smtClean="0"/>
                  <a:t> 		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i="1">
                            <a:latin typeface="Cambria Math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ar-AE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b="0" i="1" smtClean="0">
                            <a:latin typeface="Cambria Math"/>
                          </a:rPr>
                          <m:t>3</m:t>
                        </m:r>
                      </m:sup>
                    </m:sSubSup>
                    <m:r>
                      <a:rPr lang="de-DE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i="1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de-DE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  <m:r>
                          <a:rPr lang="de-DE" b="0" i="1" smtClean="0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de-DE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/>
                              </a:rPr>
                              <m:t>′′</m:t>
                            </m:r>
                          </m:sup>
                        </m:sSubSup>
                      </m:e>
                    </m:d>
                  </m:oMath>
                </a14:m>
                <a:endParaRPr lang="de-DE" dirty="0" smtClean="0"/>
              </a:p>
              <a:p>
                <a:r>
                  <a:rPr lang="de-DE" dirty="0" smtClean="0"/>
                  <a:t>		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i="1">
                            <a:latin typeface="Cambria Math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ar-AE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b="0" i="1" smtClean="0">
                            <a:latin typeface="Cambria Math"/>
                          </a:rPr>
                          <m:t>3</m:t>
                        </m:r>
                      </m:sup>
                    </m:sSubSup>
                    <m:r>
                      <a:rPr lang="de-DE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i="1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de-DE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/>
                              </a:rPr>
                              <m:t>′′</m:t>
                            </m:r>
                          </m:sup>
                        </m:sSubSup>
                      </m:e>
                    </m:d>
                  </m:oMath>
                </a14:m>
                <a:endParaRPr lang="de-DE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 smtClean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10" name="Inhaltsplatzhalt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mtClean="0">
                <a:solidFill>
                  <a:srgbClr val="000000"/>
                </a:solidFill>
              </a:rPr>
              <a:t>DB Netz AG | Patrick Breun, Jordis Wächter | Dresden | 19.12.2017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57D3ECB-C94C-431E-AF53-5B9F6EE45787}" type="slidenum">
              <a:rPr lang="de-DE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270099" y="1271552"/>
            <a:ext cx="8569060" cy="286480"/>
          </a:xfrm>
          <a:prstGeom prst="rect">
            <a:avLst/>
          </a:prstGeom>
          <a:solidFill>
            <a:srgbClr val="878C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FFFFFF"/>
                </a:solidFill>
              </a:rPr>
              <a:t>g</a:t>
            </a:r>
            <a:r>
              <a:rPr lang="de-DE" sz="1400" dirty="0" smtClean="0">
                <a:solidFill>
                  <a:srgbClr val="FFFFFF"/>
                </a:solidFill>
              </a:rPr>
              <a:t>leiches 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Beispiel (andere Makrokonflikt zuerst gewählt)</a:t>
            </a:r>
          </a:p>
        </p:txBody>
      </p:sp>
      <p:grpSp>
        <p:nvGrpSpPr>
          <p:cNvPr id="27" name="Gruppieren 26"/>
          <p:cNvGrpSpPr/>
          <p:nvPr/>
        </p:nvGrpSpPr>
        <p:grpSpPr>
          <a:xfrm>
            <a:off x="494959" y="2198480"/>
            <a:ext cx="1768932" cy="156720"/>
            <a:chOff x="485999" y="2198480"/>
            <a:chExt cx="1768932" cy="156720"/>
          </a:xfrm>
        </p:grpSpPr>
        <p:sp>
          <p:nvSpPr>
            <p:cNvPr id="11" name="Flussdiagramm: Verbindungsstelle 10"/>
            <p:cNvSpPr/>
            <p:nvPr/>
          </p:nvSpPr>
          <p:spPr bwMode="auto">
            <a:xfrm>
              <a:off x="485999" y="2204830"/>
              <a:ext cx="144020" cy="144020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DB Office" pitchFamily="34" charset="0"/>
              </a:endParaRPr>
            </a:p>
          </p:txBody>
        </p:sp>
        <p:sp>
          <p:nvSpPr>
            <p:cNvPr id="12" name="Flussdiagramm: Verbindungsstelle 11"/>
            <p:cNvSpPr/>
            <p:nvPr/>
          </p:nvSpPr>
          <p:spPr bwMode="auto">
            <a:xfrm>
              <a:off x="2110911" y="2204830"/>
              <a:ext cx="144020" cy="144020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DB Office" pitchFamily="34" charset="0"/>
              </a:endParaRPr>
            </a:p>
          </p:txBody>
        </p:sp>
        <p:cxnSp>
          <p:nvCxnSpPr>
            <p:cNvPr id="16" name="Gekrümmte Verbindung 15"/>
            <p:cNvCxnSpPr>
              <a:stCxn id="11" idx="0"/>
              <a:endCxn id="12" idx="0"/>
            </p:cNvCxnSpPr>
            <p:nvPr/>
          </p:nvCxnSpPr>
          <p:spPr bwMode="auto">
            <a:xfrm rot="5400000" flipH="1" flipV="1">
              <a:off x="1370465" y="1392374"/>
              <a:ext cx="12700" cy="1624912"/>
            </a:xfrm>
            <a:prstGeom prst="curvedConnector3">
              <a:avLst>
                <a:gd name="adj1" fmla="val 180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Gekrümmte Verbindung 17"/>
            <p:cNvCxnSpPr>
              <a:stCxn id="11" idx="4"/>
              <a:endCxn id="12" idx="4"/>
            </p:cNvCxnSpPr>
            <p:nvPr/>
          </p:nvCxnSpPr>
          <p:spPr bwMode="auto">
            <a:xfrm rot="16200000" flipH="1">
              <a:off x="1370465" y="1536394"/>
              <a:ext cx="12700" cy="1624912"/>
            </a:xfrm>
            <a:prstGeom prst="curvedConnector3">
              <a:avLst>
                <a:gd name="adj1" fmla="val 180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Gerade Verbindung mit Pfeil 21"/>
            <p:cNvCxnSpPr>
              <a:stCxn id="11" idx="6"/>
              <a:endCxn id="12" idx="2"/>
            </p:cNvCxnSpPr>
            <p:nvPr/>
          </p:nvCxnSpPr>
          <p:spPr bwMode="auto">
            <a:xfrm>
              <a:off x="630019" y="2276840"/>
              <a:ext cx="148089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2574289" y="1722842"/>
                <a:ext cx="3168440" cy="10883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de-DE" sz="1400" dirty="0" smtClean="0"/>
                  <a:t>Anfragen: 	</a:t>
                </a:r>
                <a:r>
                  <a:rPr lang="de-DE" sz="1400" dirty="0"/>
                  <a:t>	</a:t>
                </a:r>
                <a:endParaRPr lang="de-DE" sz="1400" dirty="0" smtClean="0"/>
              </a:p>
              <a:p>
                <a:pPr marL="361950" algn="l"/>
                <a:r>
                  <a:rPr lang="de-DE" sz="1400" dirty="0" smtClean="0"/>
                  <a:t>r1 (1,1,0,0)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140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4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ar-AE" sz="14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ar-AE" sz="14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p>
                    </m:sSubSup>
                    <m:r>
                      <a:rPr lang="de-DE" sz="14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sz="1400" b="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400" b="0" i="1" kern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400" b="0" i="1" kern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sz="1400" b="0" i="1" kern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de-DE" sz="1400" dirty="0" smtClean="0"/>
              </a:p>
              <a:p>
                <a:pPr marL="361950" algn="l"/>
                <a:r>
                  <a:rPr lang="de-DE" sz="1400" dirty="0" smtClean="0"/>
                  <a:t>r2 (1,0,0,1)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1400" i="1" kern="0"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400" i="1" ker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ar-AE" sz="1400" i="1" ker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sz="1400" b="0" i="1" kern="0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de-DE" sz="1400" kern="0" dirty="0"/>
                  <a:t> </a:t>
                </a:r>
                <a14:m>
                  <m:oMath xmlns:m="http://schemas.openxmlformats.org/officeDocument/2006/math">
                    <m:r>
                      <a:rPr lang="de-DE" sz="1400" i="1" ker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sz="1400" i="1" ker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400" i="1" ker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400" i="1" ker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sz="1400" i="1" ker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de-DE" sz="1400" dirty="0" smtClean="0"/>
              </a:p>
              <a:p>
                <a:pPr marL="361950" algn="l"/>
                <a:r>
                  <a:rPr lang="de-DE" sz="1400" dirty="0"/>
                  <a:t>r</a:t>
                </a:r>
                <a:r>
                  <a:rPr lang="de-DE" sz="1400" dirty="0" smtClean="0"/>
                  <a:t>3 (1,1,0,1)</a:t>
                </a:r>
                <a:r>
                  <a:rPr lang="ar-AE" sz="1400" kern="0" dirty="0"/>
                  <a:t> </a:t>
                </a:r>
                <a:r>
                  <a:rPr lang="de-DE" sz="1400" kern="0" dirty="0" smtClean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1400" i="1" kern="0"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400" i="1" ker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ar-AE" sz="1400" i="1" ker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sz="1400" b="0" i="1" kern="0" smtClean="0">
                            <a:latin typeface="Cambria Math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de-DE" sz="1400" kern="0" dirty="0"/>
                  <a:t> </a:t>
                </a:r>
                <a14:m>
                  <m:oMath xmlns:m="http://schemas.openxmlformats.org/officeDocument/2006/math">
                    <m:r>
                      <a:rPr lang="de-DE" sz="1400" i="1" ker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sz="1400" i="1" ker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400" i="1" ker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400" i="1" ker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sz="1400" i="1" ker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de-DE" sz="1400" dirty="0" smtClean="0"/>
              </a:p>
              <a:p>
                <a:pPr marL="361950" algn="l"/>
                <a:r>
                  <a:rPr lang="de-DE" sz="1400" dirty="0"/>
                  <a:t>r</a:t>
                </a:r>
                <a:r>
                  <a:rPr lang="de-DE" sz="1400" dirty="0" smtClean="0"/>
                  <a:t>4 (0,1,1,0)</a:t>
                </a:r>
                <a:r>
                  <a:rPr lang="ar-AE" sz="1400" kern="0" dirty="0"/>
                  <a:t> </a:t>
                </a:r>
                <a:r>
                  <a:rPr lang="de-DE" sz="1400" kern="0" dirty="0" smtClean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1400" i="1" kern="0"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400" i="1" ker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ar-AE" sz="1400" i="1" ker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sz="1400" b="0" i="1" kern="0" smtClean="0">
                            <a:latin typeface="Cambria Math"/>
                          </a:rPr>
                          <m:t>4</m:t>
                        </m:r>
                      </m:sup>
                    </m:sSubSup>
                  </m:oMath>
                </a14:m>
                <a:r>
                  <a:rPr lang="de-DE" sz="1400" kern="0" dirty="0"/>
                  <a:t> </a:t>
                </a:r>
                <a14:m>
                  <m:oMath xmlns:m="http://schemas.openxmlformats.org/officeDocument/2006/math">
                    <m:r>
                      <a:rPr lang="de-DE" sz="1400" i="1" ker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sz="1400" i="1" ker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400" i="1" ker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400" i="1" ker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sz="1400" i="1" ker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de-DE" sz="1400" dirty="0" smtClean="0"/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289" y="1722842"/>
                <a:ext cx="3168440" cy="1088375"/>
              </a:xfrm>
              <a:prstGeom prst="rect">
                <a:avLst/>
              </a:prstGeom>
              <a:blipFill rotWithShape="1">
                <a:blip r:embed="rId3"/>
                <a:stretch>
                  <a:fillRect l="-3269" t="-5056" b="-955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/>
              <p:cNvSpPr txBox="1"/>
              <p:nvPr/>
            </p:nvSpPr>
            <p:spPr>
              <a:xfrm>
                <a:off x="1087562" y="2081719"/>
                <a:ext cx="828464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2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sz="12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200" dirty="0" smtClean="0"/>
                  <a:t> </a:t>
                </a:r>
                <a:r>
                  <a:rPr lang="de-DE" sz="1050" dirty="0" smtClean="0"/>
                  <a:t>(1,1,1,1)</a:t>
                </a:r>
                <a:endParaRPr lang="de-DE" sz="1200" dirty="0"/>
              </a:p>
            </p:txBody>
          </p:sp>
        </mc:Choice>
        <mc:Fallback xmlns=""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562" y="2081719"/>
                <a:ext cx="828464" cy="184666"/>
              </a:xfrm>
              <a:prstGeom prst="rect">
                <a:avLst/>
              </a:prstGeom>
              <a:blipFill rotWithShape="1">
                <a:blip r:embed="rId4"/>
                <a:stretch>
                  <a:fillRect l="-4412" t="-9677" b="-3871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1087562" y="1772770"/>
                <a:ext cx="88446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2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sz="12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1200" dirty="0" smtClean="0"/>
                  <a:t> </a:t>
                </a:r>
                <a:r>
                  <a:rPr lang="de-DE" sz="1050" dirty="0" smtClean="0"/>
                  <a:t>(1,1,1,1)</a:t>
                </a:r>
                <a:endParaRPr lang="de-DE" sz="1200" dirty="0"/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562" y="1772770"/>
                <a:ext cx="884466" cy="184666"/>
              </a:xfrm>
              <a:prstGeom prst="rect">
                <a:avLst/>
              </a:prstGeom>
              <a:blipFill rotWithShape="1">
                <a:blip r:embed="rId5"/>
                <a:stretch>
                  <a:fillRect l="-4138" t="-13333" b="-4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1087562" y="2570816"/>
                <a:ext cx="674271" cy="180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2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sz="12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de-DE" sz="12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de-DE" sz="1050" dirty="0" smtClean="0"/>
                  <a:t>(1,1,1,1)</a:t>
                </a:r>
                <a:endParaRPr lang="de-DE" sz="1200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562" y="2570816"/>
                <a:ext cx="674271" cy="180434"/>
              </a:xfrm>
              <a:prstGeom prst="rect">
                <a:avLst/>
              </a:prstGeom>
              <a:blipFill rotWithShape="1">
                <a:blip r:embed="rId6"/>
                <a:stretch>
                  <a:fillRect l="-5405" t="-13793" r="-9009" b="-448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hteck 16"/>
          <p:cNvSpPr/>
          <p:nvPr/>
        </p:nvSpPr>
        <p:spPr bwMode="auto">
          <a:xfrm>
            <a:off x="3493730" y="4005494"/>
            <a:ext cx="1152160" cy="21561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de-DE" sz="1400" dirty="0" smtClean="0"/>
              <a:t>r2 </a:t>
            </a:r>
            <a:r>
              <a:rPr lang="de-DE" sz="1400" dirty="0"/>
              <a:t>(</a:t>
            </a:r>
            <a:r>
              <a:rPr lang="de-DE" sz="1400" dirty="0" smtClean="0"/>
              <a:t>1,0,0,1</a:t>
            </a:r>
            <a:r>
              <a:rPr lang="de-DE" dirty="0" smtClean="0"/>
              <a:t>)</a:t>
            </a:r>
            <a:endParaRPr kumimoji="0" lang="de-D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19" name="Rechteck 18"/>
          <p:cNvSpPr/>
          <p:nvPr/>
        </p:nvSpPr>
        <p:spPr bwMode="auto">
          <a:xfrm>
            <a:off x="5058634" y="4005494"/>
            <a:ext cx="1152160" cy="21561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de-DE" sz="1400" dirty="0" smtClean="0"/>
              <a:t>r4 (0,1,1,0</a:t>
            </a:r>
            <a:r>
              <a:rPr lang="de-DE" dirty="0" smtClean="0"/>
              <a:t>)</a:t>
            </a:r>
            <a:endParaRPr kumimoji="0" lang="de-D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cxnSp>
        <p:nvCxnSpPr>
          <p:cNvPr id="20" name="Gerade Verbindung mit Pfeil 19"/>
          <p:cNvCxnSpPr>
            <a:stCxn id="19" idx="3"/>
            <a:endCxn id="21" idx="1"/>
          </p:cNvCxnSpPr>
          <p:nvPr/>
        </p:nvCxnSpPr>
        <p:spPr bwMode="auto">
          <a:xfrm>
            <a:off x="6210794" y="4113302"/>
            <a:ext cx="64809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hteck 20"/>
              <p:cNvSpPr/>
              <p:nvPr/>
            </p:nvSpPr>
            <p:spPr bwMode="auto">
              <a:xfrm>
                <a:off x="6858884" y="4005494"/>
                <a:ext cx="2448340" cy="21561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de-DE" sz="1400" dirty="0" smtClean="0"/>
                  <a:t> (</a:t>
                </a:r>
                <a:r>
                  <a:rPr lang="de-DE" sz="1400" dirty="0"/>
                  <a:t>0</a:t>
                </a:r>
                <a:r>
                  <a:rPr lang="de-DE" sz="1400" dirty="0" smtClean="0"/>
                  <a:t>,0,0,0</a:t>
                </a:r>
                <a:r>
                  <a:rPr lang="de-DE" dirty="0" smtClean="0"/>
                  <a:t>) </a:t>
                </a:r>
                <a:r>
                  <a:rPr lang="de-DE" dirty="0" smtClean="0">
                    <a:sym typeface="Wingdings" panose="05000000000000000000" pitchFamily="2" charset="2"/>
                  </a:rPr>
                  <a:t>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 smtClean="0">
                    <a:sym typeface="Wingdings" panose="05000000000000000000" pitchFamily="2" charset="2"/>
                  </a:rPr>
                  <a:t>aufteilen </a:t>
                </a:r>
                <a:endParaRPr kumimoji="0" lang="de-DE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DB Office" pitchFamily="34" charset="0"/>
                </a:endParaRPr>
              </a:p>
            </p:txBody>
          </p:sp>
        </mc:Choice>
        <mc:Fallback xmlns="">
          <p:sp>
            <p:nvSpPr>
              <p:cNvPr id="21" name="Rechteck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884" y="4005494"/>
                <a:ext cx="2448340" cy="215616"/>
              </a:xfrm>
              <a:prstGeom prst="rect">
                <a:avLst/>
              </a:prstGeom>
              <a:blipFill rotWithShape="1">
                <a:blip r:embed="rId7"/>
                <a:stretch>
                  <a:fillRect t="-28205" b="-53846"/>
                </a:stretch>
              </a:blipFill>
              <a:ln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Gewinkelte Verbindung 22"/>
          <p:cNvCxnSpPr>
            <a:stCxn id="17" idx="0"/>
            <a:endCxn id="21" idx="1"/>
          </p:cNvCxnSpPr>
          <p:nvPr/>
        </p:nvCxnSpPr>
        <p:spPr bwMode="auto">
          <a:xfrm rot="16200000" flipH="1">
            <a:off x="5410443" y="2664861"/>
            <a:ext cx="107808" cy="2789074"/>
          </a:xfrm>
          <a:prstGeom prst="bentConnector4">
            <a:avLst>
              <a:gd name="adj1" fmla="val -109518"/>
              <a:gd name="adj2" fmla="val 8158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Textfeld 23"/>
          <p:cNvSpPr txBox="1"/>
          <p:nvPr/>
        </p:nvSpPr>
        <p:spPr>
          <a:xfrm>
            <a:off x="6387358" y="3928636"/>
            <a:ext cx="54353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1200" dirty="0" smtClean="0"/>
              <a:t>AND</a:t>
            </a:r>
          </a:p>
        </p:txBody>
      </p:sp>
    </p:spTree>
    <p:extLst>
      <p:ext uri="{BB962C8B-B14F-4D97-AF65-F5344CB8AC3E}">
        <p14:creationId xmlns:p14="http://schemas.microsoft.com/office/powerpoint/2010/main" val="403845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Konfliktzeitpunkt bestimmen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Inhaltsplatzhalter 9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smtClean="0"/>
                  <a:t>Makrokonflikte:	</a:t>
                </a:r>
                <a:r>
                  <a:rPr lang="de-DE" dirty="0">
                    <a:sym typeface="Wingdings" panose="05000000000000000000" pitchFamily="2" charset="2"/>
                  </a:rPr>
                  <a:t>r1&amp;r2, </a:t>
                </a:r>
                <a:r>
                  <a:rPr lang="de-DE" u="sng" dirty="0">
                    <a:sym typeface="Wingdings" panose="05000000000000000000" pitchFamily="2" charset="2"/>
                  </a:rPr>
                  <a:t>r1&amp;r3</a:t>
                </a:r>
                <a:r>
                  <a:rPr lang="de-DE" dirty="0">
                    <a:sym typeface="Wingdings" panose="05000000000000000000" pitchFamily="2" charset="2"/>
                  </a:rPr>
                  <a:t>, r1&amp;r4, </a:t>
                </a:r>
                <a:r>
                  <a:rPr lang="de-DE" dirty="0" smtClean="0">
                    <a:sym typeface="Wingdings" panose="05000000000000000000" pitchFamily="2" charset="2"/>
                  </a:rPr>
                  <a:t>r2&amp;r3, </a:t>
                </a:r>
                <a:r>
                  <a:rPr lang="de-DE" dirty="0">
                    <a:sym typeface="Wingdings" panose="05000000000000000000" pitchFamily="2" charset="2"/>
                  </a:rPr>
                  <a:t>r3&amp;r4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smtClean="0"/>
                  <a:t>Mikrokonflikt: 	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de-DE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de-DE" dirty="0" smtClean="0"/>
                  <a:t> und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i="1">
                            <a:latin typeface="Cambria Math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de-DE" i="1">
                            <a:latin typeface="Cambria Math"/>
                          </a:rPr>
                          <m:t>′</m:t>
                        </m:r>
                        <m:r>
                          <a:rPr lang="de-DE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de-DE" dirty="0"/>
                  <a:t> </a:t>
                </a:r>
                <a:endParaRPr lang="de-DE" dirty="0" err="1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dirty="0" smtClean="0"/>
                  <a:t>Konfliktzeitpunkte </a:t>
                </a:r>
                <a:r>
                  <a:rPr lang="de-DE" b="1" dirty="0"/>
                  <a:t>bestimmen</a:t>
                </a:r>
                <a:r>
                  <a:rPr lang="de-DE" b="1" dirty="0" smtClean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b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b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b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b="1" dirty="0" smtClean="0"/>
              </a:p>
              <a:p>
                <a:endParaRPr lang="de-DE" b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smtClean="0">
                    <a:sym typeface="Wingdings" panose="05000000000000000000" pitchFamily="2" charset="2"/>
                  </a:rPr>
                  <a:t>Wegesuche:	</a:t>
                </a:r>
              </a:p>
              <a:p>
                <a:r>
                  <a:rPr lang="de-DE" dirty="0" smtClean="0">
                    <a:sym typeface="Wingdings" panose="05000000000000000000" pitchFamily="2" charset="2"/>
                  </a:rPr>
                  <a:t>	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i="1">
                            <a:latin typeface="Cambria Math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ar-AE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b="0" i="1" smtClean="0">
                            <a:latin typeface="Cambria Math"/>
                          </a:rPr>
                          <m:t>3</m:t>
                        </m:r>
                      </m:sup>
                    </m:sSubSup>
                    <m:r>
                      <a:rPr lang="de-DE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i="1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de-DE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  <m:r>
                          <a:rPr lang="de-DE" b="0" i="1" smtClean="0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de-DE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/>
                              </a:rPr>
                              <m:t>′</m:t>
                            </m:r>
                            <m:r>
                              <a:rPr lang="de-DE" i="1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  <m:r>
                          <a:rPr lang="de-DE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de-D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dirty="0"/>
                  <a:t>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i="1">
                            <a:latin typeface="Cambria Math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ar-AE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b="0" i="1" smtClean="0">
                            <a:latin typeface="Cambria Math"/>
                          </a:rPr>
                          <m:t>4</m:t>
                        </m:r>
                      </m:sup>
                    </m:sSubSup>
                    <m:r>
                      <a:rPr lang="de-DE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i="1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de-DE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de-DE" i="1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  <m:r>
                          <a:rPr lang="de-DE" i="1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de-DE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de-DE" i="1">
                                <a:latin typeface="Cambria Math"/>
                              </a:rPr>
                              <m:t>′′</m:t>
                            </m:r>
                          </m:sup>
                        </m:sSubSup>
                        <m:r>
                          <a:rPr lang="de-DE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de-D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de-DE" dirty="0" smtClean="0"/>
              </a:p>
              <a:p>
                <a:endParaRPr lang="de-DE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smtClean="0"/>
                  <a:t>SAT lösbar? 		Nein</a:t>
                </a:r>
                <a:endParaRPr lang="de-DE" dirty="0"/>
              </a:p>
              <a:p>
                <a:pPr marL="285750" indent="-285750">
                  <a:buFont typeface="Wingdings"/>
                  <a:buChar char="à"/>
                </a:pPr>
                <a:endParaRPr lang="de-DE" dirty="0"/>
              </a:p>
            </p:txBody>
          </p:sp>
        </mc:Choice>
        <mc:Fallback xmlns="">
          <p:sp>
            <p:nvSpPr>
              <p:cNvPr id="10" name="Inhaltsplatzhalt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54" b="-599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mtClean="0">
                <a:solidFill>
                  <a:srgbClr val="000000"/>
                </a:solidFill>
              </a:rPr>
              <a:t>DB Netz AG | Patrick Breun, Jordis Wächter | Dresden | 19.12.2017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57D3ECB-C94C-431E-AF53-5B9F6EE45787}" type="slidenum">
              <a:rPr lang="de-DE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270099" y="1271552"/>
            <a:ext cx="8569060" cy="286480"/>
          </a:xfrm>
          <a:prstGeom prst="rect">
            <a:avLst/>
          </a:prstGeom>
          <a:solidFill>
            <a:srgbClr val="878C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FFFFFF"/>
                </a:solidFill>
              </a:rPr>
              <a:t>g</a:t>
            </a:r>
            <a:r>
              <a:rPr lang="de-DE" sz="1400" dirty="0" smtClean="0">
                <a:solidFill>
                  <a:srgbClr val="FFFFFF"/>
                </a:solidFill>
              </a:rPr>
              <a:t>leiches 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Beispiel (andere Makrokonflikt zuerst gewählt)</a:t>
            </a:r>
          </a:p>
        </p:txBody>
      </p:sp>
      <p:grpSp>
        <p:nvGrpSpPr>
          <p:cNvPr id="27" name="Gruppieren 26"/>
          <p:cNvGrpSpPr/>
          <p:nvPr/>
        </p:nvGrpSpPr>
        <p:grpSpPr>
          <a:xfrm>
            <a:off x="494959" y="2198480"/>
            <a:ext cx="1768932" cy="156720"/>
            <a:chOff x="485999" y="2198480"/>
            <a:chExt cx="1768932" cy="156720"/>
          </a:xfrm>
        </p:grpSpPr>
        <p:sp>
          <p:nvSpPr>
            <p:cNvPr id="11" name="Flussdiagramm: Verbindungsstelle 10"/>
            <p:cNvSpPr/>
            <p:nvPr/>
          </p:nvSpPr>
          <p:spPr bwMode="auto">
            <a:xfrm>
              <a:off x="485999" y="2204830"/>
              <a:ext cx="144020" cy="144020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DB Office" pitchFamily="34" charset="0"/>
              </a:endParaRPr>
            </a:p>
          </p:txBody>
        </p:sp>
        <p:sp>
          <p:nvSpPr>
            <p:cNvPr id="12" name="Flussdiagramm: Verbindungsstelle 11"/>
            <p:cNvSpPr/>
            <p:nvPr/>
          </p:nvSpPr>
          <p:spPr bwMode="auto">
            <a:xfrm>
              <a:off x="2110911" y="2204830"/>
              <a:ext cx="144020" cy="144020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DB Office" pitchFamily="34" charset="0"/>
              </a:endParaRPr>
            </a:p>
          </p:txBody>
        </p:sp>
        <p:cxnSp>
          <p:nvCxnSpPr>
            <p:cNvPr id="16" name="Gekrümmte Verbindung 15"/>
            <p:cNvCxnSpPr>
              <a:stCxn id="11" idx="0"/>
              <a:endCxn id="12" idx="0"/>
            </p:cNvCxnSpPr>
            <p:nvPr/>
          </p:nvCxnSpPr>
          <p:spPr bwMode="auto">
            <a:xfrm rot="5400000" flipH="1" flipV="1">
              <a:off x="1370465" y="1392374"/>
              <a:ext cx="12700" cy="1624912"/>
            </a:xfrm>
            <a:prstGeom prst="curvedConnector3">
              <a:avLst>
                <a:gd name="adj1" fmla="val 180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Gekrümmte Verbindung 17"/>
            <p:cNvCxnSpPr>
              <a:stCxn id="11" idx="4"/>
              <a:endCxn id="12" idx="4"/>
            </p:cNvCxnSpPr>
            <p:nvPr/>
          </p:nvCxnSpPr>
          <p:spPr bwMode="auto">
            <a:xfrm rot="16200000" flipH="1">
              <a:off x="1370465" y="1536394"/>
              <a:ext cx="12700" cy="1624912"/>
            </a:xfrm>
            <a:prstGeom prst="curvedConnector3">
              <a:avLst>
                <a:gd name="adj1" fmla="val 180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Gerade Verbindung mit Pfeil 21"/>
            <p:cNvCxnSpPr>
              <a:stCxn id="11" idx="6"/>
              <a:endCxn id="12" idx="2"/>
            </p:cNvCxnSpPr>
            <p:nvPr/>
          </p:nvCxnSpPr>
          <p:spPr bwMode="auto">
            <a:xfrm>
              <a:off x="630019" y="2276840"/>
              <a:ext cx="148089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2574289" y="1722842"/>
                <a:ext cx="3168440" cy="10883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de-DE" sz="1400" dirty="0" smtClean="0"/>
                  <a:t>Anfragen: 	</a:t>
                </a:r>
                <a:r>
                  <a:rPr lang="de-DE" sz="1400" dirty="0"/>
                  <a:t>	</a:t>
                </a:r>
                <a:endParaRPr lang="de-DE" sz="1400" dirty="0" smtClean="0"/>
              </a:p>
              <a:p>
                <a:pPr marL="361950" algn="l"/>
                <a:r>
                  <a:rPr lang="de-DE" sz="1400" dirty="0" smtClean="0"/>
                  <a:t>r1 (1,1,0,0)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140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4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ar-AE" sz="14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ar-AE" sz="14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p>
                    </m:sSubSup>
                    <m:r>
                      <a:rPr lang="de-DE" sz="14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sz="1400" b="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de-DE" sz="14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de-DE" sz="14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sz="1400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de-DE" sz="1400" i="1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  <m:r>
                          <a:rPr lang="de-DE" sz="1400" i="1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de-DE" sz="14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de-DE" sz="14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sz="1400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de-DE" sz="1400" i="1">
                                <a:latin typeface="Cambria Math"/>
                              </a:rPr>
                              <m:t>′′</m:t>
                            </m:r>
                          </m:sup>
                        </m:sSubSup>
                      </m:e>
                    </m:d>
                  </m:oMath>
                </a14:m>
                <a:endParaRPr lang="de-DE" sz="1400" dirty="0" smtClean="0"/>
              </a:p>
              <a:p>
                <a:pPr marL="361950" algn="l"/>
                <a:r>
                  <a:rPr lang="de-DE" sz="1400" dirty="0" smtClean="0"/>
                  <a:t>r2 (1,0,0,1)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1400" i="1" kern="0"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400" i="1" ker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ar-AE" sz="1400" i="1" ker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sz="1400" b="0" i="1" kern="0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de-DE" sz="1400" kern="0" dirty="0"/>
                  <a:t> </a:t>
                </a:r>
                <a14:m>
                  <m:oMath xmlns:m="http://schemas.openxmlformats.org/officeDocument/2006/math">
                    <m:r>
                      <a:rPr lang="de-DE" sz="1400" i="1" ker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sz="1400" i="1" kern="0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de-DE" sz="1400" b="0" i="1" kern="0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de-DE" sz="1400" i="1" ker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sz="1400" i="1" kern="0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de-DE" sz="1400" b="0" i="1" kern="0" smtClean="0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endParaRPr lang="de-DE" sz="1400" dirty="0" smtClean="0"/>
              </a:p>
              <a:p>
                <a:pPr marL="361950" algn="l"/>
                <a:r>
                  <a:rPr lang="de-DE" sz="1400" dirty="0"/>
                  <a:t>r</a:t>
                </a:r>
                <a:r>
                  <a:rPr lang="de-DE" sz="1400" dirty="0" smtClean="0"/>
                  <a:t>3 (1,1,0,1)</a:t>
                </a:r>
                <a:r>
                  <a:rPr lang="ar-AE" sz="1400" kern="0" dirty="0"/>
                  <a:t> </a:t>
                </a:r>
                <a:r>
                  <a:rPr lang="de-DE" sz="1400" kern="0" dirty="0" smtClean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1400" i="1" kern="0"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400" i="1" ker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ar-AE" sz="1400" i="1" ker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sz="1400" b="0" i="1" kern="0" smtClean="0">
                            <a:latin typeface="Cambria Math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de-DE" sz="1400" kern="0" dirty="0"/>
                  <a:t> </a:t>
                </a:r>
                <a14:m>
                  <m:oMath xmlns:m="http://schemas.openxmlformats.org/officeDocument/2006/math">
                    <m:r>
                      <a:rPr lang="de-DE" sz="1400" i="1" ker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sz="1400" i="1" kern="0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de-DE" sz="14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de-DE" sz="14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sz="1400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de-DE" sz="1400" i="1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  <m:r>
                          <a:rPr lang="de-DE" sz="1400" i="1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de-DE" sz="14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de-DE" sz="14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sz="1400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de-DE" sz="1400" i="1">
                                <a:latin typeface="Cambria Math"/>
                              </a:rPr>
                              <m:t>′′</m:t>
                            </m:r>
                          </m:sup>
                        </m:sSubSup>
                      </m:e>
                    </m:d>
                  </m:oMath>
                </a14:m>
                <a:endParaRPr lang="de-DE" sz="1400" dirty="0" smtClean="0"/>
              </a:p>
              <a:p>
                <a:pPr marL="361950" algn="l"/>
                <a:r>
                  <a:rPr lang="de-DE" sz="1400" dirty="0"/>
                  <a:t>r</a:t>
                </a:r>
                <a:r>
                  <a:rPr lang="de-DE" sz="1400" dirty="0" smtClean="0"/>
                  <a:t>4 (0,1,1,0)</a:t>
                </a:r>
                <a:r>
                  <a:rPr lang="ar-AE" sz="1400" kern="0" dirty="0"/>
                  <a:t> </a:t>
                </a:r>
                <a:r>
                  <a:rPr lang="de-DE" sz="1400" kern="0" dirty="0" smtClean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1400" i="1" kern="0"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400" i="1" ker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ar-AE" sz="1400" i="1" ker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sz="1400" b="0" i="1" kern="0" smtClean="0">
                            <a:latin typeface="Cambria Math"/>
                          </a:rPr>
                          <m:t>4</m:t>
                        </m:r>
                      </m:sup>
                    </m:sSubSup>
                  </m:oMath>
                </a14:m>
                <a:r>
                  <a:rPr lang="de-DE" sz="1400" kern="0" dirty="0"/>
                  <a:t> </a:t>
                </a:r>
                <a14:m>
                  <m:oMath xmlns:m="http://schemas.openxmlformats.org/officeDocument/2006/math">
                    <m:r>
                      <a:rPr lang="de-DE" sz="1400" i="1" ker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sz="1400" i="1" kern="0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de-DE" sz="1400" b="0" i="1" kern="0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de-DE" sz="1400" i="1" ker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sz="1400" i="1" kern="0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de-DE" sz="1400" b="0" i="1" kern="0" smtClean="0">
                                <a:latin typeface="Cambria Math"/>
                              </a:rPr>
                              <m:t>′′</m:t>
                            </m:r>
                          </m:sup>
                        </m:sSubSup>
                      </m:e>
                    </m:d>
                  </m:oMath>
                </a14:m>
                <a:endParaRPr lang="de-DE" sz="1400" dirty="0" smtClean="0"/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289" y="1722842"/>
                <a:ext cx="3168440" cy="1088375"/>
              </a:xfrm>
              <a:prstGeom prst="rect">
                <a:avLst/>
              </a:prstGeom>
              <a:blipFill rotWithShape="1">
                <a:blip r:embed="rId3"/>
                <a:stretch>
                  <a:fillRect l="-3269" t="-5056" b="-955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/>
              <p:cNvSpPr txBox="1"/>
              <p:nvPr/>
            </p:nvSpPr>
            <p:spPr>
              <a:xfrm>
                <a:off x="1087562" y="2081719"/>
                <a:ext cx="828464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2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sz="12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200" dirty="0" smtClean="0"/>
                  <a:t> </a:t>
                </a:r>
                <a:r>
                  <a:rPr lang="de-DE" sz="1050" dirty="0" smtClean="0"/>
                  <a:t>(1,1,1,1)</a:t>
                </a:r>
                <a:endParaRPr lang="de-DE" sz="1200" dirty="0"/>
              </a:p>
            </p:txBody>
          </p:sp>
        </mc:Choice>
        <mc:Fallback xmlns=""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562" y="2081719"/>
                <a:ext cx="828464" cy="184666"/>
              </a:xfrm>
              <a:prstGeom prst="rect">
                <a:avLst/>
              </a:prstGeom>
              <a:blipFill rotWithShape="1">
                <a:blip r:embed="rId4"/>
                <a:stretch>
                  <a:fillRect l="-4412" t="-9677" b="-3871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1087562" y="1772770"/>
                <a:ext cx="88446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2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sz="12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1200" dirty="0" smtClean="0"/>
                  <a:t> </a:t>
                </a:r>
                <a:r>
                  <a:rPr lang="de-DE" sz="1050" dirty="0" smtClean="0"/>
                  <a:t>(1,1,1,1)</a:t>
                </a:r>
                <a:endParaRPr lang="de-DE" sz="1200" dirty="0"/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562" y="1772770"/>
                <a:ext cx="884466" cy="184666"/>
              </a:xfrm>
              <a:prstGeom prst="rect">
                <a:avLst/>
              </a:prstGeom>
              <a:blipFill rotWithShape="1">
                <a:blip r:embed="rId5"/>
                <a:stretch>
                  <a:fillRect l="-4138" t="-13333" b="-4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1087562" y="2570816"/>
                <a:ext cx="674271" cy="180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2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sz="12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de-DE" sz="12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de-DE" sz="1050" dirty="0" smtClean="0"/>
                  <a:t>(1,1,1,1)</a:t>
                </a:r>
                <a:endParaRPr lang="de-DE" sz="1200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562" y="2570816"/>
                <a:ext cx="674271" cy="180434"/>
              </a:xfrm>
              <a:prstGeom prst="rect">
                <a:avLst/>
              </a:prstGeom>
              <a:blipFill rotWithShape="1">
                <a:blip r:embed="rId6"/>
                <a:stretch>
                  <a:fillRect l="-5405" t="-13793" r="-9009" b="-448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hteck 22"/>
          <p:cNvSpPr/>
          <p:nvPr/>
        </p:nvSpPr>
        <p:spPr bwMode="auto">
          <a:xfrm>
            <a:off x="3216877" y="4125697"/>
            <a:ext cx="1152160" cy="21561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de-DE" sz="1400" dirty="0" smtClean="0"/>
              <a:t>r1 </a:t>
            </a:r>
            <a:r>
              <a:rPr lang="de-DE" sz="1400" dirty="0"/>
              <a:t>(</a:t>
            </a:r>
            <a:r>
              <a:rPr lang="de-DE" sz="1400" dirty="0" smtClean="0"/>
              <a:t>1,1,0,0</a:t>
            </a:r>
            <a:r>
              <a:rPr lang="de-DE" dirty="0" smtClean="0"/>
              <a:t>)</a:t>
            </a:r>
            <a:endParaRPr kumimoji="0" lang="de-D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24" name="Rechteck 23"/>
          <p:cNvSpPr/>
          <p:nvPr/>
        </p:nvSpPr>
        <p:spPr bwMode="auto">
          <a:xfrm>
            <a:off x="3216877" y="4391541"/>
            <a:ext cx="1152160" cy="21561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de-DE" sz="1400" dirty="0" smtClean="0"/>
              <a:t>r3 (1,1,0,1</a:t>
            </a:r>
            <a:r>
              <a:rPr lang="de-DE" dirty="0" smtClean="0"/>
              <a:t>)</a:t>
            </a:r>
            <a:endParaRPr kumimoji="0" lang="de-D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 24"/>
              <p:cNvSpPr/>
              <p:nvPr/>
            </p:nvSpPr>
            <p:spPr bwMode="auto">
              <a:xfrm>
                <a:off x="4433107" y="3808660"/>
                <a:ext cx="1152160" cy="21561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sz="1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4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sz="1400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de-DE" sz="1400" i="1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de-DE" sz="1400" dirty="0" smtClean="0"/>
                  <a:t> </a:t>
                </a:r>
                <a:r>
                  <a:rPr lang="de-DE" sz="1400" dirty="0"/>
                  <a:t>(</a:t>
                </a:r>
                <a:r>
                  <a:rPr lang="de-DE" sz="1400" dirty="0" smtClean="0"/>
                  <a:t>1,0,0,1</a:t>
                </a:r>
                <a:r>
                  <a:rPr lang="de-DE" dirty="0" smtClean="0"/>
                  <a:t>)</a:t>
                </a:r>
                <a:endParaRPr kumimoji="0" lang="de-DE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DB Office" pitchFamily="34" charset="0"/>
                </a:endParaRPr>
              </a:p>
            </p:txBody>
          </p:sp>
        </mc:Choice>
        <mc:Fallback xmlns="">
          <p:sp>
            <p:nvSpPr>
              <p:cNvPr id="25" name="Rechteck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33107" y="3808660"/>
                <a:ext cx="1152160" cy="215616"/>
              </a:xfrm>
              <a:prstGeom prst="rect">
                <a:avLst/>
              </a:prstGeom>
              <a:blipFill rotWithShape="1">
                <a:blip r:embed="rId7"/>
                <a:stretch>
                  <a:fillRect t="-28205" b="-53846"/>
                </a:stretch>
              </a:blipFill>
              <a:ln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 27"/>
              <p:cNvSpPr/>
              <p:nvPr/>
            </p:nvSpPr>
            <p:spPr bwMode="auto">
              <a:xfrm>
                <a:off x="4433107" y="4725180"/>
                <a:ext cx="1152160" cy="21561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sz="1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4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sz="1400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de-DE" sz="1400" i="1">
                            <a:latin typeface="Cambria Math"/>
                          </a:rPr>
                          <m:t>′′</m:t>
                        </m:r>
                      </m:sup>
                    </m:sSubSup>
                  </m:oMath>
                </a14:m>
                <a:r>
                  <a:rPr lang="de-DE" sz="1400" dirty="0" smtClean="0"/>
                  <a:t> (0,1,1,0</a:t>
                </a:r>
                <a:r>
                  <a:rPr lang="de-DE" dirty="0" smtClean="0"/>
                  <a:t>)</a:t>
                </a:r>
                <a:endParaRPr kumimoji="0" lang="de-DE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DB Office" pitchFamily="34" charset="0"/>
                </a:endParaRPr>
              </a:p>
            </p:txBody>
          </p:sp>
        </mc:Choice>
        <mc:Fallback xmlns="">
          <p:sp>
            <p:nvSpPr>
              <p:cNvPr id="28" name="Rechteck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33107" y="4725180"/>
                <a:ext cx="1152160" cy="215616"/>
              </a:xfrm>
              <a:prstGeom prst="rect">
                <a:avLst/>
              </a:prstGeom>
              <a:blipFill rotWithShape="1">
                <a:blip r:embed="rId8"/>
                <a:stretch>
                  <a:fillRect t="-28205" b="-53846"/>
                </a:stretch>
              </a:blipFill>
              <a:ln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Gerade Verbindung mit Pfeil 12"/>
          <p:cNvCxnSpPr>
            <a:stCxn id="23" idx="3"/>
            <a:endCxn id="32" idx="1"/>
          </p:cNvCxnSpPr>
          <p:nvPr/>
        </p:nvCxnSpPr>
        <p:spPr bwMode="auto">
          <a:xfrm>
            <a:off x="4369037" y="4233505"/>
            <a:ext cx="124990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Rechteck 31"/>
          <p:cNvSpPr/>
          <p:nvPr/>
        </p:nvSpPr>
        <p:spPr bwMode="auto">
          <a:xfrm>
            <a:off x="5618940" y="4125697"/>
            <a:ext cx="1152160" cy="21561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de-DE" sz="1400" dirty="0" smtClean="0"/>
              <a:t>(1,0,0,0</a:t>
            </a:r>
            <a:r>
              <a:rPr lang="de-DE" dirty="0" smtClean="0"/>
              <a:t>)</a:t>
            </a:r>
            <a:endParaRPr kumimoji="0" lang="de-D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34" name="Rechteck 33"/>
          <p:cNvSpPr/>
          <p:nvPr/>
        </p:nvSpPr>
        <p:spPr bwMode="auto">
          <a:xfrm>
            <a:off x="5560411" y="5176768"/>
            <a:ext cx="1152160" cy="21561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de-DE" sz="1400" dirty="0" smtClean="0"/>
              <a:t>(0,1,0,0</a:t>
            </a:r>
            <a:r>
              <a:rPr lang="de-DE" dirty="0" smtClean="0"/>
              <a:t>)</a:t>
            </a:r>
            <a:endParaRPr kumimoji="0" lang="de-D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cxnSp>
        <p:nvCxnSpPr>
          <p:cNvPr id="36" name="Gewinkelte Verbindung 35"/>
          <p:cNvCxnSpPr>
            <a:stCxn id="25" idx="2"/>
            <a:endCxn id="32" idx="1"/>
          </p:cNvCxnSpPr>
          <p:nvPr/>
        </p:nvCxnSpPr>
        <p:spPr bwMode="auto">
          <a:xfrm rot="16200000" flipH="1">
            <a:off x="5209449" y="3824013"/>
            <a:ext cx="209229" cy="609753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Rechteck 36"/>
          <p:cNvSpPr/>
          <p:nvPr/>
        </p:nvSpPr>
        <p:spPr bwMode="auto">
          <a:xfrm>
            <a:off x="5560411" y="5464032"/>
            <a:ext cx="1152160" cy="21561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de-DE" sz="1400" dirty="0" smtClean="0"/>
              <a:t>(0,1,0,0</a:t>
            </a:r>
            <a:r>
              <a:rPr lang="de-DE" dirty="0" smtClean="0"/>
              <a:t>)</a:t>
            </a:r>
            <a:endParaRPr kumimoji="0" lang="de-D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5615565" y="4391541"/>
            <a:ext cx="1152160" cy="21561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de-DE" sz="1400" dirty="0" smtClean="0"/>
              <a:t> (1,0,0,1</a:t>
            </a:r>
            <a:r>
              <a:rPr lang="de-DE" dirty="0" smtClean="0"/>
              <a:t>)</a:t>
            </a:r>
            <a:endParaRPr kumimoji="0" lang="de-D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cxnSp>
        <p:nvCxnSpPr>
          <p:cNvPr id="39" name="Gewinkelte Verbindung 38"/>
          <p:cNvCxnSpPr>
            <a:stCxn id="25" idx="2"/>
            <a:endCxn id="38" idx="1"/>
          </p:cNvCxnSpPr>
          <p:nvPr/>
        </p:nvCxnSpPr>
        <p:spPr bwMode="auto">
          <a:xfrm rot="16200000" flipH="1">
            <a:off x="5074840" y="3958623"/>
            <a:ext cx="475073" cy="60637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Gerade Verbindung mit Pfeil 44"/>
          <p:cNvCxnSpPr>
            <a:stCxn id="24" idx="3"/>
            <a:endCxn id="38" idx="1"/>
          </p:cNvCxnSpPr>
          <p:nvPr/>
        </p:nvCxnSpPr>
        <p:spPr bwMode="auto">
          <a:xfrm>
            <a:off x="4369037" y="4499349"/>
            <a:ext cx="124652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Gewinkelte Verbindung 53"/>
          <p:cNvCxnSpPr>
            <a:stCxn id="28" idx="2"/>
            <a:endCxn id="34" idx="1"/>
          </p:cNvCxnSpPr>
          <p:nvPr/>
        </p:nvCxnSpPr>
        <p:spPr bwMode="auto">
          <a:xfrm rot="16200000" flipH="1">
            <a:off x="5112909" y="4837074"/>
            <a:ext cx="343780" cy="551224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Gewinkelte Verbindung 55"/>
          <p:cNvCxnSpPr>
            <a:stCxn id="28" idx="2"/>
            <a:endCxn id="37" idx="1"/>
          </p:cNvCxnSpPr>
          <p:nvPr/>
        </p:nvCxnSpPr>
        <p:spPr bwMode="auto">
          <a:xfrm rot="16200000" flipH="1">
            <a:off x="4969277" y="4980706"/>
            <a:ext cx="631044" cy="551224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Gewinkelte Verbindung 80"/>
          <p:cNvCxnSpPr>
            <a:stCxn id="32" idx="3"/>
            <a:endCxn id="134" idx="1"/>
          </p:cNvCxnSpPr>
          <p:nvPr/>
        </p:nvCxnSpPr>
        <p:spPr bwMode="auto">
          <a:xfrm>
            <a:off x="6771100" y="4233505"/>
            <a:ext cx="700453" cy="158035"/>
          </a:xfrm>
          <a:prstGeom prst="bentConnector3">
            <a:avLst>
              <a:gd name="adj1" fmla="val 2704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Gewinkelte Verbindung 82"/>
          <p:cNvCxnSpPr>
            <a:stCxn id="38" idx="3"/>
            <a:endCxn id="134" idx="1"/>
          </p:cNvCxnSpPr>
          <p:nvPr/>
        </p:nvCxnSpPr>
        <p:spPr bwMode="auto">
          <a:xfrm flipV="1">
            <a:off x="6767725" y="4391540"/>
            <a:ext cx="703828" cy="107809"/>
          </a:xfrm>
          <a:prstGeom prst="bentConnector3">
            <a:avLst>
              <a:gd name="adj1" fmla="val 2715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8" name="Gewinkelte Verbindung 127"/>
          <p:cNvCxnSpPr>
            <a:stCxn id="34" idx="3"/>
            <a:endCxn id="137" idx="1"/>
          </p:cNvCxnSpPr>
          <p:nvPr/>
        </p:nvCxnSpPr>
        <p:spPr bwMode="auto">
          <a:xfrm>
            <a:off x="6712571" y="5284576"/>
            <a:ext cx="764007" cy="120893"/>
          </a:xfrm>
          <a:prstGeom prst="bentConnector3">
            <a:avLst>
              <a:gd name="adj1" fmla="val 2632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Gewinkelte Verbindung 128"/>
          <p:cNvCxnSpPr>
            <a:stCxn id="37" idx="3"/>
            <a:endCxn id="137" idx="1"/>
          </p:cNvCxnSpPr>
          <p:nvPr/>
        </p:nvCxnSpPr>
        <p:spPr bwMode="auto">
          <a:xfrm flipV="1">
            <a:off x="6712571" y="5405469"/>
            <a:ext cx="764007" cy="166371"/>
          </a:xfrm>
          <a:prstGeom prst="bentConnector3">
            <a:avLst>
              <a:gd name="adj1" fmla="val 2646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Rechteck 133"/>
              <p:cNvSpPr/>
              <p:nvPr/>
            </p:nvSpPr>
            <p:spPr bwMode="auto">
              <a:xfrm>
                <a:off x="7471553" y="4283731"/>
                <a:ext cx="1800250" cy="215617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sz="1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4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sz="1400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de-DE" sz="1400" i="1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de-DE" sz="1400" dirty="0" smtClean="0"/>
                  <a:t> (1,0,0,0</a:t>
                </a:r>
                <a:r>
                  <a:rPr lang="de-DE" dirty="0" smtClean="0"/>
                  <a:t>) sperren</a:t>
                </a:r>
                <a:endParaRPr kumimoji="0" lang="de-DE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DB Office" pitchFamily="34" charset="0"/>
                </a:endParaRPr>
              </a:p>
            </p:txBody>
          </p:sp>
        </mc:Choice>
        <mc:Fallback xmlns="">
          <p:sp>
            <p:nvSpPr>
              <p:cNvPr id="134" name="Rechteck 1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71553" y="4283731"/>
                <a:ext cx="1800250" cy="215617"/>
              </a:xfrm>
              <a:prstGeom prst="rect">
                <a:avLst/>
              </a:prstGeom>
              <a:blipFill rotWithShape="1">
                <a:blip r:embed="rId9"/>
                <a:stretch>
                  <a:fillRect t="-28205" r="-1338" b="-53846"/>
                </a:stretch>
              </a:blipFill>
              <a:ln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Rechteck 136"/>
              <p:cNvSpPr/>
              <p:nvPr/>
            </p:nvSpPr>
            <p:spPr bwMode="auto">
              <a:xfrm>
                <a:off x="7476578" y="5297661"/>
                <a:ext cx="1855404" cy="21561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sz="1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4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sz="1400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de-DE" sz="1400" i="1">
                            <a:latin typeface="Cambria Math"/>
                          </a:rPr>
                          <m:t>′′</m:t>
                        </m:r>
                      </m:sup>
                    </m:sSubSup>
                  </m:oMath>
                </a14:m>
                <a:r>
                  <a:rPr lang="de-DE" sz="1400" dirty="0" smtClean="0"/>
                  <a:t> (0,1,0,0</a:t>
                </a:r>
                <a:r>
                  <a:rPr lang="de-DE" dirty="0" smtClean="0"/>
                  <a:t>) sperren</a:t>
                </a:r>
                <a:endParaRPr kumimoji="0" lang="de-DE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DB Office" pitchFamily="34" charset="0"/>
                </a:endParaRPr>
              </a:p>
            </p:txBody>
          </p:sp>
        </mc:Choice>
        <mc:Fallback xmlns="">
          <p:sp>
            <p:nvSpPr>
              <p:cNvPr id="137" name="Rechteck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76578" y="5297661"/>
                <a:ext cx="1855404" cy="215616"/>
              </a:xfrm>
              <a:prstGeom prst="rect">
                <a:avLst/>
              </a:prstGeom>
              <a:blipFill rotWithShape="1">
                <a:blip r:embed="rId10"/>
                <a:stretch>
                  <a:fillRect t="-28205" r="-647" b="-53846"/>
                </a:stretch>
              </a:blipFill>
              <a:ln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Rechteck 165"/>
          <p:cNvSpPr/>
          <p:nvPr/>
        </p:nvSpPr>
        <p:spPr bwMode="auto">
          <a:xfrm>
            <a:off x="3181919" y="5464032"/>
            <a:ext cx="1152160" cy="21561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de-DE" sz="1400" dirty="0" smtClean="0"/>
              <a:t>r3 (1,1,0,1</a:t>
            </a:r>
            <a:r>
              <a:rPr lang="de-DE" dirty="0" smtClean="0"/>
              <a:t>)</a:t>
            </a:r>
            <a:endParaRPr kumimoji="0" lang="de-D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cxnSp>
        <p:nvCxnSpPr>
          <p:cNvPr id="167" name="Gerade Verbindung mit Pfeil 166"/>
          <p:cNvCxnSpPr>
            <a:endCxn id="34" idx="1"/>
          </p:cNvCxnSpPr>
          <p:nvPr/>
        </p:nvCxnSpPr>
        <p:spPr bwMode="auto">
          <a:xfrm>
            <a:off x="4334079" y="5284178"/>
            <a:ext cx="1226332" cy="3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8" name="Gerade Verbindung mit Pfeil 167"/>
          <p:cNvCxnSpPr>
            <a:stCxn id="166" idx="3"/>
            <a:endCxn id="37" idx="1"/>
          </p:cNvCxnSpPr>
          <p:nvPr/>
        </p:nvCxnSpPr>
        <p:spPr bwMode="auto">
          <a:xfrm>
            <a:off x="4334079" y="5571840"/>
            <a:ext cx="122633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9" name="Rechteck 168"/>
          <p:cNvSpPr/>
          <p:nvPr/>
        </p:nvSpPr>
        <p:spPr bwMode="auto">
          <a:xfrm>
            <a:off x="3181919" y="5180266"/>
            <a:ext cx="1152160" cy="21561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de-DE" sz="1400" dirty="0" smtClean="0"/>
              <a:t>r1 </a:t>
            </a:r>
            <a:r>
              <a:rPr lang="de-DE" sz="1400" dirty="0"/>
              <a:t>(</a:t>
            </a:r>
            <a:r>
              <a:rPr lang="de-DE" sz="1400" dirty="0" smtClean="0"/>
              <a:t>1,1,0,0</a:t>
            </a:r>
            <a:r>
              <a:rPr lang="de-DE" dirty="0" smtClean="0"/>
              <a:t>)</a:t>
            </a:r>
            <a:endParaRPr kumimoji="0" lang="de-D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178" name="Textfeld 177"/>
          <p:cNvSpPr txBox="1"/>
          <p:nvPr/>
        </p:nvSpPr>
        <p:spPr>
          <a:xfrm>
            <a:off x="7038909" y="4191398"/>
            <a:ext cx="54353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1200" dirty="0" smtClean="0"/>
              <a:t>AND</a:t>
            </a:r>
          </a:p>
        </p:txBody>
      </p:sp>
      <p:sp>
        <p:nvSpPr>
          <p:cNvPr id="191" name="Textfeld 190"/>
          <p:cNvSpPr txBox="1"/>
          <p:nvPr/>
        </p:nvSpPr>
        <p:spPr>
          <a:xfrm>
            <a:off x="5094639" y="4265127"/>
            <a:ext cx="54353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1200" dirty="0" smtClean="0"/>
              <a:t>AND</a:t>
            </a:r>
          </a:p>
        </p:txBody>
      </p:sp>
      <p:sp>
        <p:nvSpPr>
          <p:cNvPr id="192" name="Textfeld 191"/>
          <p:cNvSpPr txBox="1"/>
          <p:nvPr/>
        </p:nvSpPr>
        <p:spPr>
          <a:xfrm>
            <a:off x="5094639" y="5345022"/>
            <a:ext cx="54353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1200" dirty="0" smtClean="0"/>
              <a:t>AND</a:t>
            </a:r>
          </a:p>
        </p:txBody>
      </p:sp>
      <p:sp>
        <p:nvSpPr>
          <p:cNvPr id="193" name="Textfeld 192"/>
          <p:cNvSpPr txBox="1"/>
          <p:nvPr/>
        </p:nvSpPr>
        <p:spPr>
          <a:xfrm>
            <a:off x="7038909" y="5195741"/>
            <a:ext cx="54353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1200" dirty="0" smtClean="0"/>
              <a:t>AND</a:t>
            </a:r>
          </a:p>
        </p:txBody>
      </p:sp>
    </p:spTree>
    <p:extLst>
      <p:ext uri="{BB962C8B-B14F-4D97-AF65-F5344CB8AC3E}">
        <p14:creationId xmlns:p14="http://schemas.microsoft.com/office/powerpoint/2010/main" val="178378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Konfliktzeitpunkt bestimmen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Inhaltsplatzhalter 9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smtClean="0">
                    <a:sym typeface="Wingdings" panose="05000000000000000000" pitchFamily="2" charset="2"/>
                  </a:rPr>
                  <a:t>Makrokonflikte:			</a:t>
                </a:r>
                <a:r>
                  <a:rPr lang="de-DE" u="sng" dirty="0" smtClean="0">
                    <a:sym typeface="Wingdings" panose="05000000000000000000" pitchFamily="2" charset="2"/>
                  </a:rPr>
                  <a:t> r1&amp;r2&amp;r3</a:t>
                </a:r>
                <a:r>
                  <a:rPr lang="de-DE" dirty="0" smtClean="0">
                    <a:sym typeface="Wingdings" panose="05000000000000000000" pitchFamily="2" charset="2"/>
                  </a:rPr>
                  <a:t>, r1&amp;r3&amp;r4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smtClean="0">
                    <a:sym typeface="Wingdings" panose="05000000000000000000" pitchFamily="2" charset="2"/>
                  </a:rPr>
                  <a:t>Mikrokonflikt:			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de-DE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de-DE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i="1">
                            <a:latin typeface="Cambria Math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de-DE" i="1">
                            <a:latin typeface="Cambria Math"/>
                          </a:rPr>
                          <m:t>′</m:t>
                        </m:r>
                        <m:r>
                          <a:rPr lang="de-DE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de-DE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de-DE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dirty="0" smtClean="0"/>
                  <a:t>Konfliktzeitpunkt bestimmen: </a:t>
                </a:r>
                <a:r>
                  <a:rPr lang="de-DE" dirty="0" smtClean="0"/>
                  <a:t>	</a:t>
                </a:r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pPr marL="0" lvl="8" indent="271463">
                  <a:buClrTx/>
                  <a:buNone/>
                </a:pPr>
                <a:r>
                  <a:rPr lang="de-DE" dirty="0" smtClean="0"/>
                  <a:t>Analoges Vorgehen für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i="1">
                            <a:latin typeface="Cambria Math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de-DE" b="0" i="1" smtClean="0">
                            <a:latin typeface="Cambria Math"/>
                          </a:rPr>
                          <m:t>′</m:t>
                        </m:r>
                        <m:r>
                          <a:rPr lang="de-DE" i="1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de-DE" dirty="0" smtClean="0"/>
                  <a:t> und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i="1">
                            <a:latin typeface="Cambria Math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</a:rPr>
                          <m:t>2</m:t>
                        </m:r>
                      </m:sub>
                      <m:sup/>
                    </m:sSubSup>
                  </m:oMath>
                </a14:m>
                <a:r>
                  <a:rPr lang="de-DE" dirty="0" smtClean="0"/>
                  <a:t> :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i="1">
                            <a:latin typeface="Cambria Math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de-DE" i="1">
                            <a:latin typeface="Cambria Math"/>
                          </a:rPr>
                          <m:t>′′</m:t>
                        </m:r>
                      </m:sup>
                    </m:sSubSup>
                  </m:oMath>
                </a14:m>
                <a:r>
                  <a:rPr lang="de-DE" dirty="0" smtClean="0"/>
                  <a:t> </a:t>
                </a:r>
                <a:r>
                  <a:rPr lang="de-DE" dirty="0">
                    <a:sym typeface="Wingdings" panose="05000000000000000000" pitchFamily="2" charset="2"/>
                  </a:rPr>
                  <a:t>(0,1,0,0) </a:t>
                </a:r>
                <a:r>
                  <a:rPr lang="de-DE" dirty="0" smtClean="0">
                    <a:sym typeface="Wingdings" panose="05000000000000000000" pitchFamily="2" charset="2"/>
                  </a:rPr>
                  <a:t>sperren;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 smtClean="0"/>
                  <a:t> </a:t>
                </a:r>
                <a:r>
                  <a:rPr lang="de-DE" dirty="0">
                    <a:sym typeface="Wingdings" panose="05000000000000000000" pitchFamily="2" charset="2"/>
                  </a:rPr>
                  <a:t>(1,1,0,1) </a:t>
                </a:r>
                <a:r>
                  <a:rPr lang="de-DE" dirty="0" smtClean="0">
                    <a:sym typeface="Wingdings" panose="05000000000000000000" pitchFamily="2" charset="2"/>
                  </a:rPr>
                  <a:t>sperren</a:t>
                </a:r>
              </a:p>
              <a:p>
                <a:pPr marL="0" lvl="8" indent="271463">
                  <a:buClrTx/>
                  <a:buNone/>
                </a:pPr>
                <a:endParaRPr lang="de-DE" dirty="0"/>
              </a:p>
              <a:p>
                <a:r>
                  <a:rPr lang="de-DE" dirty="0" smtClean="0"/>
                  <a:t>Wegesuche: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1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ar-AE" sz="14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ar-AE" sz="1400" i="1">
                            <a:latin typeface="Cambria Math"/>
                          </a:rPr>
                          <m:t>1</m:t>
                        </m:r>
                      </m:sup>
                    </m:sSubSup>
                    <m:r>
                      <a:rPr lang="de-DE" sz="1400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sz="1400" i="1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de-DE" sz="14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de-DE" sz="14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sz="1400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de-DE" sz="1400" i="1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  <m:r>
                          <a:rPr lang="de-DE" sz="1400" i="1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de-DE" sz="14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de-DE" sz="14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sz="1400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de-DE" sz="1400" i="1">
                                <a:latin typeface="Cambria Math"/>
                              </a:rPr>
                              <m:t>′′</m:t>
                            </m:r>
                          </m:sup>
                        </m:sSubSup>
                        <m:r>
                          <a:rPr lang="de-DE" sz="14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de-DE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sz="1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de-DE" sz="14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de-DE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sz="14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sz="1400" dirty="0" smtClean="0"/>
                  <a:t>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1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ar-AE" sz="14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sz="1400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de-DE" sz="1400" dirty="0"/>
                  <a:t> </a:t>
                </a:r>
                <a14:m>
                  <m:oMath xmlns:m="http://schemas.openxmlformats.org/officeDocument/2006/math">
                    <m:r>
                      <a:rPr lang="de-DE" sz="1400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sz="1400" i="1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de-DE" sz="14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de-DE" sz="14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sz="1400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de-DE" sz="1400" i="1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  <m:r>
                          <a:rPr lang="de-DE" sz="14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de-DE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sz="1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sz="1400" dirty="0" smtClean="0"/>
                  <a:t>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1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ar-AE" sz="14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sz="1400" i="1">
                            <a:latin typeface="Cambria Math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de-DE" sz="1400" dirty="0"/>
                  <a:t> </a:t>
                </a:r>
                <a14:m>
                  <m:oMath xmlns:m="http://schemas.openxmlformats.org/officeDocument/2006/math">
                    <m:r>
                      <a:rPr lang="de-DE" sz="1400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sz="1400" i="1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de-DE" sz="14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de-DE" sz="14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sz="1400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de-DE" sz="1400" i="1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  <m:r>
                          <a:rPr lang="de-DE" sz="1400" i="1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de-DE" sz="14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de-DE" sz="14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sz="1400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de-DE" sz="1400" i="1">
                                <a:latin typeface="Cambria Math"/>
                              </a:rPr>
                              <m:t>′′</m:t>
                            </m:r>
                          </m:sup>
                        </m:sSubSup>
                        <m:r>
                          <a:rPr lang="de-DE" sz="14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de-DE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sz="1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de-DE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/>
                              </a:rPr>
                              <m:t>,</m:t>
                            </m:r>
                            <m:r>
                              <a:rPr lang="de-DE" sz="14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sz="14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10" name="Inhaltsplatzhalt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8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mtClean="0">
                <a:solidFill>
                  <a:srgbClr val="000000"/>
                </a:solidFill>
              </a:rPr>
              <a:t>DB Netz AG | Patrick Breun, Jordis Wächter | Dresden | 19.12.2017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57D3ECB-C94C-431E-AF53-5B9F6EE45787}" type="slidenum">
              <a:rPr lang="de-DE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270099" y="1271552"/>
            <a:ext cx="8569060" cy="286480"/>
          </a:xfrm>
          <a:prstGeom prst="rect">
            <a:avLst/>
          </a:prstGeom>
          <a:solidFill>
            <a:srgbClr val="878C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FFFFFF"/>
                </a:solidFill>
              </a:rPr>
              <a:t>g</a:t>
            </a:r>
            <a:r>
              <a:rPr lang="de-DE" sz="1400" dirty="0" smtClean="0">
                <a:solidFill>
                  <a:srgbClr val="FFFFFF"/>
                </a:solidFill>
              </a:rPr>
              <a:t>leiches 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Beispiel (andere Makrokonflikt zuerst gewählt)</a:t>
            </a:r>
          </a:p>
        </p:txBody>
      </p:sp>
      <p:grpSp>
        <p:nvGrpSpPr>
          <p:cNvPr id="27" name="Gruppieren 26"/>
          <p:cNvGrpSpPr/>
          <p:nvPr/>
        </p:nvGrpSpPr>
        <p:grpSpPr>
          <a:xfrm>
            <a:off x="494959" y="2198480"/>
            <a:ext cx="1768932" cy="156720"/>
            <a:chOff x="485999" y="2198480"/>
            <a:chExt cx="1768932" cy="156720"/>
          </a:xfrm>
        </p:grpSpPr>
        <p:sp>
          <p:nvSpPr>
            <p:cNvPr id="11" name="Flussdiagramm: Verbindungsstelle 10"/>
            <p:cNvSpPr/>
            <p:nvPr/>
          </p:nvSpPr>
          <p:spPr bwMode="auto">
            <a:xfrm>
              <a:off x="485999" y="2204830"/>
              <a:ext cx="144020" cy="144020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DB Office" pitchFamily="34" charset="0"/>
              </a:endParaRPr>
            </a:p>
          </p:txBody>
        </p:sp>
        <p:sp>
          <p:nvSpPr>
            <p:cNvPr id="12" name="Flussdiagramm: Verbindungsstelle 11"/>
            <p:cNvSpPr/>
            <p:nvPr/>
          </p:nvSpPr>
          <p:spPr bwMode="auto">
            <a:xfrm>
              <a:off x="2110911" y="2204830"/>
              <a:ext cx="144020" cy="144020"/>
            </a:xfrm>
            <a:prstGeom prst="flowChartConnector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DB Office" pitchFamily="34" charset="0"/>
              </a:endParaRPr>
            </a:p>
          </p:txBody>
        </p:sp>
        <p:cxnSp>
          <p:nvCxnSpPr>
            <p:cNvPr id="16" name="Gekrümmte Verbindung 15"/>
            <p:cNvCxnSpPr>
              <a:stCxn id="11" idx="0"/>
              <a:endCxn id="12" idx="0"/>
            </p:cNvCxnSpPr>
            <p:nvPr/>
          </p:nvCxnSpPr>
          <p:spPr bwMode="auto">
            <a:xfrm rot="5400000" flipH="1" flipV="1">
              <a:off x="1370465" y="1392374"/>
              <a:ext cx="12700" cy="1624912"/>
            </a:xfrm>
            <a:prstGeom prst="curvedConnector3">
              <a:avLst>
                <a:gd name="adj1" fmla="val 180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Gekrümmte Verbindung 17"/>
            <p:cNvCxnSpPr>
              <a:stCxn id="11" idx="4"/>
              <a:endCxn id="12" idx="4"/>
            </p:cNvCxnSpPr>
            <p:nvPr/>
          </p:nvCxnSpPr>
          <p:spPr bwMode="auto">
            <a:xfrm rot="16200000" flipH="1">
              <a:off x="1370465" y="1536394"/>
              <a:ext cx="12700" cy="1624912"/>
            </a:xfrm>
            <a:prstGeom prst="curvedConnector3">
              <a:avLst>
                <a:gd name="adj1" fmla="val 180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Gerade Verbindung mit Pfeil 21"/>
            <p:cNvCxnSpPr>
              <a:stCxn id="11" idx="6"/>
              <a:endCxn id="12" idx="2"/>
            </p:cNvCxnSpPr>
            <p:nvPr/>
          </p:nvCxnSpPr>
          <p:spPr bwMode="auto">
            <a:xfrm>
              <a:off x="630019" y="2276840"/>
              <a:ext cx="148089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2574289" y="1722842"/>
                <a:ext cx="3168440" cy="10883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de-DE" sz="1400" dirty="0" smtClean="0"/>
                  <a:t>Anfragen: 	</a:t>
                </a:r>
                <a:r>
                  <a:rPr lang="de-DE" sz="1400" dirty="0"/>
                  <a:t>	</a:t>
                </a:r>
                <a:endParaRPr lang="de-DE" sz="1400" dirty="0" smtClean="0"/>
              </a:p>
              <a:p>
                <a:pPr marL="361950" algn="l"/>
                <a:r>
                  <a:rPr lang="de-DE" sz="1400" dirty="0" smtClean="0"/>
                  <a:t>r1 (1,1,0,0)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140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4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ar-AE" sz="14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ar-AE" sz="14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p>
                    </m:sSubSup>
                    <m:r>
                      <a:rPr lang="de-DE" sz="14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sz="1400" b="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de-DE" sz="14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de-DE" sz="14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sz="1400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de-DE" sz="1400" i="1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  <m:r>
                          <a:rPr lang="de-DE" sz="1400" i="1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de-DE" sz="14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de-DE" sz="14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sz="1400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de-DE" sz="1400" i="1">
                                <a:latin typeface="Cambria Math"/>
                              </a:rPr>
                              <m:t>′′</m:t>
                            </m:r>
                          </m:sup>
                        </m:sSubSup>
                        <m:r>
                          <a:rPr lang="de-DE" sz="14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de-DE" sz="1400" i="1" ker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400" i="1" ker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sz="1400" b="0" i="1" kern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de-DE" sz="1400" dirty="0" smtClean="0"/>
              </a:p>
              <a:p>
                <a:pPr marL="361950" algn="l"/>
                <a:r>
                  <a:rPr lang="de-DE" sz="1400" dirty="0" smtClean="0"/>
                  <a:t>r2 (1,0,0,1)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1400" i="1" kern="0"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400" i="1" ker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ar-AE" sz="1400" i="1" ker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sz="1400" b="0" i="1" kern="0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de-DE" sz="1400" kern="0" dirty="0"/>
                  <a:t> </a:t>
                </a:r>
                <a14:m>
                  <m:oMath xmlns:m="http://schemas.openxmlformats.org/officeDocument/2006/math">
                    <m:r>
                      <a:rPr lang="de-DE" sz="1400" i="1" ker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sz="1400" i="1" kern="0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de-DE" sz="1400" b="0" i="1" kern="0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de-DE" sz="1400" i="1" ker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sz="1400" i="1" kern="0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de-DE" sz="1400" b="0" i="1" kern="0" smtClean="0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endParaRPr lang="de-DE" sz="1400" dirty="0" smtClean="0"/>
              </a:p>
              <a:p>
                <a:pPr marL="361950" algn="l"/>
                <a:r>
                  <a:rPr lang="de-DE" sz="1400" dirty="0"/>
                  <a:t>r</a:t>
                </a:r>
                <a:r>
                  <a:rPr lang="de-DE" sz="1400" dirty="0" smtClean="0"/>
                  <a:t>3 (1,1,0,1)</a:t>
                </a:r>
                <a:r>
                  <a:rPr lang="ar-AE" sz="1400" kern="0" dirty="0"/>
                  <a:t> </a:t>
                </a:r>
                <a:r>
                  <a:rPr lang="de-DE" sz="1400" kern="0" dirty="0" smtClean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1400" i="1" kern="0"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400" i="1" ker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ar-AE" sz="1400" i="1" ker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sz="1400" b="0" i="1" kern="0" smtClean="0">
                            <a:latin typeface="Cambria Math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de-DE" sz="1400" kern="0" dirty="0"/>
                  <a:t> </a:t>
                </a:r>
                <a14:m>
                  <m:oMath xmlns:m="http://schemas.openxmlformats.org/officeDocument/2006/math">
                    <m:r>
                      <a:rPr lang="de-DE" sz="1400" i="1" ker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sz="1400" i="1" kern="0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de-DE" sz="14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de-DE" sz="14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sz="1400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de-DE" sz="1400" i="1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  <m:r>
                          <a:rPr lang="de-DE" sz="1400" i="1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de-DE" sz="14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de-DE" sz="14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sz="1400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de-DE" sz="1400" i="1">
                                <a:latin typeface="Cambria Math"/>
                              </a:rPr>
                              <m:t>′′</m:t>
                            </m:r>
                          </m:sup>
                        </m:sSubSup>
                        <m:r>
                          <a:rPr lang="de-DE" sz="14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de-DE" sz="1400" i="1" ker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400" i="1" ker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sz="1400" b="0" i="1" kern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de-DE" sz="1400" dirty="0" smtClean="0"/>
              </a:p>
              <a:p>
                <a:pPr marL="361950" algn="l"/>
                <a:r>
                  <a:rPr lang="de-DE" sz="1400" dirty="0"/>
                  <a:t>r</a:t>
                </a:r>
                <a:r>
                  <a:rPr lang="de-DE" sz="1400" dirty="0" smtClean="0"/>
                  <a:t>4 (0,1,1,0)</a:t>
                </a:r>
                <a:r>
                  <a:rPr lang="ar-AE" sz="1400" kern="0" dirty="0"/>
                  <a:t> </a:t>
                </a:r>
                <a:r>
                  <a:rPr lang="de-DE" sz="1400" kern="0" dirty="0" smtClean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1400" i="1" kern="0"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400" i="1" ker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ar-AE" sz="1400" i="1" ker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sz="1400" b="0" i="1" kern="0" smtClean="0">
                            <a:latin typeface="Cambria Math"/>
                          </a:rPr>
                          <m:t>4</m:t>
                        </m:r>
                      </m:sup>
                    </m:sSubSup>
                  </m:oMath>
                </a14:m>
                <a:r>
                  <a:rPr lang="de-DE" sz="1400" kern="0" dirty="0"/>
                  <a:t> </a:t>
                </a:r>
                <a14:m>
                  <m:oMath xmlns:m="http://schemas.openxmlformats.org/officeDocument/2006/math">
                    <m:r>
                      <a:rPr lang="de-DE" sz="1400" i="1" ker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sz="1400" i="1" kern="0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de-DE" sz="1400" b="0" i="1" kern="0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de-DE" sz="1400" i="1" ker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sz="1400" i="1" kern="0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de-DE" sz="1400" b="0" i="1" kern="0" smtClean="0">
                                <a:latin typeface="Cambria Math"/>
                              </a:rPr>
                              <m:t>′′</m:t>
                            </m:r>
                          </m:sup>
                        </m:sSubSup>
                      </m:e>
                    </m:d>
                  </m:oMath>
                </a14:m>
                <a:endParaRPr lang="de-DE" sz="1400" dirty="0" smtClean="0"/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289" y="1722842"/>
                <a:ext cx="3168440" cy="1088375"/>
              </a:xfrm>
              <a:prstGeom prst="rect">
                <a:avLst/>
              </a:prstGeom>
              <a:blipFill rotWithShape="1">
                <a:blip r:embed="rId3"/>
                <a:stretch>
                  <a:fillRect l="-3269" t="-5056" b="-955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/>
              <p:cNvSpPr txBox="1"/>
              <p:nvPr/>
            </p:nvSpPr>
            <p:spPr>
              <a:xfrm>
                <a:off x="1087562" y="2081719"/>
                <a:ext cx="828464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2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sz="12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200" dirty="0" smtClean="0"/>
                  <a:t> </a:t>
                </a:r>
                <a:r>
                  <a:rPr lang="de-DE" sz="1050" dirty="0" smtClean="0"/>
                  <a:t>(1,1,1,1)</a:t>
                </a:r>
                <a:endParaRPr lang="de-DE" sz="1200" dirty="0"/>
              </a:p>
            </p:txBody>
          </p:sp>
        </mc:Choice>
        <mc:Fallback xmlns=""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562" y="2081719"/>
                <a:ext cx="828464" cy="184666"/>
              </a:xfrm>
              <a:prstGeom prst="rect">
                <a:avLst/>
              </a:prstGeom>
              <a:blipFill rotWithShape="1">
                <a:blip r:embed="rId4"/>
                <a:stretch>
                  <a:fillRect l="-4412" t="-9677" b="-3871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1087562" y="1772770"/>
                <a:ext cx="88446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2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sz="12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1200" dirty="0" smtClean="0"/>
                  <a:t> </a:t>
                </a:r>
                <a:r>
                  <a:rPr lang="de-DE" sz="1050" dirty="0" smtClean="0"/>
                  <a:t>(1,1,1,1)</a:t>
                </a:r>
                <a:endParaRPr lang="de-DE" sz="1200" dirty="0"/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562" y="1772770"/>
                <a:ext cx="884466" cy="184666"/>
              </a:xfrm>
              <a:prstGeom prst="rect">
                <a:avLst/>
              </a:prstGeom>
              <a:blipFill rotWithShape="1">
                <a:blip r:embed="rId5"/>
                <a:stretch>
                  <a:fillRect l="-4138" t="-13333" b="-4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1087562" y="2570816"/>
                <a:ext cx="674271" cy="180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2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sz="12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de-DE" sz="12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de-DE" sz="1050" dirty="0" smtClean="0"/>
                  <a:t>(1,1,1,1)</a:t>
                </a:r>
                <a:endParaRPr lang="de-DE" sz="1200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562" y="2570816"/>
                <a:ext cx="674271" cy="180434"/>
              </a:xfrm>
              <a:prstGeom prst="rect">
                <a:avLst/>
              </a:prstGeom>
              <a:blipFill rotWithShape="1">
                <a:blip r:embed="rId6"/>
                <a:stretch>
                  <a:fillRect l="-5405" t="-13793" r="-9009" b="-448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hteck 18"/>
          <p:cNvSpPr/>
          <p:nvPr/>
        </p:nvSpPr>
        <p:spPr bwMode="auto">
          <a:xfrm>
            <a:off x="546061" y="4299050"/>
            <a:ext cx="1222630" cy="293235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de-DE" sz="1400" dirty="0" smtClean="0"/>
              <a:t>r1 </a:t>
            </a:r>
            <a:r>
              <a:rPr lang="de-DE" sz="1400" dirty="0"/>
              <a:t>(</a:t>
            </a:r>
            <a:r>
              <a:rPr lang="de-DE" sz="1400" dirty="0" smtClean="0"/>
              <a:t>1,1,0,0</a:t>
            </a:r>
            <a:r>
              <a:rPr lang="de-DE" dirty="0" smtClean="0"/>
              <a:t>)</a:t>
            </a:r>
            <a:endParaRPr kumimoji="0" lang="de-D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20" name="Rechteck 19"/>
          <p:cNvSpPr/>
          <p:nvPr/>
        </p:nvSpPr>
        <p:spPr bwMode="auto">
          <a:xfrm>
            <a:off x="546061" y="4866602"/>
            <a:ext cx="1222630" cy="293235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de-DE" sz="1400" dirty="0" smtClean="0"/>
              <a:t>r3 (1,1,0,1</a:t>
            </a:r>
            <a:r>
              <a:rPr lang="de-DE" dirty="0" smtClean="0"/>
              <a:t>)</a:t>
            </a:r>
            <a:endParaRPr kumimoji="0" lang="de-D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hteck 20"/>
              <p:cNvSpPr/>
              <p:nvPr/>
            </p:nvSpPr>
            <p:spPr bwMode="auto">
              <a:xfrm>
                <a:off x="1803575" y="3867883"/>
                <a:ext cx="1222630" cy="293235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sz="1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4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sz="1400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de-DE" sz="1400" i="1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de-DE" sz="1400" dirty="0" smtClean="0"/>
                  <a:t> </a:t>
                </a:r>
                <a:r>
                  <a:rPr lang="de-DE" sz="1400" dirty="0"/>
                  <a:t>(</a:t>
                </a:r>
                <a:r>
                  <a:rPr lang="de-DE" sz="1400" dirty="0" smtClean="0"/>
                  <a:t>1,0,0,1</a:t>
                </a:r>
                <a:r>
                  <a:rPr lang="de-DE" dirty="0" smtClean="0"/>
                  <a:t>)</a:t>
                </a:r>
                <a:endParaRPr kumimoji="0" lang="de-DE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DB Office" pitchFamily="34" charset="0"/>
                </a:endParaRPr>
              </a:p>
            </p:txBody>
          </p:sp>
        </mc:Choice>
        <mc:Fallback xmlns="">
          <p:sp>
            <p:nvSpPr>
              <p:cNvPr id="21" name="Rechteck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03575" y="3867883"/>
                <a:ext cx="1222630" cy="293235"/>
              </a:xfrm>
              <a:prstGeom prst="rect">
                <a:avLst/>
              </a:prstGeom>
              <a:blipFill rotWithShape="1">
                <a:blip r:embed="rId7"/>
                <a:stretch>
                  <a:fillRect t="-7547" b="-26415"/>
                </a:stretch>
              </a:blipFill>
              <a:ln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Gerade Verbindung mit Pfeil 22"/>
          <p:cNvCxnSpPr>
            <a:stCxn id="19" idx="3"/>
            <a:endCxn id="24" idx="1"/>
          </p:cNvCxnSpPr>
          <p:nvPr/>
        </p:nvCxnSpPr>
        <p:spPr bwMode="auto">
          <a:xfrm>
            <a:off x="1768691" y="4445668"/>
            <a:ext cx="12943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Rechteck 23"/>
          <p:cNvSpPr/>
          <p:nvPr/>
        </p:nvSpPr>
        <p:spPr bwMode="auto">
          <a:xfrm>
            <a:off x="3062998" y="4299050"/>
            <a:ext cx="1222630" cy="293235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de-DE" sz="1400" i="1" dirty="0" smtClean="0"/>
              <a:t>r1</a:t>
            </a:r>
            <a:r>
              <a:rPr lang="de-DE" sz="1400" dirty="0" smtClean="0"/>
              <a:t>(1,0,0,0</a:t>
            </a:r>
            <a:r>
              <a:rPr lang="de-DE" dirty="0" smtClean="0"/>
              <a:t>)</a:t>
            </a:r>
            <a:endParaRPr kumimoji="0" lang="de-D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28" name="Rechteck 27"/>
          <p:cNvSpPr/>
          <p:nvPr/>
        </p:nvSpPr>
        <p:spPr bwMode="auto">
          <a:xfrm>
            <a:off x="3062998" y="4866602"/>
            <a:ext cx="1222630" cy="293235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de-DE" sz="1400" i="1" dirty="0" smtClean="0"/>
              <a:t>r3</a:t>
            </a:r>
            <a:r>
              <a:rPr lang="de-DE" sz="1400" dirty="0" smtClean="0"/>
              <a:t>(1,0,0,1</a:t>
            </a:r>
            <a:r>
              <a:rPr lang="de-DE" dirty="0" smtClean="0"/>
              <a:t>)</a:t>
            </a:r>
            <a:endParaRPr kumimoji="0" lang="de-D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cxnSp>
        <p:nvCxnSpPr>
          <p:cNvPr id="32" name="Gewinkelte Verbindung 31"/>
          <p:cNvCxnSpPr>
            <a:endCxn id="28" idx="1"/>
          </p:cNvCxnSpPr>
          <p:nvPr/>
        </p:nvCxnSpPr>
        <p:spPr bwMode="auto">
          <a:xfrm>
            <a:off x="2326901" y="4167430"/>
            <a:ext cx="736097" cy="845788"/>
          </a:xfrm>
          <a:prstGeom prst="bentConnector3">
            <a:avLst>
              <a:gd name="adj1" fmla="val 25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Gerade Verbindung mit Pfeil 32"/>
          <p:cNvCxnSpPr>
            <a:stCxn id="20" idx="3"/>
            <a:endCxn id="28" idx="1"/>
          </p:cNvCxnSpPr>
          <p:nvPr/>
        </p:nvCxnSpPr>
        <p:spPr bwMode="auto">
          <a:xfrm>
            <a:off x="1768691" y="5013219"/>
            <a:ext cx="12943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Textfeld 36"/>
          <p:cNvSpPr txBox="1"/>
          <p:nvPr/>
        </p:nvSpPr>
        <p:spPr>
          <a:xfrm>
            <a:off x="6462129" y="4526384"/>
            <a:ext cx="576780" cy="2708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1200" dirty="0" smtClean="0"/>
              <a:t>OR</a:t>
            </a:r>
          </a:p>
        </p:txBody>
      </p:sp>
      <p:sp>
        <p:nvSpPr>
          <p:cNvPr id="38" name="Textfeld 37"/>
          <p:cNvSpPr txBox="1"/>
          <p:nvPr/>
        </p:nvSpPr>
        <p:spPr>
          <a:xfrm>
            <a:off x="2524174" y="4464753"/>
            <a:ext cx="576780" cy="2511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1200" dirty="0" smtClean="0"/>
              <a:t>AND</a:t>
            </a:r>
          </a:p>
        </p:txBody>
      </p:sp>
      <p:sp>
        <p:nvSpPr>
          <p:cNvPr id="42" name="Rechteck 41"/>
          <p:cNvSpPr/>
          <p:nvPr/>
        </p:nvSpPr>
        <p:spPr bwMode="auto">
          <a:xfrm>
            <a:off x="3062998" y="4574985"/>
            <a:ext cx="1222630" cy="293235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de-DE" sz="1400" i="1" dirty="0" smtClean="0"/>
              <a:t>r2</a:t>
            </a:r>
            <a:r>
              <a:rPr lang="de-DE" sz="1400" dirty="0" smtClean="0"/>
              <a:t>(1,0,0,1</a:t>
            </a:r>
            <a:r>
              <a:rPr lang="de-DE" dirty="0" smtClean="0"/>
              <a:t>)</a:t>
            </a:r>
            <a:endParaRPr kumimoji="0" lang="de-D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45" name="Rechteck 44"/>
          <p:cNvSpPr/>
          <p:nvPr/>
        </p:nvSpPr>
        <p:spPr bwMode="auto">
          <a:xfrm>
            <a:off x="546061" y="4574985"/>
            <a:ext cx="1222630" cy="293235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de-DE" sz="1400" dirty="0" smtClean="0"/>
              <a:t>r2 (1,0,0,1</a:t>
            </a:r>
            <a:r>
              <a:rPr lang="de-DE" dirty="0" smtClean="0"/>
              <a:t>)</a:t>
            </a:r>
            <a:endParaRPr kumimoji="0" lang="de-D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cxnSp>
        <p:nvCxnSpPr>
          <p:cNvPr id="56" name="Gerade Verbindung mit Pfeil 55"/>
          <p:cNvCxnSpPr>
            <a:stCxn id="45" idx="3"/>
            <a:endCxn id="42" idx="1"/>
          </p:cNvCxnSpPr>
          <p:nvPr/>
        </p:nvCxnSpPr>
        <p:spPr bwMode="auto">
          <a:xfrm>
            <a:off x="1768691" y="4721604"/>
            <a:ext cx="12943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Gewinkelte Verbindung 58"/>
          <p:cNvCxnSpPr>
            <a:endCxn id="42" idx="1"/>
          </p:cNvCxnSpPr>
          <p:nvPr/>
        </p:nvCxnSpPr>
        <p:spPr bwMode="auto">
          <a:xfrm>
            <a:off x="2415843" y="4161118"/>
            <a:ext cx="647155" cy="560485"/>
          </a:xfrm>
          <a:prstGeom prst="bentConnector3">
            <a:avLst>
              <a:gd name="adj1" fmla="val -92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Gewinkelte Verbindung 61"/>
          <p:cNvCxnSpPr>
            <a:endCxn id="24" idx="1"/>
          </p:cNvCxnSpPr>
          <p:nvPr/>
        </p:nvCxnSpPr>
        <p:spPr bwMode="auto">
          <a:xfrm>
            <a:off x="2494105" y="4156775"/>
            <a:ext cx="568893" cy="288893"/>
          </a:xfrm>
          <a:prstGeom prst="bentConnector3">
            <a:avLst>
              <a:gd name="adj1" fmla="val 11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4" name="Rechteck 93"/>
          <p:cNvSpPr/>
          <p:nvPr/>
        </p:nvSpPr>
        <p:spPr bwMode="auto">
          <a:xfrm>
            <a:off x="4909855" y="4301221"/>
            <a:ext cx="1222630" cy="293235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de-DE" sz="1400" dirty="0" smtClean="0"/>
              <a:t>(1,0,0,0</a:t>
            </a:r>
            <a:r>
              <a:rPr lang="de-DE" dirty="0" smtClean="0"/>
              <a:t>)</a:t>
            </a:r>
            <a:endParaRPr kumimoji="0" lang="de-D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95" name="Rechteck 94"/>
          <p:cNvSpPr/>
          <p:nvPr/>
        </p:nvSpPr>
        <p:spPr bwMode="auto">
          <a:xfrm>
            <a:off x="4909855" y="4868773"/>
            <a:ext cx="1222630" cy="293235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de-DE" sz="1400" dirty="0" smtClean="0"/>
              <a:t>(1,0,0,1</a:t>
            </a:r>
            <a:r>
              <a:rPr lang="de-DE" dirty="0" smtClean="0"/>
              <a:t>)</a:t>
            </a:r>
            <a:endParaRPr kumimoji="0" lang="de-D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96" name="Rechteck 95"/>
          <p:cNvSpPr/>
          <p:nvPr/>
        </p:nvSpPr>
        <p:spPr bwMode="auto">
          <a:xfrm>
            <a:off x="4909855" y="4577156"/>
            <a:ext cx="1222630" cy="293235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de-DE" sz="1400" dirty="0" smtClean="0"/>
              <a:t>(1,0,0,0</a:t>
            </a:r>
            <a:r>
              <a:rPr lang="de-DE" dirty="0" smtClean="0"/>
              <a:t>)</a:t>
            </a:r>
            <a:endParaRPr kumimoji="0" lang="de-D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cxnSp>
        <p:nvCxnSpPr>
          <p:cNvPr id="46" name="Gerade Verbindung 45"/>
          <p:cNvCxnSpPr>
            <a:stCxn id="24" idx="3"/>
            <a:endCxn id="94" idx="1"/>
          </p:cNvCxnSpPr>
          <p:nvPr/>
        </p:nvCxnSpPr>
        <p:spPr bwMode="auto">
          <a:xfrm>
            <a:off x="4285628" y="4445668"/>
            <a:ext cx="624227" cy="217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Gerade Verbindung 47"/>
          <p:cNvCxnSpPr>
            <a:stCxn id="24" idx="3"/>
            <a:endCxn id="96" idx="1"/>
          </p:cNvCxnSpPr>
          <p:nvPr/>
        </p:nvCxnSpPr>
        <p:spPr bwMode="auto">
          <a:xfrm>
            <a:off x="4285628" y="4445668"/>
            <a:ext cx="624227" cy="27810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Gerade Verbindung 49"/>
          <p:cNvCxnSpPr>
            <a:stCxn id="42" idx="3"/>
            <a:endCxn id="94" idx="1"/>
          </p:cNvCxnSpPr>
          <p:nvPr/>
        </p:nvCxnSpPr>
        <p:spPr bwMode="auto">
          <a:xfrm flipV="1">
            <a:off x="4285628" y="4447839"/>
            <a:ext cx="624227" cy="2737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Gerade Verbindung 51"/>
          <p:cNvCxnSpPr>
            <a:stCxn id="42" idx="3"/>
            <a:endCxn id="95" idx="1"/>
          </p:cNvCxnSpPr>
          <p:nvPr/>
        </p:nvCxnSpPr>
        <p:spPr bwMode="auto">
          <a:xfrm>
            <a:off x="4285628" y="4721603"/>
            <a:ext cx="624227" cy="2937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Gerade Verbindung 96"/>
          <p:cNvCxnSpPr>
            <a:stCxn id="28" idx="3"/>
            <a:endCxn id="96" idx="1"/>
          </p:cNvCxnSpPr>
          <p:nvPr/>
        </p:nvCxnSpPr>
        <p:spPr bwMode="auto">
          <a:xfrm flipV="1">
            <a:off x="4285628" y="4723774"/>
            <a:ext cx="624227" cy="2894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" name="Gerade Verbindung 98"/>
          <p:cNvCxnSpPr>
            <a:stCxn id="28" idx="3"/>
            <a:endCxn id="95" idx="1"/>
          </p:cNvCxnSpPr>
          <p:nvPr/>
        </p:nvCxnSpPr>
        <p:spPr bwMode="auto">
          <a:xfrm>
            <a:off x="4285628" y="5013220"/>
            <a:ext cx="624227" cy="217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0" name="Textfeld 99"/>
          <p:cNvSpPr txBox="1"/>
          <p:nvPr/>
        </p:nvSpPr>
        <p:spPr>
          <a:xfrm>
            <a:off x="4374539" y="4206717"/>
            <a:ext cx="5767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1200" dirty="0" smtClean="0"/>
              <a:t>AND</a:t>
            </a:r>
          </a:p>
        </p:txBody>
      </p:sp>
      <p:cxnSp>
        <p:nvCxnSpPr>
          <p:cNvPr id="103" name="Gewinkelte Verbindung 102"/>
          <p:cNvCxnSpPr>
            <a:stCxn id="94" idx="3"/>
            <a:endCxn id="106" idx="1"/>
          </p:cNvCxnSpPr>
          <p:nvPr/>
        </p:nvCxnSpPr>
        <p:spPr bwMode="auto">
          <a:xfrm>
            <a:off x="6132485" y="4447839"/>
            <a:ext cx="619924" cy="279939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5" name="Gewinkelte Verbindung 104"/>
          <p:cNvCxnSpPr>
            <a:stCxn id="95" idx="3"/>
            <a:endCxn id="106" idx="1"/>
          </p:cNvCxnSpPr>
          <p:nvPr/>
        </p:nvCxnSpPr>
        <p:spPr bwMode="auto">
          <a:xfrm flipV="1">
            <a:off x="6132485" y="4727778"/>
            <a:ext cx="619924" cy="287613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hteck 105"/>
              <p:cNvSpPr/>
              <p:nvPr/>
            </p:nvSpPr>
            <p:spPr bwMode="auto">
              <a:xfrm>
                <a:off x="6752409" y="4581160"/>
                <a:ext cx="2086750" cy="293235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sz="1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4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sz="1400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de-DE" sz="1400" i="1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de-DE" sz="1400" dirty="0" smtClean="0"/>
                  <a:t> (1,0,0,1</a:t>
                </a:r>
                <a:r>
                  <a:rPr lang="de-DE" dirty="0" smtClean="0"/>
                  <a:t>) sperren</a:t>
                </a:r>
                <a:endParaRPr kumimoji="0" lang="de-DE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DB Office" pitchFamily="34" charset="0"/>
                </a:endParaRPr>
              </a:p>
            </p:txBody>
          </p:sp>
        </mc:Choice>
        <mc:Fallback xmlns="">
          <p:sp>
            <p:nvSpPr>
              <p:cNvPr id="106" name="Rechteck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52409" y="4581160"/>
                <a:ext cx="2086750" cy="293235"/>
              </a:xfrm>
              <a:prstGeom prst="rect">
                <a:avLst/>
              </a:prstGeom>
              <a:blipFill rotWithShape="1">
                <a:blip r:embed="rId8"/>
                <a:stretch>
                  <a:fillRect t="-9615" b="-26923"/>
                </a:stretch>
              </a:blipFill>
              <a:ln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Gerade Verbindung mit Pfeil 110"/>
          <p:cNvCxnSpPr>
            <a:stCxn id="96" idx="3"/>
            <a:endCxn id="106" idx="1"/>
          </p:cNvCxnSpPr>
          <p:nvPr/>
        </p:nvCxnSpPr>
        <p:spPr bwMode="auto">
          <a:xfrm>
            <a:off x="6132485" y="4723774"/>
            <a:ext cx="619924" cy="40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1353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" val="db-netze_grau.potx"/>
  <p:tag name="CREATEDBY" val="TW_CP"/>
  <p:tag name="LANGUAGE" val="german"/>
  <p:tag name="AGENDAPIC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EITE" val="440,061"/>
  <p:tag name="HOEHE" val="2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EITE" val="440,061"/>
  <p:tag name="HOEHE" val="2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WNOMINIMIZE" val="-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WNOMINIMIZE" val="-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WNOMINIMIZE" val="-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TITLESLIDE" val="-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4"/>
</p:tagLst>
</file>

<file path=ppt/theme/theme1.xml><?xml version="1.0" encoding="utf-8"?>
<a:theme xmlns:a="http://schemas.openxmlformats.org/drawingml/2006/main" name="© DB 2016">
  <a:themeElements>
    <a:clrScheme name="DB_grau">
      <a:dk1>
        <a:srgbClr val="000000"/>
      </a:dk1>
      <a:lt1>
        <a:srgbClr val="FFFFFF"/>
      </a:lt1>
      <a:dk2>
        <a:srgbClr val="000000"/>
      </a:dk2>
      <a:lt2>
        <a:srgbClr val="878C96"/>
      </a:lt2>
      <a:accent1>
        <a:srgbClr val="C8CDD2"/>
      </a:accent1>
      <a:accent2>
        <a:srgbClr val="878C96"/>
      </a:accent2>
      <a:accent3>
        <a:srgbClr val="E1E6EB"/>
      </a:accent3>
      <a:accent4>
        <a:srgbClr val="C8CDD2"/>
      </a:accent4>
      <a:accent5>
        <a:srgbClr val="646973"/>
      </a:accent5>
      <a:accent6>
        <a:srgbClr val="E1E6EB"/>
      </a:accent6>
      <a:hlink>
        <a:srgbClr val="646973"/>
      </a:hlink>
      <a:folHlink>
        <a:srgbClr val="C8CDD2"/>
      </a:folHlink>
    </a:clrScheme>
    <a:fontScheme name="DB_2010">
      <a:majorFont>
        <a:latin typeface="DB Office"/>
        <a:ea typeface=""/>
        <a:cs typeface=""/>
      </a:majorFont>
      <a:minorFont>
        <a:latin typeface="DB Office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72000" tIns="72000" rIns="72000" bIns="7200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DB Office" pitchFamily="34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defRPr dirty="0" err="1" smtClean="0"/>
        </a:defPPr>
      </a:lstStyle>
    </a:txDef>
  </a:objectDefaults>
  <a:extraClrSchemeLst/>
  <a:custClrLst>
    <a:custClr name="DB Rot">
      <a:srgbClr val="FF0000"/>
    </a:custClr>
    <a:custClr name="DB Blau">
      <a:srgbClr val="000066"/>
    </a:custClr>
    <a:custClr name="DB Grau">
      <a:srgbClr val="878C96"/>
    </a:custClr>
    <a:custClr>
      <a:srgbClr val="FFFFFF"/>
    </a:custClr>
    <a:custClr name="Gelb">
      <a:srgbClr val="F0CD0A"/>
    </a:custClr>
    <a:custClr name="Verkehrsorange">
      <a:srgbClr val="E67800"/>
    </a:custClr>
    <a:custClr name="Gelbgrün">
      <a:srgbClr val="8CB90F"/>
    </a:custClr>
    <a:custClr name="Signalblau">
      <a:srgbClr val="004BB4"/>
    </a:custClr>
    <a:custClr>
      <a:srgbClr val="FFFFFF"/>
    </a:custClr>
    <a:custClr name="S-Bahn Grün (Sonderstatus)">
      <a:srgbClr val="408335"/>
    </a:custClr>
    <a:custClr name="Currygelb">
      <a:srgbClr val="918C23"/>
    </a:custClr>
    <a:custClr name="Orangebraun">
      <a:srgbClr val="8C5A00"/>
    </a:custClr>
    <a:custClr name="Rubinrot">
      <a:srgbClr val="962832"/>
    </a:custClr>
    <a:custClr name="Purpurviolett">
      <a:srgbClr val="4D186E"/>
    </a:custClr>
    <a:custClr name="Verkehrsblau">
      <a:srgbClr val="055573"/>
    </a:custClr>
    <a:custClr name="Opalgrün">
      <a:srgbClr val="286969"/>
    </a:custClr>
    <a:custClr name="Türkisgrün">
      <a:srgbClr val="286E46"/>
    </a:custClr>
    <a:custClr name="Farngrün">
      <a:srgbClr val="646E2D"/>
    </a:custClr>
    <a:custClr name="Weiß">
      <a:srgbClr val="FFFFFF"/>
    </a:custClr>
    <a:custClr name="Weiß">
      <a:srgbClr val="FFFFFF"/>
    </a:custClr>
    <a:custClr name="Gelb (Pastell)">
      <a:srgbClr val="FDF6B1"/>
    </a:custClr>
    <a:custClr name="Verkehrsorange (Pastell)">
      <a:srgbClr val="FCB76C"/>
    </a:custClr>
    <a:custClr name="Signalblau (Pastell)">
      <a:srgbClr val="BBCAEA"/>
    </a:custClr>
    <a:custClr name="Gelbgrün (Pastell)">
      <a:srgbClr val="DDEDB1"/>
    </a:custClr>
    <a:custClr name="Weiß">
      <a:srgbClr val="FFFFFF"/>
    </a:custClr>
    <a:custClr name="Weiß">
      <a:srgbClr val="FFFFFF"/>
    </a:custClr>
    <a:custClr name="DB Weißgrau">
      <a:srgbClr val="E1E6EB"/>
    </a:custClr>
    <a:custClr name="DB Hellgrau">
      <a:srgbClr val="C8CDD2"/>
    </a:custClr>
    <a:custClr name="DB Grau">
      <a:srgbClr val="878C96"/>
    </a:custClr>
    <a:custClr name="DB Dunkelgrau">
      <a:srgbClr val="646973"/>
    </a:custClr>
    <a:custClr>
      <a:srgbClr val="E6E6E6"/>
    </a:custClr>
    <a:custClr>
      <a:srgbClr val="CDCDCD"/>
    </a:custClr>
    <a:custClr>
      <a:srgbClr val="B4B4B4"/>
    </a:custClr>
    <a:custClr>
      <a:srgbClr val="9A9A9A"/>
    </a:custClr>
    <a:custClr>
      <a:srgbClr val="818181"/>
    </a:custClr>
    <a:custClr>
      <a:srgbClr val="666666"/>
    </a:custClr>
    <a:custClr>
      <a:srgbClr val="4B4B4B"/>
    </a:custClr>
    <a:custClr>
      <a:srgbClr val="303030"/>
    </a:custClr>
  </a:custClrLst>
</a:theme>
</file>

<file path=ppt/theme/theme2.xml><?xml version="1.0" encoding="utf-8"?>
<a:theme xmlns:a="http://schemas.openxmlformats.org/drawingml/2006/main" name="GS Master 2016">
  <a:themeElements>
    <a:clrScheme name="DB_rot">
      <a:dk1>
        <a:srgbClr val="000000"/>
      </a:dk1>
      <a:lt1>
        <a:srgbClr val="FFFFFF"/>
      </a:lt1>
      <a:dk2>
        <a:srgbClr val="000000"/>
      </a:dk2>
      <a:lt2>
        <a:srgbClr val="878C96"/>
      </a:lt2>
      <a:accent1>
        <a:srgbClr val="C8CDD2"/>
      </a:accent1>
      <a:accent2>
        <a:srgbClr val="FF0000"/>
      </a:accent2>
      <a:accent3>
        <a:srgbClr val="E1E6EB"/>
      </a:accent3>
      <a:accent4>
        <a:srgbClr val="C8CDD2"/>
      </a:accent4>
      <a:accent5>
        <a:srgbClr val="646973"/>
      </a:accent5>
      <a:accent6>
        <a:srgbClr val="E1E6EB"/>
      </a:accent6>
      <a:hlink>
        <a:srgbClr val="646973"/>
      </a:hlink>
      <a:folHlink>
        <a:srgbClr val="C8CDD2"/>
      </a:folHlink>
    </a:clrScheme>
    <a:fontScheme name="DB_2010">
      <a:majorFont>
        <a:latin typeface="DB Office"/>
        <a:ea typeface=""/>
        <a:cs typeface=""/>
      </a:majorFont>
      <a:minorFont>
        <a:latin typeface="DB Office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878C9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extLst/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DB Office" pitchFamily="34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rgbClr val="878C9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lIns="0" tIns="0" rIns="0" bIns="0" rtlCol="0">
        <a:spAutoFit/>
      </a:bodyPr>
      <a:lstStyle>
        <a:defPPr>
          <a:spcBef>
            <a:spcPts val="600"/>
          </a:spcBef>
          <a:buClr>
            <a:srgbClr val="FF0000"/>
          </a:buClr>
          <a:buSzPct val="85000"/>
          <a:defRPr sz="1400" dirty="0" err="1" smtClean="0">
            <a:solidFill>
              <a:srgbClr val="000000"/>
            </a:solidFill>
            <a:latin typeface="DB Office"/>
          </a:defRPr>
        </a:defPPr>
      </a:lstStyle>
    </a:txDef>
  </a:objectDefaults>
  <a:extraClrSchemeLst/>
  <a:custClrLst>
    <a:custClr name="DB Rot">
      <a:srgbClr val="FF0000"/>
    </a:custClr>
    <a:custClr name="DB Blau">
      <a:srgbClr val="000066"/>
    </a:custClr>
    <a:custClr name="DB Grau">
      <a:srgbClr val="878C96"/>
    </a:custClr>
    <a:custClr name="Signalblau">
      <a:srgbClr val="004BB4"/>
    </a:custClr>
    <a:custClr name="Verkehrsblau">
      <a:srgbClr val="055573"/>
    </a:custClr>
    <a:custClr name="Opalgrün">
      <a:srgbClr val="286969"/>
    </a:custClr>
    <a:custClr name="Türkisgrün">
      <a:srgbClr val="286E46"/>
    </a:custClr>
    <a:custClr name="Grasgrün">
      <a:srgbClr val="00AA00"/>
    </a:custClr>
    <a:custClr name="Gelbgrün">
      <a:srgbClr val="8CB90F"/>
    </a:custClr>
    <a:custClr name="S-Bahn Grün (Sonderstatus)">
      <a:srgbClr val="408335"/>
    </a:custClr>
    <a:custClr name="Gelb">
      <a:srgbClr val="F0CD0A"/>
    </a:custClr>
    <a:custClr name="Sonnengelb">
      <a:srgbClr val="FFAF00"/>
    </a:custClr>
    <a:custClr name="Verkehrsorange">
      <a:srgbClr val="E67800"/>
    </a:custClr>
    <a:custClr name="Orangebraun">
      <a:srgbClr val="8C5A00"/>
    </a:custClr>
    <a:custClr name="Rubinrot">
      <a:srgbClr val="962832"/>
    </a:custClr>
    <a:custClr name="Purpurviolett">
      <a:srgbClr val="4D186E"/>
    </a:custClr>
    <a:custClr name="Gelb (Pastell)">
      <a:srgbClr val="FDF6B1"/>
    </a:custClr>
    <a:custClr name="Verkehrsorange (Pastell)">
      <a:srgbClr val="FCB76C"/>
    </a:custClr>
    <a:custClr name="Signalblau (Pastell)">
      <a:srgbClr val="BBCAEA"/>
    </a:custClr>
    <a:custClr name="Gelbgrün (Pastell)">
      <a:srgbClr val="DDEDB1"/>
    </a:custClr>
    <a:custClr name="Grau Stufe 1">
      <a:srgbClr val="E6E6E6"/>
    </a:custClr>
    <a:custClr name="Grau Stufe 2">
      <a:srgbClr val="CDCDCD"/>
    </a:custClr>
    <a:custClr name="Grau Stufe 3">
      <a:srgbClr val="B4B4B4"/>
    </a:custClr>
    <a:custClr name="Grau Stufe 4">
      <a:srgbClr val="9A9A9A"/>
    </a:custClr>
    <a:custClr name="Grau Stufe 5">
      <a:srgbClr val="818181"/>
    </a:custClr>
    <a:custClr name="Grau Stufe 6">
      <a:srgbClr val="666666"/>
    </a:custClr>
    <a:custClr name="Grau Stufe 7">
      <a:srgbClr val="4B4B4B"/>
    </a:custClr>
    <a:custClr name="Grau Stufe 8">
      <a:srgbClr val="303030"/>
    </a:custClr>
  </a:custClrLst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1556</Words>
  <Application>Microsoft Office PowerPoint</Application>
  <PresentationFormat>Benutzerdefiniert</PresentationFormat>
  <Paragraphs>531</Paragraphs>
  <Slides>16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2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9" baseType="lpstr">
      <vt:lpstr>© DB 2016</vt:lpstr>
      <vt:lpstr>GS Master 2016</vt:lpstr>
      <vt:lpstr>think-cell Folie</vt:lpstr>
      <vt:lpstr>PowerPoint-Präsentation</vt:lpstr>
      <vt:lpstr>Ablauf SAT-Modell in der ganzjährigen Belegung (5/X)</vt:lpstr>
      <vt:lpstr>Konfliktzeitpunkt bestimmen</vt:lpstr>
      <vt:lpstr>Konfliktzeitpunkt bestimmen</vt:lpstr>
      <vt:lpstr>Konfliktzeitpunkt bestimmen</vt:lpstr>
      <vt:lpstr>Konfliktzeitpunkt bestimmen</vt:lpstr>
      <vt:lpstr>Konfliktzeitpunkt bestimmen</vt:lpstr>
      <vt:lpstr>Konfliktzeitpunkt bestimmen</vt:lpstr>
      <vt:lpstr>Konfliktzeitpunkt bestimmen</vt:lpstr>
      <vt:lpstr>Konfliktzeitpunkt bestimmen</vt:lpstr>
      <vt:lpstr>Systemtrasse aufteilen</vt:lpstr>
      <vt:lpstr>Systemtrasse aufteilen</vt:lpstr>
      <vt:lpstr>Systemtrasse aufteilen</vt:lpstr>
      <vt:lpstr>Systemtrasse aufteilen</vt:lpstr>
      <vt:lpstr>Systemtrasse aufteilen</vt:lpstr>
      <vt:lpstr>Systemtrasse aufteilen</vt:lpstr>
    </vt:vector>
  </TitlesOfParts>
  <Company>DB Netz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Jordis Wächter</dc:creator>
  <cp:lastModifiedBy>Jordis Wächter</cp:lastModifiedBy>
  <cp:revision>277</cp:revision>
  <cp:lastPrinted>2015-08-04T09:23:29Z</cp:lastPrinted>
  <dcterms:created xsi:type="dcterms:W3CDTF">2005-02-21T07:36:49Z</dcterms:created>
  <dcterms:modified xsi:type="dcterms:W3CDTF">2018-01-08T11:25:16Z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w_title">
    <vt:lpwstr/>
  </property>
  <property fmtid="{D5CDD505-2E9C-101B-9397-08002B2CF9AE}" pid="3" name="tw_theme">
    <vt:lpwstr/>
  </property>
  <property fmtid="{D5CDD505-2E9C-101B-9397-08002B2CF9AE}" pid="4" name="tw_company">
    <vt:lpwstr>DB Netz AG</vt:lpwstr>
  </property>
  <property fmtid="{D5CDD505-2E9C-101B-9397-08002B2CF9AE}" pid="5" name="tw_unit">
    <vt:lpwstr/>
  </property>
  <property fmtid="{D5CDD505-2E9C-101B-9397-08002B2CF9AE}" pid="6" name="tw_speaker">
    <vt:lpwstr/>
  </property>
  <property fmtid="{D5CDD505-2E9C-101B-9397-08002B2CF9AE}" pid="7" name="tw_function">
    <vt:lpwstr/>
  </property>
  <property fmtid="{D5CDD505-2E9C-101B-9397-08002B2CF9AE}" pid="8" name="tw_location">
    <vt:lpwstr/>
  </property>
  <property fmtid="{D5CDD505-2E9C-101B-9397-08002B2CF9AE}" pid="9" name="tw_date">
    <vt:lpwstr>02.01.2018</vt:lpwstr>
  </property>
  <property fmtid="{D5CDD505-2E9C-101B-9397-08002B2CF9AE}" pid="10" name="tw_Agenda_1">
    <vt:lpwstr/>
  </property>
  <property fmtid="{D5CDD505-2E9C-101B-9397-08002B2CF9AE}" pid="11" name="tw_Agenda_2">
    <vt:lpwstr/>
  </property>
  <property fmtid="{D5CDD505-2E9C-101B-9397-08002B2CF9AE}" pid="12" name="tw_Agenda_3">
    <vt:lpwstr/>
  </property>
  <property fmtid="{D5CDD505-2E9C-101B-9397-08002B2CF9AE}" pid="13" name="tw_Agenda_4">
    <vt:lpwstr/>
  </property>
  <property fmtid="{D5CDD505-2E9C-101B-9397-08002B2CF9AE}" pid="14" name="tw_Agenda_5">
    <vt:lpwstr/>
  </property>
  <property fmtid="{D5CDD505-2E9C-101B-9397-08002B2CF9AE}" pid="15" name="tw_Agenda_6">
    <vt:lpwstr/>
  </property>
  <property fmtid="{D5CDD505-2E9C-101B-9397-08002B2CF9AE}" pid="16" name="tw_Agenda_7">
    <vt:lpwstr/>
  </property>
  <property fmtid="{D5CDD505-2E9C-101B-9397-08002B2CF9AE}" pid="17" name="tw_Agenda_8">
    <vt:lpwstr/>
  </property>
  <property fmtid="{D5CDD505-2E9C-101B-9397-08002B2CF9AE}" pid="18" name="tw_cover_word">
    <vt:lpwstr/>
  </property>
</Properties>
</file>