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0"/>
  </p:notesMasterIdLst>
  <p:sldIdLst>
    <p:sldId id="256" r:id="rId2"/>
    <p:sldId id="262" r:id="rId3"/>
    <p:sldId id="263" r:id="rId4"/>
    <p:sldId id="257" r:id="rId5"/>
    <p:sldId id="258" r:id="rId6"/>
    <p:sldId id="264" r:id="rId7"/>
    <p:sldId id="259" r:id="rId8"/>
    <p:sldId id="261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79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DE23E8-FB55-4A5B-8B59-83952173420B}" type="datetimeFigureOut">
              <a:rPr lang="es-CO" smtClean="0"/>
              <a:t>6/10/2025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049818-1EFC-44E1-A81C-D9A0877F0C3A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988309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49818-1EFC-44E1-A81C-D9A0877F0C3A}" type="slidenum">
              <a:rPr lang="es-CO" smtClean="0"/>
              <a:t>2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352006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49818-1EFC-44E1-A81C-D9A0877F0C3A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8130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49818-1EFC-44E1-A81C-D9A0877F0C3A}" type="slidenum">
              <a:rPr lang="es-CO" smtClean="0"/>
              <a:t>5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53847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8049818-1EFC-44E1-A81C-D9A0877F0C3A}" type="slidenum">
              <a:rPr lang="es-CO" smtClean="0"/>
              <a:t>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454199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24541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8786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4672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533147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40588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4690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503753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074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6118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9823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06636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3494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13270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957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4415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040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8785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38047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313251"/>
            <a:ext cx="7315200" cy="1825096"/>
          </a:xfrm>
        </p:spPr>
        <p:txBody>
          <a:bodyPr>
            <a:normAutofit fontScale="90000"/>
          </a:bodyPr>
          <a:lstStyle/>
          <a:p>
            <a:r>
              <a:rPr dirty="0" err="1"/>
              <a:t>Evolución</a:t>
            </a:r>
            <a:r>
              <a:rPr dirty="0"/>
              <a:t> de las </a:t>
            </a:r>
            <a:r>
              <a:rPr dirty="0" err="1"/>
              <a:t>acciones</a:t>
            </a:r>
            <a:r>
              <a:rPr dirty="0"/>
              <a:t> </a:t>
            </a:r>
            <a:r>
              <a:rPr dirty="0" err="1"/>
              <a:t>tecnológicas</a:t>
            </a:r>
            <a:r>
              <a:rPr dirty="0"/>
              <a:t> (201</a:t>
            </a:r>
            <a:r>
              <a:rPr lang="es-CO" dirty="0"/>
              <a:t>4</a:t>
            </a:r>
            <a:r>
              <a:rPr dirty="0"/>
              <a:t>–2024)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87552" y="3795447"/>
            <a:ext cx="7315200" cy="685800"/>
          </a:xfrm>
        </p:spPr>
        <p:txBody>
          <a:bodyPr>
            <a:normAutofit fontScale="47500" lnSpcReduction="20000"/>
          </a:bodyPr>
          <a:lstStyle/>
          <a:p>
            <a:endParaRPr lang="es-CO" dirty="0"/>
          </a:p>
          <a:p>
            <a:endParaRPr dirty="0"/>
          </a:p>
          <a:p>
            <a:r>
              <a:rPr lang="es-CO" dirty="0"/>
              <a:t>Grupo</a:t>
            </a:r>
            <a:r>
              <a:rPr dirty="0"/>
              <a:t>: Julian Romero</a:t>
            </a:r>
            <a:r>
              <a:rPr lang="es-CO" dirty="0"/>
              <a:t>, Juan David Vargas, Laura Corredor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Motivación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600" dirty="0"/>
              <a:t>La vida transcurría con normalidad: íbamos a la oficina, comprábamos en tiendas físicas, y claro, usábamos la tecnología… pero como un complemento, no como lo esencial.</a:t>
            </a:r>
          </a:p>
          <a:p>
            <a:pPr marL="0" indent="0">
              <a:buNone/>
            </a:pPr>
            <a:br>
              <a:rPr lang="es-CO" sz="1600" dirty="0"/>
            </a:br>
            <a:r>
              <a:rPr lang="es-CO" sz="1600" dirty="0"/>
              <a:t>De repente… llega el COVID-19.</a:t>
            </a:r>
            <a:br>
              <a:rPr lang="es-CO" sz="1600" dirty="0"/>
            </a:br>
            <a:r>
              <a:rPr lang="es-CO" sz="1600" dirty="0"/>
              <a:t>En cuestión de semanas todo cambia: el teletrabajo se impone, las clases se vuelven virtuales, las compras migran a lo digital, y el contacto humano… se traslada a las pantallas. Lo que antes era una opción, ahora era una obligación.</a:t>
            </a:r>
          </a:p>
          <a:p>
            <a:pPr marL="0" indent="0">
              <a:buNone/>
            </a:pPr>
            <a:endParaRPr lang="es-CO" sz="1600" dirty="0"/>
          </a:p>
          <a:p>
            <a:pPr marL="0" indent="0">
              <a:buNone/>
            </a:pPr>
            <a:r>
              <a:rPr lang="es-CO" sz="1600" dirty="0"/>
              <a:t>Y mientras muchos sectores económicos entraban en crisis… hubo un grupo que no solo resistió, sino que se fortaleció: las </a:t>
            </a:r>
            <a:r>
              <a:rPr lang="es-CO" sz="1600" b="1" dirty="0"/>
              <a:t>empresas tecnológicas</a:t>
            </a:r>
            <a:r>
              <a:rPr lang="es-CO" sz="1600" dirty="0"/>
              <a:t>.</a:t>
            </a:r>
            <a:br>
              <a:rPr lang="es-CO" sz="1600" dirty="0"/>
            </a:br>
            <a:r>
              <a:rPr lang="es-CO" sz="1600" dirty="0"/>
              <a:t>Apple, Microsoft, Meta, </a:t>
            </a:r>
            <a:r>
              <a:rPr lang="es-CO" sz="1600" dirty="0" err="1"/>
              <a:t>Nvidia</a:t>
            </a:r>
            <a:r>
              <a:rPr lang="es-CO" sz="1600" dirty="0"/>
              <a:t>… todas experimentaron un crecimiento impresionant</a:t>
            </a:r>
            <a:r>
              <a:rPr lang="es-CO" sz="1500" dirty="0"/>
              <a:t>e. </a:t>
            </a:r>
          </a:p>
        </p:txBody>
      </p:sp>
    </p:spTree>
    <p:extLst>
      <p:ext uri="{BB962C8B-B14F-4D97-AF65-F5344CB8AC3E}">
        <p14:creationId xmlns:p14="http://schemas.microsoft.com/office/powerpoint/2010/main" val="4004199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Objetivo de análisis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CO" sz="1500" dirty="0"/>
              <a:t>Este trabajo busca responder a una pregunta clave: </a:t>
            </a:r>
          </a:p>
          <a:p>
            <a:pPr marL="0" indent="0">
              <a:buNone/>
            </a:pPr>
            <a:r>
              <a:rPr lang="es-CO" sz="1500" dirty="0"/>
              <a:t>¿Cómo el COVID pasó de ser una crisis mundial… a convertirse en el catalizador más grande del crecimiento tecnológico en la última década?</a:t>
            </a:r>
          </a:p>
        </p:txBody>
      </p:sp>
    </p:spTree>
    <p:extLst>
      <p:ext uri="{BB962C8B-B14F-4D97-AF65-F5344CB8AC3E}">
        <p14:creationId xmlns:p14="http://schemas.microsoft.com/office/powerpoint/2010/main" val="32895199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Descripción de los datos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El COVID-19 </a:t>
            </a:r>
            <a:r>
              <a:rPr dirty="0" err="1"/>
              <a:t>marcó</a:t>
            </a:r>
            <a:r>
              <a:rPr dirty="0"/>
              <a:t> un punto de </a:t>
            </a:r>
            <a:r>
              <a:rPr dirty="0" err="1"/>
              <a:t>inflexión</a:t>
            </a:r>
            <a:r>
              <a:rPr dirty="0"/>
              <a:t>: </a:t>
            </a:r>
            <a:r>
              <a:rPr dirty="0" err="1"/>
              <a:t>aceleró</a:t>
            </a:r>
            <a:r>
              <a:rPr dirty="0"/>
              <a:t> la </a:t>
            </a:r>
            <a:r>
              <a:rPr dirty="0" err="1"/>
              <a:t>digitalización</a:t>
            </a:r>
            <a:r>
              <a:rPr dirty="0"/>
              <a:t> y </a:t>
            </a:r>
            <a:r>
              <a:rPr dirty="0" err="1"/>
              <a:t>disparó</a:t>
            </a:r>
            <a:r>
              <a:rPr dirty="0"/>
              <a:t> </a:t>
            </a:r>
            <a:r>
              <a:rPr dirty="0" err="1"/>
              <a:t>el</a:t>
            </a:r>
            <a:r>
              <a:rPr dirty="0"/>
              <a:t> valor de </a:t>
            </a:r>
            <a:r>
              <a:rPr dirty="0" err="1"/>
              <a:t>varias</a:t>
            </a:r>
            <a:r>
              <a:rPr dirty="0"/>
              <a:t> </a:t>
            </a:r>
            <a:r>
              <a:rPr dirty="0" err="1"/>
              <a:t>compañías</a:t>
            </a:r>
            <a:r>
              <a:rPr dirty="0"/>
              <a:t>.</a:t>
            </a:r>
          </a:p>
          <a:p>
            <a:r>
              <a:rPr dirty="0"/>
              <a:t>En </a:t>
            </a:r>
            <a:r>
              <a:rPr dirty="0" err="1"/>
              <a:t>este</a:t>
            </a:r>
            <a:r>
              <a:rPr dirty="0"/>
              <a:t> </a:t>
            </a:r>
            <a:r>
              <a:rPr dirty="0" err="1"/>
              <a:t>análisis</a:t>
            </a:r>
            <a:r>
              <a:rPr dirty="0"/>
              <a:t> </a:t>
            </a:r>
            <a:r>
              <a:rPr dirty="0" err="1"/>
              <a:t>veremos</a:t>
            </a:r>
            <a:r>
              <a:rPr dirty="0"/>
              <a:t>: </a:t>
            </a:r>
            <a:r>
              <a:rPr dirty="0" err="1"/>
              <a:t>evolución</a:t>
            </a:r>
            <a:r>
              <a:rPr dirty="0"/>
              <a:t> de </a:t>
            </a:r>
            <a:r>
              <a:rPr dirty="0" err="1"/>
              <a:t>precios</a:t>
            </a:r>
            <a:r>
              <a:rPr dirty="0"/>
              <a:t>, </a:t>
            </a:r>
            <a:r>
              <a:rPr dirty="0" err="1"/>
              <a:t>volúmenes</a:t>
            </a:r>
            <a:r>
              <a:rPr dirty="0"/>
              <a:t> y </a:t>
            </a:r>
            <a:r>
              <a:rPr dirty="0" err="1"/>
              <a:t>diferencias</a:t>
            </a:r>
            <a:r>
              <a:rPr dirty="0"/>
              <a:t> entre regiones.</a:t>
            </a:r>
            <a:endParaRPr lang="es-CO" dirty="0"/>
          </a:p>
          <a:p>
            <a:r>
              <a:rPr lang="es-CO" dirty="0"/>
              <a:t>Con base en la creación de un índice con 10 </a:t>
            </a:r>
            <a:r>
              <a:rPr lang="es-CO" dirty="0" err="1"/>
              <a:t>securities</a:t>
            </a:r>
            <a:r>
              <a:rPr lang="es-CO" dirty="0"/>
              <a:t>, en 3 regiones diferentes del mundo. </a:t>
            </a:r>
          </a:p>
          <a:p>
            <a:r>
              <a:rPr lang="es-CO" dirty="0"/>
              <a:t>Bases de datos tomadas de Bloomberg.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parte 2</a:t>
            </a:r>
            <a:endParaRPr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1E77F02-4B12-1014-86A9-0CBC607285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31" y="1937564"/>
            <a:ext cx="7216337" cy="456205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parte 3</a:t>
            </a:r>
            <a:endParaRPr dirty="0"/>
          </a:p>
        </p:txBody>
      </p:sp>
      <p:pic>
        <p:nvPicPr>
          <p:cNvPr id="6" name="Marcador de contenido 5">
            <a:extLst>
              <a:ext uri="{FF2B5EF4-FFF2-40B4-BE49-F238E27FC236}">
                <a16:creationId xmlns:a16="http://schemas.microsoft.com/office/drawing/2014/main" id="{A13968B7-DD4D-802D-2C6B-1A3858C1A2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713232" y="4983478"/>
            <a:ext cx="7733499" cy="897897"/>
          </a:xfr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AA2DBE06-C62B-E0C1-0243-54DBFCC1B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232" y="2371925"/>
            <a:ext cx="7836408" cy="2428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8238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Resultados parte 4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Antes del COVID (2014–2019): </a:t>
            </a:r>
            <a:r>
              <a:rPr dirty="0" err="1"/>
              <a:t>crecimiento</a:t>
            </a:r>
            <a:r>
              <a:rPr dirty="0"/>
              <a:t> </a:t>
            </a:r>
            <a:r>
              <a:rPr dirty="0" err="1"/>
              <a:t>estable</a:t>
            </a:r>
            <a:r>
              <a:rPr dirty="0"/>
              <a:t>, </a:t>
            </a:r>
            <a:r>
              <a:rPr dirty="0" err="1"/>
              <a:t>ingresos</a:t>
            </a:r>
            <a:r>
              <a:rPr dirty="0"/>
              <a:t> altos </a:t>
            </a:r>
            <a:r>
              <a:rPr dirty="0" err="1"/>
              <a:t>pero</a:t>
            </a:r>
            <a:r>
              <a:rPr dirty="0"/>
              <a:t> con </a:t>
            </a:r>
            <a:r>
              <a:rPr dirty="0" err="1"/>
              <a:t>variaciones</a:t>
            </a:r>
            <a:r>
              <a:rPr dirty="0"/>
              <a:t> </a:t>
            </a:r>
            <a:r>
              <a:rPr dirty="0" err="1"/>
              <a:t>moderadas</a:t>
            </a:r>
            <a:r>
              <a:rPr dirty="0"/>
              <a:t>.</a:t>
            </a:r>
          </a:p>
          <a:p>
            <a:r>
              <a:rPr dirty="0"/>
              <a:t>Durante y </a:t>
            </a:r>
            <a:r>
              <a:rPr dirty="0" err="1"/>
              <a:t>después</a:t>
            </a:r>
            <a:r>
              <a:rPr dirty="0"/>
              <a:t> del COVID (2020–2024):</a:t>
            </a:r>
          </a:p>
          <a:p>
            <a:r>
              <a:rPr dirty="0"/>
              <a:t> </a:t>
            </a:r>
            <a:r>
              <a:rPr lang="es-CO" dirty="0"/>
              <a:t>  -</a:t>
            </a:r>
            <a:r>
              <a:rPr dirty="0" err="1"/>
              <a:t>Norteamérica</a:t>
            </a:r>
            <a:r>
              <a:rPr dirty="0"/>
              <a:t>: </a:t>
            </a:r>
            <a:r>
              <a:rPr dirty="0" err="1"/>
              <a:t>incremento</a:t>
            </a:r>
            <a:r>
              <a:rPr dirty="0"/>
              <a:t> notable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ingresos</a:t>
            </a:r>
            <a:r>
              <a:rPr dirty="0"/>
              <a:t> (+8.5e8 </a:t>
            </a:r>
            <a:r>
              <a:rPr dirty="0" err="1"/>
              <a:t>promedio</a:t>
            </a:r>
            <a:r>
              <a:rPr dirty="0"/>
              <a:t>).</a:t>
            </a:r>
          </a:p>
          <a:p>
            <a:r>
              <a:rPr dirty="0"/>
              <a:t>   - Asia: </a:t>
            </a:r>
            <a:r>
              <a:rPr dirty="0" err="1"/>
              <a:t>crecimiento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moderado</a:t>
            </a:r>
            <a:r>
              <a:rPr dirty="0"/>
              <a:t> (+1.2e8).</a:t>
            </a:r>
          </a:p>
          <a:p>
            <a:r>
              <a:rPr dirty="0"/>
              <a:t>   - Global: </a:t>
            </a:r>
            <a:r>
              <a:rPr dirty="0" err="1"/>
              <a:t>variación</a:t>
            </a:r>
            <a:r>
              <a:rPr dirty="0"/>
              <a:t> total de +13.7 mil </a:t>
            </a:r>
            <a:r>
              <a:rPr dirty="0" err="1"/>
              <a:t>millones</a:t>
            </a:r>
            <a:r>
              <a:rPr dirty="0"/>
              <a:t> </a:t>
            </a:r>
            <a:r>
              <a:rPr dirty="0" err="1"/>
              <a:t>en</a:t>
            </a:r>
            <a:r>
              <a:rPr dirty="0"/>
              <a:t> </a:t>
            </a:r>
            <a:r>
              <a:rPr dirty="0" err="1"/>
              <a:t>ingresos</a:t>
            </a:r>
            <a:r>
              <a:rPr dirty="0"/>
              <a:t>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El COVID </a:t>
            </a:r>
            <a:r>
              <a:rPr dirty="0" err="1"/>
              <a:t>fue</a:t>
            </a:r>
            <a:r>
              <a:rPr dirty="0"/>
              <a:t> un </a:t>
            </a:r>
            <a:r>
              <a:rPr dirty="0" err="1"/>
              <a:t>catalizador</a:t>
            </a:r>
            <a:r>
              <a:rPr dirty="0"/>
              <a:t> del </a:t>
            </a:r>
            <a:r>
              <a:rPr dirty="0" err="1"/>
              <a:t>crecimiento</a:t>
            </a:r>
            <a:r>
              <a:rPr dirty="0"/>
              <a:t> </a:t>
            </a:r>
            <a:r>
              <a:rPr dirty="0" err="1"/>
              <a:t>tecnológico</a:t>
            </a:r>
            <a:r>
              <a:rPr dirty="0"/>
              <a:t>.</a:t>
            </a:r>
          </a:p>
          <a:p>
            <a:r>
              <a:rPr dirty="0" err="1"/>
              <a:t>Norteamérica</a:t>
            </a:r>
            <a:r>
              <a:rPr dirty="0"/>
              <a:t> </a:t>
            </a:r>
            <a:r>
              <a:rPr dirty="0" err="1"/>
              <a:t>lideró</a:t>
            </a:r>
            <a:r>
              <a:rPr dirty="0"/>
              <a:t>, Asia </a:t>
            </a:r>
            <a:r>
              <a:rPr dirty="0" err="1"/>
              <a:t>tuvo</a:t>
            </a:r>
            <a:r>
              <a:rPr dirty="0"/>
              <a:t> </a:t>
            </a:r>
            <a:r>
              <a:rPr dirty="0" err="1"/>
              <a:t>avances</a:t>
            </a:r>
            <a:r>
              <a:rPr dirty="0"/>
              <a:t>, y Europa </a:t>
            </a:r>
            <a:r>
              <a:rPr dirty="0" err="1"/>
              <a:t>fue</a:t>
            </a:r>
            <a:r>
              <a:rPr dirty="0"/>
              <a:t> </a:t>
            </a:r>
            <a:r>
              <a:rPr dirty="0" err="1"/>
              <a:t>más</a:t>
            </a:r>
            <a:r>
              <a:rPr dirty="0"/>
              <a:t> </a:t>
            </a:r>
            <a:r>
              <a:rPr dirty="0" err="1"/>
              <a:t>moderada</a:t>
            </a:r>
            <a:r>
              <a:rPr dirty="0"/>
              <a:t>.</a:t>
            </a:r>
          </a:p>
          <a:p>
            <a:r>
              <a:rPr lang="es-CO" dirty="0"/>
              <a:t>Y la gran lección es esta:</a:t>
            </a:r>
            <a:br>
              <a:rPr lang="es-CO" dirty="0"/>
            </a:br>
            <a:r>
              <a:rPr lang="es-CO" dirty="0"/>
              <a:t>En cada desafío hay una oportunidad. El futuro no pertenece a quienes esperan, sino a quienes se reinventan.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stela de condensación">
  <a:themeElements>
    <a:clrScheme name="Estela de condensación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Estela de condensación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tela de condensación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TM04033937[[fn=Estela de condensación]]</Template>
  <TotalTime>55</TotalTime>
  <Words>380</Words>
  <Application>Microsoft Office PowerPoint</Application>
  <PresentationFormat>Presentación en pantalla (4:3)</PresentationFormat>
  <Paragraphs>33</Paragraphs>
  <Slides>8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Arial</vt:lpstr>
      <vt:lpstr>Century Gothic</vt:lpstr>
      <vt:lpstr>Estela de condensación</vt:lpstr>
      <vt:lpstr>Evolución de las acciones tecnológicas (2014–2024)</vt:lpstr>
      <vt:lpstr>Motivación</vt:lpstr>
      <vt:lpstr>Objetivo de análisis</vt:lpstr>
      <vt:lpstr>Descripción de los datos</vt:lpstr>
      <vt:lpstr>Resultados parte 2</vt:lpstr>
      <vt:lpstr>Resultados parte 3</vt:lpstr>
      <vt:lpstr>Resultados parte 4</vt:lpstr>
      <vt:lpstr>Conclusiones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Prestamo Estudiantes</cp:lastModifiedBy>
  <cp:revision>2</cp:revision>
  <dcterms:created xsi:type="dcterms:W3CDTF">2013-01-27T09:14:16Z</dcterms:created>
  <dcterms:modified xsi:type="dcterms:W3CDTF">2025-10-06T19:09:44Z</dcterms:modified>
  <cp:category/>
</cp:coreProperties>
</file>