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3" r:id="rId4"/>
    <p:sldId id="264" r:id="rId5"/>
    <p:sldId id="261" r:id="rId6"/>
    <p:sldId id="259" r:id="rId7"/>
    <p:sldId id="265" r:id="rId8"/>
    <p:sldId id="266" r:id="rId9"/>
    <p:sldId id="260" r:id="rId10"/>
    <p:sldId id="267" r:id="rId11"/>
    <p:sldId id="268" r:id="rId12"/>
    <p:sldId id="262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6392"/>
  </p:normalViewPr>
  <p:slideViewPr>
    <p:cSldViewPr snapToGrid="0" snapToObjects="1">
      <p:cViewPr varScale="1">
        <p:scale>
          <a:sx n="82" d="100"/>
          <a:sy n="82" d="100"/>
        </p:scale>
        <p:origin x="2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EA34C-E5D8-A341-8A79-23AA1C7FF2C0}" type="datetimeFigureOut">
              <a:rPr lang="de-DE" smtClean="0"/>
              <a:t>20.06.18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C8B8C-5825-6A47-B184-82CA7BD42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198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C8B8C-5825-6A47-B184-82CA7BD42A9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751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1be3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C8B8C-5825-6A47-B184-82CA7BD42A9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49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1be3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C8B8C-5825-6A47-B184-82CA7BD42A9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11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D242-E705-3F48-93C6-CCEE75D8B8B7}" type="datetimeFigureOut">
              <a:rPr lang="de-DE" smtClean="0"/>
              <a:t>20.06.18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F39-ED76-124E-8FEE-69649FA67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05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D242-E705-3F48-93C6-CCEE75D8B8B7}" type="datetimeFigureOut">
              <a:rPr lang="de-DE" smtClean="0"/>
              <a:t>20.06.18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F39-ED76-124E-8FEE-69649FA67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02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D242-E705-3F48-93C6-CCEE75D8B8B7}" type="datetimeFigureOut">
              <a:rPr lang="de-DE" smtClean="0"/>
              <a:t>20.06.18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F39-ED76-124E-8FEE-69649FA67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57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D242-E705-3F48-93C6-CCEE75D8B8B7}" type="datetimeFigureOut">
              <a:rPr lang="de-DE" smtClean="0"/>
              <a:t>20.06.18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F39-ED76-124E-8FEE-69649FA67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57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D242-E705-3F48-93C6-CCEE75D8B8B7}" type="datetimeFigureOut">
              <a:rPr lang="de-DE" smtClean="0"/>
              <a:t>20.06.18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F39-ED76-124E-8FEE-69649FA67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84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D242-E705-3F48-93C6-CCEE75D8B8B7}" type="datetimeFigureOut">
              <a:rPr lang="de-DE" smtClean="0"/>
              <a:t>20.06.18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F39-ED76-124E-8FEE-69649FA67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99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D242-E705-3F48-93C6-CCEE75D8B8B7}" type="datetimeFigureOut">
              <a:rPr lang="de-DE" smtClean="0"/>
              <a:t>20.06.18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F39-ED76-124E-8FEE-69649FA67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8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D242-E705-3F48-93C6-CCEE75D8B8B7}" type="datetimeFigureOut">
              <a:rPr lang="de-DE" smtClean="0"/>
              <a:t>20.06.18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F39-ED76-124E-8FEE-69649FA67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81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D242-E705-3F48-93C6-CCEE75D8B8B7}" type="datetimeFigureOut">
              <a:rPr lang="de-DE" smtClean="0"/>
              <a:t>20.06.18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F39-ED76-124E-8FEE-69649FA67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54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D242-E705-3F48-93C6-CCEE75D8B8B7}" type="datetimeFigureOut">
              <a:rPr lang="de-DE" smtClean="0"/>
              <a:t>20.06.18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F39-ED76-124E-8FEE-69649FA67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83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D242-E705-3F48-93C6-CCEE75D8B8B7}" type="datetimeFigureOut">
              <a:rPr lang="de-DE" smtClean="0"/>
              <a:t>20.06.18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DF39-ED76-124E-8FEE-69649FA67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D242-E705-3F48-93C6-CCEE75D8B8B7}" type="datetimeFigureOut">
              <a:rPr lang="de-DE" smtClean="0"/>
              <a:t>20.06.18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EDF39-ED76-124E-8FEE-69649FA67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22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0A4A3-ACFE-5749-9F32-96609A34F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123993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de-DE" dirty="0"/>
              <a:t>Identifying TM Helices in</a:t>
            </a:r>
            <a:br>
              <a:rPr lang="de-DE" dirty="0"/>
            </a:br>
            <a:r>
              <a:rPr lang="de-DE" dirty="0"/>
              <a:t>Tertiary Structures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F69B79-CC74-0545-920C-31598BEAA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061" y="4293782"/>
            <a:ext cx="6858000" cy="1241822"/>
          </a:xfrm>
        </p:spPr>
        <p:txBody>
          <a:bodyPr/>
          <a:lstStyle/>
          <a:p>
            <a:r>
              <a:rPr lang="de-DE" dirty="0"/>
              <a:t>Marco Klein &amp; Julian Späth &amp; Julius Vetter</a:t>
            </a:r>
          </a:p>
        </p:txBody>
      </p:sp>
    </p:spTree>
    <p:extLst>
      <p:ext uri="{BB962C8B-B14F-4D97-AF65-F5344CB8AC3E}">
        <p14:creationId xmlns:p14="http://schemas.microsoft.com/office/powerpoint/2010/main" val="1744860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33B41-6CAA-154C-A120-ABECDBD0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Membrane geometry </a:t>
            </a:r>
            <a:r>
              <a:rPr lang="de-DE" dirty="0" err="1"/>
              <a:t>calculation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8ADC48C-7B5E-7548-ADF7-D9F44A01C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6233" y="1825625"/>
            <a:ext cx="6211534" cy="4351338"/>
          </a:xfrm>
        </p:spPr>
      </p:pic>
    </p:spTree>
    <p:extLst>
      <p:ext uri="{BB962C8B-B14F-4D97-AF65-F5344CB8AC3E}">
        <p14:creationId xmlns:p14="http://schemas.microsoft.com/office/powerpoint/2010/main" val="66248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33B41-6CAA-154C-A120-ABECDBD0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Membrane geometry </a:t>
            </a:r>
            <a:r>
              <a:rPr lang="de-DE" dirty="0" err="1"/>
              <a:t>calculation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CD7BF4-26D0-664E-BE29-0A5272292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FF6F914-3B36-AC44-8A8B-C6EF791FC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After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5EDD80D-B95D-0E41-940D-FE6FED6B679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29150" y="2587772"/>
            <a:ext cx="3887788" cy="3519194"/>
          </a:xfr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EF5FAF88-A51F-264A-B838-998F1CF266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0238" y="2596394"/>
            <a:ext cx="3868737" cy="3501949"/>
          </a:xfrm>
        </p:spPr>
      </p:pic>
    </p:spTree>
    <p:extLst>
      <p:ext uri="{BB962C8B-B14F-4D97-AF65-F5344CB8AC3E}">
        <p14:creationId xmlns:p14="http://schemas.microsoft.com/office/powerpoint/2010/main" val="88718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33B41-6CAA-154C-A120-ABECDBD0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D7186-C022-A147-AD29-772227D19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2473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4EB0B123-ECEE-EB46-A59E-D0BD81838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" r="917" b="3"/>
          <a:stretch/>
        </p:blipFill>
        <p:spPr>
          <a:xfrm>
            <a:off x="4567960" y="1337312"/>
            <a:ext cx="4096293" cy="4183378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C333B41-6CAA-154C-A120-ABECDBD0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1329200"/>
            <a:ext cx="4255425" cy="1257452"/>
          </a:xfrm>
        </p:spPr>
        <p:txBody>
          <a:bodyPr>
            <a:normAutofit fontScale="90000"/>
          </a:bodyPr>
          <a:lstStyle/>
          <a:p>
            <a:r>
              <a:rPr lang="de-DE" dirty="0"/>
              <a:t>Transmembrane Proteins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FFC10F05-87C6-4042-B69C-CB511BCCD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7" y="2686051"/>
            <a:ext cx="4529213" cy="28390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 important physiological tasks</a:t>
            </a:r>
          </a:p>
          <a:p>
            <a:pPr lvl="1"/>
            <a:r>
              <a:rPr lang="en-US" dirty="0"/>
              <a:t>Molecule transport</a:t>
            </a:r>
          </a:p>
          <a:p>
            <a:pPr lvl="1"/>
            <a:r>
              <a:rPr lang="en-US" dirty="0"/>
              <a:t>Cell signaling</a:t>
            </a:r>
          </a:p>
          <a:p>
            <a:r>
              <a:rPr lang="en-US" dirty="0"/>
              <a:t>Contained substructures</a:t>
            </a:r>
          </a:p>
          <a:p>
            <a:pPr lvl="1"/>
            <a:r>
              <a:rPr lang="en-US" dirty="0"/>
              <a:t>Helix bundle</a:t>
            </a:r>
          </a:p>
          <a:p>
            <a:pPr lvl="1"/>
            <a:r>
              <a:rPr lang="en-US" dirty="0"/>
              <a:t>Beta barrel</a:t>
            </a:r>
          </a:p>
        </p:txBody>
      </p:sp>
    </p:spTree>
    <p:extLst>
      <p:ext uri="{BB962C8B-B14F-4D97-AF65-F5344CB8AC3E}">
        <p14:creationId xmlns:p14="http://schemas.microsoft.com/office/powerpoint/2010/main" val="291081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33B41-6CAA-154C-A120-ABECDBD0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1329200"/>
            <a:ext cx="4410344" cy="1257452"/>
          </a:xfrm>
        </p:spPr>
        <p:txBody>
          <a:bodyPr>
            <a:normAutofit/>
          </a:bodyPr>
          <a:lstStyle/>
          <a:p>
            <a:r>
              <a:rPr lang="de-DE" dirty="0"/>
              <a:t>Motivation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FFC10F05-87C6-4042-B69C-CB511BCCD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7" y="2686051"/>
            <a:ext cx="4529213" cy="2839064"/>
          </a:xfrm>
        </p:spPr>
        <p:txBody>
          <a:bodyPr>
            <a:normAutofit/>
          </a:bodyPr>
          <a:lstStyle/>
          <a:p>
            <a:r>
              <a:rPr lang="en-US" dirty="0"/>
              <a:t>Only few determined</a:t>
            </a:r>
          </a:p>
          <a:p>
            <a:r>
              <a:rPr lang="en-US" dirty="0"/>
              <a:t>Not annotated in PDB</a:t>
            </a:r>
          </a:p>
          <a:p>
            <a:r>
              <a:rPr lang="en-US" dirty="0"/>
              <a:t>Missing membrane topology information</a:t>
            </a:r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4EB0B123-ECEE-EB46-A59E-D0BD81838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" r="917" b="3"/>
          <a:stretch/>
        </p:blipFill>
        <p:spPr>
          <a:xfrm>
            <a:off x="4567960" y="1337312"/>
            <a:ext cx="4096293" cy="4183378"/>
          </a:xfrm>
          <a:prstGeom prst="rect">
            <a:avLst/>
          </a:prstGeom>
          <a:effectLst/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B57578F-B4C8-444F-9624-98204AD9A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" r="917" b="3"/>
          <a:stretch/>
        </p:blipFill>
        <p:spPr>
          <a:xfrm>
            <a:off x="4720360" y="1489712"/>
            <a:ext cx="4096293" cy="41833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8329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33B41-6CAA-154C-A120-ABECDBD0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1329200"/>
            <a:ext cx="4410344" cy="1257452"/>
          </a:xfrm>
        </p:spPr>
        <p:txBody>
          <a:bodyPr>
            <a:normAutofit/>
          </a:bodyPr>
          <a:lstStyle/>
          <a:p>
            <a:r>
              <a:rPr lang="de-DE" dirty="0"/>
              <a:t>Goal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FFC10F05-87C6-4042-B69C-CB511BCCD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7" y="2686051"/>
            <a:ext cx="4529213" cy="2839064"/>
          </a:xfrm>
        </p:spPr>
        <p:txBody>
          <a:bodyPr>
            <a:normAutofit/>
          </a:bodyPr>
          <a:lstStyle/>
          <a:p>
            <a:r>
              <a:rPr lang="en-US" dirty="0"/>
              <a:t>Implement classifier for transmembrane helices</a:t>
            </a:r>
          </a:p>
          <a:p>
            <a:r>
              <a:rPr lang="en-US" dirty="0"/>
              <a:t>Use TM helices to calculate membrane orientation</a:t>
            </a:r>
          </a:p>
          <a:p>
            <a:r>
              <a:rPr lang="en-US" dirty="0"/>
              <a:t>(</a:t>
            </a:r>
            <a:r>
              <a:rPr lang="en-US" dirty="0" err="1"/>
              <a:t>grafik</a:t>
            </a:r>
            <a:r>
              <a:rPr lang="en-US" dirty="0"/>
              <a:t>?)</a:t>
            </a:r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4EB0B123-ECEE-EB46-A59E-D0BD81838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" r="917" b="3"/>
          <a:stretch/>
        </p:blipFill>
        <p:spPr>
          <a:xfrm>
            <a:off x="4567960" y="1337312"/>
            <a:ext cx="4096293" cy="4183378"/>
          </a:xfrm>
          <a:prstGeom prst="rect">
            <a:avLst/>
          </a:prstGeom>
          <a:effectLst/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B57578F-B4C8-444F-9624-98204AD9A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" r="917" b="3"/>
          <a:stretch/>
        </p:blipFill>
        <p:spPr>
          <a:xfrm>
            <a:off x="4720360" y="1489712"/>
            <a:ext cx="4096293" cy="41833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0874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33B41-6CAA-154C-A120-ABECDBD0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Preprocessing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D7186-C022-A147-AD29-772227D198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PDBTM</a:t>
            </a:r>
          </a:p>
          <a:p>
            <a:pPr lvl="1"/>
            <a:r>
              <a:rPr lang="de-DE" dirty="0" err="1"/>
              <a:t>Annotates</a:t>
            </a:r>
            <a:r>
              <a:rPr lang="de-DE" dirty="0"/>
              <a:t> </a:t>
            </a:r>
            <a:r>
              <a:rPr lang="de-DE" dirty="0" err="1"/>
              <a:t>transmembrane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in TM </a:t>
            </a:r>
            <a:r>
              <a:rPr lang="de-DE" dirty="0" err="1"/>
              <a:t>proteins</a:t>
            </a:r>
            <a:endParaRPr lang="de-DE" dirty="0"/>
          </a:p>
          <a:p>
            <a:r>
              <a:rPr lang="de-DE" dirty="0"/>
              <a:t>Find </a:t>
            </a:r>
            <a:r>
              <a:rPr lang="de-DE" dirty="0" err="1"/>
              <a:t>overlap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annotated</a:t>
            </a:r>
            <a:r>
              <a:rPr lang="de-DE" dirty="0"/>
              <a:t> TM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helices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PDB </a:t>
            </a:r>
            <a:r>
              <a:rPr lang="de-DE" dirty="0" err="1"/>
              <a:t>files</a:t>
            </a:r>
            <a:r>
              <a:rPr lang="de-DE" dirty="0"/>
              <a:t> (70%) </a:t>
            </a:r>
            <a:r>
              <a:rPr lang="de-DE" dirty="0">
                <a:sym typeface="Wingdings" pitchFamily="2" charset="2"/>
              </a:rPr>
              <a:t> positive </a:t>
            </a:r>
            <a:r>
              <a:rPr lang="de-DE" dirty="0" err="1">
                <a:sym typeface="Wingdings" pitchFamily="2" charset="2"/>
              </a:rPr>
              <a:t>samples</a:t>
            </a:r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0% </a:t>
            </a:r>
            <a:r>
              <a:rPr lang="de-DE" dirty="0" err="1">
                <a:sym typeface="Wingdings" pitchFamily="2" charset="2"/>
              </a:rPr>
              <a:t>overlap</a:t>
            </a:r>
            <a:r>
              <a:rPr lang="de-DE" dirty="0">
                <a:sym typeface="Wingdings" pitchFamily="2" charset="2"/>
              </a:rPr>
              <a:t> + Helices </a:t>
            </a:r>
            <a:r>
              <a:rPr lang="de-DE" dirty="0" err="1">
                <a:sym typeface="Wingdings" pitchFamily="2" charset="2"/>
              </a:rPr>
              <a:t>of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globular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proteins</a:t>
            </a:r>
            <a:r>
              <a:rPr lang="de-DE" dirty="0">
                <a:sym typeface="Wingdings" pitchFamily="2" charset="2"/>
              </a:rPr>
              <a:t>  negative </a:t>
            </a:r>
            <a:r>
              <a:rPr lang="de-DE" dirty="0" err="1">
                <a:sym typeface="Wingdings" pitchFamily="2" charset="2"/>
              </a:rPr>
              <a:t>samples</a:t>
            </a:r>
            <a:endParaRPr lang="de-DE" dirty="0">
              <a:sym typeface="Wingdings" pitchFamily="2" charset="2"/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2A0439F-79F8-7A46-9C82-5F77F82D69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2483247"/>
            <a:ext cx="3886200" cy="3036093"/>
          </a:xfrm>
        </p:spPr>
      </p:pic>
    </p:spTree>
    <p:extLst>
      <p:ext uri="{BB962C8B-B14F-4D97-AF65-F5344CB8AC3E}">
        <p14:creationId xmlns:p14="http://schemas.microsoft.com/office/powerpoint/2010/main" val="103485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33B41-6CAA-154C-A120-ABECDBD0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Transmembrane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D7186-C022-A147-AD29-772227D19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itchFamily="2" charset="2"/>
              </a:rPr>
              <a:t>70% Training Data vs. 30% Test Data</a:t>
            </a:r>
          </a:p>
          <a:p>
            <a:r>
              <a:rPr lang="de-DE" dirty="0">
                <a:sym typeface="Wingdings" pitchFamily="2" charset="2"/>
              </a:rPr>
              <a:t>SVM</a:t>
            </a:r>
          </a:p>
          <a:p>
            <a:pPr lvl="1"/>
            <a:r>
              <a:rPr lang="de-DE" dirty="0">
                <a:sym typeface="Wingdings" pitchFamily="2" charset="2"/>
              </a:rPr>
              <a:t>Features: </a:t>
            </a:r>
            <a:r>
              <a:rPr lang="de-DE" dirty="0" err="1">
                <a:sym typeface="Wingdings" pitchFamily="2" charset="2"/>
              </a:rPr>
              <a:t>amino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acid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frequencies</a:t>
            </a:r>
            <a:endParaRPr lang="de-DE" dirty="0">
              <a:sym typeface="Wingdings" pitchFamily="2" charset="2"/>
            </a:endParaRPr>
          </a:p>
          <a:p>
            <a:pPr lvl="1"/>
            <a:r>
              <a:rPr lang="de-DE" dirty="0">
                <a:sym typeface="Wingdings" pitchFamily="2" charset="2"/>
              </a:rPr>
              <a:t>Linear + RBF </a:t>
            </a:r>
            <a:r>
              <a:rPr lang="de-DE" dirty="0" err="1">
                <a:sym typeface="Wingdings" pitchFamily="2" charset="2"/>
              </a:rPr>
              <a:t>kernel</a:t>
            </a:r>
            <a:endParaRPr lang="de-DE" dirty="0">
              <a:sym typeface="Wingdings" pitchFamily="2" charset="2"/>
            </a:endParaRPr>
          </a:p>
          <a:p>
            <a:pPr lvl="2"/>
            <a:r>
              <a:rPr lang="de-DE" dirty="0">
                <a:sym typeface="Wingdings" pitchFamily="2" charset="2"/>
              </a:rPr>
              <a:t>5 </a:t>
            </a:r>
            <a:r>
              <a:rPr lang="de-DE" dirty="0" err="1">
                <a:sym typeface="Wingdings" pitchFamily="2" charset="2"/>
              </a:rPr>
              <a:t>fold</a:t>
            </a:r>
            <a:r>
              <a:rPr lang="de-DE" dirty="0">
                <a:sym typeface="Wingdings" pitchFamily="2" charset="2"/>
              </a:rPr>
              <a:t> CV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188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33B41-6CAA-154C-A120-ABECDBD0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Classification</a:t>
            </a:r>
            <a:r>
              <a:rPr lang="de-DE" dirty="0"/>
              <a:t> Performance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D7186-C022-A147-AD29-772227D19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Confusion</a:t>
            </a:r>
            <a:r>
              <a:rPr lang="de-DE" dirty="0"/>
              <a:t> Matrix (TP...)</a:t>
            </a:r>
          </a:p>
          <a:p>
            <a:r>
              <a:rPr lang="de-DE" dirty="0" err="1"/>
              <a:t>Accuracy</a:t>
            </a:r>
            <a:r>
              <a:rPr lang="de-DE" dirty="0"/>
              <a:t>, MCC, f1-Score, Sensitivität, Spezifität</a:t>
            </a:r>
          </a:p>
        </p:txBody>
      </p:sp>
    </p:spTree>
    <p:extLst>
      <p:ext uri="{BB962C8B-B14F-4D97-AF65-F5344CB8AC3E}">
        <p14:creationId xmlns:p14="http://schemas.microsoft.com/office/powerpoint/2010/main" val="309142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33B41-6CAA-154C-A120-ABECDBD0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SVM </a:t>
            </a:r>
            <a:r>
              <a:rPr lang="de-DE" dirty="0" err="1"/>
              <a:t>weights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CAD2ADE-A102-AB4F-8E3F-B0DD44B53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4829" y="1825625"/>
            <a:ext cx="6174342" cy="4351338"/>
          </a:xfrm>
        </p:spPr>
      </p:pic>
    </p:spTree>
    <p:extLst>
      <p:ext uri="{BB962C8B-B14F-4D97-AF65-F5344CB8AC3E}">
        <p14:creationId xmlns:p14="http://schemas.microsoft.com/office/powerpoint/2010/main" val="44331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33B41-6CAA-154C-A120-ABECDBD0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Membrane geometry </a:t>
            </a:r>
            <a:r>
              <a:rPr lang="de-DE" dirty="0" err="1"/>
              <a:t>calculation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D7186-C022-A147-AD29-772227D19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preliminary</a:t>
            </a:r>
            <a:r>
              <a:rPr lang="de-DE" dirty="0"/>
              <a:t> geometry</a:t>
            </a:r>
          </a:p>
          <a:p>
            <a:pPr lvl="1"/>
            <a:r>
              <a:rPr lang="de-DE" dirty="0"/>
              <a:t>Filter potential FP </a:t>
            </a:r>
            <a:r>
              <a:rPr lang="de-DE" dirty="0" err="1"/>
              <a:t>helices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angles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distances</a:t>
            </a:r>
            <a:endParaRPr lang="de-DE" dirty="0"/>
          </a:p>
          <a:p>
            <a:pPr lvl="1"/>
            <a:r>
              <a:rPr lang="de-DE" dirty="0"/>
              <a:t>Normal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membrane</a:t>
            </a:r>
            <a:r>
              <a:rPr lang="de-DE" dirty="0"/>
              <a:t> = </a:t>
            </a:r>
            <a:r>
              <a:rPr lang="de-DE" dirty="0" err="1"/>
              <a:t>first</a:t>
            </a:r>
            <a:r>
              <a:rPr lang="de-DE" dirty="0"/>
              <a:t> PCA </a:t>
            </a:r>
            <a:r>
              <a:rPr lang="de-DE" dirty="0" err="1"/>
              <a:t>loading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helices</a:t>
            </a:r>
            <a:endParaRPr lang="de-DE" dirty="0"/>
          </a:p>
          <a:p>
            <a:r>
              <a:rPr lang="de-DE" dirty="0" err="1"/>
              <a:t>Optimization</a:t>
            </a:r>
            <a:endParaRPr lang="de-DE" dirty="0"/>
          </a:p>
          <a:p>
            <a:pPr lvl="1"/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: Q-</a:t>
            </a:r>
            <a:r>
              <a:rPr lang="de-DE" dirty="0" err="1"/>
              <a:t>value</a:t>
            </a:r>
            <a:endParaRPr lang="de-DE" dirty="0"/>
          </a:p>
          <a:p>
            <a:pPr lvl="2"/>
            <a:r>
              <a:rPr lang="de-DE" dirty="0" err="1"/>
              <a:t>Hydrophobic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slices</a:t>
            </a:r>
            <a:endParaRPr lang="de-DE" dirty="0"/>
          </a:p>
          <a:p>
            <a:pPr lvl="1"/>
            <a:r>
              <a:rPr lang="de-DE" dirty="0"/>
              <a:t>Sample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 in 15° </a:t>
            </a:r>
            <a:r>
              <a:rPr lang="de-DE" dirty="0" err="1"/>
              <a:t>cone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normal </a:t>
            </a:r>
            <a:r>
              <a:rPr lang="de-DE" dirty="0" err="1"/>
              <a:t>vector</a:t>
            </a:r>
            <a:endParaRPr lang="de-DE" dirty="0"/>
          </a:p>
          <a:p>
            <a:pPr lvl="1"/>
            <a:r>
              <a:rPr lang="de-DE" dirty="0"/>
              <a:t>Take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Q-</a:t>
            </a:r>
            <a:r>
              <a:rPr lang="de-DE" dirty="0" err="1"/>
              <a:t>value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412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205</Words>
  <Application>Microsoft Macintosh PowerPoint</Application>
  <PresentationFormat>Bildschirmpräsentation (4:3)</PresentationFormat>
  <Paragraphs>52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</vt:lpstr>
      <vt:lpstr>Identifying TM Helices in Tertiary Structures </vt:lpstr>
      <vt:lpstr>Transmembrane Proteins</vt:lpstr>
      <vt:lpstr>Motivation</vt:lpstr>
      <vt:lpstr>Goal</vt:lpstr>
      <vt:lpstr>Data Preprocessing</vt:lpstr>
      <vt:lpstr>Transmembrane Classification</vt:lpstr>
      <vt:lpstr>Classification Performance</vt:lpstr>
      <vt:lpstr>Linear SVM weights</vt:lpstr>
      <vt:lpstr>Membrane geometry calculation</vt:lpstr>
      <vt:lpstr>Membrane geometry calculation</vt:lpstr>
      <vt:lpstr>Membrane geometry calculation</vt:lpstr>
      <vt:lpstr>Outlook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Transmembrane Helices in Tertiary Structures </dc:title>
  <dc:creator>Julian Späth</dc:creator>
  <cp:lastModifiedBy>Julian Späth</cp:lastModifiedBy>
  <cp:revision>10</cp:revision>
  <dcterms:created xsi:type="dcterms:W3CDTF">2018-06-20T10:51:57Z</dcterms:created>
  <dcterms:modified xsi:type="dcterms:W3CDTF">2018-06-20T12:46:50Z</dcterms:modified>
</cp:coreProperties>
</file>