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7901-0893-D222-A1A6-B46D939C93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D631C3-1D4E-1669-DE9A-0FF35027CD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1E0AD9-3849-E275-17C7-93A699BF4DE3}"/>
              </a:ext>
            </a:extLst>
          </p:cNvPr>
          <p:cNvSpPr>
            <a:spLocks noGrp="1"/>
          </p:cNvSpPr>
          <p:nvPr>
            <p:ph type="dt" sz="half" idx="10"/>
          </p:nvPr>
        </p:nvSpPr>
        <p:spPr/>
        <p:txBody>
          <a:bodyPr/>
          <a:lstStyle/>
          <a:p>
            <a:fld id="{C10DA045-BA88-47B4-BC52-6D283178B28A}" type="datetimeFigureOut">
              <a:rPr lang="en-US" smtClean="0"/>
              <a:t>10/10/2023</a:t>
            </a:fld>
            <a:endParaRPr lang="en-US"/>
          </a:p>
        </p:txBody>
      </p:sp>
      <p:sp>
        <p:nvSpPr>
          <p:cNvPr id="5" name="Footer Placeholder 4">
            <a:extLst>
              <a:ext uri="{FF2B5EF4-FFF2-40B4-BE49-F238E27FC236}">
                <a16:creationId xmlns:a16="http://schemas.microsoft.com/office/drawing/2014/main" id="{EDB7BE55-E580-3EE9-FAD7-512D9A3A1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2D6BE3-61B9-C6A1-1EA0-1FBDD2CA8C94}"/>
              </a:ext>
            </a:extLst>
          </p:cNvPr>
          <p:cNvSpPr>
            <a:spLocks noGrp="1"/>
          </p:cNvSpPr>
          <p:nvPr>
            <p:ph type="sldNum" sz="quarter" idx="12"/>
          </p:nvPr>
        </p:nvSpPr>
        <p:spPr/>
        <p:txBody>
          <a:bodyPr/>
          <a:lstStyle/>
          <a:p>
            <a:fld id="{537A3840-E954-4871-B38A-815CC84602BB}" type="slidenum">
              <a:rPr lang="en-US" smtClean="0"/>
              <a:t>‹#›</a:t>
            </a:fld>
            <a:endParaRPr lang="en-US"/>
          </a:p>
        </p:txBody>
      </p:sp>
    </p:spTree>
    <p:extLst>
      <p:ext uri="{BB962C8B-B14F-4D97-AF65-F5344CB8AC3E}">
        <p14:creationId xmlns:p14="http://schemas.microsoft.com/office/powerpoint/2010/main" val="3934270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FEB82-6161-A75E-AA33-E0F9F5CC37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59C245-D691-90BB-67E9-540A0CC9F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C5C3FE-D6C3-3284-D576-E0702EAD9789}"/>
              </a:ext>
            </a:extLst>
          </p:cNvPr>
          <p:cNvSpPr>
            <a:spLocks noGrp="1"/>
          </p:cNvSpPr>
          <p:nvPr>
            <p:ph type="dt" sz="half" idx="10"/>
          </p:nvPr>
        </p:nvSpPr>
        <p:spPr/>
        <p:txBody>
          <a:bodyPr/>
          <a:lstStyle/>
          <a:p>
            <a:fld id="{C10DA045-BA88-47B4-BC52-6D283178B28A}" type="datetimeFigureOut">
              <a:rPr lang="en-US" smtClean="0"/>
              <a:t>10/10/2023</a:t>
            </a:fld>
            <a:endParaRPr lang="en-US"/>
          </a:p>
        </p:txBody>
      </p:sp>
      <p:sp>
        <p:nvSpPr>
          <p:cNvPr id="5" name="Footer Placeholder 4">
            <a:extLst>
              <a:ext uri="{FF2B5EF4-FFF2-40B4-BE49-F238E27FC236}">
                <a16:creationId xmlns:a16="http://schemas.microsoft.com/office/drawing/2014/main" id="{85071BD6-D2C7-C588-F77E-387A2DFB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61FAA-3996-6689-677C-34FAA86A07CB}"/>
              </a:ext>
            </a:extLst>
          </p:cNvPr>
          <p:cNvSpPr>
            <a:spLocks noGrp="1"/>
          </p:cNvSpPr>
          <p:nvPr>
            <p:ph type="sldNum" sz="quarter" idx="12"/>
          </p:nvPr>
        </p:nvSpPr>
        <p:spPr/>
        <p:txBody>
          <a:bodyPr/>
          <a:lstStyle/>
          <a:p>
            <a:fld id="{537A3840-E954-4871-B38A-815CC84602BB}" type="slidenum">
              <a:rPr lang="en-US" smtClean="0"/>
              <a:t>‹#›</a:t>
            </a:fld>
            <a:endParaRPr lang="en-US"/>
          </a:p>
        </p:txBody>
      </p:sp>
    </p:spTree>
    <p:extLst>
      <p:ext uri="{BB962C8B-B14F-4D97-AF65-F5344CB8AC3E}">
        <p14:creationId xmlns:p14="http://schemas.microsoft.com/office/powerpoint/2010/main" val="243771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47B6A6-821C-5130-8D0D-CE868CD6EF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932EC8-18FD-1705-8291-C860A422B5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EEB0EA-AABB-5771-FDE8-4A880F89C105}"/>
              </a:ext>
            </a:extLst>
          </p:cNvPr>
          <p:cNvSpPr>
            <a:spLocks noGrp="1"/>
          </p:cNvSpPr>
          <p:nvPr>
            <p:ph type="dt" sz="half" idx="10"/>
          </p:nvPr>
        </p:nvSpPr>
        <p:spPr/>
        <p:txBody>
          <a:bodyPr/>
          <a:lstStyle/>
          <a:p>
            <a:fld id="{C10DA045-BA88-47B4-BC52-6D283178B28A}" type="datetimeFigureOut">
              <a:rPr lang="en-US" smtClean="0"/>
              <a:t>10/10/2023</a:t>
            </a:fld>
            <a:endParaRPr lang="en-US"/>
          </a:p>
        </p:txBody>
      </p:sp>
      <p:sp>
        <p:nvSpPr>
          <p:cNvPr id="5" name="Footer Placeholder 4">
            <a:extLst>
              <a:ext uri="{FF2B5EF4-FFF2-40B4-BE49-F238E27FC236}">
                <a16:creationId xmlns:a16="http://schemas.microsoft.com/office/drawing/2014/main" id="{4984AE6B-73D0-1844-ED60-9AC99630D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70A62-0769-A48C-21A8-C3DE8FC9B14D}"/>
              </a:ext>
            </a:extLst>
          </p:cNvPr>
          <p:cNvSpPr>
            <a:spLocks noGrp="1"/>
          </p:cNvSpPr>
          <p:nvPr>
            <p:ph type="sldNum" sz="quarter" idx="12"/>
          </p:nvPr>
        </p:nvSpPr>
        <p:spPr/>
        <p:txBody>
          <a:bodyPr/>
          <a:lstStyle/>
          <a:p>
            <a:fld id="{537A3840-E954-4871-B38A-815CC84602BB}" type="slidenum">
              <a:rPr lang="en-US" smtClean="0"/>
              <a:t>‹#›</a:t>
            </a:fld>
            <a:endParaRPr lang="en-US"/>
          </a:p>
        </p:txBody>
      </p:sp>
    </p:spTree>
    <p:extLst>
      <p:ext uri="{BB962C8B-B14F-4D97-AF65-F5344CB8AC3E}">
        <p14:creationId xmlns:p14="http://schemas.microsoft.com/office/powerpoint/2010/main" val="97533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4FF68-59ED-13AA-7B8F-80F54FBBE6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16C91D-1D91-6CB1-136F-513F60476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35D82-CAC9-D13F-3413-259657AAB6BE}"/>
              </a:ext>
            </a:extLst>
          </p:cNvPr>
          <p:cNvSpPr>
            <a:spLocks noGrp="1"/>
          </p:cNvSpPr>
          <p:nvPr>
            <p:ph type="dt" sz="half" idx="10"/>
          </p:nvPr>
        </p:nvSpPr>
        <p:spPr/>
        <p:txBody>
          <a:bodyPr/>
          <a:lstStyle/>
          <a:p>
            <a:fld id="{C10DA045-BA88-47B4-BC52-6D283178B28A}" type="datetimeFigureOut">
              <a:rPr lang="en-US" smtClean="0"/>
              <a:t>10/10/2023</a:t>
            </a:fld>
            <a:endParaRPr lang="en-US"/>
          </a:p>
        </p:txBody>
      </p:sp>
      <p:sp>
        <p:nvSpPr>
          <p:cNvPr id="5" name="Footer Placeholder 4">
            <a:extLst>
              <a:ext uri="{FF2B5EF4-FFF2-40B4-BE49-F238E27FC236}">
                <a16:creationId xmlns:a16="http://schemas.microsoft.com/office/drawing/2014/main" id="{6F0749FC-36FB-87C0-001A-E741009358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15EDF-7C64-3EB2-3E60-56CCC6ADBA45}"/>
              </a:ext>
            </a:extLst>
          </p:cNvPr>
          <p:cNvSpPr>
            <a:spLocks noGrp="1"/>
          </p:cNvSpPr>
          <p:nvPr>
            <p:ph type="sldNum" sz="quarter" idx="12"/>
          </p:nvPr>
        </p:nvSpPr>
        <p:spPr/>
        <p:txBody>
          <a:bodyPr/>
          <a:lstStyle/>
          <a:p>
            <a:fld id="{537A3840-E954-4871-B38A-815CC84602BB}" type="slidenum">
              <a:rPr lang="en-US" smtClean="0"/>
              <a:t>‹#›</a:t>
            </a:fld>
            <a:endParaRPr lang="en-US"/>
          </a:p>
        </p:txBody>
      </p:sp>
    </p:spTree>
    <p:extLst>
      <p:ext uri="{BB962C8B-B14F-4D97-AF65-F5344CB8AC3E}">
        <p14:creationId xmlns:p14="http://schemas.microsoft.com/office/powerpoint/2010/main" val="297194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F3D4-2391-3C92-85F3-56E56CFBBB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F0F175-D18B-9748-3C48-A366523128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8FE53A-C17E-6A76-5AFF-A9335D971027}"/>
              </a:ext>
            </a:extLst>
          </p:cNvPr>
          <p:cNvSpPr>
            <a:spLocks noGrp="1"/>
          </p:cNvSpPr>
          <p:nvPr>
            <p:ph type="dt" sz="half" idx="10"/>
          </p:nvPr>
        </p:nvSpPr>
        <p:spPr/>
        <p:txBody>
          <a:bodyPr/>
          <a:lstStyle/>
          <a:p>
            <a:fld id="{C10DA045-BA88-47B4-BC52-6D283178B28A}" type="datetimeFigureOut">
              <a:rPr lang="en-US" smtClean="0"/>
              <a:t>10/10/2023</a:t>
            </a:fld>
            <a:endParaRPr lang="en-US"/>
          </a:p>
        </p:txBody>
      </p:sp>
      <p:sp>
        <p:nvSpPr>
          <p:cNvPr id="5" name="Footer Placeholder 4">
            <a:extLst>
              <a:ext uri="{FF2B5EF4-FFF2-40B4-BE49-F238E27FC236}">
                <a16:creationId xmlns:a16="http://schemas.microsoft.com/office/drawing/2014/main" id="{4BE498AD-174D-DE98-130C-6DE45B23AD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40BBC-A0B8-9D9C-CC30-5F5328B37B21}"/>
              </a:ext>
            </a:extLst>
          </p:cNvPr>
          <p:cNvSpPr>
            <a:spLocks noGrp="1"/>
          </p:cNvSpPr>
          <p:nvPr>
            <p:ph type="sldNum" sz="quarter" idx="12"/>
          </p:nvPr>
        </p:nvSpPr>
        <p:spPr/>
        <p:txBody>
          <a:bodyPr/>
          <a:lstStyle/>
          <a:p>
            <a:fld id="{537A3840-E954-4871-B38A-815CC84602BB}" type="slidenum">
              <a:rPr lang="en-US" smtClean="0"/>
              <a:t>‹#›</a:t>
            </a:fld>
            <a:endParaRPr lang="en-US"/>
          </a:p>
        </p:txBody>
      </p:sp>
    </p:spTree>
    <p:extLst>
      <p:ext uri="{BB962C8B-B14F-4D97-AF65-F5344CB8AC3E}">
        <p14:creationId xmlns:p14="http://schemas.microsoft.com/office/powerpoint/2010/main" val="90277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D148-9973-CEE6-9435-D096C6C8CC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9F35FE-16B9-04DC-B496-5D905E894F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69AD8E-817D-5E95-2EE8-2A674ED912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0970E3-AB01-7C31-9F4F-197241955297}"/>
              </a:ext>
            </a:extLst>
          </p:cNvPr>
          <p:cNvSpPr>
            <a:spLocks noGrp="1"/>
          </p:cNvSpPr>
          <p:nvPr>
            <p:ph type="dt" sz="half" idx="10"/>
          </p:nvPr>
        </p:nvSpPr>
        <p:spPr/>
        <p:txBody>
          <a:bodyPr/>
          <a:lstStyle/>
          <a:p>
            <a:fld id="{C10DA045-BA88-47B4-BC52-6D283178B28A}" type="datetimeFigureOut">
              <a:rPr lang="en-US" smtClean="0"/>
              <a:t>10/10/2023</a:t>
            </a:fld>
            <a:endParaRPr lang="en-US"/>
          </a:p>
        </p:txBody>
      </p:sp>
      <p:sp>
        <p:nvSpPr>
          <p:cNvPr id="6" name="Footer Placeholder 5">
            <a:extLst>
              <a:ext uri="{FF2B5EF4-FFF2-40B4-BE49-F238E27FC236}">
                <a16:creationId xmlns:a16="http://schemas.microsoft.com/office/drawing/2014/main" id="{405CB736-0260-A96B-0249-730AFD0DB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9FA8E5-4CAD-4B2E-877F-D26EBC5999E1}"/>
              </a:ext>
            </a:extLst>
          </p:cNvPr>
          <p:cNvSpPr>
            <a:spLocks noGrp="1"/>
          </p:cNvSpPr>
          <p:nvPr>
            <p:ph type="sldNum" sz="quarter" idx="12"/>
          </p:nvPr>
        </p:nvSpPr>
        <p:spPr/>
        <p:txBody>
          <a:bodyPr/>
          <a:lstStyle/>
          <a:p>
            <a:fld id="{537A3840-E954-4871-B38A-815CC84602BB}" type="slidenum">
              <a:rPr lang="en-US" smtClean="0"/>
              <a:t>‹#›</a:t>
            </a:fld>
            <a:endParaRPr lang="en-US"/>
          </a:p>
        </p:txBody>
      </p:sp>
    </p:spTree>
    <p:extLst>
      <p:ext uri="{BB962C8B-B14F-4D97-AF65-F5344CB8AC3E}">
        <p14:creationId xmlns:p14="http://schemas.microsoft.com/office/powerpoint/2010/main" val="3835539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E8371-CC67-C103-243D-53251BAB79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296B31-84FD-0B40-43E6-23264C7BD0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DF0973-C6F5-A439-FCE7-48B074602D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E2A844-B011-0527-0C1E-D84D0D3B8A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96E31E-3BBF-C905-ED6B-2CC28772E3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ADC1C-F7BE-FABB-0DA2-1F79ECBAC297}"/>
              </a:ext>
            </a:extLst>
          </p:cNvPr>
          <p:cNvSpPr>
            <a:spLocks noGrp="1"/>
          </p:cNvSpPr>
          <p:nvPr>
            <p:ph type="dt" sz="half" idx="10"/>
          </p:nvPr>
        </p:nvSpPr>
        <p:spPr/>
        <p:txBody>
          <a:bodyPr/>
          <a:lstStyle/>
          <a:p>
            <a:fld id="{C10DA045-BA88-47B4-BC52-6D283178B28A}" type="datetimeFigureOut">
              <a:rPr lang="en-US" smtClean="0"/>
              <a:t>10/10/2023</a:t>
            </a:fld>
            <a:endParaRPr lang="en-US"/>
          </a:p>
        </p:txBody>
      </p:sp>
      <p:sp>
        <p:nvSpPr>
          <p:cNvPr id="8" name="Footer Placeholder 7">
            <a:extLst>
              <a:ext uri="{FF2B5EF4-FFF2-40B4-BE49-F238E27FC236}">
                <a16:creationId xmlns:a16="http://schemas.microsoft.com/office/drawing/2014/main" id="{9FF08895-1934-A1BC-9F8F-5613ED9621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668E87-5228-978C-F492-E7ACAC2AA7B2}"/>
              </a:ext>
            </a:extLst>
          </p:cNvPr>
          <p:cNvSpPr>
            <a:spLocks noGrp="1"/>
          </p:cNvSpPr>
          <p:nvPr>
            <p:ph type="sldNum" sz="quarter" idx="12"/>
          </p:nvPr>
        </p:nvSpPr>
        <p:spPr/>
        <p:txBody>
          <a:bodyPr/>
          <a:lstStyle/>
          <a:p>
            <a:fld id="{537A3840-E954-4871-B38A-815CC84602BB}" type="slidenum">
              <a:rPr lang="en-US" smtClean="0"/>
              <a:t>‹#›</a:t>
            </a:fld>
            <a:endParaRPr lang="en-US"/>
          </a:p>
        </p:txBody>
      </p:sp>
    </p:spTree>
    <p:extLst>
      <p:ext uri="{BB962C8B-B14F-4D97-AF65-F5344CB8AC3E}">
        <p14:creationId xmlns:p14="http://schemas.microsoft.com/office/powerpoint/2010/main" val="4242286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3C4F-C1E1-1D81-1B98-EE25947A04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E1DEF5-31E7-8635-3AB4-4D0DB70099B0}"/>
              </a:ext>
            </a:extLst>
          </p:cNvPr>
          <p:cNvSpPr>
            <a:spLocks noGrp="1"/>
          </p:cNvSpPr>
          <p:nvPr>
            <p:ph type="dt" sz="half" idx="10"/>
          </p:nvPr>
        </p:nvSpPr>
        <p:spPr/>
        <p:txBody>
          <a:bodyPr/>
          <a:lstStyle/>
          <a:p>
            <a:fld id="{C10DA045-BA88-47B4-BC52-6D283178B28A}" type="datetimeFigureOut">
              <a:rPr lang="en-US" smtClean="0"/>
              <a:t>10/10/2023</a:t>
            </a:fld>
            <a:endParaRPr lang="en-US"/>
          </a:p>
        </p:txBody>
      </p:sp>
      <p:sp>
        <p:nvSpPr>
          <p:cNvPr id="4" name="Footer Placeholder 3">
            <a:extLst>
              <a:ext uri="{FF2B5EF4-FFF2-40B4-BE49-F238E27FC236}">
                <a16:creationId xmlns:a16="http://schemas.microsoft.com/office/drawing/2014/main" id="{43F0FEE6-516B-2217-85C5-AF32512404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86F66D-9936-7F1D-DA55-A284F5D9D720}"/>
              </a:ext>
            </a:extLst>
          </p:cNvPr>
          <p:cNvSpPr>
            <a:spLocks noGrp="1"/>
          </p:cNvSpPr>
          <p:nvPr>
            <p:ph type="sldNum" sz="quarter" idx="12"/>
          </p:nvPr>
        </p:nvSpPr>
        <p:spPr/>
        <p:txBody>
          <a:bodyPr/>
          <a:lstStyle/>
          <a:p>
            <a:fld id="{537A3840-E954-4871-B38A-815CC84602BB}" type="slidenum">
              <a:rPr lang="en-US" smtClean="0"/>
              <a:t>‹#›</a:t>
            </a:fld>
            <a:endParaRPr lang="en-US"/>
          </a:p>
        </p:txBody>
      </p:sp>
    </p:spTree>
    <p:extLst>
      <p:ext uri="{BB962C8B-B14F-4D97-AF65-F5344CB8AC3E}">
        <p14:creationId xmlns:p14="http://schemas.microsoft.com/office/powerpoint/2010/main" val="2854689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1E27A-9C77-5852-6E6A-C517280FFB28}"/>
              </a:ext>
            </a:extLst>
          </p:cNvPr>
          <p:cNvSpPr>
            <a:spLocks noGrp="1"/>
          </p:cNvSpPr>
          <p:nvPr>
            <p:ph type="dt" sz="half" idx="10"/>
          </p:nvPr>
        </p:nvSpPr>
        <p:spPr/>
        <p:txBody>
          <a:bodyPr/>
          <a:lstStyle/>
          <a:p>
            <a:fld id="{C10DA045-BA88-47B4-BC52-6D283178B28A}" type="datetimeFigureOut">
              <a:rPr lang="en-US" smtClean="0"/>
              <a:t>10/10/2023</a:t>
            </a:fld>
            <a:endParaRPr lang="en-US"/>
          </a:p>
        </p:txBody>
      </p:sp>
      <p:sp>
        <p:nvSpPr>
          <p:cNvPr id="3" name="Footer Placeholder 2">
            <a:extLst>
              <a:ext uri="{FF2B5EF4-FFF2-40B4-BE49-F238E27FC236}">
                <a16:creationId xmlns:a16="http://schemas.microsoft.com/office/drawing/2014/main" id="{3A738CA7-251F-6897-A9B5-4920D58764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8304DE-FA53-571E-342C-B3D08A81E77A}"/>
              </a:ext>
            </a:extLst>
          </p:cNvPr>
          <p:cNvSpPr>
            <a:spLocks noGrp="1"/>
          </p:cNvSpPr>
          <p:nvPr>
            <p:ph type="sldNum" sz="quarter" idx="12"/>
          </p:nvPr>
        </p:nvSpPr>
        <p:spPr/>
        <p:txBody>
          <a:bodyPr/>
          <a:lstStyle/>
          <a:p>
            <a:fld id="{537A3840-E954-4871-B38A-815CC84602BB}" type="slidenum">
              <a:rPr lang="en-US" smtClean="0"/>
              <a:t>‹#›</a:t>
            </a:fld>
            <a:endParaRPr lang="en-US"/>
          </a:p>
        </p:txBody>
      </p:sp>
    </p:spTree>
    <p:extLst>
      <p:ext uri="{BB962C8B-B14F-4D97-AF65-F5344CB8AC3E}">
        <p14:creationId xmlns:p14="http://schemas.microsoft.com/office/powerpoint/2010/main" val="48673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178E9-EF00-EB7A-47CE-91824667B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A62964-43A1-3F59-D425-DE56419579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C83C61-5B30-0CAB-7C23-B0BA6FA95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43999B-3FB4-7939-BB0D-CA4B9E87A5E8}"/>
              </a:ext>
            </a:extLst>
          </p:cNvPr>
          <p:cNvSpPr>
            <a:spLocks noGrp="1"/>
          </p:cNvSpPr>
          <p:nvPr>
            <p:ph type="dt" sz="half" idx="10"/>
          </p:nvPr>
        </p:nvSpPr>
        <p:spPr/>
        <p:txBody>
          <a:bodyPr/>
          <a:lstStyle/>
          <a:p>
            <a:fld id="{C10DA045-BA88-47B4-BC52-6D283178B28A}" type="datetimeFigureOut">
              <a:rPr lang="en-US" smtClean="0"/>
              <a:t>10/10/2023</a:t>
            </a:fld>
            <a:endParaRPr lang="en-US"/>
          </a:p>
        </p:txBody>
      </p:sp>
      <p:sp>
        <p:nvSpPr>
          <p:cNvPr id="6" name="Footer Placeholder 5">
            <a:extLst>
              <a:ext uri="{FF2B5EF4-FFF2-40B4-BE49-F238E27FC236}">
                <a16:creationId xmlns:a16="http://schemas.microsoft.com/office/drawing/2014/main" id="{40507083-0EBD-E022-120C-33D2D5C07B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B955D-1039-9319-55F2-3F8EAA96E393}"/>
              </a:ext>
            </a:extLst>
          </p:cNvPr>
          <p:cNvSpPr>
            <a:spLocks noGrp="1"/>
          </p:cNvSpPr>
          <p:nvPr>
            <p:ph type="sldNum" sz="quarter" idx="12"/>
          </p:nvPr>
        </p:nvSpPr>
        <p:spPr/>
        <p:txBody>
          <a:bodyPr/>
          <a:lstStyle/>
          <a:p>
            <a:fld id="{537A3840-E954-4871-B38A-815CC84602BB}" type="slidenum">
              <a:rPr lang="en-US" smtClean="0"/>
              <a:t>‹#›</a:t>
            </a:fld>
            <a:endParaRPr lang="en-US"/>
          </a:p>
        </p:txBody>
      </p:sp>
    </p:spTree>
    <p:extLst>
      <p:ext uri="{BB962C8B-B14F-4D97-AF65-F5344CB8AC3E}">
        <p14:creationId xmlns:p14="http://schemas.microsoft.com/office/powerpoint/2010/main" val="3891087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C4745-05D3-0DB0-9E0F-8F53BB376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43BE14-59D9-E4B6-B315-FBFB85C0AB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C88F13-5654-2606-FF52-6F2FD97A0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E28C09-B9C5-F8FD-B896-49EE05BA4753}"/>
              </a:ext>
            </a:extLst>
          </p:cNvPr>
          <p:cNvSpPr>
            <a:spLocks noGrp="1"/>
          </p:cNvSpPr>
          <p:nvPr>
            <p:ph type="dt" sz="half" idx="10"/>
          </p:nvPr>
        </p:nvSpPr>
        <p:spPr/>
        <p:txBody>
          <a:bodyPr/>
          <a:lstStyle/>
          <a:p>
            <a:fld id="{C10DA045-BA88-47B4-BC52-6D283178B28A}" type="datetimeFigureOut">
              <a:rPr lang="en-US" smtClean="0"/>
              <a:t>10/10/2023</a:t>
            </a:fld>
            <a:endParaRPr lang="en-US"/>
          </a:p>
        </p:txBody>
      </p:sp>
      <p:sp>
        <p:nvSpPr>
          <p:cNvPr id="6" name="Footer Placeholder 5">
            <a:extLst>
              <a:ext uri="{FF2B5EF4-FFF2-40B4-BE49-F238E27FC236}">
                <a16:creationId xmlns:a16="http://schemas.microsoft.com/office/drawing/2014/main" id="{5C86A588-DA83-9455-EC62-0494215154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05DFB6-0FE7-9250-2043-8EBC3DFA9EF7}"/>
              </a:ext>
            </a:extLst>
          </p:cNvPr>
          <p:cNvSpPr>
            <a:spLocks noGrp="1"/>
          </p:cNvSpPr>
          <p:nvPr>
            <p:ph type="sldNum" sz="quarter" idx="12"/>
          </p:nvPr>
        </p:nvSpPr>
        <p:spPr/>
        <p:txBody>
          <a:bodyPr/>
          <a:lstStyle/>
          <a:p>
            <a:fld id="{537A3840-E954-4871-B38A-815CC84602BB}" type="slidenum">
              <a:rPr lang="en-US" smtClean="0"/>
              <a:t>‹#›</a:t>
            </a:fld>
            <a:endParaRPr lang="en-US"/>
          </a:p>
        </p:txBody>
      </p:sp>
    </p:spTree>
    <p:extLst>
      <p:ext uri="{BB962C8B-B14F-4D97-AF65-F5344CB8AC3E}">
        <p14:creationId xmlns:p14="http://schemas.microsoft.com/office/powerpoint/2010/main" val="694733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05916C-B437-36EE-6B23-17E8246A4C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D81A0F-8502-539C-C425-710ACCDBD2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EA623-FC13-6E77-D955-57F051537F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DA045-BA88-47B4-BC52-6D283178B28A}" type="datetimeFigureOut">
              <a:rPr lang="en-US" smtClean="0"/>
              <a:t>10/10/2023</a:t>
            </a:fld>
            <a:endParaRPr lang="en-US"/>
          </a:p>
        </p:txBody>
      </p:sp>
      <p:sp>
        <p:nvSpPr>
          <p:cNvPr id="5" name="Footer Placeholder 4">
            <a:extLst>
              <a:ext uri="{FF2B5EF4-FFF2-40B4-BE49-F238E27FC236}">
                <a16:creationId xmlns:a16="http://schemas.microsoft.com/office/drawing/2014/main" id="{FA56F495-740C-277B-ADA1-BD11C161D0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C59D16-71F1-E15E-D9A9-FE832A8EC1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3840-E954-4871-B38A-815CC84602BB}" type="slidenum">
              <a:rPr lang="en-US" smtClean="0"/>
              <a:t>‹#›</a:t>
            </a:fld>
            <a:endParaRPr lang="en-US"/>
          </a:p>
        </p:txBody>
      </p:sp>
    </p:spTree>
    <p:extLst>
      <p:ext uri="{BB962C8B-B14F-4D97-AF65-F5344CB8AC3E}">
        <p14:creationId xmlns:p14="http://schemas.microsoft.com/office/powerpoint/2010/main" val="2378605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180AA6-B2ED-1FDE-0572-3BF3DC542C55}"/>
              </a:ext>
            </a:extLst>
          </p:cNvPr>
          <p:cNvSpPr>
            <a:spLocks noGrp="1"/>
          </p:cNvSpPr>
          <p:nvPr>
            <p:ph type="title"/>
          </p:nvPr>
        </p:nvSpPr>
        <p:spPr/>
        <p:txBody>
          <a:bodyPr/>
          <a:lstStyle/>
          <a:p>
            <a:r>
              <a:rPr lang="es-CO" dirty="0"/>
              <a:t>BV QUERY GENERAL INFO</a:t>
            </a:r>
            <a:endParaRPr lang="en-US" dirty="0"/>
          </a:p>
        </p:txBody>
      </p:sp>
      <p:sp>
        <p:nvSpPr>
          <p:cNvPr id="5" name="Content Placeholder 4">
            <a:extLst>
              <a:ext uri="{FF2B5EF4-FFF2-40B4-BE49-F238E27FC236}">
                <a16:creationId xmlns:a16="http://schemas.microsoft.com/office/drawing/2014/main" id="{011BA7E9-104E-BF36-ABE0-3898223F867A}"/>
              </a:ext>
            </a:extLst>
          </p:cNvPr>
          <p:cNvSpPr>
            <a:spLocks noGrp="1"/>
          </p:cNvSpPr>
          <p:nvPr>
            <p:ph idx="1"/>
          </p:nvPr>
        </p:nvSpPr>
        <p:spPr/>
        <p:txBody>
          <a:bodyPr>
            <a:normAutofit fontScale="92500" lnSpcReduction="20000"/>
          </a:bodyPr>
          <a:lstStyle/>
          <a:p>
            <a:r>
              <a:rPr lang="es-CO" dirty="0"/>
              <a:t>Query used: </a:t>
            </a:r>
          </a:p>
          <a:p>
            <a:pPr marL="457200" lvl="1" indent="0">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MRN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TOUCHDATE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BODY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dbo</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PRONOTES</a:t>
            </a:r>
          </a:p>
          <a:p>
            <a:pPr marL="457200" lvl="1"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BODY </a:t>
            </a:r>
            <a:r>
              <a:rPr lang="en-US" sz="1800" dirty="0">
                <a:solidFill>
                  <a:srgbClr val="808080"/>
                </a:solidFill>
                <a:latin typeface="Consolas" panose="020B0609020204030204" pitchFamily="49" charset="0"/>
              </a:rPr>
              <a:t>like</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'%Health Plan Name%'</a:t>
            </a:r>
            <a:r>
              <a:rPr lang="en-US" sz="1800" dirty="0">
                <a:solidFill>
                  <a:srgbClr val="000000"/>
                </a:solidFill>
                <a:latin typeface="Consolas" panose="020B0609020204030204" pitchFamily="49" charset="0"/>
              </a:rPr>
              <a:t> </a:t>
            </a:r>
          </a:p>
          <a:p>
            <a:pPr marL="457200" lvl="1" indent="0">
              <a:buNone/>
            </a:pP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BODY </a:t>
            </a:r>
            <a:r>
              <a:rPr lang="en-US" sz="1800" dirty="0">
                <a:solidFill>
                  <a:srgbClr val="808080"/>
                </a:solidFill>
                <a:latin typeface="Consolas" panose="020B0609020204030204" pitchFamily="49" charset="0"/>
              </a:rPr>
              <a:t>like</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'%Policy or ID Number%'</a:t>
            </a:r>
            <a:r>
              <a:rPr lang="en-US" sz="1800" dirty="0">
                <a:solidFill>
                  <a:srgbClr val="000000"/>
                </a:solidFill>
                <a:latin typeface="Consolas" panose="020B0609020204030204" pitchFamily="49" charset="0"/>
              </a:rPr>
              <a:t> </a:t>
            </a:r>
          </a:p>
          <a:p>
            <a:pPr marL="457200" lvl="1" indent="0">
              <a:buNone/>
            </a:pP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BODY </a:t>
            </a:r>
            <a:r>
              <a:rPr lang="en-US" sz="1800" dirty="0">
                <a:solidFill>
                  <a:srgbClr val="808080"/>
                </a:solidFill>
                <a:latin typeface="Consolas" panose="020B0609020204030204" pitchFamily="49" charset="0"/>
              </a:rPr>
              <a:t>like</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'%Group Number and Group Name%'</a:t>
            </a:r>
            <a:r>
              <a:rPr lang="en-US" sz="1800" dirty="0">
                <a:solidFill>
                  <a:srgbClr val="000000"/>
                </a:solidFill>
                <a:latin typeface="Consolas" panose="020B0609020204030204" pitchFamily="49" charset="0"/>
              </a:rPr>
              <a:t> </a:t>
            </a:r>
          </a:p>
          <a:p>
            <a:pPr marL="457200" lvl="1" indent="0">
              <a:buNone/>
            </a:pP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BODY </a:t>
            </a:r>
            <a:r>
              <a:rPr lang="en-US" sz="1800" dirty="0">
                <a:solidFill>
                  <a:srgbClr val="808080"/>
                </a:solidFill>
                <a:latin typeface="Consolas" panose="020B0609020204030204" pitchFamily="49" charset="0"/>
              </a:rPr>
              <a:t>like</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'%Effective Date%</a:t>
            </a:r>
          </a:p>
          <a:p>
            <a:r>
              <a:rPr lang="es-CO" dirty="0"/>
              <a:t>DB: ORx_CPR</a:t>
            </a:r>
          </a:p>
          <a:p>
            <a:r>
              <a:rPr lang="es-CO" dirty="0"/>
              <a:t>Test Server: dbvet61381</a:t>
            </a:r>
          </a:p>
          <a:p>
            <a:r>
              <a:rPr lang="es-CO" dirty="0"/>
              <a:t>Requred fields after parsing:</a:t>
            </a:r>
          </a:p>
          <a:p>
            <a:pPr lvl="1"/>
            <a:r>
              <a:rPr lang="en-US" dirty="0"/>
              <a:t>Health Plan Name</a:t>
            </a:r>
          </a:p>
          <a:p>
            <a:pPr lvl="1"/>
            <a:r>
              <a:rPr lang="en-US" dirty="0"/>
              <a:t>Policy or ID Number</a:t>
            </a:r>
          </a:p>
          <a:p>
            <a:pPr lvl="1"/>
            <a:r>
              <a:rPr lang="en-US" dirty="0"/>
              <a:t>Group Number and Group Name</a:t>
            </a:r>
          </a:p>
          <a:p>
            <a:pPr lvl="1"/>
            <a:r>
              <a:rPr lang="en-US" dirty="0"/>
              <a:t>Effective Date</a:t>
            </a:r>
          </a:p>
        </p:txBody>
      </p:sp>
    </p:spTree>
    <p:extLst>
      <p:ext uri="{BB962C8B-B14F-4D97-AF65-F5344CB8AC3E}">
        <p14:creationId xmlns:p14="http://schemas.microsoft.com/office/powerpoint/2010/main" val="1185161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CDFD-B85D-BCF9-5F6C-F281E99F673A}"/>
              </a:ext>
            </a:extLst>
          </p:cNvPr>
          <p:cNvSpPr>
            <a:spLocks noGrp="1"/>
          </p:cNvSpPr>
          <p:nvPr>
            <p:ph type="title"/>
          </p:nvPr>
        </p:nvSpPr>
        <p:spPr>
          <a:xfrm>
            <a:off x="838200" y="365125"/>
            <a:ext cx="4185863" cy="1325563"/>
          </a:xfrm>
        </p:spPr>
        <p:txBody>
          <a:bodyPr/>
          <a:lstStyle/>
          <a:p>
            <a:r>
              <a:rPr lang="es-CO" dirty="0"/>
              <a:t>MRN = 915997</a:t>
            </a:r>
            <a:endParaRPr lang="en-US" dirty="0"/>
          </a:p>
        </p:txBody>
      </p:sp>
      <p:sp>
        <p:nvSpPr>
          <p:cNvPr id="3" name="Content Placeholder 2">
            <a:extLst>
              <a:ext uri="{FF2B5EF4-FFF2-40B4-BE49-F238E27FC236}">
                <a16:creationId xmlns:a16="http://schemas.microsoft.com/office/drawing/2014/main" id="{B38B4B5E-0534-F806-DF62-46206D114748}"/>
              </a:ext>
            </a:extLst>
          </p:cNvPr>
          <p:cNvSpPr>
            <a:spLocks noGrp="1"/>
          </p:cNvSpPr>
          <p:nvPr>
            <p:ph idx="1"/>
          </p:nvPr>
        </p:nvSpPr>
        <p:spPr/>
        <p:txBody>
          <a:bodyPr>
            <a:normAutofit/>
          </a:bodyPr>
          <a:lstStyle/>
          <a:p>
            <a:pPr marL="0" indent="0">
              <a:buNone/>
            </a:pPr>
            <a:r>
              <a:rPr lang="en-US" sz="1200" dirty="0">
                <a:latin typeface="Tahoma" panose="020B0604030504040204" pitchFamily="34" charset="0"/>
                <a:ea typeface="Tahoma" panose="020B0604030504040204" pitchFamily="34" charset="0"/>
                <a:cs typeface="Tahoma" panose="020B0604030504040204" pitchFamily="34" charset="0"/>
              </a:rPr>
              <a:t>Commercial  *</a:t>
            </a:r>
            <a:r>
              <a:rPr lang="en-US" sz="1200" dirty="0">
                <a:highlight>
                  <a:srgbClr val="FFFF00"/>
                </a:highlight>
                <a:latin typeface="Tahoma" panose="020B0604030504040204" pitchFamily="34" charset="0"/>
                <a:ea typeface="Tahoma" panose="020B0604030504040204" pitchFamily="34" charset="0"/>
                <a:cs typeface="Tahoma" panose="020B0604030504040204" pitchFamily="34" charset="0"/>
              </a:rPr>
              <a:t>Health Plan Name</a:t>
            </a:r>
            <a:r>
              <a:rPr lang="en-US" sz="1200" dirty="0">
                <a:latin typeface="Tahoma" panose="020B0604030504040204" pitchFamily="34" charset="0"/>
                <a:ea typeface="Tahoma" panose="020B0604030504040204" pitchFamily="34" charset="0"/>
                <a:cs typeface="Tahoma" panose="020B0604030504040204" pitchFamily="34" charset="0"/>
              </a:rPr>
              <a:t>: *Primary, Secondary, etc: *Plan Type (HMO, PPO, EPO): *Verified with:  *Contact Number:  *</a:t>
            </a:r>
            <a:r>
              <a:rPr lang="en-US" sz="1200" dirty="0">
                <a:highlight>
                  <a:srgbClr val="00FF00"/>
                </a:highlight>
                <a:latin typeface="Tahoma" panose="020B0604030504040204" pitchFamily="34" charset="0"/>
                <a:ea typeface="Tahoma" panose="020B0604030504040204" pitchFamily="34" charset="0"/>
                <a:cs typeface="Tahoma" panose="020B0604030504040204" pitchFamily="34" charset="0"/>
              </a:rPr>
              <a:t>Policy or ID Number</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highlight>
                  <a:srgbClr val="00FFFF"/>
                </a:highlight>
                <a:latin typeface="Tahoma" panose="020B0604030504040204" pitchFamily="34" charset="0"/>
                <a:ea typeface="Tahoma" panose="020B0604030504040204" pitchFamily="34" charset="0"/>
                <a:cs typeface="Tahoma" panose="020B0604030504040204" pitchFamily="34" charset="0"/>
              </a:rPr>
              <a:t>Group Number and Group Name</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highlight>
                  <a:srgbClr val="FF00FF"/>
                </a:highlight>
                <a:latin typeface="Tahoma" panose="020B0604030504040204" pitchFamily="34" charset="0"/>
                <a:ea typeface="Tahoma" panose="020B0604030504040204" pitchFamily="34" charset="0"/>
                <a:cs typeface="Tahoma" panose="020B0604030504040204" pitchFamily="34" charset="0"/>
              </a:rPr>
              <a:t>Effective Date</a:t>
            </a:r>
            <a:r>
              <a:rPr lang="en-US" sz="1200" dirty="0">
                <a:latin typeface="Tahoma" panose="020B0604030504040204" pitchFamily="34" charset="0"/>
                <a:ea typeface="Tahoma" panose="020B0604030504040204" pitchFamily="34" charset="0"/>
                <a:cs typeface="Tahoma" panose="020B0604030504040204" pitchFamily="34" charset="0"/>
              </a:rPr>
              <a:t>:  *Policy Holder Information:  *Policy Type:  *Deductible:\t\t*Amount Met:  *Co-Insurance (Percentage of Coverage):  *Out of pocket:\t\t*Amount Met:  *Coverage % after OOP:  *Maximum Lifetime Benefit:  Is Branch site INN/OON:  Site of Care:  ACA, Cobra or Marketplace plan with Paid to date:  Plan Year:  Is deductible included in OOP:  Is Referral Required:  Can we Buy and Bill, Yes or No:  Carve out info if applicable: Nursing Visit Limit:  Are Per diems included in Visit Limit:  Codes Checked if Prior Auth Required:  Does Home Infusion Therapy fall under Home Health benefits? Is there a Homebound requirement for skilled nursing to infuse the drug in the home? Does Homebound requirement apply to the drug or nursing or both? Prior Authorization Contact Info:   Predetermination Contact Info:  Follows Medicare Guidelines or if Medicare Denial </a:t>
            </a:r>
            <a:r>
              <a:rPr lang="en-US" sz="1200" dirty="0" err="1">
                <a:latin typeface="Tahoma" panose="020B0604030504040204" pitchFamily="34" charset="0"/>
                <a:ea typeface="Tahoma" panose="020B0604030504040204" pitchFamily="34" charset="0"/>
                <a:cs typeface="Tahoma" panose="020B0604030504040204" pitchFamily="34" charset="0"/>
              </a:rPr>
              <a:t>Req'd</a:t>
            </a:r>
            <a:r>
              <a:rPr lang="en-US" sz="1200" dirty="0">
                <a:latin typeface="Tahoma" panose="020B0604030504040204" pitchFamily="34" charset="0"/>
                <a:ea typeface="Tahoma" panose="020B0604030504040204" pitchFamily="34" charset="0"/>
                <a:cs typeface="Tahoma" panose="020B0604030504040204" pitchFamily="34" charset="0"/>
              </a:rPr>
              <a:t>:  Will plan pay for RN and supplies if PBM (D) pays for drug:  Plan Exclusions:  Call Reference Number:   PBM Information Plan Name:  Contact Number:  Test Claim Copay Amount:  Result of Test Claim:  Carve out info if applicable:  PA on file:  Retail Limit:  LIS Level:  Formulary:  \t\t\t\t    Commercial  *Health Plan includes rank and plan type: ANTHEM BCBS NH *Verified with: ROGER *Contact Number: 844-216-9969 *</a:t>
            </a:r>
            <a:r>
              <a:rPr lang="en-US" sz="1200" dirty="0">
                <a:highlight>
                  <a:srgbClr val="00FF00"/>
                </a:highlight>
                <a:latin typeface="Tahoma" panose="020B0604030504040204" pitchFamily="34" charset="0"/>
                <a:ea typeface="Tahoma" panose="020B0604030504040204" pitchFamily="34" charset="0"/>
                <a:cs typeface="Tahoma" panose="020B0604030504040204" pitchFamily="34" charset="0"/>
              </a:rPr>
              <a:t>Policy or ID Number</a:t>
            </a:r>
            <a:r>
              <a:rPr lang="en-US" sz="1200" dirty="0">
                <a:latin typeface="Tahoma" panose="020B0604030504040204" pitchFamily="34" charset="0"/>
                <a:ea typeface="Tahoma" panose="020B0604030504040204" pitchFamily="34" charset="0"/>
                <a:cs typeface="Tahoma" panose="020B0604030504040204" pitchFamily="34" charset="0"/>
              </a:rPr>
              <a:t>: NDKAN9193789 *</a:t>
            </a:r>
            <a:r>
              <a:rPr lang="en-US" sz="1200" dirty="0">
                <a:highlight>
                  <a:srgbClr val="00FFFF"/>
                </a:highlight>
                <a:latin typeface="Tahoma" panose="020B0604030504040204" pitchFamily="34" charset="0"/>
                <a:ea typeface="Tahoma" panose="020B0604030504040204" pitchFamily="34" charset="0"/>
                <a:cs typeface="Tahoma" panose="020B0604030504040204" pitchFamily="34" charset="0"/>
              </a:rPr>
              <a:t>Group Number and Group Name</a:t>
            </a:r>
            <a:r>
              <a:rPr lang="en-US" sz="1200" dirty="0">
                <a:latin typeface="Tahoma" panose="020B0604030504040204" pitchFamily="34" charset="0"/>
                <a:ea typeface="Tahoma" panose="020B0604030504040204" pitchFamily="34" charset="0"/>
                <a:cs typeface="Tahoma" panose="020B0604030504040204" pitchFamily="34" charset="0"/>
              </a:rPr>
              <a:t>: 004007865FSYP063 *</a:t>
            </a:r>
            <a:r>
              <a:rPr lang="en-US" sz="1200" dirty="0">
                <a:highlight>
                  <a:srgbClr val="FF00FF"/>
                </a:highlight>
                <a:latin typeface="Tahoma" panose="020B0604030504040204" pitchFamily="34" charset="0"/>
                <a:ea typeface="Tahoma" panose="020B0604030504040204" pitchFamily="34" charset="0"/>
                <a:cs typeface="Tahoma" panose="020B0604030504040204" pitchFamily="34" charset="0"/>
              </a:rPr>
              <a:t>Effective Date</a:t>
            </a:r>
            <a:r>
              <a:rPr lang="en-US" sz="1200" dirty="0">
                <a:latin typeface="Tahoma" panose="020B0604030504040204" pitchFamily="34" charset="0"/>
                <a:ea typeface="Tahoma" panose="020B0604030504040204" pitchFamily="34" charset="0"/>
                <a:cs typeface="Tahoma" panose="020B0604030504040204" pitchFamily="34" charset="0"/>
              </a:rPr>
              <a:t>: 9/1/21 *Policy Holder Information: SPOUSE - BRANDIE ZELLIN *Policy Type: PPO *Deductible: $250\t*Amount Met: $250 *Co-Insurance (Percentage of Coverage): 80/20% AFTER DEDUCTIBLE, NO COPAY *Out of pocket:\t$3000\t*Amount Met: $3000 *Coverage % after OOP: 100% *Maximum Lifetime Benefit: UNLIMITED Is Branch site INN/OON: WINDSOR, CT NPI: 1073623633 TID: 043041221 (LOCAL) WOBURN, MA NPI: 1578866752 TID: 010808529 (LOCAL) WALLINGFORD, CT NPI: 1093228306 TID: 273918706 (LOCAL) ALBANY, NY NPI: 1750346672 TID: 112997132 (LOCAL) Site of Care: HOME ACA, Cobra or Marketplace plan with Paid to date: NO Plan Year: CALENDAR Is deductible included in OOP: YES Is Referral Required: NO Can we Buy and Bill, Yes or No: YES Carve out info if applicable: NO Nursing Visit Limit: UNLIMITED, OON - 30 VISITS Are Per diems included in Visit Limit: N/A Codes Checked if Prior Auth Required:  J1786 (CEREZYME) - NO PA REQ'D, PRE-D FOR MEDICAL NECESSITY S9357 - NO PA REQ'D, PRE-D FOR MEDICAL NECESSITY 99601 - NO PA REQ'D, PRE-D FOR MEDICAL NECESSITY 99602 - NO PA REQ'D, PRE-D FOR MEDICAL NECESSITY Does Home Infusion Therapy fall under Home Health benefits? NO Is there a Homebound requirement for skilled nursing to infuse the drug in the home? NO Does Homebound requirement apply to the drug or nursing or both? N/A Prior Authorization Contact Info: N/A  Predetermination Contact Info: 800-531-4450 Follows Medicare Guidelines or if Medicare Denial </a:t>
            </a:r>
            <a:r>
              <a:rPr lang="en-US" sz="1200" dirty="0" err="1">
                <a:latin typeface="Tahoma" panose="020B0604030504040204" pitchFamily="34" charset="0"/>
                <a:ea typeface="Tahoma" panose="020B0604030504040204" pitchFamily="34" charset="0"/>
                <a:cs typeface="Tahoma" panose="020B0604030504040204" pitchFamily="34" charset="0"/>
              </a:rPr>
              <a:t>Req'd</a:t>
            </a:r>
            <a:r>
              <a:rPr lang="en-US" sz="1200" dirty="0">
                <a:latin typeface="Tahoma" panose="020B0604030504040204" pitchFamily="34" charset="0"/>
                <a:ea typeface="Tahoma" panose="020B0604030504040204" pitchFamily="34" charset="0"/>
                <a:cs typeface="Tahoma" panose="020B0604030504040204" pitchFamily="34" charset="0"/>
              </a:rPr>
              <a:t>: NO Will plan pay for RN and supplies if PBM (D) pays for drug: YES Plan Exclusions: NONE Call Reference Number: 02213472395800  PBM Information Plan Name: OptumRx 610011/IRX Contact Number: 844-805-9802  Test Claim Copay Amount: N/A Result of Test Claim: REJECTED - PA REQ'D 844-805-9802 Carve out info if applicable: NO PA on file: NO Retail Limit: NO LIS Level: N/A Formulary: Cerezyme - NON FORMULARY</a:t>
            </a:r>
          </a:p>
        </p:txBody>
      </p:sp>
      <p:sp>
        <p:nvSpPr>
          <p:cNvPr id="4" name="TextBox 3">
            <a:extLst>
              <a:ext uri="{FF2B5EF4-FFF2-40B4-BE49-F238E27FC236}">
                <a16:creationId xmlns:a16="http://schemas.microsoft.com/office/drawing/2014/main" id="{79792FFB-8A38-3CCE-A5A2-0E7F7ADF919B}"/>
              </a:ext>
            </a:extLst>
          </p:cNvPr>
          <p:cNvSpPr txBox="1"/>
          <p:nvPr/>
        </p:nvSpPr>
        <p:spPr>
          <a:xfrm>
            <a:off x="6563224" y="478141"/>
            <a:ext cx="4339245" cy="923330"/>
          </a:xfrm>
          <a:prstGeom prst="rect">
            <a:avLst/>
          </a:prstGeom>
          <a:solidFill>
            <a:schemeClr val="accent1"/>
          </a:solidFill>
        </p:spPr>
        <p:txBody>
          <a:bodyPr wrap="square" rtlCol="0">
            <a:spAutoFit/>
          </a:bodyPr>
          <a:lstStyle/>
          <a:p>
            <a:r>
              <a:rPr lang="en-US" dirty="0"/>
              <a:t>Observations</a:t>
            </a:r>
            <a:r>
              <a:rPr lang="es-CO" dirty="0"/>
              <a:t>:</a:t>
            </a:r>
          </a:p>
          <a:p>
            <a:pPr marL="285750" indent="-285750">
              <a:buFont typeface="Arial" panose="020B0604020202020204" pitchFamily="34" charset="0"/>
              <a:buChar char="•"/>
            </a:pPr>
            <a:r>
              <a:rPr lang="en-US" dirty="0"/>
              <a:t>Repeated fields, different info per field</a:t>
            </a:r>
          </a:p>
          <a:p>
            <a:pPr marL="285750" indent="-285750">
              <a:buFont typeface="Arial" panose="020B0604020202020204" pitchFamily="34" charset="0"/>
              <a:buChar char="•"/>
            </a:pPr>
            <a:r>
              <a:rPr lang="en-US" dirty="0"/>
              <a:t>Missing information Health Plan Name</a:t>
            </a:r>
          </a:p>
        </p:txBody>
      </p:sp>
    </p:spTree>
    <p:extLst>
      <p:ext uri="{BB962C8B-B14F-4D97-AF65-F5344CB8AC3E}">
        <p14:creationId xmlns:p14="http://schemas.microsoft.com/office/powerpoint/2010/main" val="227239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CDFD-B85D-BCF9-5F6C-F281E99F673A}"/>
              </a:ext>
            </a:extLst>
          </p:cNvPr>
          <p:cNvSpPr>
            <a:spLocks noGrp="1"/>
          </p:cNvSpPr>
          <p:nvPr>
            <p:ph type="title"/>
          </p:nvPr>
        </p:nvSpPr>
        <p:spPr/>
        <p:txBody>
          <a:bodyPr/>
          <a:lstStyle/>
          <a:p>
            <a:r>
              <a:rPr lang="es-CO" dirty="0"/>
              <a:t>MRN = 747049</a:t>
            </a:r>
            <a:endParaRPr lang="en-US" dirty="0"/>
          </a:p>
        </p:txBody>
      </p:sp>
      <p:sp>
        <p:nvSpPr>
          <p:cNvPr id="3" name="Content Placeholder 2">
            <a:extLst>
              <a:ext uri="{FF2B5EF4-FFF2-40B4-BE49-F238E27FC236}">
                <a16:creationId xmlns:a16="http://schemas.microsoft.com/office/drawing/2014/main" id="{B38B4B5E-0534-F806-DF62-46206D114748}"/>
              </a:ext>
            </a:extLst>
          </p:cNvPr>
          <p:cNvSpPr>
            <a:spLocks noGrp="1"/>
          </p:cNvSpPr>
          <p:nvPr>
            <p:ph idx="1"/>
          </p:nvPr>
        </p:nvSpPr>
        <p:spPr/>
        <p:txBody>
          <a:bodyPr>
            <a:normAutofit lnSpcReduction="10000"/>
          </a:bodyPr>
          <a:lstStyle/>
          <a:p>
            <a:pPr marL="0" indent="0">
              <a:buNone/>
            </a:pPr>
            <a:r>
              <a:rPr lang="en-US" sz="1200" dirty="0">
                <a:latin typeface="Tahoma" panose="020B0604030504040204" pitchFamily="34" charset="0"/>
                <a:ea typeface="Tahoma" panose="020B0604030504040204" pitchFamily="34" charset="0"/>
                <a:cs typeface="Tahoma" panose="020B0604030504040204" pitchFamily="34" charset="0"/>
              </a:rPr>
              <a:t>Commercial -Horizon BCBS of NJ *</a:t>
            </a:r>
            <a:r>
              <a:rPr lang="en-US" sz="1200" dirty="0">
                <a:highlight>
                  <a:srgbClr val="FFFF00"/>
                </a:highlight>
                <a:latin typeface="Tahoma" panose="020B0604030504040204" pitchFamily="34" charset="0"/>
                <a:ea typeface="Tahoma" panose="020B0604030504040204" pitchFamily="34" charset="0"/>
                <a:cs typeface="Tahoma" panose="020B0604030504040204" pitchFamily="34" charset="0"/>
              </a:rPr>
              <a:t>Health Plan Name</a:t>
            </a:r>
            <a:r>
              <a:rPr lang="en-US" sz="1200" dirty="0">
                <a:latin typeface="Tahoma" panose="020B0604030504040204" pitchFamily="34" charset="0"/>
                <a:ea typeface="Tahoma" panose="020B0604030504040204" pitchFamily="34" charset="0"/>
                <a:cs typeface="Tahoma" panose="020B0604030504040204" pitchFamily="34" charset="0"/>
              </a:rPr>
              <a:t>: commercial *Primary, Secondary, </a:t>
            </a:r>
            <a:r>
              <a:rPr lang="en-US" sz="1200" dirty="0" err="1">
                <a:latin typeface="Tahoma" panose="020B0604030504040204" pitchFamily="34" charset="0"/>
                <a:ea typeface="Tahoma" panose="020B0604030504040204" pitchFamily="34" charset="0"/>
                <a:cs typeface="Tahoma" panose="020B0604030504040204" pitchFamily="34" charset="0"/>
              </a:rPr>
              <a:t>etc:secondary</a:t>
            </a:r>
            <a:r>
              <a:rPr lang="en-US" sz="1200" dirty="0">
                <a:latin typeface="Tahoma" panose="020B0604030504040204" pitchFamily="34" charset="0"/>
                <a:ea typeface="Tahoma" panose="020B0604030504040204" pitchFamily="34" charset="0"/>
                <a:cs typeface="Tahoma" panose="020B0604030504040204" pitchFamily="34" charset="0"/>
              </a:rPr>
              <a:t> *Plan Type (HMO, PPO, EPO):PPO *Verified with: </a:t>
            </a:r>
            <a:r>
              <a:rPr lang="en-US" sz="1200" dirty="0" err="1">
                <a:latin typeface="Tahoma" panose="020B0604030504040204" pitchFamily="34" charset="0"/>
                <a:ea typeface="Tahoma" panose="020B0604030504040204" pitchFamily="34" charset="0"/>
                <a:cs typeface="Tahoma" panose="020B0604030504040204" pitchFamily="34" charset="0"/>
              </a:rPr>
              <a:t>Renn</a:t>
            </a:r>
            <a:r>
              <a:rPr lang="en-US" sz="1200" dirty="0">
                <a:latin typeface="Tahoma" panose="020B0604030504040204" pitchFamily="34" charset="0"/>
                <a:ea typeface="Tahoma" panose="020B0604030504040204" pitchFamily="34" charset="0"/>
                <a:cs typeface="Tahoma" panose="020B0604030504040204" pitchFamily="34" charset="0"/>
              </a:rPr>
              <a:t> *Contact Number: 800.624.1110 *</a:t>
            </a:r>
            <a:r>
              <a:rPr lang="en-US" sz="1200" dirty="0">
                <a:highlight>
                  <a:srgbClr val="00FF00"/>
                </a:highlight>
                <a:latin typeface="Tahoma" panose="020B0604030504040204" pitchFamily="34" charset="0"/>
                <a:ea typeface="Tahoma" panose="020B0604030504040204" pitchFamily="34" charset="0"/>
                <a:cs typeface="Tahoma" panose="020B0604030504040204" pitchFamily="34" charset="0"/>
              </a:rPr>
              <a:t>Policy or ID Number</a:t>
            </a:r>
            <a:r>
              <a:rPr lang="en-US" sz="1200" dirty="0">
                <a:latin typeface="Tahoma" panose="020B0604030504040204" pitchFamily="34" charset="0"/>
                <a:ea typeface="Tahoma" panose="020B0604030504040204" pitchFamily="34" charset="0"/>
                <a:cs typeface="Tahoma" panose="020B0604030504040204" pitchFamily="34" charset="0"/>
              </a:rPr>
              <a:t>: YHB3HZN89848190 *</a:t>
            </a:r>
            <a:r>
              <a:rPr lang="en-US" sz="1200" dirty="0">
                <a:highlight>
                  <a:srgbClr val="00FFFF"/>
                </a:highlight>
                <a:latin typeface="Tahoma" panose="020B0604030504040204" pitchFamily="34" charset="0"/>
                <a:ea typeface="Tahoma" panose="020B0604030504040204" pitchFamily="34" charset="0"/>
                <a:cs typeface="Tahoma" panose="020B0604030504040204" pitchFamily="34" charset="0"/>
              </a:rPr>
              <a:t>Group Number and Group Name</a:t>
            </a:r>
            <a:r>
              <a:rPr lang="en-US" sz="1200" dirty="0">
                <a:latin typeface="Tahoma" panose="020B0604030504040204" pitchFamily="34" charset="0"/>
                <a:ea typeface="Tahoma" panose="020B0604030504040204" pitchFamily="34" charset="0"/>
                <a:cs typeface="Tahoma" panose="020B0604030504040204" pitchFamily="34" charset="0"/>
              </a:rPr>
              <a:t>: 0089740-0014 *</a:t>
            </a:r>
            <a:r>
              <a:rPr lang="en-US" sz="1200" dirty="0">
                <a:highlight>
                  <a:srgbClr val="FF00FF"/>
                </a:highlight>
                <a:latin typeface="Tahoma" panose="020B0604030504040204" pitchFamily="34" charset="0"/>
                <a:ea typeface="Tahoma" panose="020B0604030504040204" pitchFamily="34" charset="0"/>
                <a:cs typeface="Tahoma" panose="020B0604030504040204" pitchFamily="34" charset="0"/>
              </a:rPr>
              <a:t>Effective Date</a:t>
            </a:r>
            <a:r>
              <a:rPr lang="en-US" sz="1200" dirty="0">
                <a:latin typeface="Tahoma" panose="020B0604030504040204" pitchFamily="34" charset="0"/>
                <a:ea typeface="Tahoma" panose="020B0604030504040204" pitchFamily="34" charset="0"/>
                <a:cs typeface="Tahoma" panose="020B0604030504040204" pitchFamily="34" charset="0"/>
              </a:rPr>
              <a:t>: 01/01/2022 *Policy Holder Information: BARON, JANICE Subscribe *Policy Type: PPO *Deductible:\</a:t>
            </a:r>
            <a:r>
              <a:rPr lang="en-US" sz="1200" dirty="0" err="1">
                <a:latin typeface="Tahoma" panose="020B0604030504040204" pitchFamily="34" charset="0"/>
                <a:ea typeface="Tahoma" panose="020B0604030504040204" pitchFamily="34" charset="0"/>
                <a:cs typeface="Tahoma" panose="020B0604030504040204" pitchFamily="34" charset="0"/>
              </a:rPr>
              <a:t>tNO</a:t>
            </a:r>
            <a:r>
              <a:rPr lang="en-US" sz="1200" dirty="0">
                <a:latin typeface="Tahoma" panose="020B0604030504040204" pitchFamily="34" charset="0"/>
                <a:ea typeface="Tahoma" panose="020B0604030504040204" pitchFamily="34" charset="0"/>
                <a:cs typeface="Tahoma" panose="020B0604030504040204" pitchFamily="34" charset="0"/>
              </a:rPr>
              <a:t> *Co-Insurance (Percentage of Coverage): 100% *Out of pocket:$400.00 MET: nothing has been applied *Coverage % after OOP: 100% *Maximum Lifetime Benefit: unlimited Is Branch site INN/OON: Pine Brook, NJ - NPI: 1437649456 with tax ID # 27-3918706 is inn per the rep and the BCBS grid Site of Care: HOME ACA, Cobra or Marketplace plan with Paid to date: NO Plan Year: calendar year Is deductible included in OOP: NO Is Referral Required: NO Can we Buy and Bill, Yes or No: YES Carve out info if applicable: NOT  mandated Nursing Visit Limit: based on medical necessity Are Per diems included in Visit Limit: based on medical necessity Codes Checked if Prior Auth Required: J1561; S9338; 99601; 99602  PA is needed for ALL codes Does Home Infusion Therapy fall under Home Health benefits? NO Is there a Homebound requirement for skilled nursing to infuse  the drug in the home? NOT for HIT Does Homebound requirement apply to the drug or nursing or both?  NO neither Prior Authorization Contact Info:  PA @ 800.664.2583 - HIT Predetermination Contact Info: optional Follows Medicare Guidelines or if Medicare Denial </a:t>
            </a:r>
            <a:r>
              <a:rPr lang="en-US" sz="1200" dirty="0" err="1">
                <a:latin typeface="Tahoma" panose="020B0604030504040204" pitchFamily="34" charset="0"/>
                <a:ea typeface="Tahoma" panose="020B0604030504040204" pitchFamily="34" charset="0"/>
                <a:cs typeface="Tahoma" panose="020B0604030504040204" pitchFamily="34" charset="0"/>
              </a:rPr>
              <a:t>Req'd</a:t>
            </a:r>
            <a:r>
              <a:rPr lang="en-US" sz="1200" dirty="0">
                <a:latin typeface="Tahoma" panose="020B0604030504040204" pitchFamily="34" charset="0"/>
                <a:ea typeface="Tahoma" panose="020B0604030504040204" pitchFamily="34" charset="0"/>
                <a:cs typeface="Tahoma" panose="020B0604030504040204" pitchFamily="34" charset="0"/>
              </a:rPr>
              <a:t>: NO Will plan pay for RN and supplies if PBM (D) pays for drug: YES Plan Exclusions: NO Call Reference Number: LVP-1880856     Commercial -UHC *</a:t>
            </a:r>
            <a:r>
              <a:rPr lang="en-US" sz="1200" dirty="0">
                <a:highlight>
                  <a:srgbClr val="FFFF00"/>
                </a:highlight>
                <a:latin typeface="Tahoma" panose="020B0604030504040204" pitchFamily="34" charset="0"/>
                <a:ea typeface="Tahoma" panose="020B0604030504040204" pitchFamily="34" charset="0"/>
                <a:cs typeface="Tahoma" panose="020B0604030504040204" pitchFamily="34" charset="0"/>
              </a:rPr>
              <a:t>Health Plan Name</a:t>
            </a:r>
            <a:r>
              <a:rPr lang="en-US" sz="1200" dirty="0">
                <a:latin typeface="Tahoma" panose="020B0604030504040204" pitchFamily="34" charset="0"/>
                <a:ea typeface="Tahoma" panose="020B0604030504040204" pitchFamily="34" charset="0"/>
                <a:cs typeface="Tahoma" panose="020B0604030504040204" pitchFamily="34" charset="0"/>
              </a:rPr>
              <a:t>: Choice Plus *Primary, Secondary, </a:t>
            </a:r>
            <a:r>
              <a:rPr lang="en-US" sz="1200" dirty="0" err="1">
                <a:latin typeface="Tahoma" panose="020B0604030504040204" pitchFamily="34" charset="0"/>
                <a:ea typeface="Tahoma" panose="020B0604030504040204" pitchFamily="34" charset="0"/>
                <a:cs typeface="Tahoma" panose="020B0604030504040204" pitchFamily="34" charset="0"/>
              </a:rPr>
              <a:t>etc:primary</a:t>
            </a:r>
            <a:r>
              <a:rPr lang="en-US" sz="1200" dirty="0">
                <a:latin typeface="Tahoma" panose="020B0604030504040204" pitchFamily="34" charset="0"/>
                <a:ea typeface="Tahoma" panose="020B0604030504040204" pitchFamily="34" charset="0"/>
                <a:cs typeface="Tahoma" panose="020B0604030504040204" pitchFamily="34" charset="0"/>
              </a:rPr>
              <a:t> *Plan Type (HMO, PPO, EPO):PPO *Verified with: LINK - UHC *Contact Number: 877.842.3210 *</a:t>
            </a:r>
            <a:r>
              <a:rPr lang="en-US" sz="1200" dirty="0">
                <a:highlight>
                  <a:srgbClr val="00FF00"/>
                </a:highlight>
                <a:latin typeface="Tahoma" panose="020B0604030504040204" pitchFamily="34" charset="0"/>
                <a:ea typeface="Tahoma" panose="020B0604030504040204" pitchFamily="34" charset="0"/>
                <a:cs typeface="Tahoma" panose="020B0604030504040204" pitchFamily="34" charset="0"/>
              </a:rPr>
              <a:t>Policy or ID Number</a:t>
            </a:r>
            <a:r>
              <a:rPr lang="en-US" sz="1200" dirty="0">
                <a:latin typeface="Tahoma" panose="020B0604030504040204" pitchFamily="34" charset="0"/>
                <a:ea typeface="Tahoma" panose="020B0604030504040204" pitchFamily="34" charset="0"/>
                <a:cs typeface="Tahoma" panose="020B0604030504040204" pitchFamily="34" charset="0"/>
              </a:rPr>
              <a:t>: 920103825 *</a:t>
            </a:r>
            <a:r>
              <a:rPr lang="en-US" sz="1200" dirty="0">
                <a:highlight>
                  <a:srgbClr val="00FFFF"/>
                </a:highlight>
                <a:latin typeface="Tahoma" panose="020B0604030504040204" pitchFamily="34" charset="0"/>
                <a:ea typeface="Tahoma" panose="020B0604030504040204" pitchFamily="34" charset="0"/>
                <a:cs typeface="Tahoma" panose="020B0604030504040204" pitchFamily="34" charset="0"/>
              </a:rPr>
              <a:t>Group Number and Group Name</a:t>
            </a:r>
            <a:r>
              <a:rPr lang="en-US" sz="1200" dirty="0">
                <a:latin typeface="Tahoma" panose="020B0604030504040204" pitchFamily="34" charset="0"/>
                <a:ea typeface="Tahoma" panose="020B0604030504040204" pitchFamily="34" charset="0"/>
                <a:cs typeface="Tahoma" panose="020B0604030504040204" pitchFamily="34" charset="0"/>
              </a:rPr>
              <a:t>: 168504 *</a:t>
            </a:r>
            <a:r>
              <a:rPr lang="en-US" sz="1200" dirty="0">
                <a:highlight>
                  <a:srgbClr val="FF00FF"/>
                </a:highlight>
                <a:latin typeface="Tahoma" panose="020B0604030504040204" pitchFamily="34" charset="0"/>
                <a:ea typeface="Tahoma" panose="020B0604030504040204" pitchFamily="34" charset="0"/>
                <a:cs typeface="Tahoma" panose="020B0604030504040204" pitchFamily="34" charset="0"/>
              </a:rPr>
              <a:t>Effective Date</a:t>
            </a:r>
            <a:r>
              <a:rPr lang="en-US" sz="1200" dirty="0">
                <a:latin typeface="Tahoma" panose="020B0604030504040204" pitchFamily="34" charset="0"/>
                <a:ea typeface="Tahoma" panose="020B0604030504040204" pitchFamily="34" charset="0"/>
                <a:cs typeface="Tahoma" panose="020B0604030504040204" pitchFamily="34" charset="0"/>
              </a:rPr>
              <a:t>: 01/01/2022 *Policy Holder Information: Janice F Baron-self *Policy Type: PPO *Deductible:$1400.00t Met: nothing has been applied *Co-Insurance (Percentage of Coverage): 80%-20% *Out of pocket:$4200.00t Met: nothing has been applied *Coverage % after OOP: 100% *Maximum Lifetime Benefit: unlimited Is Branch site INN/OON: Pine Brook, NJ - NPI: 1437649456 with tax ID # 27-3918706 is </a:t>
            </a:r>
            <a:r>
              <a:rPr lang="en-US" sz="1200" dirty="0" err="1">
                <a:latin typeface="Tahoma" panose="020B0604030504040204" pitchFamily="34" charset="0"/>
                <a:ea typeface="Tahoma" panose="020B0604030504040204" pitchFamily="34" charset="0"/>
                <a:cs typeface="Tahoma" panose="020B0604030504040204" pitchFamily="34" charset="0"/>
              </a:rPr>
              <a:t>iNN</a:t>
            </a:r>
            <a:r>
              <a:rPr lang="en-US" sz="1200" dirty="0">
                <a:latin typeface="Tahoma" panose="020B0604030504040204" pitchFamily="34" charset="0"/>
                <a:ea typeface="Tahoma" panose="020B0604030504040204" pitchFamily="34" charset="0"/>
                <a:cs typeface="Tahoma" panose="020B0604030504040204" pitchFamily="34" charset="0"/>
              </a:rPr>
              <a:t> Site of Care: HOME ACA, Cobra or Marketplace plan with Paid to date: NO Plan Year: calendar year Is deductible included in OOP: YES Is Referral Required: NO Can we Buy and Bill, Yes or No: YES Carve out info if applicable: NOT mandated Nursing Visit Limit: based on medical necessity Are Per diems included in Visit Limit: based on medical necessity Codes Checked if Prior Auth Required: J1561; S9338; 99601; 99602  PA is only needed for the drug and NO PA is needed for the per  diem or nursing Does Home Infusion Therapy fall under Home Health benefits? YES Is there a Homebound requirement for skilled nursing to infuse  the drug in the home? NOT for HIT Does Homebound requirement apply to the drug or nursing or both?  NO neither Prior Authorization Contact Info:  PA @ 888.397.8129- RX Predetermination Contact Info: optional Follows Medicare Guidelines or if Medicare Denial </a:t>
            </a:r>
            <a:r>
              <a:rPr lang="en-US" sz="1200" dirty="0" err="1">
                <a:latin typeface="Tahoma" panose="020B0604030504040204" pitchFamily="34" charset="0"/>
                <a:ea typeface="Tahoma" panose="020B0604030504040204" pitchFamily="34" charset="0"/>
                <a:cs typeface="Tahoma" panose="020B0604030504040204" pitchFamily="34" charset="0"/>
              </a:rPr>
              <a:t>Req'd</a:t>
            </a:r>
            <a:r>
              <a:rPr lang="en-US" sz="1200" dirty="0">
                <a:latin typeface="Tahoma" panose="020B0604030504040204" pitchFamily="34" charset="0"/>
                <a:ea typeface="Tahoma" panose="020B0604030504040204" pitchFamily="34" charset="0"/>
                <a:cs typeface="Tahoma" panose="020B0604030504040204" pitchFamily="34" charset="0"/>
              </a:rPr>
              <a:t>: NO Will plan pay for RN and supplies if PBM (D) pays for drug: YES Plan Exclusions: NO Call Reference Number: n/a  PBM Information- Optum RX ID # 92010382500  BIN: 610279  PCN:  9999  GRP: UHEALTH Plan Name: commercial Contact Number: 800.797.9791 Test Claim Copay Amount: n/a Result of Test Claim: rejected # 2098393 Carve out info if applicable: NOT mandated PA on file: NO Retail Limit:  NO LIS Level:  NO Formulary: </a:t>
            </a:r>
            <a:r>
              <a:rPr lang="en-US" sz="1200" dirty="0" err="1">
                <a:latin typeface="Tahoma" panose="020B0604030504040204" pitchFamily="34" charset="0"/>
                <a:ea typeface="Tahoma" panose="020B0604030504040204" pitchFamily="34" charset="0"/>
                <a:cs typeface="Tahoma" panose="020B0604030504040204" pitchFamily="34" charset="0"/>
              </a:rPr>
              <a:t>Gamunex</a:t>
            </a:r>
            <a:r>
              <a:rPr lang="en-US" sz="1200" dirty="0">
                <a:latin typeface="Tahoma" panose="020B0604030504040204" pitchFamily="34" charset="0"/>
                <a:ea typeface="Tahoma" panose="020B0604030504040204" pitchFamily="34" charset="0"/>
                <a:cs typeface="Tahoma" panose="020B0604030504040204" pitchFamily="34" charset="0"/>
              </a:rPr>
              <a:t>- C is a RX benefit plan exclusion try MM \t\t\t\t </a:t>
            </a:r>
          </a:p>
        </p:txBody>
      </p:sp>
      <p:sp>
        <p:nvSpPr>
          <p:cNvPr id="4" name="TextBox 3">
            <a:extLst>
              <a:ext uri="{FF2B5EF4-FFF2-40B4-BE49-F238E27FC236}">
                <a16:creationId xmlns:a16="http://schemas.microsoft.com/office/drawing/2014/main" id="{153828C6-1F83-78E1-B780-4767F7AB8BC0}"/>
              </a:ext>
            </a:extLst>
          </p:cNvPr>
          <p:cNvSpPr txBox="1"/>
          <p:nvPr/>
        </p:nvSpPr>
        <p:spPr>
          <a:xfrm>
            <a:off x="6563224" y="478141"/>
            <a:ext cx="4339245" cy="646331"/>
          </a:xfrm>
          <a:prstGeom prst="rect">
            <a:avLst/>
          </a:prstGeom>
          <a:solidFill>
            <a:schemeClr val="accent1"/>
          </a:solidFill>
        </p:spPr>
        <p:txBody>
          <a:bodyPr wrap="square" rtlCol="0">
            <a:spAutoFit/>
          </a:bodyPr>
          <a:lstStyle/>
          <a:p>
            <a:r>
              <a:rPr lang="en-US" dirty="0"/>
              <a:t>Observations</a:t>
            </a:r>
            <a:r>
              <a:rPr lang="es-CO" dirty="0"/>
              <a:t>:</a:t>
            </a:r>
          </a:p>
          <a:p>
            <a:pPr marL="285750" indent="-285750">
              <a:buFont typeface="Arial" panose="020B0604020202020204" pitchFamily="34" charset="0"/>
              <a:buChar char="•"/>
            </a:pPr>
            <a:r>
              <a:rPr lang="en-US" dirty="0"/>
              <a:t>Repeated fields, different info in some</a:t>
            </a:r>
          </a:p>
        </p:txBody>
      </p:sp>
    </p:spTree>
    <p:extLst>
      <p:ext uri="{BB962C8B-B14F-4D97-AF65-F5344CB8AC3E}">
        <p14:creationId xmlns:p14="http://schemas.microsoft.com/office/powerpoint/2010/main" val="1717183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CDFD-B85D-BCF9-5F6C-F281E99F673A}"/>
              </a:ext>
            </a:extLst>
          </p:cNvPr>
          <p:cNvSpPr>
            <a:spLocks noGrp="1"/>
          </p:cNvSpPr>
          <p:nvPr>
            <p:ph type="title"/>
          </p:nvPr>
        </p:nvSpPr>
        <p:spPr/>
        <p:txBody>
          <a:bodyPr/>
          <a:lstStyle/>
          <a:p>
            <a:r>
              <a:rPr lang="es-CO" dirty="0"/>
              <a:t>MRN = 839691</a:t>
            </a:r>
            <a:endParaRPr lang="en-US" dirty="0"/>
          </a:p>
        </p:txBody>
      </p:sp>
      <p:sp>
        <p:nvSpPr>
          <p:cNvPr id="3" name="Content Placeholder 2">
            <a:extLst>
              <a:ext uri="{FF2B5EF4-FFF2-40B4-BE49-F238E27FC236}">
                <a16:creationId xmlns:a16="http://schemas.microsoft.com/office/drawing/2014/main" id="{B38B4B5E-0534-F806-DF62-46206D114748}"/>
              </a:ext>
            </a:extLst>
          </p:cNvPr>
          <p:cNvSpPr>
            <a:spLocks noGrp="1"/>
          </p:cNvSpPr>
          <p:nvPr>
            <p:ph idx="1"/>
          </p:nvPr>
        </p:nvSpPr>
        <p:spPr>
          <a:xfrm>
            <a:off x="756007" y="2141537"/>
            <a:ext cx="10515600" cy="4351338"/>
          </a:xfrm>
        </p:spPr>
        <p:txBody>
          <a:bodyPr>
            <a:normAutofit fontScale="92500"/>
          </a:bodyPr>
          <a:lstStyle/>
          <a:p>
            <a:pPr marL="0" indent="0">
              <a:buNone/>
            </a:pPr>
            <a:r>
              <a:rPr lang="en-US" sz="1200" dirty="0">
                <a:latin typeface="Tahoma" panose="020B0604030504040204" pitchFamily="34" charset="0"/>
                <a:ea typeface="Tahoma" panose="020B0604030504040204" pitchFamily="34" charset="0"/>
                <a:cs typeface="Tahoma" panose="020B0604030504040204" pitchFamily="34" charset="0"/>
              </a:rPr>
              <a:t>Commercial  *</a:t>
            </a:r>
            <a:r>
              <a:rPr lang="en-US" sz="1200" dirty="0">
                <a:highlight>
                  <a:srgbClr val="FFFF00"/>
                </a:highlight>
                <a:latin typeface="Tahoma" panose="020B0604030504040204" pitchFamily="34" charset="0"/>
                <a:ea typeface="Tahoma" panose="020B0604030504040204" pitchFamily="34" charset="0"/>
                <a:cs typeface="Tahoma" panose="020B0604030504040204" pitchFamily="34" charset="0"/>
              </a:rPr>
              <a:t>Health Plan Name</a:t>
            </a:r>
            <a:r>
              <a:rPr lang="en-US" sz="1200" dirty="0">
                <a:latin typeface="Tahoma" panose="020B0604030504040204" pitchFamily="34" charset="0"/>
                <a:ea typeface="Tahoma" panose="020B0604030504040204" pitchFamily="34" charset="0"/>
                <a:cs typeface="Tahoma" panose="020B0604030504040204" pitchFamily="34" charset="0"/>
              </a:rPr>
              <a:t>: Blue MO Anthem BCBS FEP *Primary, Secondary, etc: Primary MM *Plan Type (HMO, PPO, EPO): PPO *Verified with: Hailey B. *Contact Number: 800-392-8043 *</a:t>
            </a:r>
            <a:r>
              <a:rPr lang="en-US" sz="1200" dirty="0">
                <a:highlight>
                  <a:srgbClr val="00FF00"/>
                </a:highlight>
                <a:latin typeface="Tahoma" panose="020B0604030504040204" pitchFamily="34" charset="0"/>
                <a:ea typeface="Tahoma" panose="020B0604030504040204" pitchFamily="34" charset="0"/>
                <a:cs typeface="Tahoma" panose="020B0604030504040204" pitchFamily="34" charset="0"/>
              </a:rPr>
              <a:t>Policy or ID Number</a:t>
            </a:r>
            <a:r>
              <a:rPr lang="en-US" sz="1200" dirty="0">
                <a:latin typeface="Tahoma" panose="020B0604030504040204" pitchFamily="34" charset="0"/>
                <a:ea typeface="Tahoma" panose="020B0604030504040204" pitchFamily="34" charset="0"/>
                <a:cs typeface="Tahoma" panose="020B0604030504040204" pitchFamily="34" charset="0"/>
              </a:rPr>
              <a:t>: R59738068 *</a:t>
            </a:r>
            <a:r>
              <a:rPr lang="en-US" sz="1200" dirty="0">
                <a:highlight>
                  <a:srgbClr val="00FFFF"/>
                </a:highlight>
                <a:latin typeface="Tahoma" panose="020B0604030504040204" pitchFamily="34" charset="0"/>
                <a:ea typeface="Tahoma" panose="020B0604030504040204" pitchFamily="34" charset="0"/>
                <a:cs typeface="Tahoma" panose="020B0604030504040204" pitchFamily="34" charset="0"/>
              </a:rPr>
              <a:t>Group Number and Group Name</a:t>
            </a:r>
            <a:r>
              <a:rPr lang="en-US" sz="1200" dirty="0">
                <a:latin typeface="Tahoma" panose="020B0604030504040204" pitchFamily="34" charset="0"/>
                <a:ea typeface="Tahoma" panose="020B0604030504040204" pitchFamily="34" charset="0"/>
                <a:cs typeface="Tahoma" panose="020B0604030504040204" pitchFamily="34" charset="0"/>
              </a:rPr>
              <a:t>: 113 Basic Option Self Plus One *</a:t>
            </a:r>
            <a:r>
              <a:rPr lang="en-US" sz="1200" dirty="0">
                <a:highlight>
                  <a:srgbClr val="FF00FF"/>
                </a:highlight>
                <a:latin typeface="Tahoma" panose="020B0604030504040204" pitchFamily="34" charset="0"/>
                <a:ea typeface="Tahoma" panose="020B0604030504040204" pitchFamily="34" charset="0"/>
                <a:cs typeface="Tahoma" panose="020B0604030504040204" pitchFamily="34" charset="0"/>
              </a:rPr>
              <a:t>Effective Date</a:t>
            </a:r>
            <a:r>
              <a:rPr lang="en-US" sz="1200" dirty="0">
                <a:latin typeface="Tahoma" panose="020B0604030504040204" pitchFamily="34" charset="0"/>
                <a:ea typeface="Tahoma" panose="020B0604030504040204" pitchFamily="34" charset="0"/>
                <a:cs typeface="Tahoma" panose="020B0604030504040204" pitchFamily="34" charset="0"/>
              </a:rPr>
              <a:t>: 1/10/2016 *Policy Holder Information: Husband / David Hudson / 2338 TIMBER RIDGE RD SAINT JACOB, IL 622811050 / DOB 3/12/1960 *Policy Type: Fully insured PPO *Deductible: $0\t\t\t*Amount Met: $0 *Co-Insurance (Percentage of Coverage): 70% / 30% *Out of pocket:\t$5,500\t\t*Amount Met: $5,500 *Coverage % after OOP: 100% *Maximum Lifetime Benefit: Unlimited Is Branch site INN/OON: Columbia / Toll Free: 888-335-4279 Toll Free Fax: 573-442-6429 / NPI: 1700018488 TIN: 26-3329157 Site of Care: Home ACA, Cobra or Marketplace plan with Paid to date: No Plan Year: Calendar Is deductible included in OOP: Yes Is Referral Required: No Can we Buy and Bill, Yes or No: Yes Carve out info if applicable: Preferred CVS Caremark 800-624-5060 Nursing Visit Limit: 25 visits per calendar / 0 used thus far Are Per diems included in Visit Limit: Yes Codes Checked if Prior Auth Required:  J1555 - PA Required S9338 - No PA Required 99601 - No PA Required 99602 - No PA Required Does Home Infusion Therapy fall under Home Health benefits? Yes Is there a Homebound requirement for skilled nursing to infuse the drug in the home? No Does Homebound requirement apply to the drug or nursing or both?  N/A Prior Authorization Contact Info: 800-860-2156 Predetermination Contact Info: N/A Follows Medicare Guidelines or if Medicare Denial </a:t>
            </a:r>
            <a:r>
              <a:rPr lang="en-US" sz="1200" dirty="0" err="1">
                <a:latin typeface="Tahoma" panose="020B0604030504040204" pitchFamily="34" charset="0"/>
                <a:ea typeface="Tahoma" panose="020B0604030504040204" pitchFamily="34" charset="0"/>
                <a:cs typeface="Tahoma" panose="020B0604030504040204" pitchFamily="34" charset="0"/>
              </a:rPr>
              <a:t>Req'd</a:t>
            </a:r>
            <a:r>
              <a:rPr lang="en-US" sz="1200" dirty="0">
                <a:latin typeface="Tahoma" panose="020B0604030504040204" pitchFamily="34" charset="0"/>
                <a:ea typeface="Tahoma" panose="020B0604030504040204" pitchFamily="34" charset="0"/>
                <a:cs typeface="Tahoma" panose="020B0604030504040204" pitchFamily="34" charset="0"/>
              </a:rPr>
              <a:t>: N/A Will plan pay for RN and supplies if PBM (D) pays for drug: Yes Plan Exclusions: custodial care Call Reference Number: 21348039780335  PBM Information Plan Name: Caremark FEP 610239/FEPRX Contact Number: 800-624-5060, T.J. L, ref# letter of rep's last name Test Claim Copay Amount: N/A Result of Test Claim: Rejected - PRIOR AUTHORIZATION REQUIRED (75) Can we Buy and Bill or Carve Out Info: Yes, Alliance Walgreens Prime (until 12/31/2021) 888-346-3731 Preferred CVS Caremark (1/1/2022) 800-237-2767 PA on file: None Retail Limit: None LIS Level: N/A Formulary: Cuvitru is Tier 5? Commercial  *</a:t>
            </a:r>
            <a:r>
              <a:rPr lang="en-US" sz="1200" dirty="0">
                <a:highlight>
                  <a:srgbClr val="FFFF00"/>
                </a:highlight>
                <a:latin typeface="Tahoma" panose="020B0604030504040204" pitchFamily="34" charset="0"/>
                <a:ea typeface="Tahoma" panose="020B0604030504040204" pitchFamily="34" charset="0"/>
                <a:cs typeface="Tahoma" panose="020B0604030504040204" pitchFamily="34" charset="0"/>
              </a:rPr>
              <a:t>Health Plan Name</a:t>
            </a:r>
            <a:r>
              <a:rPr lang="en-US" sz="1200" dirty="0">
                <a:latin typeface="Tahoma" panose="020B0604030504040204" pitchFamily="34" charset="0"/>
                <a:ea typeface="Tahoma" panose="020B0604030504040204" pitchFamily="34" charset="0"/>
                <a:cs typeface="Tahoma" panose="020B0604030504040204" pitchFamily="34" charset="0"/>
              </a:rPr>
              <a:t>: Tricare East *Primary, Secondary, etc: Tertiary *Plan Type (HMO, PPO, EPO): Fully funded government program *Verified with: April S.  *Contact Number: 866-773-0404 *</a:t>
            </a:r>
            <a:r>
              <a:rPr lang="en-US" sz="1200" dirty="0">
                <a:highlight>
                  <a:srgbClr val="00FF00"/>
                </a:highlight>
                <a:latin typeface="Tahoma" panose="020B0604030504040204" pitchFamily="34" charset="0"/>
                <a:ea typeface="Tahoma" panose="020B0604030504040204" pitchFamily="34" charset="0"/>
                <a:cs typeface="Tahoma" panose="020B0604030504040204" pitchFamily="34" charset="0"/>
              </a:rPr>
              <a:t>Policy or ID Number</a:t>
            </a:r>
            <a:r>
              <a:rPr lang="en-US" sz="1200" dirty="0">
                <a:latin typeface="Tahoma" panose="020B0604030504040204" pitchFamily="34" charset="0"/>
                <a:ea typeface="Tahoma" panose="020B0604030504040204" pitchFamily="34" charset="0"/>
                <a:cs typeface="Tahoma" panose="020B0604030504040204" pitchFamily="34" charset="0"/>
              </a:rPr>
              <a:t>: 569233809 *</a:t>
            </a:r>
            <a:r>
              <a:rPr lang="en-US" sz="1200" dirty="0">
                <a:highlight>
                  <a:srgbClr val="00FFFF"/>
                </a:highlight>
                <a:latin typeface="Tahoma" panose="020B0604030504040204" pitchFamily="34" charset="0"/>
                <a:ea typeface="Tahoma" panose="020B0604030504040204" pitchFamily="34" charset="0"/>
                <a:cs typeface="Tahoma" panose="020B0604030504040204" pitchFamily="34" charset="0"/>
              </a:rPr>
              <a:t>Group Number and Group Name</a:t>
            </a:r>
            <a:r>
              <a:rPr lang="en-US" sz="1200" dirty="0">
                <a:latin typeface="Tahoma" panose="020B0604030504040204" pitchFamily="34" charset="0"/>
                <a:ea typeface="Tahoma" panose="020B0604030504040204" pitchFamily="34" charset="0"/>
                <a:cs typeface="Tahoma" panose="020B0604030504040204" pitchFamily="34" charset="0"/>
              </a:rPr>
              <a:t>: N/A *</a:t>
            </a:r>
            <a:r>
              <a:rPr lang="en-US" sz="1200" dirty="0">
                <a:highlight>
                  <a:srgbClr val="FF00FF"/>
                </a:highlight>
                <a:latin typeface="Tahoma" panose="020B0604030504040204" pitchFamily="34" charset="0"/>
                <a:ea typeface="Tahoma" panose="020B0604030504040204" pitchFamily="34" charset="0"/>
                <a:cs typeface="Tahoma" panose="020B0604030504040204" pitchFamily="34" charset="0"/>
              </a:rPr>
              <a:t>Effective Date</a:t>
            </a:r>
            <a:r>
              <a:rPr lang="en-US" sz="1200" dirty="0">
                <a:latin typeface="Tahoma" panose="020B0604030504040204" pitchFamily="34" charset="0"/>
                <a:ea typeface="Tahoma" panose="020B0604030504040204" pitchFamily="34" charset="0"/>
                <a:cs typeface="Tahoma" panose="020B0604030504040204" pitchFamily="34" charset="0"/>
              </a:rPr>
              <a:t>: 12/1/2021 *Policy Holder Information: Husband / David Hudson / 2338 TIMBER RIDGE RD SAINT JACOB, IL 622811050 / DOB 3/12/1960 *Policy Type: Fully funded government program *Deductible: $150\t\t*Amount Met: $150 *Co-Insurance (Percentage of Coverage): 75% / 25% *Out of pocket:\t$3000\t\t*Amount Met: $1826.92 *Coverage % after OOP: 100% *Maximum Lifetime Benefit: Based on medical necessity Is Branch site INN/OON: INN - Columbia / Toll Free: 888-335-4279 Toll Free Fax: 573-442-6429 / NPI: 1700018488 TIN: 26-3329157 Site of Care: Home ACA, Cobra or Marketplace plan with Paid to date: No Plan Year: Calendar Is deductible included in OOP: No Is Referral Required: No Can we Buy and Bill, Yes or No: Yes Carve out info if applicable: No preferred or mandated pharmacy Nursing Visit Limit: based on medical necessity  Are Per diems included in Visit Limit: N/A Codes Checked if Prior Auth Required:  J1555 - No PA Required S9338 - No PA Required 99601 - No PA Required 99602 - No PA Required Does Home Infusion Therapy fall under Home Health benefits? No Is there a Homebound requirement for skilled nursing to infuse the drug in the home? No Does Homebound requirement apply to the drug or nursing or both? No Prior Authorization Contact Info:  N/A Predetermination Contact Info: N/A Follows Medicare Guidelines or if Medicare Denial </a:t>
            </a:r>
            <a:r>
              <a:rPr lang="en-US" sz="1200" dirty="0" err="1">
                <a:latin typeface="Tahoma" panose="020B0604030504040204" pitchFamily="34" charset="0"/>
                <a:ea typeface="Tahoma" panose="020B0604030504040204" pitchFamily="34" charset="0"/>
                <a:cs typeface="Tahoma" panose="020B0604030504040204" pitchFamily="34" charset="0"/>
              </a:rPr>
              <a:t>Req'd</a:t>
            </a:r>
            <a:r>
              <a:rPr lang="en-US" sz="1200" dirty="0">
                <a:latin typeface="Tahoma" panose="020B0604030504040204" pitchFamily="34" charset="0"/>
                <a:ea typeface="Tahoma" panose="020B0604030504040204" pitchFamily="34" charset="0"/>
                <a:cs typeface="Tahoma" panose="020B0604030504040204" pitchFamily="34" charset="0"/>
              </a:rPr>
              <a:t>: N/A Will plan pay for RN and supplies if PBM (D) pays for drug: Yes Plan Exclusions: None Call Reference Number: 1275021884306  Medicare and PBM coverage only: No Online verification - </a:t>
            </a:r>
            <a:r>
              <a:rPr lang="en-US" sz="1200" dirty="0" err="1">
                <a:latin typeface="Tahoma" panose="020B0604030504040204" pitchFamily="34" charset="0"/>
                <a:ea typeface="Tahoma" panose="020B0604030504040204" pitchFamily="34" charset="0"/>
                <a:cs typeface="Tahoma" panose="020B0604030504040204" pitchFamily="34" charset="0"/>
              </a:rPr>
              <a:t>Waystar</a:t>
            </a:r>
            <a:r>
              <a:rPr lang="en-US" sz="1200" dirty="0">
                <a:latin typeface="Tahoma" panose="020B0604030504040204" pitchFamily="34" charset="0"/>
                <a:ea typeface="Tahoma" panose="020B0604030504040204" pitchFamily="34" charset="0"/>
                <a:cs typeface="Tahoma" panose="020B0604030504040204" pitchFamily="34" charset="0"/>
              </a:rPr>
              <a:t> Health Plan: Medicare Patient is active w/Medicare Part: A &amp; B </a:t>
            </a:r>
            <a:r>
              <a:rPr lang="en-US" sz="1200" dirty="0">
                <a:highlight>
                  <a:srgbClr val="00FF00"/>
                </a:highlight>
                <a:latin typeface="Tahoma" panose="020B0604030504040204" pitchFamily="34" charset="0"/>
                <a:ea typeface="Tahoma" panose="020B0604030504040204" pitchFamily="34" charset="0"/>
                <a:cs typeface="Tahoma" panose="020B0604030504040204" pitchFamily="34" charset="0"/>
              </a:rPr>
              <a:t>Policy or ID Number</a:t>
            </a:r>
            <a:r>
              <a:rPr lang="en-US" sz="1200" dirty="0">
                <a:latin typeface="Tahoma" panose="020B0604030504040204" pitchFamily="34" charset="0"/>
                <a:ea typeface="Tahoma" panose="020B0604030504040204" pitchFamily="34" charset="0"/>
                <a:cs typeface="Tahoma" panose="020B0604030504040204" pitchFamily="34" charset="0"/>
              </a:rPr>
              <a:t>: 8Q95U28VY77 </a:t>
            </a:r>
            <a:r>
              <a:rPr lang="en-US" sz="1200" dirty="0">
                <a:highlight>
                  <a:srgbClr val="FF00FF"/>
                </a:highlight>
                <a:latin typeface="Tahoma" panose="020B0604030504040204" pitchFamily="34" charset="0"/>
                <a:ea typeface="Tahoma" panose="020B0604030504040204" pitchFamily="34" charset="0"/>
                <a:cs typeface="Tahoma" panose="020B0604030504040204" pitchFamily="34" charset="0"/>
              </a:rPr>
              <a:t>Effective date</a:t>
            </a:r>
            <a:r>
              <a:rPr lang="en-US" sz="1200" dirty="0">
                <a:latin typeface="Tahoma" panose="020B0604030504040204" pitchFamily="34" charset="0"/>
                <a:ea typeface="Tahoma" panose="020B0604030504040204" pitchFamily="34" charset="0"/>
                <a:cs typeface="Tahoma" panose="020B0604030504040204" pitchFamily="34" charset="0"/>
              </a:rPr>
              <a:t>: 12/1/2021 Medicare Diagnosis Covered: Yes, D83.8</a:t>
            </a:r>
          </a:p>
        </p:txBody>
      </p:sp>
      <p:sp>
        <p:nvSpPr>
          <p:cNvPr id="4" name="TextBox 3">
            <a:extLst>
              <a:ext uri="{FF2B5EF4-FFF2-40B4-BE49-F238E27FC236}">
                <a16:creationId xmlns:a16="http://schemas.microsoft.com/office/drawing/2014/main" id="{30D60515-29FB-E736-FB05-ECA35E70E233}"/>
              </a:ext>
            </a:extLst>
          </p:cNvPr>
          <p:cNvSpPr txBox="1"/>
          <p:nvPr/>
        </p:nvSpPr>
        <p:spPr>
          <a:xfrm>
            <a:off x="5557587" y="150743"/>
            <a:ext cx="5796213" cy="2031325"/>
          </a:xfrm>
          <a:prstGeom prst="rect">
            <a:avLst/>
          </a:prstGeom>
          <a:solidFill>
            <a:schemeClr val="accent1"/>
          </a:solidFill>
        </p:spPr>
        <p:txBody>
          <a:bodyPr wrap="square" rtlCol="0">
            <a:spAutoFit/>
          </a:bodyPr>
          <a:lstStyle/>
          <a:p>
            <a:r>
              <a:rPr lang="en-US" dirty="0"/>
              <a:t>Observations</a:t>
            </a:r>
            <a:r>
              <a:rPr lang="es-CO" dirty="0"/>
              <a:t>:</a:t>
            </a:r>
          </a:p>
          <a:p>
            <a:pPr marL="285750" indent="-285750">
              <a:buFont typeface="Arial" panose="020B0604020202020204" pitchFamily="34" charset="0"/>
              <a:buChar char="•"/>
            </a:pPr>
            <a:r>
              <a:rPr lang="en-US" dirty="0"/>
              <a:t>Repeated fields</a:t>
            </a:r>
          </a:p>
          <a:p>
            <a:pPr marL="285750" indent="-285750">
              <a:buFont typeface="Arial" panose="020B0604020202020204" pitchFamily="34" charset="0"/>
              <a:buChar char="•"/>
            </a:pPr>
            <a:r>
              <a:rPr lang="en-US" dirty="0"/>
              <a:t>Missing information Health Plan Name</a:t>
            </a:r>
          </a:p>
          <a:p>
            <a:pPr marL="285750" indent="-285750">
              <a:buFont typeface="Arial" panose="020B0604020202020204" pitchFamily="34" charset="0"/>
              <a:buChar char="•"/>
            </a:pPr>
            <a:r>
              <a:rPr lang="en-US" dirty="0"/>
              <a:t>Last instance of effective date seems to be the most recent one</a:t>
            </a:r>
          </a:p>
          <a:p>
            <a:pPr marL="285750" indent="-285750">
              <a:buFont typeface="Arial" panose="020B0604020202020204" pitchFamily="34" charset="0"/>
              <a:buChar char="•"/>
            </a:pPr>
            <a:r>
              <a:rPr lang="en-US" dirty="0"/>
              <a:t>It seems that when new info is added it is attached at the end.</a:t>
            </a:r>
          </a:p>
        </p:txBody>
      </p:sp>
    </p:spTree>
    <p:extLst>
      <p:ext uri="{BB962C8B-B14F-4D97-AF65-F5344CB8AC3E}">
        <p14:creationId xmlns:p14="http://schemas.microsoft.com/office/powerpoint/2010/main" val="3714015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CDFD-B85D-BCF9-5F6C-F281E99F673A}"/>
              </a:ext>
            </a:extLst>
          </p:cNvPr>
          <p:cNvSpPr>
            <a:spLocks noGrp="1"/>
          </p:cNvSpPr>
          <p:nvPr>
            <p:ph type="title"/>
          </p:nvPr>
        </p:nvSpPr>
        <p:spPr/>
        <p:txBody>
          <a:bodyPr/>
          <a:lstStyle/>
          <a:p>
            <a:r>
              <a:rPr lang="es-CO" dirty="0"/>
              <a:t>MRN = 900100</a:t>
            </a:r>
            <a:endParaRPr lang="en-US" dirty="0"/>
          </a:p>
        </p:txBody>
      </p:sp>
      <p:sp>
        <p:nvSpPr>
          <p:cNvPr id="3" name="Content Placeholder 2">
            <a:extLst>
              <a:ext uri="{FF2B5EF4-FFF2-40B4-BE49-F238E27FC236}">
                <a16:creationId xmlns:a16="http://schemas.microsoft.com/office/drawing/2014/main" id="{B38B4B5E-0534-F806-DF62-46206D114748}"/>
              </a:ext>
            </a:extLst>
          </p:cNvPr>
          <p:cNvSpPr>
            <a:spLocks noGrp="1"/>
          </p:cNvSpPr>
          <p:nvPr>
            <p:ph idx="1"/>
          </p:nvPr>
        </p:nvSpPr>
        <p:spPr/>
        <p:txBody>
          <a:bodyPr>
            <a:normAutofit/>
          </a:bodyPr>
          <a:lstStyle/>
          <a:p>
            <a:pPr marL="0" indent="0">
              <a:buNone/>
            </a:pPr>
            <a:r>
              <a:rPr lang="en-US" sz="1200" dirty="0">
                <a:latin typeface="Tahoma" panose="020B0604030504040204" pitchFamily="34" charset="0"/>
                <a:ea typeface="Tahoma" panose="020B0604030504040204" pitchFamily="34" charset="0"/>
                <a:cs typeface="Tahoma" panose="020B0604030504040204" pitchFamily="34" charset="0"/>
              </a:rPr>
              <a:t>Commercial  *</a:t>
            </a:r>
            <a:r>
              <a:rPr lang="en-US" sz="1200" dirty="0">
                <a:highlight>
                  <a:srgbClr val="FFFF00"/>
                </a:highlight>
                <a:latin typeface="Tahoma" panose="020B0604030504040204" pitchFamily="34" charset="0"/>
                <a:ea typeface="Tahoma" panose="020B0604030504040204" pitchFamily="34" charset="0"/>
                <a:cs typeface="Tahoma" panose="020B0604030504040204" pitchFamily="34" charset="0"/>
              </a:rPr>
              <a:t>Health Plan Name</a:t>
            </a:r>
            <a:r>
              <a:rPr lang="en-US" sz="1200" dirty="0">
                <a:latin typeface="Tahoma" panose="020B0604030504040204" pitchFamily="34" charset="0"/>
                <a:ea typeface="Tahoma" panose="020B0604030504040204" pitchFamily="34" charset="0"/>
                <a:cs typeface="Tahoma" panose="020B0604030504040204" pitchFamily="34" charset="0"/>
              </a:rPr>
              <a:t>: *Primary, Secondary, etc: *Plan Type (HMO, PPO, EPO): *Verified with:  *Contact Number:  *</a:t>
            </a:r>
            <a:r>
              <a:rPr lang="en-US" sz="1200" dirty="0">
                <a:highlight>
                  <a:srgbClr val="00FF00"/>
                </a:highlight>
                <a:latin typeface="Tahoma" panose="020B0604030504040204" pitchFamily="34" charset="0"/>
                <a:ea typeface="Tahoma" panose="020B0604030504040204" pitchFamily="34" charset="0"/>
                <a:cs typeface="Tahoma" panose="020B0604030504040204" pitchFamily="34" charset="0"/>
              </a:rPr>
              <a:t>Policy or ID Number</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highlight>
                  <a:srgbClr val="00FFFF"/>
                </a:highlight>
                <a:latin typeface="Tahoma" panose="020B0604030504040204" pitchFamily="34" charset="0"/>
                <a:ea typeface="Tahoma" panose="020B0604030504040204" pitchFamily="34" charset="0"/>
                <a:cs typeface="Tahoma" panose="020B0604030504040204" pitchFamily="34" charset="0"/>
              </a:rPr>
              <a:t>Group Number and Group Name</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highlight>
                  <a:srgbClr val="FF00FF"/>
                </a:highlight>
                <a:latin typeface="Tahoma" panose="020B0604030504040204" pitchFamily="34" charset="0"/>
                <a:ea typeface="Tahoma" panose="020B0604030504040204" pitchFamily="34" charset="0"/>
                <a:cs typeface="Tahoma" panose="020B0604030504040204" pitchFamily="34" charset="0"/>
              </a:rPr>
              <a:t>Effective Date</a:t>
            </a:r>
            <a:r>
              <a:rPr lang="en-US" sz="1200" dirty="0">
                <a:latin typeface="Tahoma" panose="020B0604030504040204" pitchFamily="34" charset="0"/>
                <a:ea typeface="Tahoma" panose="020B0604030504040204" pitchFamily="34" charset="0"/>
                <a:cs typeface="Tahoma" panose="020B0604030504040204" pitchFamily="34" charset="0"/>
              </a:rPr>
              <a:t>:  *Policy Holder Information:  *Policy Type:  *Deductible:\t\t*Amount Met:  *Co-Insurance (Percentage of Coverage):  *Out of pocket:\t\t*Amount Met:  *Coverage % after OOP:  *Maximum Lifetime Benefit:  Is Branch site INN/OON:  Site of Care:  ACA, Cobra or Marketplace plan with Paid to date:  Plan Year:  Is deductible included in OOP:  Is Referral Required:  Can we Buy and Bill, Yes or No:  Carve out info if applicable: Nursing Visit Limit:  Are Per diems included in Visit Limit:  Codes Checked if Prior Auth Required:  Does Home Infusion Therapy fall under Home Health benefits? Is there a Homebound requirement for skilled nursing to infuse the drug in the home? Does Homebound requirement apply to the drug or nursing or both? Prior Authorization Contact Info:   Predetermination Contact Info:  Follows Medicare Guidelines or if Medicare Denial </a:t>
            </a:r>
            <a:r>
              <a:rPr lang="en-US" sz="1200" dirty="0" err="1">
                <a:latin typeface="Tahoma" panose="020B0604030504040204" pitchFamily="34" charset="0"/>
                <a:ea typeface="Tahoma" panose="020B0604030504040204" pitchFamily="34" charset="0"/>
                <a:cs typeface="Tahoma" panose="020B0604030504040204" pitchFamily="34" charset="0"/>
              </a:rPr>
              <a:t>Req'd</a:t>
            </a:r>
            <a:r>
              <a:rPr lang="en-US" sz="1200" dirty="0">
                <a:latin typeface="Tahoma" panose="020B0604030504040204" pitchFamily="34" charset="0"/>
                <a:ea typeface="Tahoma" panose="020B0604030504040204" pitchFamily="34" charset="0"/>
                <a:cs typeface="Tahoma" panose="020B0604030504040204" pitchFamily="34" charset="0"/>
              </a:rPr>
              <a:t>:  Will plan pay for RN and supplies if PBM (D) pays for drug:  Plan Exclusions:  Call Reference Number:   PBM Information Plan Name:  Contact Number:  Test Claim Copay Amount:  Result of Test Claim:  Carve out info if applicable:  PA on file:  Retail Limit:  LIS Level:  Formulary:  \t\t\t\t </a:t>
            </a:r>
          </a:p>
        </p:txBody>
      </p:sp>
      <p:sp>
        <p:nvSpPr>
          <p:cNvPr id="4" name="TextBox 3">
            <a:extLst>
              <a:ext uri="{FF2B5EF4-FFF2-40B4-BE49-F238E27FC236}">
                <a16:creationId xmlns:a16="http://schemas.microsoft.com/office/drawing/2014/main" id="{D2735CD1-F12F-91D1-FCC6-B0E60473F5D8}"/>
              </a:ext>
            </a:extLst>
          </p:cNvPr>
          <p:cNvSpPr txBox="1"/>
          <p:nvPr/>
        </p:nvSpPr>
        <p:spPr>
          <a:xfrm>
            <a:off x="6563224" y="478141"/>
            <a:ext cx="4339245" cy="923330"/>
          </a:xfrm>
          <a:prstGeom prst="rect">
            <a:avLst/>
          </a:prstGeom>
          <a:solidFill>
            <a:schemeClr val="accent1"/>
          </a:solidFill>
        </p:spPr>
        <p:txBody>
          <a:bodyPr wrap="square" rtlCol="0">
            <a:spAutoFit/>
          </a:bodyPr>
          <a:lstStyle/>
          <a:p>
            <a:r>
              <a:rPr lang="en-US" dirty="0"/>
              <a:t>Observations</a:t>
            </a:r>
            <a:r>
              <a:rPr lang="es-CO" dirty="0"/>
              <a:t>:</a:t>
            </a:r>
          </a:p>
          <a:p>
            <a:pPr marL="285750" indent="-285750">
              <a:buFont typeface="Arial" panose="020B0604020202020204" pitchFamily="34" charset="0"/>
              <a:buChar char="•"/>
            </a:pPr>
            <a:r>
              <a:rPr lang="en-US" dirty="0"/>
              <a:t>Required fields exist, however they don’t have any information</a:t>
            </a:r>
          </a:p>
        </p:txBody>
      </p:sp>
    </p:spTree>
    <p:extLst>
      <p:ext uri="{BB962C8B-B14F-4D97-AF65-F5344CB8AC3E}">
        <p14:creationId xmlns:p14="http://schemas.microsoft.com/office/powerpoint/2010/main" val="1031961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2843</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Consolas</vt:lpstr>
      <vt:lpstr>Tahoma</vt:lpstr>
      <vt:lpstr>Office Theme</vt:lpstr>
      <vt:lpstr>BV QUERY GENERAL INFO</vt:lpstr>
      <vt:lpstr>MRN = 915997</vt:lpstr>
      <vt:lpstr>MRN = 747049</vt:lpstr>
      <vt:lpstr>MRN = 839691</vt:lpstr>
      <vt:lpstr>MRN = 900100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BV QUERY GENERAL INFO</dc:title>
  <dc:creator>Tauta, Julian</dc:creator>
  <cp:lastModifiedBy>Tauta, Julian</cp:lastModifiedBy>
  <cp:revision>1</cp:revision>
  <dcterms:created xsi:type="dcterms:W3CDTF">2023-10-10T16:49:10Z</dcterms:created>
  <dcterms:modified xsi:type="dcterms:W3CDTF">2023-10-10T21:20:41Z</dcterms:modified>
</cp:coreProperties>
</file>