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176" userDrawn="1">
          <p15:clr>
            <a:srgbClr val="A4A3A4"/>
          </p15:clr>
        </p15:guide>
        <p15:guide id="7" pos="19873">
          <p15:clr>
            <a:srgbClr val="A4A3A4"/>
          </p15:clr>
        </p15:guide>
        <p15:guide id="8" pos="77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3"/>
    <p:restoredTop sz="95768"/>
  </p:normalViewPr>
  <p:slideViewPr>
    <p:cSldViewPr snapToGrid="0">
      <p:cViewPr>
        <p:scale>
          <a:sx n="40" d="100"/>
          <a:sy n="40" d="100"/>
        </p:scale>
        <p:origin x="-1352" y="-2848"/>
      </p:cViewPr>
      <p:guideLst>
        <p:guide orient="horz" pos="19551"/>
        <p:guide orient="horz" pos="10368"/>
        <p:guide pos="21376"/>
        <p:guide pos="6187"/>
        <p:guide pos="26410"/>
        <p:guide pos="1176"/>
        <p:guide pos="19873"/>
        <p:guide pos="775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a:p>
        </p:txBody>
      </p:sp>
    </p:spTree>
    <p:extLst>
      <p:ext uri="{BB962C8B-B14F-4D97-AF65-F5344CB8AC3E}">
        <p14:creationId xmlns:p14="http://schemas.microsoft.com/office/powerpoint/2010/main" val="10543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a:solidFill>
                  <a:schemeClr val="tx1"/>
                </a:solidFill>
                <a:latin typeface="Verdana Regular" charset="0"/>
                <a:cs typeface="Verdana Regular" charset="0"/>
              </a:rPr>
              <a:t>NO</a:t>
            </a:r>
            <a:r>
              <a:rPr lang="en-US" sz="5400" b="0" i="0" cap="none" spc="170" baseline="0">
                <a:solidFill>
                  <a:schemeClr val="tx1"/>
                </a:solidFill>
                <a:latin typeface="Verdana Regular" charset="0"/>
                <a:cs typeface="Verdana Regular" charset="0"/>
              </a:rPr>
              <a:t> TEXT </a:t>
            </a:r>
          </a:p>
          <a:p>
            <a:pPr algn="ctr">
              <a:lnSpc>
                <a:spcPct val="120000"/>
              </a:lnSpc>
            </a:pPr>
            <a:r>
              <a:rPr lang="en-US" sz="5400" b="0" i="0" cap="none" spc="170" baseline="0">
                <a:solidFill>
                  <a:schemeClr val="tx1"/>
                </a:solidFill>
                <a:latin typeface="Verdana Regular" charset="0"/>
                <a:cs typeface="Verdana Regular" charset="0"/>
              </a:rPr>
              <a:t>IN ORANGE BOX BELOW THIS LINE</a:t>
            </a:r>
            <a:endParaRPr lang="en-US" sz="5400" b="0" i="0" cap="none" spc="17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xplosion 2 21">
            <a:extLst>
              <a:ext uri="{FF2B5EF4-FFF2-40B4-BE49-F238E27FC236}">
                <a16:creationId xmlns:a16="http://schemas.microsoft.com/office/drawing/2014/main" id="{07B1B15C-4CB3-A644-9540-75D65D80A2F2}"/>
              </a:ext>
            </a:extLst>
          </p:cNvPr>
          <p:cNvSpPr/>
          <p:nvPr/>
        </p:nvSpPr>
        <p:spPr>
          <a:xfrm rot="1171529">
            <a:off x="35980416" y="21328804"/>
            <a:ext cx="7270432" cy="3499408"/>
          </a:xfrm>
          <a:prstGeom prst="irregularSeal2">
            <a:avLst/>
          </a:prstGeom>
          <a:solidFill>
            <a:srgbClr val="E05529"/>
          </a:solid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500" b="1" dirty="0">
                <a:ln w="28575">
                  <a:solidFill>
                    <a:schemeClr val="tx1"/>
                  </a:solidFill>
                </a:ln>
                <a:solidFill>
                  <a:schemeClr val="accent3"/>
                </a:solidFill>
                <a:latin typeface="Copperplate" panose="02000504000000020004" pitchFamily="2" charset="77"/>
              </a:rPr>
              <a:t>Bandit</a:t>
            </a:r>
          </a:p>
        </p:txBody>
      </p:sp>
      <p:pic>
        <p:nvPicPr>
          <p:cNvPr id="19" name="Picture 18">
            <a:extLst>
              <a:ext uri="{FF2B5EF4-FFF2-40B4-BE49-F238E27FC236}">
                <a16:creationId xmlns:a16="http://schemas.microsoft.com/office/drawing/2014/main" id="{330873A3-7DF5-A740-848F-7DAEDF4BC555}"/>
              </a:ext>
            </a:extLst>
          </p:cNvPr>
          <p:cNvPicPr>
            <a:picLocks noChangeAspect="1"/>
          </p:cNvPicPr>
          <p:nvPr/>
        </p:nvPicPr>
        <p:blipFill>
          <a:blip r:embed="rId3"/>
          <a:stretch>
            <a:fillRect/>
          </a:stretch>
        </p:blipFill>
        <p:spPr>
          <a:xfrm>
            <a:off x="29404523" y="21123527"/>
            <a:ext cx="13572278" cy="10193058"/>
          </a:xfrm>
          <a:prstGeom prst="rect">
            <a:avLst/>
          </a:prstGeom>
        </p:spPr>
      </p:pic>
      <p:pic>
        <p:nvPicPr>
          <p:cNvPr id="21" name="Picture 21" descr="A group of people standing in a room&#10;&#10;Description generated with high confidence">
            <a:extLst>
              <a:ext uri="{FF2B5EF4-FFF2-40B4-BE49-F238E27FC236}">
                <a16:creationId xmlns:a16="http://schemas.microsoft.com/office/drawing/2014/main" id="{29998D5E-EB98-4847-A761-10C9C1BBF454}"/>
              </a:ext>
            </a:extLst>
          </p:cNvPr>
          <p:cNvPicPr>
            <a:picLocks noGrp="1" noChangeAspect="1"/>
          </p:cNvPicPr>
          <p:nvPr>
            <p:ph type="pic" sz="quarter" idx="11"/>
          </p:nvPr>
        </p:nvPicPr>
        <p:blipFill rotWithShape="1">
          <a:blip r:embed="rId4"/>
          <a:srcRect l="7310" r="7310"/>
          <a:stretch/>
        </p:blipFill>
        <p:spPr>
          <a:xfrm rot="5400000">
            <a:off x="33481653" y="4066228"/>
            <a:ext cx="8915799" cy="7831844"/>
          </a:xfrm>
          <a:prstGeom prst="rect">
            <a:avLst/>
          </a:prstGeom>
          <a:ln>
            <a:solidFill>
              <a:schemeClr val="tx1"/>
            </a:solidFill>
          </a:ln>
        </p:spPr>
      </p:pic>
      <p:sp>
        <p:nvSpPr>
          <p:cNvPr id="6" name="Text Placeholder 16"/>
          <p:cNvSpPr txBox="1">
            <a:spLocks/>
          </p:cNvSpPr>
          <p:nvPr/>
        </p:nvSpPr>
        <p:spPr>
          <a:xfrm>
            <a:off x="12932229" y="18197118"/>
            <a:ext cx="4529679" cy="830997"/>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6000" b="1" dirty="0">
                <a:latin typeface="Verdana Regular" charset="0"/>
              </a:rPr>
              <a:t>Results</a:t>
            </a:r>
            <a:endParaRPr lang="en-US" sz="6000" b="1" dirty="0"/>
          </a:p>
        </p:txBody>
      </p:sp>
      <p:sp>
        <p:nvSpPr>
          <p:cNvPr id="7" name="Text Placeholder 18"/>
          <p:cNvSpPr txBox="1">
            <a:spLocks/>
          </p:cNvSpPr>
          <p:nvPr/>
        </p:nvSpPr>
        <p:spPr>
          <a:xfrm>
            <a:off x="13118479" y="24624117"/>
            <a:ext cx="8711046" cy="5223289"/>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sz="4000" b="1" dirty="0">
              <a:latin typeface="Verdana" panose="020B0604030504040204" pitchFamily="34" charset="0"/>
              <a:ea typeface="Verdana" panose="020B0604030504040204" pitchFamily="34" charset="0"/>
              <a:cs typeface="Verdana" panose="020B0604030504040204" pitchFamily="34" charset="0"/>
            </a:endParaRPr>
          </a:p>
          <a:p>
            <a:pPr>
              <a:spcAft>
                <a:spcPts val="2600"/>
              </a:spcAft>
            </a:pPr>
            <a:r>
              <a:rPr lang="en-US" sz="4000" b="1" dirty="0">
                <a:latin typeface="Verdana" panose="020B0604030504040204" pitchFamily="34" charset="0"/>
                <a:ea typeface="Verdana" panose="020B0604030504040204" pitchFamily="34" charset="0"/>
                <a:cs typeface="Verdana" panose="020B0604030504040204" pitchFamily="34" charset="0"/>
              </a:rPr>
              <a:t>87%: </a:t>
            </a:r>
          </a:p>
          <a:p>
            <a:pPr>
              <a:spcAft>
                <a:spcPts val="2600"/>
              </a:spcAft>
            </a:pPr>
            <a:r>
              <a:rPr lang="en-US" b="1" dirty="0">
                <a:latin typeface="Verdana" panose="020B0604030504040204" pitchFamily="34" charset="0"/>
                <a:ea typeface="Verdana" panose="020B0604030504040204" pitchFamily="34" charset="0"/>
                <a:cs typeface="Verdana" panose="020B0604030504040204" pitchFamily="34" charset="0"/>
              </a:rPr>
              <a:t>The average classification success rate of our finished model trained on the 5 object classes, 7% higher than our starting goal! </a:t>
            </a:r>
          </a:p>
          <a:p>
            <a:pPr>
              <a:spcAft>
                <a:spcPts val="2600"/>
              </a:spcAft>
            </a:pPr>
            <a:r>
              <a:rPr lang="en-US" sz="4000" b="1" dirty="0">
                <a:latin typeface="Verdana" panose="020B0604030504040204" pitchFamily="34" charset="0"/>
                <a:ea typeface="Verdana" panose="020B0604030504040204" pitchFamily="34" charset="0"/>
                <a:cs typeface="Verdana" panose="020B0604030504040204" pitchFamily="34" charset="0"/>
              </a:rPr>
              <a:t>6 hours: </a:t>
            </a:r>
          </a:p>
          <a:p>
            <a:pPr>
              <a:spcAft>
                <a:spcPts val="2600"/>
              </a:spcAft>
            </a:pPr>
            <a:r>
              <a:rPr lang="en-US" b="1" dirty="0">
                <a:latin typeface="Verdana" panose="020B0604030504040204" pitchFamily="34" charset="0"/>
                <a:ea typeface="Verdana" panose="020B0604030504040204" pitchFamily="34" charset="0"/>
                <a:cs typeface="Verdana" panose="020B0604030504040204" pitchFamily="34" charset="0"/>
              </a:rPr>
              <a:t>The average training time of our model with 500 images on an Nvidia GeForce GTX 970 GPU. </a:t>
            </a:r>
          </a:p>
        </p:txBody>
      </p:sp>
      <p:sp>
        <p:nvSpPr>
          <p:cNvPr id="8" name="Text Placeholder 16"/>
          <p:cNvSpPr txBox="1">
            <a:spLocks/>
          </p:cNvSpPr>
          <p:nvPr/>
        </p:nvSpPr>
        <p:spPr>
          <a:xfrm>
            <a:off x="22499805" y="18149202"/>
            <a:ext cx="7557226" cy="830997"/>
          </a:xfrm>
          <a:prstGeom prst="rect">
            <a:avLst/>
          </a:prstGeom>
          <a:ln>
            <a:noFill/>
          </a:ln>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6000" b="1" dirty="0">
                <a:latin typeface="Verdana Regular" charset="0"/>
              </a:rPr>
              <a:t>Conclusion</a:t>
            </a:r>
            <a:endParaRPr lang="en-US" sz="6000" b="1" dirty="0"/>
          </a:p>
        </p:txBody>
      </p:sp>
      <p:sp>
        <p:nvSpPr>
          <p:cNvPr id="9" name="Text Placeholder 18"/>
          <p:cNvSpPr txBox="1">
            <a:spLocks/>
          </p:cNvSpPr>
          <p:nvPr/>
        </p:nvSpPr>
        <p:spPr>
          <a:xfrm>
            <a:off x="22751273" y="19225320"/>
            <a:ext cx="8033527" cy="10019474"/>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b="1" dirty="0">
                <a:latin typeface="Verdana Regular" charset="0"/>
              </a:rPr>
              <a:t>As we predicted, our model is able to classify objects with an 80+% success rate. </a:t>
            </a:r>
          </a:p>
          <a:p>
            <a:pPr marL="0" indent="0">
              <a:spcAft>
                <a:spcPts val="2600"/>
              </a:spcAft>
              <a:buNone/>
            </a:pPr>
            <a:r>
              <a:rPr lang="en-US" b="1" dirty="0">
                <a:latin typeface="Verdana Regular" charset="0"/>
              </a:rPr>
              <a:t>It is capable of identifying an object’s overarching class as well as differentiating between old and new objects. </a:t>
            </a:r>
          </a:p>
          <a:p>
            <a:pPr marL="0" indent="0">
              <a:spcAft>
                <a:spcPts val="2600"/>
              </a:spcAft>
              <a:buNone/>
            </a:pPr>
            <a:r>
              <a:rPr lang="en-US" b="1" dirty="0">
                <a:latin typeface="Verdana Regular" charset="0"/>
              </a:rPr>
              <a:t>Through online learning, the model is also able to learn new traits about previously seen objects over time. </a:t>
            </a:r>
          </a:p>
          <a:p>
            <a:pPr marL="0" indent="0">
              <a:spcAft>
                <a:spcPts val="2600"/>
              </a:spcAft>
              <a:buNone/>
            </a:pPr>
            <a:r>
              <a:rPr lang="en-US" b="1" dirty="0">
                <a:latin typeface="Verdana Regular" charset="0"/>
              </a:rPr>
              <a:t>This technology was the fundamental concept that allowed our model to efficiently and dynamically add image data to the networks current knowledge.</a:t>
            </a:r>
          </a:p>
          <a:p>
            <a:pPr marL="0" indent="0">
              <a:spcAft>
                <a:spcPts val="2600"/>
              </a:spcAft>
              <a:buNone/>
            </a:pPr>
            <a:r>
              <a:rPr lang="en-US" b="1" dirty="0">
                <a:latin typeface="Verdana Regular" charset="0"/>
              </a:rPr>
              <a:t>We demonstrated a template use case in which placeholder objects were introduced and learned over time, and are now interested in expanding these concepts to real environments. </a:t>
            </a:r>
          </a:p>
        </p:txBody>
      </p:sp>
      <p:sp>
        <p:nvSpPr>
          <p:cNvPr id="10" name="Text Placeholder 16"/>
          <p:cNvSpPr txBox="1">
            <a:spLocks/>
          </p:cNvSpPr>
          <p:nvPr/>
        </p:nvSpPr>
        <p:spPr>
          <a:xfrm>
            <a:off x="2008754" y="3524250"/>
            <a:ext cx="6961075" cy="923330"/>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6000" b="1" dirty="0">
                <a:solidFill>
                  <a:srgbClr val="FFFFFF"/>
                </a:solidFill>
                <a:latin typeface="Verdana Regular"/>
              </a:rPr>
              <a:t>Introduction</a:t>
            </a:r>
            <a:endParaRPr lang="en-US" sz="6000" b="1" dirty="0"/>
          </a:p>
        </p:txBody>
      </p:sp>
      <p:sp>
        <p:nvSpPr>
          <p:cNvPr id="11" name="Text Placeholder 18"/>
          <p:cNvSpPr txBox="1">
            <a:spLocks/>
          </p:cNvSpPr>
          <p:nvPr/>
        </p:nvSpPr>
        <p:spPr>
          <a:xfrm>
            <a:off x="2324658" y="17592675"/>
            <a:ext cx="7541230" cy="6591548"/>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ts val="3300"/>
              </a:lnSpc>
              <a:spcAft>
                <a:spcPts val="2600"/>
              </a:spcAft>
              <a:buNone/>
            </a:pPr>
            <a:r>
              <a:rPr lang="en-US" b="1" dirty="0">
                <a:solidFill>
                  <a:srgbClr val="FFFFFF"/>
                </a:solidFill>
                <a:latin typeface="Verdana"/>
                <a:ea typeface="Verdana"/>
                <a:cs typeface="Verdana"/>
              </a:rPr>
              <a:t>We hypothesized that if we adjust the network model to value weights compatible with old and new data, our network will have increased efficiency adding data to its current collection. </a:t>
            </a:r>
          </a:p>
          <a:p>
            <a:pPr marL="0" indent="0">
              <a:lnSpc>
                <a:spcPts val="3300"/>
              </a:lnSpc>
              <a:spcAft>
                <a:spcPts val="2600"/>
              </a:spcAft>
              <a:buNone/>
            </a:pPr>
            <a:r>
              <a:rPr lang="en-US" b="1" dirty="0">
                <a:solidFill>
                  <a:srgbClr val="FFFFFF"/>
                </a:solidFill>
                <a:latin typeface="Verdana"/>
                <a:ea typeface="Verdana"/>
                <a:cs typeface="Verdana"/>
              </a:rPr>
              <a:t>This is based on the concept of Elastic Weight Consolidation (EWC), an important part of online learning.  </a:t>
            </a:r>
            <a:endParaRPr lang="en-US" b="1" dirty="0">
              <a:solidFill>
                <a:srgbClr val="000000"/>
              </a:solidFill>
              <a:latin typeface="KievitPro-Regular"/>
              <a:ea typeface="Verdana"/>
              <a:cs typeface="Verdana"/>
            </a:endParaRPr>
          </a:p>
          <a:p>
            <a:pPr marL="0" indent="0">
              <a:lnSpc>
                <a:spcPts val="3300"/>
              </a:lnSpc>
              <a:spcAft>
                <a:spcPts val="2600"/>
              </a:spcAft>
              <a:buNone/>
            </a:pPr>
            <a:r>
              <a:rPr lang="en-US" b="1" dirty="0">
                <a:solidFill>
                  <a:srgbClr val="FFFFFF"/>
                </a:solidFill>
                <a:latin typeface="Verdana"/>
                <a:ea typeface="Verdana"/>
                <a:cs typeface="Verdana"/>
              </a:rPr>
              <a:t>Our intelligent agent is dynamically learning about its environment, making our system applicable in a range of human-assistance cases: labs, factories, offices, kitchens, etc. </a:t>
            </a:r>
          </a:p>
        </p:txBody>
      </p:sp>
      <p:sp>
        <p:nvSpPr>
          <p:cNvPr id="12" name="Title 1"/>
          <p:cNvSpPr txBox="1">
            <a:spLocks/>
          </p:cNvSpPr>
          <p:nvPr/>
        </p:nvSpPr>
        <p:spPr>
          <a:xfrm>
            <a:off x="12370076" y="2904906"/>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z="10000" spc="100" dirty="0">
                <a:ln>
                  <a:solidFill>
                    <a:schemeClr val="tx1"/>
                  </a:solidFill>
                </a:ln>
                <a:solidFill>
                  <a:srgbClr val="E05529"/>
                </a:solidFill>
                <a:latin typeface="Impact" charset="0"/>
                <a:ea typeface="Impact" charset="0"/>
                <a:cs typeface="Impact" charset="0"/>
              </a:rPr>
              <a:t>Online Deep </a:t>
            </a:r>
            <a:r>
              <a:rPr lang="en-US" sz="10000" spc="100" dirty="0">
                <a:ln w="6350">
                  <a:solidFill>
                    <a:schemeClr val="tx1"/>
                  </a:solidFill>
                </a:ln>
                <a:solidFill>
                  <a:srgbClr val="E05529"/>
                </a:solidFill>
                <a:latin typeface="Impact" charset="0"/>
                <a:ea typeface="Impact" charset="0"/>
                <a:cs typeface="Impact" charset="0"/>
              </a:rPr>
              <a:t>Learning</a:t>
            </a:r>
            <a:r>
              <a:rPr lang="en-US" sz="10000" spc="100" dirty="0">
                <a:ln>
                  <a:solidFill>
                    <a:schemeClr val="tx1"/>
                  </a:solidFill>
                </a:ln>
                <a:solidFill>
                  <a:srgbClr val="E05529"/>
                </a:solidFill>
                <a:latin typeface="Impact" charset="0"/>
                <a:ea typeface="Impact" charset="0"/>
                <a:cs typeface="Impact" charset="0"/>
              </a:rPr>
              <a:t> </a:t>
            </a:r>
          </a:p>
          <a:p>
            <a:pPr algn="ctr"/>
            <a:r>
              <a:rPr lang="en-US" sz="10000" spc="100" dirty="0">
                <a:ln>
                  <a:solidFill>
                    <a:schemeClr val="tx1"/>
                  </a:solidFill>
                </a:ln>
                <a:solidFill>
                  <a:srgbClr val="E05529"/>
                </a:solidFill>
                <a:latin typeface="Impact" charset="0"/>
                <a:ea typeface="Impact" charset="0"/>
                <a:cs typeface="Impact" charset="0"/>
              </a:rPr>
              <a:t>For Object Recognition </a:t>
            </a:r>
          </a:p>
          <a:p>
            <a:pPr algn="ctr"/>
            <a:r>
              <a:rPr lang="en-US" sz="10000" spc="100" dirty="0">
                <a:ln>
                  <a:solidFill>
                    <a:schemeClr val="tx1"/>
                  </a:solidFill>
                </a:ln>
                <a:solidFill>
                  <a:srgbClr val="E05529"/>
                </a:solidFill>
                <a:latin typeface="Impact" charset="0"/>
                <a:ea typeface="Impact" charset="0"/>
                <a:cs typeface="Impact" charset="0"/>
              </a:rPr>
              <a:t>on a Mobile Robot</a:t>
            </a:r>
          </a:p>
        </p:txBody>
      </p:sp>
      <p:sp>
        <p:nvSpPr>
          <p:cNvPr id="13" name="Subtitle 2"/>
          <p:cNvSpPr txBox="1">
            <a:spLocks/>
          </p:cNvSpPr>
          <p:nvPr/>
        </p:nvSpPr>
        <p:spPr>
          <a:xfrm>
            <a:off x="13246327" y="7328065"/>
            <a:ext cx="17203647" cy="2029592"/>
          </a:xfrm>
          <a:prstGeom prst="rect">
            <a:avLst/>
          </a:prstGeom>
        </p:spPr>
        <p:txBody>
          <a:bodyPr lIns="0" tIns="0" rIns="0" bIns="0" anchor="t"/>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lnSpc>
                <a:spcPct val="100000"/>
              </a:lnSpc>
            </a:pPr>
            <a:r>
              <a:rPr lang="en-US" sz="4000" b="1" dirty="0">
                <a:latin typeface="Verdana" panose="020B0604030504040204" pitchFamily="34" charset="0"/>
                <a:ea typeface="Verdana" panose="020B0604030504040204" pitchFamily="34" charset="0"/>
                <a:cs typeface="Verdana" panose="020B0604030504040204" pitchFamily="34" charset="0"/>
              </a:rPr>
              <a:t>Watch as our robot, Bandit, recognizes objects in the room completely on its own! Train it, show it a new object, and Bandit will correctly identify it!</a:t>
            </a:r>
          </a:p>
          <a:p>
            <a:pPr algn="ctr">
              <a:lnSpc>
                <a:spcPct val="100000"/>
              </a:lnSpc>
            </a:pPr>
            <a:endParaRPr lang="en-US" sz="4400" dirty="0">
              <a:latin typeface="Impact" panose="020B0806030902050204" pitchFamily="34" charset="0"/>
              <a:ea typeface="Verdana"/>
              <a:cs typeface="Verdana"/>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 67</a:t>
            </a:r>
            <a:endParaRPr lang="en-US" sz="5400" spc="520" baseline="0" dirty="0">
              <a:latin typeface="Impact" charset="0"/>
              <a:ea typeface="Impact" charset="0"/>
              <a:cs typeface="Impact" charset="0"/>
            </a:endParaRPr>
          </a:p>
        </p:txBody>
      </p:sp>
      <p:sp>
        <p:nvSpPr>
          <p:cNvPr id="18" name="TextBox 17">
            <a:extLst>
              <a:ext uri="{FF2B5EF4-FFF2-40B4-BE49-F238E27FC236}">
                <a16:creationId xmlns:a16="http://schemas.microsoft.com/office/drawing/2014/main" id="{2A44D80D-0EC3-4751-8842-616145BBBF58}"/>
              </a:ext>
            </a:extLst>
          </p:cNvPr>
          <p:cNvSpPr txBox="1"/>
          <p:nvPr/>
        </p:nvSpPr>
        <p:spPr>
          <a:xfrm>
            <a:off x="33874438" y="13195472"/>
            <a:ext cx="8051437" cy="7478970"/>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800" b="1" dirty="0">
                <a:ln w="9525">
                  <a:noFill/>
                </a:ln>
                <a:solidFill>
                  <a:srgbClr val="FFFFFF"/>
                </a:solidFill>
                <a:cs typeface="Calibri"/>
              </a:rPr>
              <a:t>Team From Left to Right</a:t>
            </a:r>
          </a:p>
          <a:p>
            <a:pPr algn="just"/>
            <a:r>
              <a:rPr lang="en-US" sz="3200" b="1" dirty="0">
                <a:ln w="9525">
                  <a:noFill/>
                </a:ln>
                <a:solidFill>
                  <a:srgbClr val="FFFFFF"/>
                </a:solidFill>
                <a:cs typeface="Calibri"/>
              </a:rPr>
              <a:t>Miles McCall            mccallm@oregonstate.edu</a:t>
            </a:r>
            <a:endParaRPr lang="en-US" sz="3200" b="1" dirty="0">
              <a:ln w="9525">
                <a:noFill/>
              </a:ln>
              <a:solidFill>
                <a:srgbClr val="000000"/>
              </a:solidFill>
              <a:cs typeface="Calibri"/>
            </a:endParaRPr>
          </a:p>
          <a:p>
            <a:pPr algn="just"/>
            <a:r>
              <a:rPr lang="en-US" sz="3200" b="1" dirty="0">
                <a:ln w="9525">
                  <a:noFill/>
                </a:ln>
                <a:solidFill>
                  <a:srgbClr val="FFFFFF"/>
                </a:solidFill>
                <a:cs typeface="Calibri"/>
              </a:rPr>
              <a:t>Julian Weisbord      weisborj@oregonstate.edu</a:t>
            </a:r>
            <a:endParaRPr lang="en-US" sz="3200" b="1" dirty="0">
              <a:ln w="9525">
                <a:noFill/>
              </a:ln>
              <a:solidFill>
                <a:srgbClr val="000000"/>
              </a:solidFill>
              <a:cs typeface="Calibri"/>
            </a:endParaRPr>
          </a:p>
          <a:p>
            <a:pPr algn="just"/>
            <a:r>
              <a:rPr lang="en-US" sz="3200" b="1" dirty="0">
                <a:ln w="9525">
                  <a:noFill/>
                </a:ln>
                <a:solidFill>
                  <a:srgbClr val="FFFFFF"/>
                </a:solidFill>
                <a:cs typeface="Calibri"/>
              </a:rPr>
              <a:t>Michael Rodriguez rodrigmi@oregonstate.edu</a:t>
            </a:r>
            <a:endParaRPr lang="en-US" sz="3200" b="1" dirty="0">
              <a:ln w="9525">
                <a:noFill/>
              </a:ln>
              <a:cs typeface="Calibri"/>
            </a:endParaRPr>
          </a:p>
          <a:p>
            <a:pPr algn="just"/>
            <a:endParaRPr lang="en-US" sz="3200" b="1" dirty="0">
              <a:ln w="9525">
                <a:noFill/>
              </a:ln>
              <a:solidFill>
                <a:srgbClr val="FFFFFF"/>
              </a:solidFill>
              <a:cs typeface="Calibri"/>
            </a:endParaRPr>
          </a:p>
          <a:p>
            <a:pPr algn="just"/>
            <a:r>
              <a:rPr lang="en-US" sz="4000" b="1" dirty="0">
                <a:ln w="9525">
                  <a:noFill/>
                </a:ln>
                <a:solidFill>
                  <a:srgbClr val="FFFFFF"/>
                </a:solidFill>
                <a:cs typeface="Calibri"/>
              </a:rPr>
              <a:t>Client</a:t>
            </a:r>
          </a:p>
          <a:p>
            <a:pPr algn="just"/>
            <a:r>
              <a:rPr lang="en-US" sz="3200" b="1" dirty="0">
                <a:ln w="9525">
                  <a:noFill/>
                </a:ln>
                <a:solidFill>
                  <a:srgbClr val="FFFFFF"/>
                </a:solidFill>
                <a:cs typeface="Calibri"/>
              </a:rPr>
              <a:t>Dr. Bill Smart             smartw@oregonstate.edu</a:t>
            </a:r>
            <a:endParaRPr lang="en-US" sz="3200" b="1" dirty="0">
              <a:ln w="9525">
                <a:noFill/>
              </a:ln>
              <a:cs typeface="Calibri"/>
            </a:endParaRPr>
          </a:p>
          <a:p>
            <a:pPr algn="just"/>
            <a:endParaRPr lang="en-US" sz="3200" b="1" dirty="0">
              <a:ln w="9525">
                <a:noFill/>
              </a:ln>
              <a:solidFill>
                <a:srgbClr val="FFFFFF"/>
              </a:solidFill>
              <a:cs typeface="Calibri"/>
            </a:endParaRPr>
          </a:p>
          <a:p>
            <a:pPr algn="just"/>
            <a:r>
              <a:rPr lang="en-US" sz="4000" b="1" dirty="0">
                <a:ln w="9525">
                  <a:noFill/>
                </a:ln>
                <a:solidFill>
                  <a:srgbClr val="FFFFFF"/>
                </a:solidFill>
                <a:cs typeface="Calibri"/>
              </a:rPr>
              <a:t>Organization</a:t>
            </a:r>
          </a:p>
          <a:p>
            <a:pPr algn="just"/>
            <a:r>
              <a:rPr lang="en-US" sz="3200" b="1" dirty="0">
                <a:ln w="9525">
                  <a:noFill/>
                </a:ln>
                <a:solidFill>
                  <a:srgbClr val="FFFFFF"/>
                </a:solidFill>
                <a:cs typeface="Calibri"/>
              </a:rPr>
              <a:t>Oregon State University Personal Robotics Lab</a:t>
            </a:r>
            <a:endParaRPr lang="en-US" sz="3200" b="1" dirty="0">
              <a:ln w="9525">
                <a:noFill/>
              </a:ln>
              <a:cs typeface="Calibri"/>
            </a:endParaRPr>
          </a:p>
          <a:p>
            <a:pPr marL="457200" indent="-457200" algn="just">
              <a:buFont typeface="Arial"/>
              <a:buChar char="•"/>
            </a:pPr>
            <a:endParaRPr lang="en-US" sz="3200" b="1" dirty="0">
              <a:ln w="9525">
                <a:noFill/>
              </a:ln>
              <a:solidFill>
                <a:srgbClr val="FFFFFF"/>
              </a:solidFill>
              <a:cs typeface="Calibri"/>
            </a:endParaRPr>
          </a:p>
          <a:p>
            <a:pPr algn="just"/>
            <a:r>
              <a:rPr lang="en-US" sz="4000" b="1" dirty="0">
                <a:ln w="9525">
                  <a:noFill/>
                </a:ln>
                <a:solidFill>
                  <a:srgbClr val="FFFFFF"/>
                </a:solidFill>
                <a:cs typeface="Calibri"/>
              </a:rPr>
              <a:t>Acknowledgements</a:t>
            </a:r>
          </a:p>
          <a:p>
            <a:pPr algn="just"/>
            <a:r>
              <a:rPr lang="en-US" sz="3200" b="1" dirty="0">
                <a:ln w="9525">
                  <a:noFill/>
                </a:ln>
                <a:solidFill>
                  <a:srgbClr val="FFFFFF"/>
                </a:solidFill>
                <a:cs typeface="Calibri"/>
              </a:rPr>
              <a:t>Special thanks to Chris Eriksen for helping to guide the project and assist throughout. </a:t>
            </a:r>
          </a:p>
        </p:txBody>
      </p:sp>
      <p:sp>
        <p:nvSpPr>
          <p:cNvPr id="3" name="TextBox 2">
            <a:extLst>
              <a:ext uri="{FF2B5EF4-FFF2-40B4-BE49-F238E27FC236}">
                <a16:creationId xmlns:a16="http://schemas.microsoft.com/office/drawing/2014/main" id="{0480E4E3-0FCC-4CE5-BE2A-3EB967EC7541}"/>
              </a:ext>
            </a:extLst>
          </p:cNvPr>
          <p:cNvSpPr txBox="1"/>
          <p:nvPr/>
        </p:nvSpPr>
        <p:spPr>
          <a:xfrm>
            <a:off x="16736647" y="9959961"/>
            <a:ext cx="1081105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cap="all" dirty="0">
                <a:latin typeface="Verdana Regular"/>
              </a:rPr>
              <a:t>Program Description</a:t>
            </a:r>
            <a:endParaRPr lang="en-US" sz="5400" b="1" dirty="0"/>
          </a:p>
        </p:txBody>
      </p:sp>
      <p:sp>
        <p:nvSpPr>
          <p:cNvPr id="4" name="TextBox 3">
            <a:extLst>
              <a:ext uri="{FF2B5EF4-FFF2-40B4-BE49-F238E27FC236}">
                <a16:creationId xmlns:a16="http://schemas.microsoft.com/office/drawing/2014/main" id="{BA5B1D83-03CD-404E-82A0-3CF7FA14CFD3}"/>
              </a:ext>
            </a:extLst>
          </p:cNvPr>
          <p:cNvSpPr txBox="1"/>
          <p:nvPr/>
        </p:nvSpPr>
        <p:spPr>
          <a:xfrm>
            <a:off x="13895695" y="10973484"/>
            <a:ext cx="16492961" cy="655564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US" sz="2800" b="1" dirty="0">
                <a:latin typeface="Verdana" panose="020B0604030504040204" pitchFamily="34" charset="0"/>
                <a:ea typeface="Verdana" panose="020B0604030504040204" pitchFamily="34" charset="0"/>
                <a:cs typeface="Verdana" panose="020B0604030504040204" pitchFamily="34" charset="0"/>
              </a:rPr>
              <a:t>Our team implemented a software pipeline to manage interacting programs in our project. After Bandit gathers images, a collection of scripts perform data preparation, convolutional neural network (CNN) training, and object class prediction. The network is updated sequentially with new input from Bandit over time to achieve online learning. </a:t>
            </a:r>
          </a:p>
          <a:p>
            <a:pPr marL="0" lvl="1"/>
            <a:endParaRPr lang="en-US" sz="2800" b="1" dirty="0">
              <a:latin typeface="Verdana" panose="020B0604030504040204" pitchFamily="34" charset="0"/>
              <a:ea typeface="Verdana" panose="020B0604030504040204" pitchFamily="34" charset="0"/>
              <a:cs typeface="Verdana" panose="020B0604030504040204" pitchFamily="34" charset="0"/>
            </a:endParaRPr>
          </a:p>
          <a:p>
            <a:pPr marL="0" lvl="1"/>
            <a:r>
              <a:rPr lang="en-US" sz="2800" b="1" dirty="0">
                <a:latin typeface="Verdana" panose="020B0604030504040204" pitchFamily="34" charset="0"/>
                <a:ea typeface="Verdana" panose="020B0604030504040204" pitchFamily="34" charset="0"/>
                <a:cs typeface="Verdana" panose="020B0604030504040204" pitchFamily="34" charset="0"/>
              </a:rPr>
              <a:t>Our classification system is initialized with general object classes to keep its predictions broad. With online learning, over time the network overfits itself to the objects it is exposed to and learns their individual features, such as logos, shapes, colors, and orientations. </a:t>
            </a:r>
          </a:p>
          <a:p>
            <a:pPr marL="0" lvl="1"/>
            <a:endParaRPr lang="en-US" sz="2800" b="1" dirty="0">
              <a:latin typeface="Verdana" panose="020B0604030504040204" pitchFamily="34" charset="0"/>
              <a:ea typeface="Verdana" panose="020B0604030504040204" pitchFamily="34" charset="0"/>
              <a:cs typeface="Verdana" panose="020B0604030504040204" pitchFamily="34" charset="0"/>
            </a:endParaRPr>
          </a:p>
          <a:p>
            <a:pPr marL="0" lvl="1"/>
            <a:r>
              <a:rPr lang="en-US" sz="2800" b="1" dirty="0">
                <a:latin typeface="Verdana" panose="020B0604030504040204" pitchFamily="34" charset="0"/>
                <a:ea typeface="Verdana" panose="020B0604030504040204" pitchFamily="34" charset="0"/>
                <a:cs typeface="Verdana" panose="020B0604030504040204" pitchFamily="34" charset="0"/>
              </a:rPr>
              <a:t>With this in mind, our data set contains a variety of objects with different key features and dimensions. Individual objects have distinguishing traits Bandit can recognize, and consist of staplers, mugs, chairs, screwdrivers, and books to mimic realistic use cases.</a:t>
            </a:r>
          </a:p>
        </p:txBody>
      </p:sp>
      <p:pic>
        <p:nvPicPr>
          <p:cNvPr id="15" name="Picture 16" descr="A screenshot of a cell phone&#10;&#10;Description generated with high confidence">
            <a:extLst>
              <a:ext uri="{FF2B5EF4-FFF2-40B4-BE49-F238E27FC236}">
                <a16:creationId xmlns:a16="http://schemas.microsoft.com/office/drawing/2014/main" id="{32D01979-6BDB-4664-A063-3A63B0F3ADED}"/>
              </a:ext>
            </a:extLst>
          </p:cNvPr>
          <p:cNvPicPr>
            <a:picLocks noChangeAspect="1"/>
          </p:cNvPicPr>
          <p:nvPr/>
        </p:nvPicPr>
        <p:blipFill>
          <a:blip r:embed="rId5"/>
          <a:stretch>
            <a:fillRect/>
          </a:stretch>
        </p:blipFill>
        <p:spPr>
          <a:xfrm>
            <a:off x="13118479" y="19225320"/>
            <a:ext cx="8711046" cy="5398797"/>
          </a:xfrm>
          <a:prstGeom prst="rect">
            <a:avLst/>
          </a:prstGeom>
        </p:spPr>
      </p:pic>
      <p:pic>
        <p:nvPicPr>
          <p:cNvPr id="5" name="Picture 4">
            <a:extLst>
              <a:ext uri="{FF2B5EF4-FFF2-40B4-BE49-F238E27FC236}">
                <a16:creationId xmlns:a16="http://schemas.microsoft.com/office/drawing/2014/main" id="{196DD0BB-87E6-AA4E-9C2E-71306FE38B3D}"/>
              </a:ext>
            </a:extLst>
          </p:cNvPr>
          <p:cNvPicPr>
            <a:picLocks/>
          </p:cNvPicPr>
          <p:nvPr/>
        </p:nvPicPr>
        <p:blipFill>
          <a:blip r:embed="rId6"/>
          <a:stretch>
            <a:fillRect/>
          </a:stretch>
        </p:blipFill>
        <p:spPr>
          <a:xfrm>
            <a:off x="2327158" y="10097319"/>
            <a:ext cx="4343400" cy="3657600"/>
          </a:xfrm>
          <a:prstGeom prst="rect">
            <a:avLst/>
          </a:prstGeom>
          <a:ln>
            <a:solidFill>
              <a:schemeClr val="tx1"/>
            </a:solidFill>
          </a:ln>
        </p:spPr>
      </p:pic>
      <p:pic>
        <p:nvPicPr>
          <p:cNvPr id="20" name="Picture 19">
            <a:extLst>
              <a:ext uri="{FF2B5EF4-FFF2-40B4-BE49-F238E27FC236}">
                <a16:creationId xmlns:a16="http://schemas.microsoft.com/office/drawing/2014/main" id="{D5D3F20F-EDD1-E04C-BD9B-04BEFAA5990C}"/>
              </a:ext>
            </a:extLst>
          </p:cNvPr>
          <p:cNvPicPr>
            <a:picLocks/>
          </p:cNvPicPr>
          <p:nvPr/>
        </p:nvPicPr>
        <p:blipFill>
          <a:blip r:embed="rId7"/>
          <a:stretch>
            <a:fillRect/>
          </a:stretch>
        </p:blipFill>
        <p:spPr>
          <a:xfrm>
            <a:off x="5177023" y="12123506"/>
            <a:ext cx="4343400" cy="3657600"/>
          </a:xfrm>
          <a:prstGeom prst="rect">
            <a:avLst/>
          </a:prstGeom>
          <a:ln>
            <a:solidFill>
              <a:schemeClr val="tx1"/>
            </a:solidFill>
          </a:ln>
        </p:spPr>
      </p:pic>
      <p:sp>
        <p:nvSpPr>
          <p:cNvPr id="26" name="TextBox 25">
            <a:extLst>
              <a:ext uri="{FF2B5EF4-FFF2-40B4-BE49-F238E27FC236}">
                <a16:creationId xmlns:a16="http://schemas.microsoft.com/office/drawing/2014/main" id="{80C64F05-0A9B-FF4D-B5C0-B520916953BC}"/>
              </a:ext>
            </a:extLst>
          </p:cNvPr>
          <p:cNvSpPr txBox="1"/>
          <p:nvPr/>
        </p:nvSpPr>
        <p:spPr>
          <a:xfrm>
            <a:off x="38032266" y="24449859"/>
            <a:ext cx="4022787" cy="2985433"/>
          </a:xfrm>
          <a:prstGeom prst="rect">
            <a:avLst/>
          </a:prstGeom>
          <a:noFill/>
        </p:spPr>
        <p:txBody>
          <a:bodyPr wrap="square" rtlCol="0">
            <a:spAutoFit/>
          </a:bodyPr>
          <a:lstStyle/>
          <a:p>
            <a:r>
              <a:rPr lang="en-US" sz="4400" b="1" dirty="0">
                <a:solidFill>
                  <a:schemeClr val="bg1"/>
                </a:solidFill>
              </a:rPr>
              <a:t>Who am I?</a:t>
            </a:r>
          </a:p>
          <a:p>
            <a:pPr marL="571500" indent="-571500">
              <a:buFont typeface="Arial" panose="020B0604020202020204" pitchFamily="34" charset="0"/>
              <a:buChar char="•"/>
            </a:pPr>
            <a:r>
              <a:rPr lang="en-US" sz="3600" b="1" dirty="0">
                <a:solidFill>
                  <a:schemeClr val="bg1"/>
                </a:solidFill>
              </a:rPr>
              <a:t>Mobile Robot</a:t>
            </a:r>
          </a:p>
          <a:p>
            <a:pPr marL="571500" indent="-571500">
              <a:buFont typeface="Arial" panose="020B0604020202020204" pitchFamily="34" charset="0"/>
              <a:buChar char="•"/>
            </a:pPr>
            <a:r>
              <a:rPr lang="en-US" sz="3600" b="1" dirty="0">
                <a:solidFill>
                  <a:schemeClr val="bg1"/>
                </a:solidFill>
              </a:rPr>
              <a:t>Intelligent Agent</a:t>
            </a:r>
          </a:p>
          <a:p>
            <a:pPr marL="571500" indent="-571500">
              <a:buFont typeface="Arial" panose="020B0604020202020204" pitchFamily="34" charset="0"/>
              <a:buChar char="•"/>
            </a:pPr>
            <a:r>
              <a:rPr lang="en-US" sz="3600" b="1" dirty="0">
                <a:solidFill>
                  <a:schemeClr val="bg1"/>
                </a:solidFill>
              </a:rPr>
              <a:t>Good Boy</a:t>
            </a:r>
          </a:p>
          <a:p>
            <a:endParaRPr lang="en-US" sz="3600" b="1" dirty="0">
              <a:solidFill>
                <a:schemeClr val="bg1"/>
              </a:solidFill>
            </a:endParaRPr>
          </a:p>
        </p:txBody>
      </p:sp>
      <p:sp>
        <p:nvSpPr>
          <p:cNvPr id="27" name="Text Placeholder 18">
            <a:extLst>
              <a:ext uri="{FF2B5EF4-FFF2-40B4-BE49-F238E27FC236}">
                <a16:creationId xmlns:a16="http://schemas.microsoft.com/office/drawing/2014/main" id="{9326DB98-D2A2-3F4B-BE80-225AAF01B2CD}"/>
              </a:ext>
            </a:extLst>
          </p:cNvPr>
          <p:cNvSpPr txBox="1">
            <a:spLocks/>
          </p:cNvSpPr>
          <p:nvPr/>
        </p:nvSpPr>
        <p:spPr>
          <a:xfrm>
            <a:off x="2280633" y="4809625"/>
            <a:ext cx="7541230" cy="4565352"/>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ts val="3300"/>
              </a:lnSpc>
              <a:spcAft>
                <a:spcPts val="2600"/>
              </a:spcAft>
              <a:buNone/>
            </a:pPr>
            <a:r>
              <a:rPr lang="en-US" b="1" dirty="0">
                <a:solidFill>
                  <a:srgbClr val="FFFFFF"/>
                </a:solidFill>
                <a:latin typeface="Verdana"/>
                <a:ea typeface="Verdana"/>
                <a:cs typeface="Verdana"/>
              </a:rPr>
              <a:t>Our project investigates the struggle to train machines to retain old information while learning new data, despite modern advancements in Neural Networks. </a:t>
            </a:r>
          </a:p>
          <a:p>
            <a:pPr marL="0" indent="0">
              <a:lnSpc>
                <a:spcPts val="3300"/>
              </a:lnSpc>
              <a:spcAft>
                <a:spcPts val="2600"/>
              </a:spcAft>
              <a:buNone/>
            </a:pPr>
            <a:r>
              <a:rPr lang="en-US" b="1" dirty="0">
                <a:solidFill>
                  <a:srgbClr val="FFFFFF"/>
                </a:solidFill>
                <a:latin typeface="Verdana"/>
                <a:ea typeface="Verdana"/>
                <a:cs typeface="Verdana"/>
              </a:rPr>
              <a:t>We are using Bandit, a Fetch mobile robot, to gather images of objects to classify. Our goal is to train Bandit to predict the class of new objects with an accuracy of 80% or higher.</a:t>
            </a:r>
            <a:endParaRPr lang="en-US" b="1" dirty="0"/>
          </a:p>
        </p:txBody>
      </p:sp>
      <p:sp>
        <p:nvSpPr>
          <p:cNvPr id="28" name="Text Placeholder 16">
            <a:extLst>
              <a:ext uri="{FF2B5EF4-FFF2-40B4-BE49-F238E27FC236}">
                <a16:creationId xmlns:a16="http://schemas.microsoft.com/office/drawing/2014/main" id="{B968418C-3BE2-7B4E-8B21-94246AC12CC1}"/>
              </a:ext>
            </a:extLst>
          </p:cNvPr>
          <p:cNvSpPr txBox="1">
            <a:spLocks/>
          </p:cNvSpPr>
          <p:nvPr/>
        </p:nvSpPr>
        <p:spPr>
          <a:xfrm>
            <a:off x="1955327" y="16503448"/>
            <a:ext cx="6361359" cy="923330"/>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pPr>
            <a:r>
              <a:rPr lang="en-US" sz="6000" b="1" dirty="0">
                <a:solidFill>
                  <a:srgbClr val="FFFFFF"/>
                </a:solidFill>
                <a:latin typeface="Verdana Regular"/>
              </a:rPr>
              <a:t>Background </a:t>
            </a:r>
            <a:endParaRPr lang="en-US" sz="6000" b="1" dirty="0"/>
          </a:p>
        </p:txBody>
      </p:sp>
      <p:cxnSp>
        <p:nvCxnSpPr>
          <p:cNvPr id="30" name="Straight Connector 29">
            <a:extLst>
              <a:ext uri="{FF2B5EF4-FFF2-40B4-BE49-F238E27FC236}">
                <a16:creationId xmlns:a16="http://schemas.microsoft.com/office/drawing/2014/main" id="{42994D99-6499-7949-BC8B-155D7CDCCEE9}"/>
              </a:ext>
            </a:extLst>
          </p:cNvPr>
          <p:cNvCxnSpPr>
            <a:cxnSpLocks/>
          </p:cNvCxnSpPr>
          <p:nvPr/>
        </p:nvCxnSpPr>
        <p:spPr>
          <a:xfrm>
            <a:off x="12932229" y="9625706"/>
            <a:ext cx="17852571"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558</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Copperplate</vt:lpstr>
      <vt:lpstr>Impact</vt:lpstr>
      <vt:lpstr>KievitPro-Medium</vt:lpstr>
      <vt:lpstr>KievitPro-Regular</vt:lpstr>
      <vt:lpstr>Verdana</vt:lpstr>
      <vt:lpstr>Verdana Regular</vt:lpstr>
      <vt:lpstr>research_poster_template-48x36</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32</cp:revision>
  <cp:lastPrinted>2018-04-27T10:42:32Z</cp:lastPrinted>
  <dcterms:modified xsi:type="dcterms:W3CDTF">2018-04-28T00:45:19Z</dcterms:modified>
</cp:coreProperties>
</file>