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176" userDrawn="1">
          <p15:clr>
            <a:srgbClr val="A4A3A4"/>
          </p15:clr>
        </p15:guide>
        <p15:guide id="7" pos="19873">
          <p15:clr>
            <a:srgbClr val="A4A3A4"/>
          </p15:clr>
        </p15:guide>
        <p15:guide id="8" pos="77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D20EA-A6C7-43D1-BFAD-9A2766E72ACC}" v="9" dt="2018-05-01T23:47:46.918"/>
    <p1510:client id="{5F8DB96F-B485-447F-AD8F-3EDCD4031C99}" v="621" dt="2018-05-01T03:55:56.769"/>
    <p1510:client id="{CE9D66DD-B10B-9840-ACAA-116FB94DADDB}" v="29" dt="2018-05-01T23:50:24.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p:cViewPr varScale="1">
        <p:scale>
          <a:sx n="19" d="100"/>
          <a:sy n="19" d="100"/>
        </p:scale>
        <p:origin x="1808" y="264"/>
      </p:cViewPr>
      <p:guideLst>
        <p:guide orient="horz" pos="19551"/>
        <p:guide orient="horz" pos="10368"/>
        <p:guide pos="21376"/>
        <p:guide pos="6187"/>
        <p:guide pos="26410"/>
        <p:guide pos="1176"/>
        <p:guide pos="19873"/>
        <p:guide pos="775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a:p>
        </p:txBody>
      </p:sp>
    </p:spTree>
    <p:extLst>
      <p:ext uri="{BB962C8B-B14F-4D97-AF65-F5344CB8AC3E}">
        <p14:creationId xmlns:p14="http://schemas.microsoft.com/office/powerpoint/2010/main" val="10543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a:solidFill>
                  <a:schemeClr val="tx1"/>
                </a:solidFill>
                <a:latin typeface="Verdana Regular" charset="0"/>
                <a:cs typeface="Verdana Regular" charset="0"/>
              </a:rPr>
              <a:t>NO</a:t>
            </a:r>
            <a:r>
              <a:rPr lang="en-US" sz="5400" b="0" i="0" cap="none" spc="170" baseline="0">
                <a:solidFill>
                  <a:schemeClr val="tx1"/>
                </a:solidFill>
                <a:latin typeface="Verdana Regular" charset="0"/>
                <a:cs typeface="Verdana Regular" charset="0"/>
              </a:rPr>
              <a:t> TEXT </a:t>
            </a:r>
          </a:p>
          <a:p>
            <a:pPr algn="ctr">
              <a:lnSpc>
                <a:spcPct val="120000"/>
              </a:lnSpc>
            </a:pPr>
            <a:r>
              <a:rPr lang="en-US" sz="5400" b="0" i="0" cap="none" spc="170" baseline="0">
                <a:solidFill>
                  <a:schemeClr val="tx1"/>
                </a:solidFill>
                <a:latin typeface="Verdana Regular" charset="0"/>
                <a:cs typeface="Verdana Regular" charset="0"/>
              </a:rPr>
              <a:t>IN ORANGE BOX BELOW THIS LINE</a:t>
            </a:r>
            <a:endParaRPr lang="en-US" sz="5400" b="0" i="0" cap="none" spc="17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xplosion 2 21">
            <a:extLst>
              <a:ext uri="{FF2B5EF4-FFF2-40B4-BE49-F238E27FC236}">
                <a16:creationId xmlns:a16="http://schemas.microsoft.com/office/drawing/2014/main" id="{07B1B15C-4CB3-A644-9540-75D65D80A2F2}"/>
              </a:ext>
            </a:extLst>
          </p:cNvPr>
          <p:cNvSpPr/>
          <p:nvPr/>
        </p:nvSpPr>
        <p:spPr>
          <a:xfrm rot="1171529">
            <a:off x="35980416" y="21328804"/>
            <a:ext cx="7270432" cy="3499408"/>
          </a:xfrm>
          <a:prstGeom prst="irregularSeal2">
            <a:avLst/>
          </a:prstGeom>
          <a:solidFill>
            <a:srgbClr val="E05529"/>
          </a:soli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500" b="1">
                <a:ln w="28575">
                  <a:solidFill>
                    <a:schemeClr val="tx1"/>
                  </a:solidFill>
                </a:ln>
                <a:solidFill>
                  <a:schemeClr val="accent3"/>
                </a:solidFill>
                <a:latin typeface="Copperplate" panose="02000504000000020004" pitchFamily="2" charset="77"/>
              </a:rPr>
              <a:t>Bandit</a:t>
            </a:r>
          </a:p>
        </p:txBody>
      </p:sp>
      <p:pic>
        <p:nvPicPr>
          <p:cNvPr id="19" name="Picture 18">
            <a:extLst>
              <a:ext uri="{FF2B5EF4-FFF2-40B4-BE49-F238E27FC236}">
                <a16:creationId xmlns:a16="http://schemas.microsoft.com/office/drawing/2014/main" id="{330873A3-7DF5-A740-848F-7DAEDF4BC555}"/>
              </a:ext>
            </a:extLst>
          </p:cNvPr>
          <p:cNvPicPr>
            <a:picLocks noChangeAspect="1"/>
          </p:cNvPicPr>
          <p:nvPr/>
        </p:nvPicPr>
        <p:blipFill>
          <a:blip r:embed="rId3"/>
          <a:stretch>
            <a:fillRect/>
          </a:stretch>
        </p:blipFill>
        <p:spPr>
          <a:xfrm>
            <a:off x="29680568" y="21123527"/>
            <a:ext cx="13296233" cy="10193058"/>
          </a:xfrm>
          <a:prstGeom prst="rect">
            <a:avLst/>
          </a:prstGeom>
        </p:spPr>
      </p:pic>
      <p:pic>
        <p:nvPicPr>
          <p:cNvPr id="21" name="Picture 21" descr="A group of people standing in a room&#10;&#10;Description generated with high confidence">
            <a:extLst>
              <a:ext uri="{FF2B5EF4-FFF2-40B4-BE49-F238E27FC236}">
                <a16:creationId xmlns:a16="http://schemas.microsoft.com/office/drawing/2014/main" id="{29998D5E-EB98-4847-A761-10C9C1BBF454}"/>
              </a:ext>
            </a:extLst>
          </p:cNvPr>
          <p:cNvPicPr>
            <a:picLocks noGrp="1" noChangeAspect="1"/>
          </p:cNvPicPr>
          <p:nvPr>
            <p:ph type="pic" sz="quarter" idx="11"/>
          </p:nvPr>
        </p:nvPicPr>
        <p:blipFill rotWithShape="1">
          <a:blip r:embed="rId4"/>
          <a:srcRect l="7310" r="7310"/>
          <a:stretch/>
        </p:blipFill>
        <p:spPr>
          <a:xfrm rot="5400000">
            <a:off x="33481653" y="4066228"/>
            <a:ext cx="8915799" cy="7831844"/>
          </a:xfrm>
          <a:prstGeom prst="rect">
            <a:avLst/>
          </a:prstGeom>
          <a:ln>
            <a:solidFill>
              <a:schemeClr val="tx1"/>
            </a:solidFill>
          </a:ln>
        </p:spPr>
      </p:pic>
      <p:sp>
        <p:nvSpPr>
          <p:cNvPr id="6" name="Text Placeholder 16"/>
          <p:cNvSpPr txBox="1">
            <a:spLocks/>
          </p:cNvSpPr>
          <p:nvPr/>
        </p:nvSpPr>
        <p:spPr>
          <a:xfrm>
            <a:off x="12932229" y="18197118"/>
            <a:ext cx="4529679" cy="830997"/>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6000" b="1">
                <a:latin typeface="Verdana Regular" charset="0"/>
              </a:rPr>
              <a:t>Results</a:t>
            </a:r>
            <a:endParaRPr lang="en-US" sz="6000" b="1"/>
          </a:p>
        </p:txBody>
      </p:sp>
      <p:sp>
        <p:nvSpPr>
          <p:cNvPr id="7" name="Text Placeholder 18"/>
          <p:cNvSpPr txBox="1">
            <a:spLocks/>
          </p:cNvSpPr>
          <p:nvPr/>
        </p:nvSpPr>
        <p:spPr>
          <a:xfrm>
            <a:off x="13431127" y="24449859"/>
            <a:ext cx="8711046" cy="6095323"/>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sz="4000" b="1">
              <a:latin typeface="Verdana" panose="020B0604030504040204" pitchFamily="34" charset="0"/>
              <a:ea typeface="Verdana" panose="020B0604030504040204" pitchFamily="34" charset="0"/>
              <a:cs typeface="Verdana" panose="020B0604030504040204" pitchFamily="34" charset="0"/>
            </a:endParaRPr>
          </a:p>
          <a:p>
            <a:pPr>
              <a:spcAft>
                <a:spcPts val="2600"/>
              </a:spcAft>
            </a:pPr>
            <a:r>
              <a:rPr lang="en-US" sz="4000" b="1">
                <a:latin typeface="Verdana" panose="020B0604030504040204" pitchFamily="34" charset="0"/>
                <a:ea typeface="Verdana" panose="020B0604030504040204" pitchFamily="34" charset="0"/>
                <a:cs typeface="Verdana" panose="020B0604030504040204" pitchFamily="34" charset="0"/>
              </a:rPr>
              <a:t>97% Accuracy</a:t>
            </a:r>
          </a:p>
          <a:p>
            <a:pPr>
              <a:spcAft>
                <a:spcPts val="2600"/>
              </a:spcAft>
            </a:pPr>
            <a:r>
              <a:rPr lang="en-US" b="1">
                <a:latin typeface="Verdana" panose="020B0604030504040204" pitchFamily="34" charset="0"/>
                <a:ea typeface="Verdana" panose="020B0604030504040204" pitchFamily="34" charset="0"/>
                <a:cs typeface="Verdana" panose="020B0604030504040204" pitchFamily="34" charset="0"/>
              </a:rPr>
              <a:t>The average classification success rate of our model trained on the 5 object classes using Inception ResNet for transfer learning, 21% higher than our starting goal! </a:t>
            </a:r>
          </a:p>
          <a:p>
            <a:pPr>
              <a:spcAft>
                <a:spcPts val="2600"/>
              </a:spcAft>
            </a:pPr>
            <a:r>
              <a:rPr lang="en-US" sz="4000" b="1">
                <a:latin typeface="Verdana" panose="020B0604030504040204" pitchFamily="34" charset="0"/>
                <a:ea typeface="Verdana" panose="020B0604030504040204" pitchFamily="34" charset="0"/>
                <a:cs typeface="Verdana" panose="020B0604030504040204" pitchFamily="34" charset="0"/>
              </a:rPr>
              <a:t>2 hours </a:t>
            </a:r>
          </a:p>
          <a:p>
            <a:pPr>
              <a:spcAft>
                <a:spcPts val="2600"/>
              </a:spcAft>
            </a:pPr>
            <a:r>
              <a:rPr lang="en-US" b="1">
                <a:latin typeface="Verdana" panose="020B0604030504040204" pitchFamily="34" charset="0"/>
                <a:ea typeface="Verdana" panose="020B0604030504040204" pitchFamily="34" charset="0"/>
                <a:cs typeface="Verdana" panose="020B0604030504040204" pitchFamily="34" charset="0"/>
              </a:rPr>
              <a:t>The average training time of our model with 500 images on an Nvidia GeForce GTX 970 GPU. </a:t>
            </a:r>
          </a:p>
        </p:txBody>
      </p:sp>
      <p:sp>
        <p:nvSpPr>
          <p:cNvPr id="8" name="Text Placeholder 16"/>
          <p:cNvSpPr txBox="1">
            <a:spLocks/>
          </p:cNvSpPr>
          <p:nvPr/>
        </p:nvSpPr>
        <p:spPr>
          <a:xfrm>
            <a:off x="22499805" y="18149202"/>
            <a:ext cx="7557226" cy="830997"/>
          </a:xfrm>
          <a:prstGeom prst="rect">
            <a:avLst/>
          </a:prstGeom>
          <a:ln>
            <a:noFill/>
          </a:ln>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6000" b="1">
                <a:latin typeface="Verdana Regular" charset="0"/>
              </a:rPr>
              <a:t>Conclusion</a:t>
            </a:r>
            <a:endParaRPr lang="en-US" sz="6000" b="1"/>
          </a:p>
        </p:txBody>
      </p:sp>
      <p:sp>
        <p:nvSpPr>
          <p:cNvPr id="9" name="Text Placeholder 18"/>
          <p:cNvSpPr txBox="1">
            <a:spLocks/>
          </p:cNvSpPr>
          <p:nvPr/>
        </p:nvSpPr>
        <p:spPr>
          <a:xfrm>
            <a:off x="22757987" y="19340543"/>
            <a:ext cx="7950169" cy="9352625"/>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b="1">
                <a:latin typeface="Verdana Regular" charset="0"/>
              </a:rPr>
              <a:t>As we predicted, our model is able to correctly classify objects a vast majority of the time. It is capable of identifying an object’s overarching class and is able to differentiate between old and new objects. </a:t>
            </a:r>
            <a:endParaRPr lang="en-US"/>
          </a:p>
          <a:p>
            <a:pPr marL="0" indent="0">
              <a:spcAft>
                <a:spcPts val="2600"/>
              </a:spcAft>
              <a:buNone/>
            </a:pPr>
            <a:r>
              <a:rPr lang="en-US" b="1">
                <a:latin typeface="Verdana Regular" charset="0"/>
              </a:rPr>
              <a:t>Through online learning, the model is also able to learn new traits about previously seen objects over time. This technology was the fundamental concept that allowed our model to efficiently and dynamically add image data to the network's current knowledgebase.</a:t>
            </a:r>
          </a:p>
          <a:p>
            <a:pPr marL="0" indent="0">
              <a:spcAft>
                <a:spcPts val="2600"/>
              </a:spcAft>
              <a:buNone/>
            </a:pPr>
            <a:r>
              <a:rPr lang="en-US" b="1">
                <a:latin typeface="Verdana Regular" charset="0"/>
              </a:rPr>
              <a:t>We demonstrated a template use case in which placeholder objects were introduced and learned over time, and are now interested in expanding these concepts to larger, more fast-paced environments. </a:t>
            </a:r>
          </a:p>
        </p:txBody>
      </p:sp>
      <p:sp>
        <p:nvSpPr>
          <p:cNvPr id="10" name="Text Placeholder 16"/>
          <p:cNvSpPr txBox="1">
            <a:spLocks/>
          </p:cNvSpPr>
          <p:nvPr/>
        </p:nvSpPr>
        <p:spPr>
          <a:xfrm>
            <a:off x="2008754" y="3206198"/>
            <a:ext cx="6961075" cy="923330"/>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6000" b="1">
                <a:solidFill>
                  <a:srgbClr val="FFFFFF"/>
                </a:solidFill>
                <a:latin typeface="Verdana Regular"/>
              </a:rPr>
              <a:t>Introduction</a:t>
            </a:r>
            <a:endParaRPr lang="en-US" sz="6000" b="1"/>
          </a:p>
        </p:txBody>
      </p:sp>
      <p:sp>
        <p:nvSpPr>
          <p:cNvPr id="11" name="Text Placeholder 18"/>
          <p:cNvSpPr txBox="1">
            <a:spLocks/>
          </p:cNvSpPr>
          <p:nvPr/>
        </p:nvSpPr>
        <p:spPr>
          <a:xfrm>
            <a:off x="2324658" y="18189023"/>
            <a:ext cx="7541230" cy="9553897"/>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ts val="3300"/>
              </a:lnSpc>
              <a:spcAft>
                <a:spcPts val="2600"/>
              </a:spcAft>
              <a:buNone/>
            </a:pPr>
            <a:r>
              <a:rPr lang="en-US" b="1">
                <a:solidFill>
                  <a:srgbClr val="FFFFFF"/>
                </a:solidFill>
                <a:latin typeface="Verdana"/>
                <a:ea typeface="Verdana"/>
                <a:cs typeface="Verdana"/>
              </a:rPr>
              <a:t>We hypothesized that by adjusting the network model to value knowledge compatible with old and new data, our network's efficiency will increase dramatically. This allows our intelligent robot to learn to recognize new objects much quicker than with common techniques like batch learning.</a:t>
            </a:r>
            <a:endParaRPr lang="en-US" b="1"/>
          </a:p>
          <a:p>
            <a:pPr marL="0" indent="0">
              <a:lnSpc>
                <a:spcPts val="3300"/>
              </a:lnSpc>
              <a:spcAft>
                <a:spcPts val="2600"/>
              </a:spcAft>
              <a:buNone/>
            </a:pPr>
            <a:r>
              <a:rPr lang="en-US" b="1">
                <a:solidFill>
                  <a:srgbClr val="FFFFFF"/>
                </a:solidFill>
                <a:latin typeface="Verdana"/>
                <a:ea typeface="Verdana"/>
                <a:cs typeface="Verdana"/>
              </a:rPr>
              <a:t>This technology is based on Deep Mind's Elastic Weight Consolidation (EWC), a state of the art online learning algorithm.  </a:t>
            </a:r>
            <a:endParaRPr lang="en-US" b="1">
              <a:solidFill>
                <a:srgbClr val="000000"/>
              </a:solidFill>
              <a:latin typeface="KievitPro-Regular"/>
              <a:ea typeface="Verdana"/>
              <a:cs typeface="Verdana"/>
            </a:endParaRPr>
          </a:p>
          <a:p>
            <a:pPr marL="0" indent="0">
              <a:lnSpc>
                <a:spcPts val="3300"/>
              </a:lnSpc>
              <a:spcAft>
                <a:spcPts val="2600"/>
              </a:spcAft>
              <a:buNone/>
            </a:pPr>
            <a:r>
              <a:rPr lang="en-US" b="1">
                <a:solidFill>
                  <a:srgbClr val="FFFFFF"/>
                </a:solidFill>
                <a:latin typeface="Verdana"/>
                <a:ea typeface="Verdana"/>
                <a:cs typeface="Verdana"/>
              </a:rPr>
              <a:t>Our intelligent agent is dynamically learning about its environment, making our model applicable in a range of environment where humans need assistance. This system will shine in settings such as: labs, factories, offices, kitchens, and more! </a:t>
            </a:r>
          </a:p>
        </p:txBody>
      </p:sp>
      <p:sp>
        <p:nvSpPr>
          <p:cNvPr id="12" name="Title 1"/>
          <p:cNvSpPr txBox="1">
            <a:spLocks/>
          </p:cNvSpPr>
          <p:nvPr/>
        </p:nvSpPr>
        <p:spPr>
          <a:xfrm>
            <a:off x="12370076" y="2904906"/>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z="10000" spc="100">
                <a:ln>
                  <a:solidFill>
                    <a:schemeClr val="tx1"/>
                  </a:solidFill>
                </a:ln>
                <a:solidFill>
                  <a:srgbClr val="E05529"/>
                </a:solidFill>
                <a:latin typeface="Impact" charset="0"/>
                <a:ea typeface="Impact" charset="0"/>
                <a:cs typeface="Impact" charset="0"/>
              </a:rPr>
              <a:t>Online Deep </a:t>
            </a:r>
            <a:r>
              <a:rPr lang="en-US" sz="10000" spc="100">
                <a:ln w="6350">
                  <a:solidFill>
                    <a:schemeClr val="tx1"/>
                  </a:solidFill>
                </a:ln>
                <a:solidFill>
                  <a:srgbClr val="E05529"/>
                </a:solidFill>
                <a:latin typeface="Impact" charset="0"/>
                <a:ea typeface="Impact" charset="0"/>
                <a:cs typeface="Impact" charset="0"/>
              </a:rPr>
              <a:t>Learning</a:t>
            </a:r>
            <a:r>
              <a:rPr lang="en-US" sz="10000" spc="100">
                <a:ln>
                  <a:solidFill>
                    <a:schemeClr val="tx1"/>
                  </a:solidFill>
                </a:ln>
                <a:solidFill>
                  <a:srgbClr val="E05529"/>
                </a:solidFill>
                <a:latin typeface="Impact" charset="0"/>
                <a:ea typeface="Impact" charset="0"/>
                <a:cs typeface="Impact" charset="0"/>
              </a:rPr>
              <a:t> </a:t>
            </a:r>
          </a:p>
          <a:p>
            <a:pPr algn="ctr"/>
            <a:r>
              <a:rPr lang="en-US" sz="10000" spc="100">
                <a:ln>
                  <a:solidFill>
                    <a:schemeClr val="tx1"/>
                  </a:solidFill>
                </a:ln>
                <a:solidFill>
                  <a:srgbClr val="E05529"/>
                </a:solidFill>
                <a:latin typeface="Impact" charset="0"/>
                <a:ea typeface="Impact" charset="0"/>
                <a:cs typeface="Impact" charset="0"/>
              </a:rPr>
              <a:t>For Object Recognition </a:t>
            </a:r>
          </a:p>
          <a:p>
            <a:pPr algn="ctr"/>
            <a:r>
              <a:rPr lang="en-US" sz="10000" spc="100">
                <a:ln>
                  <a:solidFill>
                    <a:schemeClr val="tx1"/>
                  </a:solidFill>
                </a:ln>
                <a:solidFill>
                  <a:srgbClr val="E05529"/>
                </a:solidFill>
                <a:latin typeface="Impact" charset="0"/>
                <a:ea typeface="Impact" charset="0"/>
                <a:cs typeface="Impact" charset="0"/>
              </a:rPr>
              <a:t>on a Mobile Robot</a:t>
            </a:r>
          </a:p>
        </p:txBody>
      </p:sp>
      <p:sp>
        <p:nvSpPr>
          <p:cNvPr id="13" name="Subtitle 2"/>
          <p:cNvSpPr txBox="1">
            <a:spLocks/>
          </p:cNvSpPr>
          <p:nvPr/>
        </p:nvSpPr>
        <p:spPr>
          <a:xfrm>
            <a:off x="13246327" y="7328065"/>
            <a:ext cx="17203647" cy="2029592"/>
          </a:xfrm>
          <a:prstGeom prst="rect">
            <a:avLst/>
          </a:prstGeom>
        </p:spPr>
        <p:txBody>
          <a:bodyPr lIns="0" tIns="0" rIns="0" bIns="0" anchor="t"/>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lnSpc>
                <a:spcPct val="100000"/>
              </a:lnSpc>
            </a:pPr>
            <a:r>
              <a:rPr lang="en-US" sz="4000" b="1">
                <a:latin typeface="Verdana" panose="020B0604030504040204" pitchFamily="34" charset="0"/>
                <a:ea typeface="Verdana" panose="020B0604030504040204" pitchFamily="34" charset="0"/>
                <a:cs typeface="Verdana" panose="020B0604030504040204" pitchFamily="34" charset="0"/>
              </a:rPr>
              <a:t>Watch as our robot, Bandit, recognizes objects in the room completely on his own! Train him, show him a new object, and Bandit will correctly identify it!</a:t>
            </a:r>
          </a:p>
          <a:p>
            <a:pPr algn="ctr">
              <a:lnSpc>
                <a:spcPct val="100000"/>
              </a:lnSpc>
            </a:pPr>
            <a:endParaRPr lang="en-US" sz="4400">
              <a:latin typeface="Impact" panose="020B0806030902050204" pitchFamily="34" charset="0"/>
              <a:ea typeface="Verdana"/>
              <a:cs typeface="Verdana"/>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a:latin typeface="Impact" charset="0"/>
                <a:ea typeface="Impact" charset="0"/>
                <a:cs typeface="Impact" charset="0"/>
              </a:rPr>
              <a:t>CS 67</a:t>
            </a:r>
            <a:endParaRPr lang="en-US" sz="5400" spc="520" baseline="0">
              <a:latin typeface="Impact" charset="0"/>
              <a:ea typeface="Impact" charset="0"/>
              <a:cs typeface="Impact" charset="0"/>
            </a:endParaRPr>
          </a:p>
        </p:txBody>
      </p:sp>
      <p:sp>
        <p:nvSpPr>
          <p:cNvPr id="18" name="TextBox 17">
            <a:extLst>
              <a:ext uri="{FF2B5EF4-FFF2-40B4-BE49-F238E27FC236}">
                <a16:creationId xmlns:a16="http://schemas.microsoft.com/office/drawing/2014/main" id="{2A44D80D-0EC3-4751-8842-616145BBBF58}"/>
              </a:ext>
            </a:extLst>
          </p:cNvPr>
          <p:cNvSpPr txBox="1"/>
          <p:nvPr/>
        </p:nvSpPr>
        <p:spPr>
          <a:xfrm>
            <a:off x="33874438" y="13195472"/>
            <a:ext cx="8051437" cy="7478970"/>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800" b="1">
                <a:ln w="9525">
                  <a:noFill/>
                </a:ln>
                <a:solidFill>
                  <a:srgbClr val="FFFFFF"/>
                </a:solidFill>
                <a:cs typeface="Calibri"/>
              </a:rPr>
              <a:t>Team From Left to Right</a:t>
            </a:r>
          </a:p>
          <a:p>
            <a:pPr algn="just"/>
            <a:r>
              <a:rPr lang="en-US" sz="3200" b="1">
                <a:ln w="9525">
                  <a:noFill/>
                </a:ln>
                <a:solidFill>
                  <a:srgbClr val="FFFFFF"/>
                </a:solidFill>
                <a:cs typeface="Calibri"/>
              </a:rPr>
              <a:t>Miles McCall            mccallm@oregonstate.edu</a:t>
            </a:r>
            <a:endParaRPr lang="en-US" sz="3200" b="1">
              <a:ln w="9525">
                <a:noFill/>
              </a:ln>
              <a:solidFill>
                <a:srgbClr val="000000"/>
              </a:solidFill>
              <a:cs typeface="Calibri"/>
            </a:endParaRPr>
          </a:p>
          <a:p>
            <a:pPr algn="just"/>
            <a:r>
              <a:rPr lang="en-US" sz="3200" b="1">
                <a:ln w="9525">
                  <a:noFill/>
                </a:ln>
                <a:solidFill>
                  <a:srgbClr val="FFFFFF"/>
                </a:solidFill>
                <a:cs typeface="Calibri"/>
              </a:rPr>
              <a:t>Julian Weisbord      weisborj@oregonstate.edu</a:t>
            </a:r>
            <a:endParaRPr lang="en-US" sz="3200" b="1">
              <a:ln w="9525">
                <a:noFill/>
              </a:ln>
              <a:solidFill>
                <a:srgbClr val="000000"/>
              </a:solidFill>
              <a:cs typeface="Calibri"/>
            </a:endParaRPr>
          </a:p>
          <a:p>
            <a:pPr algn="just"/>
            <a:r>
              <a:rPr lang="en-US" sz="3200" b="1">
                <a:ln w="9525">
                  <a:noFill/>
                </a:ln>
                <a:solidFill>
                  <a:srgbClr val="FFFFFF"/>
                </a:solidFill>
                <a:cs typeface="Calibri"/>
              </a:rPr>
              <a:t>Michael Rodriguez rodrigmi@oregonstate.edu</a:t>
            </a:r>
            <a:endParaRPr lang="en-US" sz="3200" b="1">
              <a:ln w="9525">
                <a:noFill/>
              </a:ln>
              <a:cs typeface="Calibri"/>
            </a:endParaRPr>
          </a:p>
          <a:p>
            <a:pPr algn="just"/>
            <a:endParaRPr lang="en-US" sz="3200" b="1">
              <a:ln w="9525">
                <a:noFill/>
              </a:ln>
              <a:solidFill>
                <a:srgbClr val="FFFFFF"/>
              </a:solidFill>
              <a:cs typeface="Calibri"/>
            </a:endParaRPr>
          </a:p>
          <a:p>
            <a:pPr algn="just"/>
            <a:r>
              <a:rPr lang="en-US" sz="4000" b="1">
                <a:ln w="9525">
                  <a:noFill/>
                </a:ln>
                <a:solidFill>
                  <a:srgbClr val="FFFFFF"/>
                </a:solidFill>
                <a:cs typeface="Calibri"/>
              </a:rPr>
              <a:t>Client</a:t>
            </a:r>
          </a:p>
          <a:p>
            <a:pPr algn="just"/>
            <a:r>
              <a:rPr lang="en-US" sz="3200" b="1">
                <a:ln w="9525">
                  <a:noFill/>
                </a:ln>
                <a:solidFill>
                  <a:srgbClr val="FFFFFF"/>
                </a:solidFill>
                <a:cs typeface="Calibri"/>
              </a:rPr>
              <a:t>Dr. Bill Smart             smartw@oregonstate.edu</a:t>
            </a:r>
            <a:endParaRPr lang="en-US" sz="3200" b="1">
              <a:ln w="9525">
                <a:noFill/>
              </a:ln>
              <a:cs typeface="Calibri"/>
            </a:endParaRPr>
          </a:p>
          <a:p>
            <a:pPr algn="just"/>
            <a:endParaRPr lang="en-US" sz="3200" b="1">
              <a:ln w="9525">
                <a:noFill/>
              </a:ln>
              <a:solidFill>
                <a:srgbClr val="FFFFFF"/>
              </a:solidFill>
              <a:cs typeface="Calibri"/>
            </a:endParaRPr>
          </a:p>
          <a:p>
            <a:pPr algn="just"/>
            <a:r>
              <a:rPr lang="en-US" sz="4000" b="1">
                <a:ln w="9525">
                  <a:noFill/>
                </a:ln>
                <a:solidFill>
                  <a:srgbClr val="FFFFFF"/>
                </a:solidFill>
                <a:cs typeface="Calibri"/>
              </a:rPr>
              <a:t>Organization</a:t>
            </a:r>
          </a:p>
          <a:p>
            <a:pPr algn="just"/>
            <a:r>
              <a:rPr lang="en-US" sz="3200" b="1">
                <a:ln w="9525">
                  <a:noFill/>
                </a:ln>
                <a:solidFill>
                  <a:srgbClr val="FFFFFF"/>
                </a:solidFill>
                <a:cs typeface="Calibri"/>
              </a:rPr>
              <a:t>Oregon State University Personal Robotics Lab</a:t>
            </a:r>
            <a:endParaRPr lang="en-US" sz="3200" b="1">
              <a:ln w="9525">
                <a:noFill/>
              </a:ln>
              <a:cs typeface="Calibri"/>
            </a:endParaRPr>
          </a:p>
          <a:p>
            <a:pPr marL="457200" indent="-457200" algn="just">
              <a:buFont typeface="Arial"/>
              <a:buChar char="•"/>
            </a:pPr>
            <a:endParaRPr lang="en-US" sz="3200" b="1">
              <a:ln w="9525">
                <a:noFill/>
              </a:ln>
              <a:solidFill>
                <a:srgbClr val="FFFFFF"/>
              </a:solidFill>
              <a:cs typeface="Calibri"/>
            </a:endParaRPr>
          </a:p>
          <a:p>
            <a:pPr algn="just"/>
            <a:r>
              <a:rPr lang="en-US" sz="4000" b="1">
                <a:ln w="9525">
                  <a:noFill/>
                </a:ln>
                <a:solidFill>
                  <a:srgbClr val="FFFFFF"/>
                </a:solidFill>
                <a:cs typeface="Calibri"/>
              </a:rPr>
              <a:t>Acknowledgements</a:t>
            </a:r>
          </a:p>
          <a:p>
            <a:pPr algn="just"/>
            <a:r>
              <a:rPr lang="en-US" sz="3200" b="1">
                <a:ln w="9525">
                  <a:noFill/>
                </a:ln>
                <a:solidFill>
                  <a:srgbClr val="FFFFFF"/>
                </a:solidFill>
                <a:cs typeface="Calibri"/>
              </a:rPr>
              <a:t>Special thanks to Chris Eriksen for helping to guide the project and assist throughout. </a:t>
            </a:r>
          </a:p>
        </p:txBody>
      </p:sp>
      <p:sp>
        <p:nvSpPr>
          <p:cNvPr id="3" name="TextBox 2">
            <a:extLst>
              <a:ext uri="{FF2B5EF4-FFF2-40B4-BE49-F238E27FC236}">
                <a16:creationId xmlns:a16="http://schemas.microsoft.com/office/drawing/2014/main" id="{0480E4E3-0FCC-4CE5-BE2A-3EB967EC7541}"/>
              </a:ext>
            </a:extLst>
          </p:cNvPr>
          <p:cNvSpPr txBox="1"/>
          <p:nvPr/>
        </p:nvSpPr>
        <p:spPr>
          <a:xfrm>
            <a:off x="16736646" y="9641908"/>
            <a:ext cx="1081105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cap="all">
                <a:latin typeface="Verdana Regular"/>
              </a:rPr>
              <a:t>Program Description</a:t>
            </a:r>
            <a:endParaRPr lang="en-US" sz="5400" b="1"/>
          </a:p>
        </p:txBody>
      </p:sp>
      <p:sp>
        <p:nvSpPr>
          <p:cNvPr id="4" name="TextBox 3">
            <a:extLst>
              <a:ext uri="{FF2B5EF4-FFF2-40B4-BE49-F238E27FC236}">
                <a16:creationId xmlns:a16="http://schemas.microsoft.com/office/drawing/2014/main" id="{BA5B1D83-03CD-404E-82A0-3CF7FA14CFD3}"/>
              </a:ext>
            </a:extLst>
          </p:cNvPr>
          <p:cNvSpPr txBox="1"/>
          <p:nvPr/>
        </p:nvSpPr>
        <p:spPr>
          <a:xfrm>
            <a:off x="13458366" y="10655434"/>
            <a:ext cx="16612230" cy="6986528"/>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lgn="just"/>
            <a:r>
              <a:rPr lang="en-US" sz="2800" b="1">
                <a:latin typeface="Verdana" panose="020B0604030504040204" pitchFamily="34" charset="0"/>
                <a:ea typeface="Verdana" panose="020B0604030504040204" pitchFamily="34" charset="0"/>
                <a:cs typeface="Verdana" panose="020B0604030504040204" pitchFamily="34" charset="0"/>
              </a:rPr>
              <a:t>Our team implemented a software pipeline to manage interacting programs in our project. After Bandit gathers images of objects in a room, a collection of scripts perform data preparation, sequential convolutional neural network (CNN) training, and object class prediction. Online/Sequential Learning makes it easy to repeat this process over and over again, ensuring that Bandit</a:t>
            </a:r>
            <a:r>
              <a:rPr lang="en-US" sz="2800" b="1">
                <a:latin typeface="Verdana"/>
                <a:ea typeface="Verdana"/>
                <a:cs typeface="Verdana"/>
              </a:rPr>
              <a:t> learns the most from his environment </a:t>
            </a:r>
            <a:endParaRPr lang="en-US"/>
          </a:p>
          <a:p>
            <a:pPr marL="0" lvl="1" algn="just"/>
            <a:endParaRPr lang="en-US" sz="2800" b="1">
              <a:latin typeface="Verdana" panose="020B0604030504040204" pitchFamily="34" charset="0"/>
              <a:ea typeface="Verdana" panose="020B0604030504040204" pitchFamily="34" charset="0"/>
              <a:cs typeface="Verdana" panose="020B0604030504040204" pitchFamily="34" charset="0"/>
            </a:endParaRPr>
          </a:p>
          <a:p>
            <a:pPr marL="0" lvl="1" algn="just"/>
            <a:r>
              <a:rPr lang="en-US" sz="2800" b="1">
                <a:latin typeface="Verdana" panose="020B0604030504040204" pitchFamily="34" charset="0"/>
                <a:ea typeface="Verdana" panose="020B0604030504040204" pitchFamily="34" charset="0"/>
                <a:cs typeface="Verdana" panose="020B0604030504040204" pitchFamily="34" charset="0"/>
              </a:rPr>
              <a:t>Our classification system is initialized with general object classes to keep predictions relatively broad. With online learning, as time goes on, the network overfits itself to the objects it is exposed to and learns their individual features, such as logos, shapes, colors, and orientations. </a:t>
            </a:r>
          </a:p>
          <a:p>
            <a:pPr marL="0" lvl="1" algn="just"/>
            <a:endParaRPr lang="en-US" sz="2800" b="1">
              <a:latin typeface="Verdana" panose="020B0604030504040204" pitchFamily="34" charset="0"/>
              <a:ea typeface="Verdana" panose="020B0604030504040204" pitchFamily="34" charset="0"/>
              <a:cs typeface="Verdana" panose="020B0604030504040204" pitchFamily="34" charset="0"/>
            </a:endParaRPr>
          </a:p>
          <a:p>
            <a:pPr marL="0" lvl="1" algn="just"/>
            <a:r>
              <a:rPr lang="en-US" sz="2800" b="1">
                <a:latin typeface="Verdana" panose="020B0604030504040204" pitchFamily="34" charset="0"/>
                <a:ea typeface="Verdana" panose="020B0604030504040204" pitchFamily="34" charset="0"/>
                <a:cs typeface="Verdana" panose="020B0604030504040204" pitchFamily="34" charset="0"/>
              </a:rPr>
              <a:t>With this in mind, our data set contains a variety of commonplace objects with different key features and dimensions. Individual objects have distinguishing traits Bandit can recognize, and consist of staplers, mugs, chairs, screwdrivers, and books.</a:t>
            </a:r>
          </a:p>
        </p:txBody>
      </p:sp>
      <p:pic>
        <p:nvPicPr>
          <p:cNvPr id="5" name="Picture 4">
            <a:extLst>
              <a:ext uri="{FF2B5EF4-FFF2-40B4-BE49-F238E27FC236}">
                <a16:creationId xmlns:a16="http://schemas.microsoft.com/office/drawing/2014/main" id="{196DD0BB-87E6-AA4E-9C2E-71306FE38B3D}"/>
              </a:ext>
            </a:extLst>
          </p:cNvPr>
          <p:cNvPicPr>
            <a:picLocks/>
          </p:cNvPicPr>
          <p:nvPr/>
        </p:nvPicPr>
        <p:blipFill>
          <a:blip r:embed="rId5"/>
          <a:stretch>
            <a:fillRect/>
          </a:stretch>
        </p:blipFill>
        <p:spPr>
          <a:xfrm>
            <a:off x="2246471" y="11366672"/>
            <a:ext cx="4343400" cy="3657600"/>
          </a:xfrm>
          <a:prstGeom prst="rect">
            <a:avLst/>
          </a:prstGeom>
          <a:ln>
            <a:solidFill>
              <a:schemeClr val="tx1"/>
            </a:solidFill>
          </a:ln>
        </p:spPr>
      </p:pic>
      <p:pic>
        <p:nvPicPr>
          <p:cNvPr id="20" name="Picture 19">
            <a:extLst>
              <a:ext uri="{FF2B5EF4-FFF2-40B4-BE49-F238E27FC236}">
                <a16:creationId xmlns:a16="http://schemas.microsoft.com/office/drawing/2014/main" id="{D5D3F20F-EDD1-E04C-BD9B-04BEFAA5990C}"/>
              </a:ext>
            </a:extLst>
          </p:cNvPr>
          <p:cNvPicPr>
            <a:picLocks/>
          </p:cNvPicPr>
          <p:nvPr/>
        </p:nvPicPr>
        <p:blipFill>
          <a:blip r:embed="rId6"/>
          <a:stretch>
            <a:fillRect/>
          </a:stretch>
        </p:blipFill>
        <p:spPr>
          <a:xfrm>
            <a:off x="5489291" y="13104282"/>
            <a:ext cx="4199996" cy="3341010"/>
          </a:xfrm>
          <a:prstGeom prst="rect">
            <a:avLst/>
          </a:prstGeom>
          <a:ln>
            <a:solidFill>
              <a:schemeClr val="tx1"/>
            </a:solidFill>
          </a:ln>
        </p:spPr>
      </p:pic>
      <p:sp>
        <p:nvSpPr>
          <p:cNvPr id="26" name="TextBox 25">
            <a:extLst>
              <a:ext uri="{FF2B5EF4-FFF2-40B4-BE49-F238E27FC236}">
                <a16:creationId xmlns:a16="http://schemas.microsoft.com/office/drawing/2014/main" id="{80C64F05-0A9B-FF4D-B5C0-B520916953BC}"/>
              </a:ext>
            </a:extLst>
          </p:cNvPr>
          <p:cNvSpPr txBox="1"/>
          <p:nvPr/>
        </p:nvSpPr>
        <p:spPr>
          <a:xfrm>
            <a:off x="38032266" y="24449859"/>
            <a:ext cx="4022787" cy="2985433"/>
          </a:xfrm>
          <a:prstGeom prst="rect">
            <a:avLst/>
          </a:prstGeom>
          <a:noFill/>
        </p:spPr>
        <p:txBody>
          <a:bodyPr wrap="square" rtlCol="0">
            <a:spAutoFit/>
          </a:bodyPr>
          <a:lstStyle/>
          <a:p>
            <a:r>
              <a:rPr lang="en-US" sz="4400" b="1">
                <a:solidFill>
                  <a:schemeClr val="bg1"/>
                </a:solidFill>
              </a:rPr>
              <a:t>Who am I?</a:t>
            </a:r>
          </a:p>
          <a:p>
            <a:pPr marL="571500" indent="-571500">
              <a:buFont typeface="Arial" panose="020B0604020202020204" pitchFamily="34" charset="0"/>
              <a:buChar char="•"/>
            </a:pPr>
            <a:r>
              <a:rPr lang="en-US" sz="3600" b="1">
                <a:solidFill>
                  <a:schemeClr val="bg1"/>
                </a:solidFill>
              </a:rPr>
              <a:t>Mobile Robot</a:t>
            </a:r>
          </a:p>
          <a:p>
            <a:pPr marL="571500" indent="-571500">
              <a:buFont typeface="Arial" panose="020B0604020202020204" pitchFamily="34" charset="0"/>
              <a:buChar char="•"/>
            </a:pPr>
            <a:r>
              <a:rPr lang="en-US" sz="3600" b="1">
                <a:solidFill>
                  <a:schemeClr val="bg1"/>
                </a:solidFill>
              </a:rPr>
              <a:t>Intelligent Agent</a:t>
            </a:r>
          </a:p>
          <a:p>
            <a:pPr marL="571500" indent="-571500">
              <a:buFont typeface="Arial" panose="020B0604020202020204" pitchFamily="34" charset="0"/>
              <a:buChar char="•"/>
            </a:pPr>
            <a:r>
              <a:rPr lang="en-US" sz="3600" b="1">
                <a:solidFill>
                  <a:schemeClr val="bg1"/>
                </a:solidFill>
              </a:rPr>
              <a:t>Good Boy</a:t>
            </a:r>
          </a:p>
          <a:p>
            <a:endParaRPr lang="en-US" sz="3600" b="1">
              <a:solidFill>
                <a:schemeClr val="bg1"/>
              </a:solidFill>
            </a:endParaRPr>
          </a:p>
        </p:txBody>
      </p:sp>
      <p:sp>
        <p:nvSpPr>
          <p:cNvPr id="27" name="Text Placeholder 18">
            <a:extLst>
              <a:ext uri="{FF2B5EF4-FFF2-40B4-BE49-F238E27FC236}">
                <a16:creationId xmlns:a16="http://schemas.microsoft.com/office/drawing/2014/main" id="{9326DB98-D2A2-3F4B-BE80-225AAF01B2CD}"/>
              </a:ext>
            </a:extLst>
          </p:cNvPr>
          <p:cNvSpPr txBox="1">
            <a:spLocks/>
          </p:cNvSpPr>
          <p:nvPr/>
        </p:nvSpPr>
        <p:spPr>
          <a:xfrm>
            <a:off x="2246471" y="4423440"/>
            <a:ext cx="7501474" cy="6258123"/>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ts val="3300"/>
              </a:lnSpc>
              <a:spcAft>
                <a:spcPts val="2600"/>
              </a:spcAft>
              <a:buNone/>
            </a:pPr>
            <a:r>
              <a:rPr lang="en-US" b="1">
                <a:solidFill>
                  <a:srgbClr val="FFFFFF"/>
                </a:solidFill>
                <a:latin typeface="Verdana"/>
                <a:ea typeface="Verdana"/>
                <a:cs typeface="Verdana"/>
              </a:rPr>
              <a:t>Our project investigates the struggle to train machines to retain old task knowledge while learning new data. This issue is known as catastrophic forgetting and by using Sequential Deep Neural Networks we are able to eliminate a majority of the problem, allowing our robot to recognize objects with high certainty.</a:t>
            </a:r>
            <a:endParaRPr lang="en-US"/>
          </a:p>
          <a:p>
            <a:pPr marL="0" indent="0">
              <a:lnSpc>
                <a:spcPts val="3300"/>
              </a:lnSpc>
              <a:spcAft>
                <a:spcPts val="2600"/>
              </a:spcAft>
              <a:buNone/>
            </a:pPr>
            <a:r>
              <a:rPr lang="en-US" b="1">
                <a:solidFill>
                  <a:srgbClr val="FFFFFF"/>
                </a:solidFill>
                <a:latin typeface="Verdana"/>
                <a:ea typeface="Verdana"/>
                <a:cs typeface="Verdana"/>
              </a:rPr>
              <a:t>We are using Bandit, a Fetch mobile robot, to gather images of objects to classify. Our goal is to train Bandit to predict the class of new objects with an accuracy of 80% or higher.</a:t>
            </a:r>
            <a:endParaRPr lang="en-US" b="1"/>
          </a:p>
        </p:txBody>
      </p:sp>
      <p:sp>
        <p:nvSpPr>
          <p:cNvPr id="28" name="Text Placeholder 16">
            <a:extLst>
              <a:ext uri="{FF2B5EF4-FFF2-40B4-BE49-F238E27FC236}">
                <a16:creationId xmlns:a16="http://schemas.microsoft.com/office/drawing/2014/main" id="{B968418C-3BE2-7B4E-8B21-94246AC12CC1}"/>
              </a:ext>
            </a:extLst>
          </p:cNvPr>
          <p:cNvSpPr txBox="1">
            <a:spLocks/>
          </p:cNvSpPr>
          <p:nvPr/>
        </p:nvSpPr>
        <p:spPr>
          <a:xfrm>
            <a:off x="1995083" y="16940770"/>
            <a:ext cx="6361359" cy="923330"/>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6000" b="1">
                <a:solidFill>
                  <a:srgbClr val="FFFFFF"/>
                </a:solidFill>
                <a:latin typeface="Verdana Regular"/>
              </a:rPr>
              <a:t>Background </a:t>
            </a:r>
            <a:endParaRPr lang="en-US" sz="6000" b="1"/>
          </a:p>
        </p:txBody>
      </p:sp>
      <p:cxnSp>
        <p:nvCxnSpPr>
          <p:cNvPr id="30" name="Straight Connector 29">
            <a:extLst>
              <a:ext uri="{FF2B5EF4-FFF2-40B4-BE49-F238E27FC236}">
                <a16:creationId xmlns:a16="http://schemas.microsoft.com/office/drawing/2014/main" id="{42994D99-6499-7949-BC8B-155D7CDCCEE9}"/>
              </a:ext>
            </a:extLst>
          </p:cNvPr>
          <p:cNvCxnSpPr>
            <a:cxnSpLocks/>
          </p:cNvCxnSpPr>
          <p:nvPr/>
        </p:nvCxnSpPr>
        <p:spPr>
          <a:xfrm>
            <a:off x="12597403" y="9357657"/>
            <a:ext cx="17852571"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36" name="Picture 36" descr="A close up of text on a white background&#10;&#10;Description generated with very high confidence">
            <a:extLst>
              <a:ext uri="{FF2B5EF4-FFF2-40B4-BE49-F238E27FC236}">
                <a16:creationId xmlns:a16="http://schemas.microsoft.com/office/drawing/2014/main" id="{EB639DA4-21D4-4D9E-9950-961B708D71FA}"/>
              </a:ext>
            </a:extLst>
          </p:cNvPr>
          <p:cNvPicPr>
            <a:picLocks noChangeAspect="1"/>
          </p:cNvPicPr>
          <p:nvPr/>
        </p:nvPicPr>
        <p:blipFill>
          <a:blip r:embed="rId7"/>
          <a:stretch>
            <a:fillRect/>
          </a:stretch>
        </p:blipFill>
        <p:spPr>
          <a:xfrm>
            <a:off x="13414126" y="19309600"/>
            <a:ext cx="7437884" cy="5541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Copperplate</vt:lpstr>
      <vt:lpstr>Impact</vt:lpstr>
      <vt:lpstr>KievitPro-Medium</vt:lpstr>
      <vt:lpstr>KievitPro-Regular</vt:lpstr>
      <vt:lpstr>Verdana</vt:lpstr>
      <vt:lpstr>Verdana Regular</vt:lpstr>
      <vt:lpstr>research_poster_template-48x36</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McCall, Miles Campbell</cp:lastModifiedBy>
  <cp:revision>1</cp:revision>
  <dcterms:modified xsi:type="dcterms:W3CDTF">2018-05-04T06:26:07Z</dcterms:modified>
</cp:coreProperties>
</file>