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420" r:id="rId3"/>
    <p:sldId id="423" r:id="rId4"/>
    <p:sldId id="444" r:id="rId5"/>
    <p:sldId id="429" r:id="rId6"/>
    <p:sldId id="425" r:id="rId7"/>
    <p:sldId id="426" r:id="rId8"/>
    <p:sldId id="445" r:id="rId9"/>
    <p:sldId id="446" r:id="rId10"/>
    <p:sldId id="430" r:id="rId11"/>
    <p:sldId id="436" r:id="rId12"/>
    <p:sldId id="437" r:id="rId13"/>
    <p:sldId id="438" r:id="rId14"/>
    <p:sldId id="431" r:id="rId15"/>
    <p:sldId id="432" r:id="rId16"/>
    <p:sldId id="433" r:id="rId17"/>
    <p:sldId id="434" r:id="rId18"/>
    <p:sldId id="435" r:id="rId19"/>
    <p:sldId id="439" r:id="rId20"/>
    <p:sldId id="440" r:id="rId21"/>
    <p:sldId id="442" r:id="rId22"/>
    <p:sldId id="441" r:id="rId23"/>
    <p:sldId id="443" r:id="rId24"/>
    <p:sldId id="428" r:id="rId25"/>
    <p:sldId id="41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3" autoAdjust="0"/>
    <p:restoredTop sz="94660"/>
  </p:normalViewPr>
  <p:slideViewPr>
    <p:cSldViewPr>
      <p:cViewPr varScale="1">
        <p:scale>
          <a:sx n="117" d="100"/>
          <a:sy n="117" d="100"/>
        </p:scale>
        <p:origin x="1458" y="102"/>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12/14/2022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12/14/2022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12/14/2022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12/14/2022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12/14/2022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12/14/2022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12/14/2022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12/14/2022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12/14/2022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12/14/2022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12/14/2022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12/14/2022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12/14/2022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12/14/2022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12/14/2022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fred.stlouisfed.org/docs/api/api_key.html" TargetMode="External"/><Relationship Id="rId2" Type="http://schemas.openxmlformats.org/officeDocument/2006/relationships/hyperlink" Target="https://janakiev.com/blog/jupyter-virtual-env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Predicting Recessions Using Gold Prices and Macroeconomic Indicators</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a:solidFill>
                  <a:schemeClr val="tx2">
                    <a:lumMod val="75000"/>
                  </a:schemeClr>
                </a:solidFill>
              </a:rPr>
              <a:t>Wiley, Julian</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@Julian Wiley</a:t>
            </a:r>
          </a:p>
        </p:txBody>
      </p:sp>
      <p:pic>
        <p:nvPicPr>
          <p:cNvPr id="30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34290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055813" y="5029200"/>
            <a:ext cx="4949825" cy="1200150"/>
          </a:xfrm>
          <a:prstGeom prst="rect">
            <a:avLst/>
          </a:prstGeom>
          <a:noFill/>
        </p:spPr>
        <p:txBody>
          <a:bodyPr>
            <a:spAutoFit/>
          </a:bodyPr>
          <a:lstStyle/>
          <a:p>
            <a:pPr algn="ctr">
              <a:defRPr/>
            </a:pPr>
            <a:r>
              <a:rPr lang="en-US" dirty="0">
                <a:solidFill>
                  <a:schemeClr val="bg2">
                    <a:lumMod val="25000"/>
                  </a:schemeClr>
                </a:solidFill>
              </a:rPr>
              <a:t>CSCI E-89 Deep Learning, Fall  2022</a:t>
            </a:r>
          </a:p>
          <a:p>
            <a:pPr algn="ctr">
              <a:defRPr/>
            </a:pPr>
            <a:r>
              <a:rPr lang="en-US" b="1" dirty="0">
                <a:solidFill>
                  <a:schemeClr val="bg2">
                    <a:lumMod val="25000"/>
                  </a:schemeClr>
                </a:solidFill>
              </a:rPr>
              <a:t>Harvard University Extension School</a:t>
            </a:r>
          </a:p>
          <a:p>
            <a:pPr algn="ctr">
              <a:defRPr/>
            </a:pPr>
            <a:r>
              <a:rPr lang="en-US" sz="1600" dirty="0">
                <a:solidFill>
                  <a:schemeClr val="bg2">
                    <a:lumMod val="25000"/>
                  </a:schemeClr>
                </a:solidFill>
              </a:rPr>
              <a:t>Prof.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B237-12AC-90D1-D431-626E13DACE5B}"/>
              </a:ext>
            </a:extLst>
          </p:cNvPr>
          <p:cNvSpPr>
            <a:spLocks noGrp="1"/>
          </p:cNvSpPr>
          <p:nvPr>
            <p:ph type="title"/>
          </p:nvPr>
        </p:nvSpPr>
        <p:spPr/>
        <p:txBody>
          <a:bodyPr/>
          <a:lstStyle/>
          <a:p>
            <a:r>
              <a:rPr lang="en-US" dirty="0"/>
              <a:t>Gold Commodities Prices</a:t>
            </a:r>
          </a:p>
        </p:txBody>
      </p:sp>
      <p:pic>
        <p:nvPicPr>
          <p:cNvPr id="7" name="Content Placeholder 6" descr="Chart, line chart&#10;&#10;Description automatically generated">
            <a:extLst>
              <a:ext uri="{FF2B5EF4-FFF2-40B4-BE49-F238E27FC236}">
                <a16:creationId xmlns:a16="http://schemas.microsoft.com/office/drawing/2014/main" id="{DE4FC8AB-9BA7-0ACA-4DF5-33DB0087C1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83770"/>
            <a:ext cx="8229600" cy="4395259"/>
          </a:xfrm>
        </p:spPr>
      </p:pic>
      <p:sp>
        <p:nvSpPr>
          <p:cNvPr id="4" name="Footer Placeholder 3">
            <a:extLst>
              <a:ext uri="{FF2B5EF4-FFF2-40B4-BE49-F238E27FC236}">
                <a16:creationId xmlns:a16="http://schemas.microsoft.com/office/drawing/2014/main" id="{9C9F0223-EEE4-8B42-AC2C-59FFC63AF61D}"/>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347DAF60-9E27-7910-3F86-0CB1CA162FFC}"/>
              </a:ext>
            </a:extLst>
          </p:cNvPr>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spTree>
    <p:extLst>
      <p:ext uri="{BB962C8B-B14F-4D97-AF65-F5344CB8AC3E}">
        <p14:creationId xmlns:p14="http://schemas.microsoft.com/office/powerpoint/2010/main" val="162452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79A8-2AE1-5FA4-3899-3CAD65C41E71}"/>
              </a:ext>
            </a:extLst>
          </p:cNvPr>
          <p:cNvSpPr>
            <a:spLocks noGrp="1"/>
          </p:cNvSpPr>
          <p:nvPr>
            <p:ph type="title"/>
          </p:nvPr>
        </p:nvSpPr>
        <p:spPr/>
        <p:txBody>
          <a:bodyPr/>
          <a:lstStyle/>
          <a:p>
            <a:r>
              <a:rPr lang="en-US" dirty="0"/>
              <a:t>Consumer Price Index</a:t>
            </a:r>
          </a:p>
        </p:txBody>
      </p:sp>
      <p:pic>
        <p:nvPicPr>
          <p:cNvPr id="7" name="Content Placeholder 6" descr="Chart, line chart&#10;&#10;Description automatically generated">
            <a:extLst>
              <a:ext uri="{FF2B5EF4-FFF2-40B4-BE49-F238E27FC236}">
                <a16:creationId xmlns:a16="http://schemas.microsoft.com/office/drawing/2014/main" id="{2F3EC8EB-D492-499E-1B36-AAE7FF0A3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83770"/>
            <a:ext cx="8229600" cy="4395259"/>
          </a:xfrm>
        </p:spPr>
      </p:pic>
      <p:sp>
        <p:nvSpPr>
          <p:cNvPr id="4" name="Footer Placeholder 3">
            <a:extLst>
              <a:ext uri="{FF2B5EF4-FFF2-40B4-BE49-F238E27FC236}">
                <a16:creationId xmlns:a16="http://schemas.microsoft.com/office/drawing/2014/main" id="{84DCD383-F838-8EBB-904E-7A5177CC50DC}"/>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36290C84-5AB3-5439-CABD-EC31C332F1C6}"/>
              </a:ext>
            </a:extLst>
          </p:cNvPr>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spTree>
    <p:extLst>
      <p:ext uri="{BB962C8B-B14F-4D97-AF65-F5344CB8AC3E}">
        <p14:creationId xmlns:p14="http://schemas.microsoft.com/office/powerpoint/2010/main" val="939743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C732-4D27-F865-B2DF-11E974CDC8DC}"/>
              </a:ext>
            </a:extLst>
          </p:cNvPr>
          <p:cNvSpPr>
            <a:spLocks noGrp="1"/>
          </p:cNvSpPr>
          <p:nvPr>
            <p:ph type="title"/>
          </p:nvPr>
        </p:nvSpPr>
        <p:spPr/>
        <p:txBody>
          <a:bodyPr/>
          <a:lstStyle/>
          <a:p>
            <a:r>
              <a:rPr lang="en-US" dirty="0"/>
              <a:t>Personal Consumption Expenditures</a:t>
            </a:r>
          </a:p>
        </p:txBody>
      </p:sp>
      <p:pic>
        <p:nvPicPr>
          <p:cNvPr id="7" name="Content Placeholder 6" descr="Chart, line chart&#10;&#10;Description automatically generated">
            <a:extLst>
              <a:ext uri="{FF2B5EF4-FFF2-40B4-BE49-F238E27FC236}">
                <a16:creationId xmlns:a16="http://schemas.microsoft.com/office/drawing/2014/main" id="{D04FB9C9-45A5-EB21-B632-B5A7E0B8E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83770"/>
            <a:ext cx="8229600" cy="4395259"/>
          </a:xfrm>
        </p:spPr>
      </p:pic>
      <p:sp>
        <p:nvSpPr>
          <p:cNvPr id="4" name="Footer Placeholder 3">
            <a:extLst>
              <a:ext uri="{FF2B5EF4-FFF2-40B4-BE49-F238E27FC236}">
                <a16:creationId xmlns:a16="http://schemas.microsoft.com/office/drawing/2014/main" id="{31843DF8-85C5-20D8-C911-1A30CC4DE111}"/>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AE385725-E1E3-50C0-2186-F1E298EBE523}"/>
              </a:ext>
            </a:extLst>
          </p:cNvPr>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spTree>
    <p:extLst>
      <p:ext uri="{BB962C8B-B14F-4D97-AF65-F5344CB8AC3E}">
        <p14:creationId xmlns:p14="http://schemas.microsoft.com/office/powerpoint/2010/main" val="252585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A058-FCFF-AA40-78EC-FB4A7FE308FA}"/>
              </a:ext>
            </a:extLst>
          </p:cNvPr>
          <p:cNvSpPr>
            <a:spLocks noGrp="1"/>
          </p:cNvSpPr>
          <p:nvPr>
            <p:ph type="title"/>
          </p:nvPr>
        </p:nvSpPr>
        <p:spPr/>
        <p:txBody>
          <a:bodyPr/>
          <a:lstStyle/>
          <a:p>
            <a:r>
              <a:rPr lang="en-US" dirty="0"/>
              <a:t>Unemployment</a:t>
            </a:r>
          </a:p>
        </p:txBody>
      </p:sp>
      <p:pic>
        <p:nvPicPr>
          <p:cNvPr id="7" name="Content Placeholder 6" descr="Chart, line chart&#10;&#10;Description automatically generated">
            <a:extLst>
              <a:ext uri="{FF2B5EF4-FFF2-40B4-BE49-F238E27FC236}">
                <a16:creationId xmlns:a16="http://schemas.microsoft.com/office/drawing/2014/main" id="{B70309D0-DAA3-18D4-9A99-0C2E0A193C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83770"/>
            <a:ext cx="8229600" cy="4395259"/>
          </a:xfrm>
        </p:spPr>
      </p:pic>
      <p:sp>
        <p:nvSpPr>
          <p:cNvPr id="4" name="Footer Placeholder 3">
            <a:extLst>
              <a:ext uri="{FF2B5EF4-FFF2-40B4-BE49-F238E27FC236}">
                <a16:creationId xmlns:a16="http://schemas.microsoft.com/office/drawing/2014/main" id="{90B57DD6-E5B8-AA32-76AB-AD995C5173FE}"/>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55AC1B0C-4C5E-2422-A541-1228ED244CAE}"/>
              </a:ext>
            </a:extLst>
          </p:cNvPr>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spTree>
    <p:extLst>
      <p:ext uri="{BB962C8B-B14F-4D97-AF65-F5344CB8AC3E}">
        <p14:creationId xmlns:p14="http://schemas.microsoft.com/office/powerpoint/2010/main" val="3925948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8A04-76CB-5CE0-3326-85FF37AE651F}"/>
              </a:ext>
            </a:extLst>
          </p:cNvPr>
          <p:cNvSpPr>
            <a:spLocks noGrp="1"/>
          </p:cNvSpPr>
          <p:nvPr>
            <p:ph type="title"/>
          </p:nvPr>
        </p:nvSpPr>
        <p:spPr/>
        <p:txBody>
          <a:bodyPr/>
          <a:lstStyle/>
          <a:p>
            <a:r>
              <a:rPr lang="en-US" dirty="0"/>
              <a:t>Gross Domestic Product</a:t>
            </a:r>
          </a:p>
        </p:txBody>
      </p:sp>
      <p:pic>
        <p:nvPicPr>
          <p:cNvPr id="7" name="Content Placeholder 6" descr="Chart, line chart&#10;&#10;Description automatically generated">
            <a:extLst>
              <a:ext uri="{FF2B5EF4-FFF2-40B4-BE49-F238E27FC236}">
                <a16:creationId xmlns:a16="http://schemas.microsoft.com/office/drawing/2014/main" id="{CB215E25-5919-89AA-6D55-544DC3EA2C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83770"/>
            <a:ext cx="8229600" cy="4395259"/>
          </a:xfrm>
        </p:spPr>
      </p:pic>
      <p:sp>
        <p:nvSpPr>
          <p:cNvPr id="4" name="Footer Placeholder 3">
            <a:extLst>
              <a:ext uri="{FF2B5EF4-FFF2-40B4-BE49-F238E27FC236}">
                <a16:creationId xmlns:a16="http://schemas.microsoft.com/office/drawing/2014/main" id="{2E5BB78F-F66C-4705-13D6-6BD1FFEFA51E}"/>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F5E06E79-B9C9-A234-025E-D6ADB12B7A0D}"/>
              </a:ext>
            </a:extLst>
          </p:cNvPr>
          <p:cNvSpPr>
            <a:spLocks noGrp="1"/>
          </p:cNvSpPr>
          <p:nvPr>
            <p:ph type="sldNum" sz="quarter" idx="12"/>
          </p:nvPr>
        </p:nvSpPr>
        <p:spPr/>
        <p:txBody>
          <a:bodyPr/>
          <a:lstStyle/>
          <a:p>
            <a:pPr>
              <a:defRPr/>
            </a:pPr>
            <a:fld id="{F8C3E294-9E12-4E24-B275-9BA1AC14E86B}" type="slidenum">
              <a:rPr lang="en-US" smtClean="0"/>
              <a:pPr>
                <a:defRPr/>
              </a:pPr>
              <a:t>14</a:t>
            </a:fld>
            <a:endParaRPr lang="en-US" dirty="0"/>
          </a:p>
        </p:txBody>
      </p:sp>
    </p:spTree>
    <p:extLst>
      <p:ext uri="{BB962C8B-B14F-4D97-AF65-F5344CB8AC3E}">
        <p14:creationId xmlns:p14="http://schemas.microsoft.com/office/powerpoint/2010/main" val="3968965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D5F2-339C-6598-19BB-071A9E644AFF}"/>
              </a:ext>
            </a:extLst>
          </p:cNvPr>
          <p:cNvSpPr>
            <a:spLocks noGrp="1"/>
          </p:cNvSpPr>
          <p:nvPr>
            <p:ph type="title"/>
          </p:nvPr>
        </p:nvSpPr>
        <p:spPr/>
        <p:txBody>
          <a:bodyPr/>
          <a:lstStyle/>
          <a:p>
            <a:r>
              <a:rPr lang="en-US" dirty="0"/>
              <a:t>Federal Funds Rate</a:t>
            </a:r>
          </a:p>
        </p:txBody>
      </p:sp>
      <p:pic>
        <p:nvPicPr>
          <p:cNvPr id="7" name="Content Placeholder 6" descr="Chart, histogram&#10;&#10;Description automatically generated">
            <a:extLst>
              <a:ext uri="{FF2B5EF4-FFF2-40B4-BE49-F238E27FC236}">
                <a16:creationId xmlns:a16="http://schemas.microsoft.com/office/drawing/2014/main" id="{DEA242E8-B7BF-85FD-24FC-B86C8C60ED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83770"/>
            <a:ext cx="8229600" cy="4395259"/>
          </a:xfrm>
        </p:spPr>
      </p:pic>
      <p:sp>
        <p:nvSpPr>
          <p:cNvPr id="4" name="Footer Placeholder 3">
            <a:extLst>
              <a:ext uri="{FF2B5EF4-FFF2-40B4-BE49-F238E27FC236}">
                <a16:creationId xmlns:a16="http://schemas.microsoft.com/office/drawing/2014/main" id="{5FE3E50F-034A-2B05-5FEE-C7C46AAC2DF8}"/>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3E98C961-4675-4920-0B17-E4F334777197}"/>
              </a:ext>
            </a:extLst>
          </p:cNvPr>
          <p:cNvSpPr>
            <a:spLocks noGrp="1"/>
          </p:cNvSpPr>
          <p:nvPr>
            <p:ph type="sldNum" sz="quarter" idx="12"/>
          </p:nvPr>
        </p:nvSpPr>
        <p:spPr/>
        <p:txBody>
          <a:bodyPr/>
          <a:lstStyle/>
          <a:p>
            <a:pPr>
              <a:defRPr/>
            </a:pPr>
            <a:fld id="{F8C3E294-9E12-4E24-B275-9BA1AC14E86B}" type="slidenum">
              <a:rPr lang="en-US" smtClean="0"/>
              <a:pPr>
                <a:defRPr/>
              </a:pPr>
              <a:t>15</a:t>
            </a:fld>
            <a:endParaRPr lang="en-US" dirty="0"/>
          </a:p>
        </p:txBody>
      </p:sp>
    </p:spTree>
    <p:extLst>
      <p:ext uri="{BB962C8B-B14F-4D97-AF65-F5344CB8AC3E}">
        <p14:creationId xmlns:p14="http://schemas.microsoft.com/office/powerpoint/2010/main" val="1294554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4D10B-4ACE-D768-A956-D7A6FB73388B}"/>
              </a:ext>
            </a:extLst>
          </p:cNvPr>
          <p:cNvSpPr>
            <a:spLocks noGrp="1"/>
          </p:cNvSpPr>
          <p:nvPr>
            <p:ph type="title"/>
          </p:nvPr>
        </p:nvSpPr>
        <p:spPr/>
        <p:txBody>
          <a:bodyPr/>
          <a:lstStyle/>
          <a:p>
            <a:r>
              <a:rPr lang="en-US" dirty="0"/>
              <a:t>Market Yield- 10 </a:t>
            </a:r>
            <a:r>
              <a:rPr lang="en-US" dirty="0" err="1"/>
              <a:t>yr</a:t>
            </a:r>
            <a:r>
              <a:rPr lang="en-US" dirty="0"/>
              <a:t> T. Bond</a:t>
            </a:r>
          </a:p>
        </p:txBody>
      </p:sp>
      <p:pic>
        <p:nvPicPr>
          <p:cNvPr id="7" name="Content Placeholder 6" descr="Chart&#10;&#10;Description automatically generated">
            <a:extLst>
              <a:ext uri="{FF2B5EF4-FFF2-40B4-BE49-F238E27FC236}">
                <a16:creationId xmlns:a16="http://schemas.microsoft.com/office/drawing/2014/main" id="{0685EFDC-4414-A468-F198-AA57C12BD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83770"/>
            <a:ext cx="8229600" cy="4395259"/>
          </a:xfrm>
        </p:spPr>
      </p:pic>
      <p:sp>
        <p:nvSpPr>
          <p:cNvPr id="4" name="Footer Placeholder 3">
            <a:extLst>
              <a:ext uri="{FF2B5EF4-FFF2-40B4-BE49-F238E27FC236}">
                <a16:creationId xmlns:a16="http://schemas.microsoft.com/office/drawing/2014/main" id="{FAC02ED1-D979-713B-8B55-76DDCAA5B1EB}"/>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FC084E6E-966F-AABB-3750-0C56D2F35777}"/>
              </a:ext>
            </a:extLst>
          </p:cNvPr>
          <p:cNvSpPr>
            <a:spLocks noGrp="1"/>
          </p:cNvSpPr>
          <p:nvPr>
            <p:ph type="sldNum" sz="quarter" idx="12"/>
          </p:nvPr>
        </p:nvSpPr>
        <p:spPr/>
        <p:txBody>
          <a:bodyPr/>
          <a:lstStyle/>
          <a:p>
            <a:pPr>
              <a:defRPr/>
            </a:pPr>
            <a:fld id="{F8C3E294-9E12-4E24-B275-9BA1AC14E86B}" type="slidenum">
              <a:rPr lang="en-US" smtClean="0"/>
              <a:pPr>
                <a:defRPr/>
              </a:pPr>
              <a:t>16</a:t>
            </a:fld>
            <a:endParaRPr lang="en-US" dirty="0"/>
          </a:p>
        </p:txBody>
      </p:sp>
    </p:spTree>
    <p:extLst>
      <p:ext uri="{BB962C8B-B14F-4D97-AF65-F5344CB8AC3E}">
        <p14:creationId xmlns:p14="http://schemas.microsoft.com/office/powerpoint/2010/main" val="682356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A289-F381-9049-3F88-01B898E37E83}"/>
              </a:ext>
            </a:extLst>
          </p:cNvPr>
          <p:cNvSpPr>
            <a:spLocks noGrp="1"/>
          </p:cNvSpPr>
          <p:nvPr>
            <p:ph type="title"/>
          </p:nvPr>
        </p:nvSpPr>
        <p:spPr/>
        <p:txBody>
          <a:bodyPr/>
          <a:lstStyle/>
          <a:p>
            <a:r>
              <a:rPr lang="en-US" dirty="0"/>
              <a:t>Market Yield- 5 </a:t>
            </a:r>
            <a:r>
              <a:rPr lang="en-US" dirty="0" err="1"/>
              <a:t>yr</a:t>
            </a:r>
            <a:r>
              <a:rPr lang="en-US" dirty="0"/>
              <a:t> T. Bond</a:t>
            </a:r>
          </a:p>
        </p:txBody>
      </p:sp>
      <p:pic>
        <p:nvPicPr>
          <p:cNvPr id="7" name="Content Placeholder 6" descr="Chart&#10;&#10;Description automatically generated">
            <a:extLst>
              <a:ext uri="{FF2B5EF4-FFF2-40B4-BE49-F238E27FC236}">
                <a16:creationId xmlns:a16="http://schemas.microsoft.com/office/drawing/2014/main" id="{675BC5A9-A057-D5D7-3A2B-8A96A89580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83770"/>
            <a:ext cx="8229600" cy="4395259"/>
          </a:xfrm>
        </p:spPr>
      </p:pic>
      <p:sp>
        <p:nvSpPr>
          <p:cNvPr id="4" name="Footer Placeholder 3">
            <a:extLst>
              <a:ext uri="{FF2B5EF4-FFF2-40B4-BE49-F238E27FC236}">
                <a16:creationId xmlns:a16="http://schemas.microsoft.com/office/drawing/2014/main" id="{0AAAC947-F0A4-363A-5157-F8F9B8A2E009}"/>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FA263410-9523-FF1D-1009-3FBBC4BD4913}"/>
              </a:ext>
            </a:extLst>
          </p:cNvPr>
          <p:cNvSpPr>
            <a:spLocks noGrp="1"/>
          </p:cNvSpPr>
          <p:nvPr>
            <p:ph type="sldNum" sz="quarter" idx="12"/>
          </p:nvPr>
        </p:nvSpPr>
        <p:spPr/>
        <p:txBody>
          <a:bodyPr/>
          <a:lstStyle/>
          <a:p>
            <a:pPr>
              <a:defRPr/>
            </a:pPr>
            <a:fld id="{F8C3E294-9E12-4E24-B275-9BA1AC14E86B}" type="slidenum">
              <a:rPr lang="en-US" smtClean="0"/>
              <a:pPr>
                <a:defRPr/>
              </a:pPr>
              <a:t>17</a:t>
            </a:fld>
            <a:endParaRPr lang="en-US" dirty="0"/>
          </a:p>
        </p:txBody>
      </p:sp>
    </p:spTree>
    <p:extLst>
      <p:ext uri="{BB962C8B-B14F-4D97-AF65-F5344CB8AC3E}">
        <p14:creationId xmlns:p14="http://schemas.microsoft.com/office/powerpoint/2010/main" val="3750924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8DA5-8913-9545-3984-36FAE207EFF2}"/>
              </a:ext>
            </a:extLst>
          </p:cNvPr>
          <p:cNvSpPr>
            <a:spLocks noGrp="1"/>
          </p:cNvSpPr>
          <p:nvPr>
            <p:ph type="title"/>
          </p:nvPr>
        </p:nvSpPr>
        <p:spPr/>
        <p:txBody>
          <a:bodyPr/>
          <a:lstStyle/>
          <a:p>
            <a:r>
              <a:rPr lang="en-US" dirty="0"/>
              <a:t>Recession</a:t>
            </a:r>
          </a:p>
        </p:txBody>
      </p:sp>
      <p:pic>
        <p:nvPicPr>
          <p:cNvPr id="7" name="Content Placeholder 6" descr="Chart, histogram&#10;&#10;Description automatically generated">
            <a:extLst>
              <a:ext uri="{FF2B5EF4-FFF2-40B4-BE49-F238E27FC236}">
                <a16:creationId xmlns:a16="http://schemas.microsoft.com/office/drawing/2014/main" id="{28098B45-3034-984A-FADA-EA8F093275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83770"/>
            <a:ext cx="8229600" cy="4395259"/>
          </a:xfrm>
        </p:spPr>
      </p:pic>
      <p:sp>
        <p:nvSpPr>
          <p:cNvPr id="4" name="Footer Placeholder 3">
            <a:extLst>
              <a:ext uri="{FF2B5EF4-FFF2-40B4-BE49-F238E27FC236}">
                <a16:creationId xmlns:a16="http://schemas.microsoft.com/office/drawing/2014/main" id="{CCF31350-1831-D639-903B-832304B89630}"/>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3FD817BA-A261-490A-9ACB-72FF53BD1CC8}"/>
              </a:ext>
            </a:extLst>
          </p:cNvPr>
          <p:cNvSpPr>
            <a:spLocks noGrp="1"/>
          </p:cNvSpPr>
          <p:nvPr>
            <p:ph type="sldNum" sz="quarter" idx="12"/>
          </p:nvPr>
        </p:nvSpPr>
        <p:spPr/>
        <p:txBody>
          <a:bodyPr/>
          <a:lstStyle/>
          <a:p>
            <a:pPr>
              <a:defRPr/>
            </a:pPr>
            <a:fld id="{F8C3E294-9E12-4E24-B275-9BA1AC14E86B}" type="slidenum">
              <a:rPr lang="en-US" smtClean="0"/>
              <a:pPr>
                <a:defRPr/>
              </a:pPr>
              <a:t>18</a:t>
            </a:fld>
            <a:endParaRPr lang="en-US" dirty="0"/>
          </a:p>
        </p:txBody>
      </p:sp>
    </p:spTree>
    <p:extLst>
      <p:ext uri="{BB962C8B-B14F-4D97-AF65-F5344CB8AC3E}">
        <p14:creationId xmlns:p14="http://schemas.microsoft.com/office/powerpoint/2010/main" val="3784986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04AE-34D9-365A-5FD6-DE3973FD8978}"/>
              </a:ext>
            </a:extLst>
          </p:cNvPr>
          <p:cNvSpPr>
            <a:spLocks noGrp="1"/>
          </p:cNvSpPr>
          <p:nvPr>
            <p:ph type="title"/>
          </p:nvPr>
        </p:nvSpPr>
        <p:spPr/>
        <p:txBody>
          <a:bodyPr/>
          <a:lstStyle/>
          <a:p>
            <a:r>
              <a:rPr lang="en-US" dirty="0"/>
              <a:t>Univariate LSTM Predictions</a:t>
            </a:r>
          </a:p>
        </p:txBody>
      </p:sp>
      <p:pic>
        <p:nvPicPr>
          <p:cNvPr id="7" name="Content Placeholder 6" descr="Shape&#10;&#10;Description automatically generated with low confidence">
            <a:extLst>
              <a:ext uri="{FF2B5EF4-FFF2-40B4-BE49-F238E27FC236}">
                <a16:creationId xmlns:a16="http://schemas.microsoft.com/office/drawing/2014/main" id="{6C01EA05-A107-9329-22CA-018DDF38F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286" y="1124257"/>
            <a:ext cx="7771428" cy="4914286"/>
          </a:xfrm>
        </p:spPr>
      </p:pic>
      <p:sp>
        <p:nvSpPr>
          <p:cNvPr id="4" name="Footer Placeholder 3">
            <a:extLst>
              <a:ext uri="{FF2B5EF4-FFF2-40B4-BE49-F238E27FC236}">
                <a16:creationId xmlns:a16="http://schemas.microsoft.com/office/drawing/2014/main" id="{CB420E94-E21A-A17E-8AE7-534A27633C4E}"/>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40A6408C-9CBA-1B36-D046-D6913AF3CCA6}"/>
              </a:ext>
            </a:extLst>
          </p:cNvPr>
          <p:cNvSpPr>
            <a:spLocks noGrp="1"/>
          </p:cNvSpPr>
          <p:nvPr>
            <p:ph type="sldNum" sz="quarter" idx="12"/>
          </p:nvPr>
        </p:nvSpPr>
        <p:spPr/>
        <p:txBody>
          <a:bodyPr/>
          <a:lstStyle/>
          <a:p>
            <a:pPr>
              <a:defRPr/>
            </a:pPr>
            <a:fld id="{F8C3E294-9E12-4E24-B275-9BA1AC14E86B}" type="slidenum">
              <a:rPr lang="en-US" smtClean="0"/>
              <a:pPr>
                <a:defRPr/>
              </a:pPr>
              <a:t>19</a:t>
            </a:fld>
            <a:endParaRPr lang="en-US" dirty="0"/>
          </a:p>
        </p:txBody>
      </p:sp>
    </p:spTree>
    <p:extLst>
      <p:ext uri="{BB962C8B-B14F-4D97-AF65-F5344CB8AC3E}">
        <p14:creationId xmlns:p14="http://schemas.microsoft.com/office/powerpoint/2010/main" val="342060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Introduction</a:t>
            </a:r>
          </a:p>
        </p:txBody>
      </p:sp>
      <p:sp>
        <p:nvSpPr>
          <p:cNvPr id="7" name="Content Placeholder 6"/>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Predicting economic recessions is one of the most important applications of machine learning for economics.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Recessions are major events that have significant implications for all manner of economic policies and business decisions. Currently, making predictions about future economic conditions is done by economists using traditional statistical models.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aims to use machine learning models to predict future economic conditions quickly so that policymakers and corporate actors can begin making plans to mitigate the consequences of these shifts as early as possible.</a:t>
            </a: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@Julian Wiley</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66D0-B60F-4C47-1D44-19CF57A42F0B}"/>
              </a:ext>
            </a:extLst>
          </p:cNvPr>
          <p:cNvSpPr>
            <a:spLocks noGrp="1"/>
          </p:cNvSpPr>
          <p:nvPr>
            <p:ph type="title"/>
          </p:nvPr>
        </p:nvSpPr>
        <p:spPr/>
        <p:txBody>
          <a:bodyPr/>
          <a:lstStyle/>
          <a:p>
            <a:r>
              <a:rPr lang="en-US" dirty="0"/>
              <a:t>Univariate GRU Predictions</a:t>
            </a:r>
          </a:p>
        </p:txBody>
      </p:sp>
      <p:pic>
        <p:nvPicPr>
          <p:cNvPr id="7" name="Content Placeholder 6">
            <a:extLst>
              <a:ext uri="{FF2B5EF4-FFF2-40B4-BE49-F238E27FC236}">
                <a16:creationId xmlns:a16="http://schemas.microsoft.com/office/drawing/2014/main" id="{D56D74E9-E677-F859-91BF-60B4B4A954E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09600" y="1122849"/>
            <a:ext cx="7771428" cy="4898278"/>
          </a:xfrm>
        </p:spPr>
      </p:pic>
      <p:sp>
        <p:nvSpPr>
          <p:cNvPr id="4" name="Footer Placeholder 3">
            <a:extLst>
              <a:ext uri="{FF2B5EF4-FFF2-40B4-BE49-F238E27FC236}">
                <a16:creationId xmlns:a16="http://schemas.microsoft.com/office/drawing/2014/main" id="{B9A2AB5C-8B25-031E-87BB-80D19CC34E4E}"/>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45971527-1470-74E9-A336-DB21184CB1C9}"/>
              </a:ext>
            </a:extLst>
          </p:cNvPr>
          <p:cNvSpPr>
            <a:spLocks noGrp="1"/>
          </p:cNvSpPr>
          <p:nvPr>
            <p:ph type="sldNum" sz="quarter" idx="12"/>
          </p:nvPr>
        </p:nvSpPr>
        <p:spPr/>
        <p:txBody>
          <a:bodyPr/>
          <a:lstStyle/>
          <a:p>
            <a:pPr>
              <a:defRPr/>
            </a:pPr>
            <a:fld id="{F8C3E294-9E12-4E24-B275-9BA1AC14E86B}" type="slidenum">
              <a:rPr lang="en-US" smtClean="0"/>
              <a:pPr>
                <a:defRPr/>
              </a:pPr>
              <a:t>20</a:t>
            </a:fld>
            <a:endParaRPr lang="en-US" dirty="0"/>
          </a:p>
        </p:txBody>
      </p:sp>
    </p:spTree>
    <p:extLst>
      <p:ext uri="{BB962C8B-B14F-4D97-AF65-F5344CB8AC3E}">
        <p14:creationId xmlns:p14="http://schemas.microsoft.com/office/powerpoint/2010/main" val="2112704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9577-049E-CFA9-A344-01599EB61860}"/>
              </a:ext>
            </a:extLst>
          </p:cNvPr>
          <p:cNvSpPr>
            <a:spLocks noGrp="1"/>
          </p:cNvSpPr>
          <p:nvPr>
            <p:ph type="title"/>
          </p:nvPr>
        </p:nvSpPr>
        <p:spPr/>
        <p:txBody>
          <a:bodyPr/>
          <a:lstStyle/>
          <a:p>
            <a:r>
              <a:rPr lang="en-US" dirty="0"/>
              <a:t>Multivariate LSTM Predictions</a:t>
            </a:r>
          </a:p>
        </p:txBody>
      </p:sp>
      <p:pic>
        <p:nvPicPr>
          <p:cNvPr id="7" name="Content Placeholder 6" descr="Histogram&#10;&#10;Description automatically generated with low confidence">
            <a:extLst>
              <a:ext uri="{FF2B5EF4-FFF2-40B4-BE49-F238E27FC236}">
                <a16:creationId xmlns:a16="http://schemas.microsoft.com/office/drawing/2014/main" id="{DB5AE48C-4815-855D-91B7-86CCC14E0D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286" y="1124257"/>
            <a:ext cx="7771428" cy="4914286"/>
          </a:xfrm>
        </p:spPr>
      </p:pic>
      <p:sp>
        <p:nvSpPr>
          <p:cNvPr id="4" name="Footer Placeholder 3">
            <a:extLst>
              <a:ext uri="{FF2B5EF4-FFF2-40B4-BE49-F238E27FC236}">
                <a16:creationId xmlns:a16="http://schemas.microsoft.com/office/drawing/2014/main" id="{4CE2F46E-3837-629A-58BD-CBB0C0A704FB}"/>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FCF7A038-6FEA-1291-7533-2EF025C220AB}"/>
              </a:ext>
            </a:extLst>
          </p:cNvPr>
          <p:cNvSpPr>
            <a:spLocks noGrp="1"/>
          </p:cNvSpPr>
          <p:nvPr>
            <p:ph type="sldNum" sz="quarter" idx="12"/>
          </p:nvPr>
        </p:nvSpPr>
        <p:spPr/>
        <p:txBody>
          <a:bodyPr/>
          <a:lstStyle/>
          <a:p>
            <a:pPr>
              <a:defRPr/>
            </a:pPr>
            <a:fld id="{F8C3E294-9E12-4E24-B275-9BA1AC14E86B}" type="slidenum">
              <a:rPr lang="en-US" smtClean="0"/>
              <a:pPr>
                <a:defRPr/>
              </a:pPr>
              <a:t>21</a:t>
            </a:fld>
            <a:endParaRPr lang="en-US" dirty="0"/>
          </a:p>
        </p:txBody>
      </p:sp>
    </p:spTree>
    <p:extLst>
      <p:ext uri="{BB962C8B-B14F-4D97-AF65-F5344CB8AC3E}">
        <p14:creationId xmlns:p14="http://schemas.microsoft.com/office/powerpoint/2010/main" val="4051669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8FFF-D11F-F723-3895-22EBC26BA585}"/>
              </a:ext>
            </a:extLst>
          </p:cNvPr>
          <p:cNvSpPr>
            <a:spLocks noGrp="1"/>
          </p:cNvSpPr>
          <p:nvPr>
            <p:ph type="title"/>
          </p:nvPr>
        </p:nvSpPr>
        <p:spPr>
          <a:xfrm>
            <a:off x="457200" y="144463"/>
            <a:ext cx="8229600" cy="715962"/>
          </a:xfrm>
        </p:spPr>
        <p:txBody>
          <a:bodyPr/>
          <a:lstStyle/>
          <a:p>
            <a:r>
              <a:rPr lang="en-US" dirty="0"/>
              <a:t>Multivariate GRU Predictions</a:t>
            </a:r>
          </a:p>
        </p:txBody>
      </p:sp>
      <p:sp>
        <p:nvSpPr>
          <p:cNvPr id="4" name="Footer Placeholder 3">
            <a:extLst>
              <a:ext uri="{FF2B5EF4-FFF2-40B4-BE49-F238E27FC236}">
                <a16:creationId xmlns:a16="http://schemas.microsoft.com/office/drawing/2014/main" id="{97F56713-87F4-62E2-37FB-A86C75D3E754}"/>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ED10B3B0-4E3E-5B84-94CB-1A28D8CD8914}"/>
              </a:ext>
            </a:extLst>
          </p:cNvPr>
          <p:cNvSpPr>
            <a:spLocks noGrp="1"/>
          </p:cNvSpPr>
          <p:nvPr>
            <p:ph type="sldNum" sz="quarter" idx="12"/>
          </p:nvPr>
        </p:nvSpPr>
        <p:spPr/>
        <p:txBody>
          <a:bodyPr/>
          <a:lstStyle/>
          <a:p>
            <a:pPr>
              <a:defRPr/>
            </a:pPr>
            <a:fld id="{F8C3E294-9E12-4E24-B275-9BA1AC14E86B}" type="slidenum">
              <a:rPr lang="en-US" smtClean="0"/>
              <a:pPr>
                <a:defRPr/>
              </a:pPr>
              <a:t>22</a:t>
            </a:fld>
            <a:endParaRPr lang="en-US" dirty="0"/>
          </a:p>
        </p:txBody>
      </p:sp>
      <p:pic>
        <p:nvPicPr>
          <p:cNvPr id="10" name="Content Placeholder 9">
            <a:extLst>
              <a:ext uri="{FF2B5EF4-FFF2-40B4-BE49-F238E27FC236}">
                <a16:creationId xmlns:a16="http://schemas.microsoft.com/office/drawing/2014/main" id="{C469C3B8-00DC-C1A5-3B35-FA0DAF5ECAF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86286" y="1159248"/>
            <a:ext cx="7771428" cy="4898278"/>
          </a:xfrm>
        </p:spPr>
      </p:pic>
    </p:spTree>
    <p:extLst>
      <p:ext uri="{BB962C8B-B14F-4D97-AF65-F5344CB8AC3E}">
        <p14:creationId xmlns:p14="http://schemas.microsoft.com/office/powerpoint/2010/main" val="1040460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CFCB-F68F-AEE5-411C-DFCA73F7F057}"/>
              </a:ext>
            </a:extLst>
          </p:cNvPr>
          <p:cNvSpPr>
            <a:spLocks noGrp="1"/>
          </p:cNvSpPr>
          <p:nvPr>
            <p:ph type="title"/>
          </p:nvPr>
        </p:nvSpPr>
        <p:spPr/>
        <p:txBody>
          <a:bodyPr/>
          <a:lstStyle/>
          <a:p>
            <a:r>
              <a:rPr lang="en-US" dirty="0"/>
              <a:t>Multivariate CNN Predictions</a:t>
            </a:r>
          </a:p>
        </p:txBody>
      </p:sp>
      <p:pic>
        <p:nvPicPr>
          <p:cNvPr id="7" name="Content Placeholder 6" descr="A picture containing text&#10;&#10;Description automatically generated">
            <a:extLst>
              <a:ext uri="{FF2B5EF4-FFF2-40B4-BE49-F238E27FC236}">
                <a16:creationId xmlns:a16="http://schemas.microsoft.com/office/drawing/2014/main" id="{8F00D3A4-B344-FE2D-AA3D-2419A517A8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286" y="1124257"/>
            <a:ext cx="7771428" cy="4914286"/>
          </a:xfrm>
        </p:spPr>
      </p:pic>
      <p:sp>
        <p:nvSpPr>
          <p:cNvPr id="4" name="Footer Placeholder 3">
            <a:extLst>
              <a:ext uri="{FF2B5EF4-FFF2-40B4-BE49-F238E27FC236}">
                <a16:creationId xmlns:a16="http://schemas.microsoft.com/office/drawing/2014/main" id="{7301FBF4-5984-4C95-15B1-6E0D2010A016}"/>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A72CBA61-6D5E-4DF6-6318-5E7FE62544B1}"/>
              </a:ext>
            </a:extLst>
          </p:cNvPr>
          <p:cNvSpPr>
            <a:spLocks noGrp="1"/>
          </p:cNvSpPr>
          <p:nvPr>
            <p:ph type="sldNum" sz="quarter" idx="12"/>
          </p:nvPr>
        </p:nvSpPr>
        <p:spPr/>
        <p:txBody>
          <a:bodyPr/>
          <a:lstStyle/>
          <a:p>
            <a:pPr>
              <a:defRPr/>
            </a:pPr>
            <a:fld id="{F8C3E294-9E12-4E24-B275-9BA1AC14E86B}" type="slidenum">
              <a:rPr lang="en-US" smtClean="0"/>
              <a:pPr>
                <a:defRPr/>
              </a:pPr>
              <a:t>23</a:t>
            </a:fld>
            <a:endParaRPr lang="en-US" dirty="0"/>
          </a:p>
        </p:txBody>
      </p:sp>
    </p:spTree>
    <p:extLst>
      <p:ext uri="{BB962C8B-B14F-4D97-AF65-F5344CB8AC3E}">
        <p14:creationId xmlns:p14="http://schemas.microsoft.com/office/powerpoint/2010/main" val="1485748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7E2D-2DE5-6F7D-3E4C-6860E3671CE9}"/>
              </a:ext>
            </a:extLst>
          </p:cNvPr>
          <p:cNvSpPr>
            <a:spLocks noGrp="1"/>
          </p:cNvSpPr>
          <p:nvPr>
            <p:ph type="title"/>
          </p:nvPr>
        </p:nvSpPr>
        <p:spPr/>
        <p:txBody>
          <a:bodyPr>
            <a:normAutofit/>
          </a:bodyPr>
          <a:lstStyle/>
          <a:p>
            <a:r>
              <a:rPr lang="en-US" dirty="0"/>
              <a:t>Summarize: Lessons Learned &amp; Pros/Cons</a:t>
            </a:r>
          </a:p>
        </p:txBody>
      </p:sp>
      <p:sp>
        <p:nvSpPr>
          <p:cNvPr id="3" name="Content Placeholder 2">
            <a:extLst>
              <a:ext uri="{FF2B5EF4-FFF2-40B4-BE49-F238E27FC236}">
                <a16:creationId xmlns:a16="http://schemas.microsoft.com/office/drawing/2014/main" id="{05C11924-6F3D-BE93-3C98-DA0DD469BD2D}"/>
              </a:ext>
            </a:extLst>
          </p:cNvPr>
          <p:cNvSpPr>
            <a:spLocks noGrp="1"/>
          </p:cNvSpPr>
          <p:nvPr>
            <p:ph idx="1"/>
          </p:nvPr>
        </p:nvSpPr>
        <p:spPr/>
        <p:txBody>
          <a:bodyPr/>
          <a:lstStyle/>
          <a:p>
            <a:r>
              <a:rPr lang="en-US" dirty="0"/>
              <a:t>The best models were univariate</a:t>
            </a:r>
          </a:p>
          <a:p>
            <a:r>
              <a:rPr lang="en-US" dirty="0"/>
              <a:t>Losses (MSE) were not conclusive</a:t>
            </a:r>
          </a:p>
          <a:p>
            <a:pPr lvl="1"/>
            <a:r>
              <a:rPr lang="en-US" dirty="0"/>
              <a:t>Performance based on MSE was not correlated to performance on the test set</a:t>
            </a:r>
          </a:p>
          <a:p>
            <a:r>
              <a:rPr lang="en-US" dirty="0"/>
              <a:t>LSTM performed best </a:t>
            </a:r>
          </a:p>
          <a:p>
            <a:r>
              <a:rPr lang="en-US" dirty="0"/>
              <a:t>CNNs did not accurately detect the recessions</a:t>
            </a:r>
          </a:p>
          <a:p>
            <a:r>
              <a:rPr lang="en-US" dirty="0"/>
              <a:t>VAEs might have performed better but weren’t able to be compared to the rest easily</a:t>
            </a:r>
          </a:p>
          <a:p>
            <a:r>
              <a:rPr lang="en-US" dirty="0"/>
              <a:t>Models were good but different architectures should be tried</a:t>
            </a:r>
          </a:p>
          <a:p>
            <a:r>
              <a:rPr lang="en-US" dirty="0"/>
              <a:t>Overall, our approach appeared to produce fairly accurate regressors</a:t>
            </a:r>
          </a:p>
          <a:p>
            <a:r>
              <a:rPr lang="en-US" dirty="0"/>
              <a:t>In the future, treating this as a classification problem might yield better results</a:t>
            </a:r>
          </a:p>
        </p:txBody>
      </p:sp>
      <p:sp>
        <p:nvSpPr>
          <p:cNvPr id="4" name="Footer Placeholder 3">
            <a:extLst>
              <a:ext uri="{FF2B5EF4-FFF2-40B4-BE49-F238E27FC236}">
                <a16:creationId xmlns:a16="http://schemas.microsoft.com/office/drawing/2014/main" id="{DFC475BF-73B6-6815-3810-C3396CEB3597}"/>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99C3467B-6E70-45BA-6A4E-DDCE5C358BC6}"/>
              </a:ext>
            </a:extLst>
          </p:cNvPr>
          <p:cNvSpPr>
            <a:spLocks noGrp="1"/>
          </p:cNvSpPr>
          <p:nvPr>
            <p:ph type="sldNum" sz="quarter" idx="12"/>
          </p:nvPr>
        </p:nvSpPr>
        <p:spPr/>
        <p:txBody>
          <a:bodyPr/>
          <a:lstStyle/>
          <a:p>
            <a:pPr>
              <a:defRPr/>
            </a:pPr>
            <a:fld id="{F8C3E294-9E12-4E24-B275-9BA1AC14E86B}" type="slidenum">
              <a:rPr lang="en-US" smtClean="0"/>
              <a:pPr>
                <a:defRPr/>
              </a:pPr>
              <a:t>24</a:t>
            </a:fld>
            <a:endParaRPr lang="en-US" dirty="0"/>
          </a:p>
        </p:txBody>
      </p:sp>
    </p:spTree>
    <p:extLst>
      <p:ext uri="{BB962C8B-B14F-4D97-AF65-F5344CB8AC3E}">
        <p14:creationId xmlns:p14="http://schemas.microsoft.com/office/powerpoint/2010/main" val="2934790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Last Page</a:t>
            </a:r>
          </a:p>
        </p:txBody>
      </p:sp>
      <p:sp>
        <p:nvSpPr>
          <p:cNvPr id="7" name="Content Placeholder 6"/>
          <p:cNvSpPr>
            <a:spLocks noGrp="1"/>
          </p:cNvSpPr>
          <p:nvPr>
            <p:ph idx="1"/>
          </p:nvPr>
        </p:nvSpPr>
        <p:spPr/>
        <p:txBody>
          <a:bodyPr/>
          <a:lstStyle/>
          <a:p>
            <a:r>
              <a:rPr lang="en-US" dirty="0"/>
              <a:t>Two minute (short): https://youtu.be/50ws4F889gU </a:t>
            </a:r>
          </a:p>
          <a:p>
            <a:r>
              <a:rPr lang="en-US" dirty="0"/>
              <a:t>15 minutes (long):  https://youtu.be/-9HwrHZVedg</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@Julian Wiley</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25</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8E8C-BB07-2704-1D11-3DE2D32D7D1A}"/>
              </a:ext>
            </a:extLst>
          </p:cNvPr>
          <p:cNvSpPr>
            <a:spLocks noGrp="1"/>
          </p:cNvSpPr>
          <p:nvPr>
            <p:ph type="title"/>
          </p:nvPr>
        </p:nvSpPr>
        <p:spPr/>
        <p:txBody>
          <a:bodyPr/>
          <a:lstStyle/>
          <a:p>
            <a:r>
              <a:rPr lang="en-US" dirty="0"/>
              <a:t>Description of software/tools</a:t>
            </a:r>
          </a:p>
        </p:txBody>
      </p:sp>
      <p:pic>
        <p:nvPicPr>
          <p:cNvPr id="7" name="Content Placeholder 6" descr="Chart&#10;&#10;Description automatically generated with low confidence">
            <a:extLst>
              <a:ext uri="{FF2B5EF4-FFF2-40B4-BE49-F238E27FC236}">
                <a16:creationId xmlns:a16="http://schemas.microsoft.com/office/drawing/2014/main" id="{B4C473BA-C759-89D4-0423-0E90681BC3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371600"/>
            <a:ext cx="2714625" cy="1685925"/>
          </a:xfrm>
        </p:spPr>
      </p:pic>
      <p:sp>
        <p:nvSpPr>
          <p:cNvPr id="4" name="Footer Placeholder 3">
            <a:extLst>
              <a:ext uri="{FF2B5EF4-FFF2-40B4-BE49-F238E27FC236}">
                <a16:creationId xmlns:a16="http://schemas.microsoft.com/office/drawing/2014/main" id="{8CED1D5A-26E3-1443-FB9E-14E7C8A3D254}"/>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BB5A1E59-EFCC-0FF7-7649-F7ED9BBB3026}"/>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pic>
        <p:nvPicPr>
          <p:cNvPr id="9" name="Picture 8" descr="Logo, company name&#10;&#10;Description automatically generated">
            <a:extLst>
              <a:ext uri="{FF2B5EF4-FFF2-40B4-BE49-F238E27FC236}">
                <a16:creationId xmlns:a16="http://schemas.microsoft.com/office/drawing/2014/main" id="{E16E190C-B48D-4904-D00D-879DB9C14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0" y="2819400"/>
            <a:ext cx="1905000" cy="1219200"/>
          </a:xfrm>
          <a:prstGeom prst="rect">
            <a:avLst/>
          </a:prstGeom>
        </p:spPr>
      </p:pic>
      <p:pic>
        <p:nvPicPr>
          <p:cNvPr id="11" name="Picture 10" descr="A white letter on a red background&#10;&#10;Description automatically generated with medium confidence">
            <a:extLst>
              <a:ext uri="{FF2B5EF4-FFF2-40B4-BE49-F238E27FC236}">
                <a16:creationId xmlns:a16="http://schemas.microsoft.com/office/drawing/2014/main" id="{90C9A87B-4EEA-28AA-5FC1-39D68DC7B2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4175" y="1047750"/>
            <a:ext cx="1771650" cy="1771650"/>
          </a:xfrm>
          <a:prstGeom prst="rect">
            <a:avLst/>
          </a:prstGeom>
        </p:spPr>
      </p:pic>
      <p:pic>
        <p:nvPicPr>
          <p:cNvPr id="13" name="Picture 12" descr="A picture containing text, sign, clipart&#10;&#10;Description automatically generated">
            <a:extLst>
              <a:ext uri="{FF2B5EF4-FFF2-40B4-BE49-F238E27FC236}">
                <a16:creationId xmlns:a16="http://schemas.microsoft.com/office/drawing/2014/main" id="{45625CE6-845E-516F-6E38-4D741126AE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 y="4505325"/>
            <a:ext cx="3810000" cy="1219200"/>
          </a:xfrm>
          <a:prstGeom prst="rect">
            <a:avLst/>
          </a:prstGeom>
        </p:spPr>
      </p:pic>
    </p:spTree>
    <p:extLst>
      <p:ext uri="{BB962C8B-B14F-4D97-AF65-F5344CB8AC3E}">
        <p14:creationId xmlns:p14="http://schemas.microsoft.com/office/powerpoint/2010/main" val="70168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A2EC-BC77-F415-4483-55B76D20787E}"/>
              </a:ext>
            </a:extLst>
          </p:cNvPr>
          <p:cNvSpPr>
            <a:spLocks noGrp="1"/>
          </p:cNvSpPr>
          <p:nvPr>
            <p:ph type="title"/>
          </p:nvPr>
        </p:nvSpPr>
        <p:spPr/>
        <p:txBody>
          <a:bodyPr/>
          <a:lstStyle/>
          <a:p>
            <a:r>
              <a:rPr lang="en-US" dirty="0"/>
              <a:t>Description of Data</a:t>
            </a:r>
          </a:p>
        </p:txBody>
      </p:sp>
      <p:sp>
        <p:nvSpPr>
          <p:cNvPr id="3" name="Content Placeholder 2">
            <a:extLst>
              <a:ext uri="{FF2B5EF4-FFF2-40B4-BE49-F238E27FC236}">
                <a16:creationId xmlns:a16="http://schemas.microsoft.com/office/drawing/2014/main" id="{4C1A26E1-95EE-5F93-B116-2BEF681745FF}"/>
              </a:ext>
            </a:extLst>
          </p:cNvPr>
          <p:cNvSpPr>
            <a:spLocks noGrp="1"/>
          </p:cNvSpPr>
          <p:nvPr>
            <p:ph sz="half" idx="1"/>
          </p:nvPr>
        </p:nvSpPr>
        <p:spPr/>
        <p:txBody>
          <a:bodyPr/>
          <a:lstStyle/>
          <a:p>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S&amp;P500 for baseline performance </a:t>
            </a:r>
          </a:p>
          <a:p>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Consumer Price Index </a:t>
            </a:r>
          </a:p>
          <a:p>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Personal Consumption Expenditures</a:t>
            </a:r>
          </a:p>
          <a:p>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Unemployment Rate  </a:t>
            </a:r>
          </a:p>
          <a:p>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GDP </a:t>
            </a:r>
          </a:p>
          <a:p>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Inflation </a:t>
            </a:r>
          </a:p>
          <a:p>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M2 Money Stock</a:t>
            </a:r>
          </a:p>
          <a:p>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Federal Funds Rate </a:t>
            </a:r>
          </a:p>
          <a:p>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Market Yield on U.S. Treasury Securities at 10-Year Constant Maturity, Quoted on an Investment Basis </a:t>
            </a:r>
          </a:p>
          <a:p>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Market Yield on U.S. Treasury Securities at 5-Year Constant Maturity, Quoted on an Investment Basis</a:t>
            </a:r>
            <a:endParaRPr lang="en-US" sz="1400" dirty="0"/>
          </a:p>
        </p:txBody>
      </p:sp>
      <p:sp>
        <p:nvSpPr>
          <p:cNvPr id="4" name="Content Placeholder 3">
            <a:extLst>
              <a:ext uri="{FF2B5EF4-FFF2-40B4-BE49-F238E27FC236}">
                <a16:creationId xmlns:a16="http://schemas.microsoft.com/office/drawing/2014/main" id="{9255B2AE-758F-BA85-76D3-F833A681BAEA}"/>
              </a:ext>
            </a:extLst>
          </p:cNvPr>
          <p:cNvSpPr>
            <a:spLocks noGrp="1"/>
          </p:cNvSpPr>
          <p:nvPr>
            <p:ph sz="half" idx="2"/>
          </p:nvPr>
        </p:nvSpPr>
        <p:spPr/>
        <p:txBody>
          <a:bodyPr/>
          <a:lstStyle/>
          <a:p>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Smoothed US Recession Probabilities </a:t>
            </a:r>
          </a:p>
          <a:p>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NBER Recession </a:t>
            </a:r>
          </a:p>
          <a:p>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Total nonfarm employment</a:t>
            </a:r>
            <a:endParaRPr lang="en-US" sz="1400" dirty="0"/>
          </a:p>
        </p:txBody>
      </p:sp>
      <p:sp>
        <p:nvSpPr>
          <p:cNvPr id="5" name="Footer Placeholder 4">
            <a:extLst>
              <a:ext uri="{FF2B5EF4-FFF2-40B4-BE49-F238E27FC236}">
                <a16:creationId xmlns:a16="http://schemas.microsoft.com/office/drawing/2014/main" id="{65ACC5A5-7CC1-6905-5877-05E9BB7661ED}"/>
              </a:ext>
            </a:extLst>
          </p:cNvPr>
          <p:cNvSpPr>
            <a:spLocks noGrp="1"/>
          </p:cNvSpPr>
          <p:nvPr>
            <p:ph type="ftr" sz="quarter" idx="11"/>
          </p:nvPr>
        </p:nvSpPr>
        <p:spPr/>
        <p:txBody>
          <a:bodyPr/>
          <a:lstStyle/>
          <a:p>
            <a:pPr>
              <a:defRPr/>
            </a:pPr>
            <a:r>
              <a:rPr lang="en-US" dirty="0"/>
              <a:t>@Julian Wiley</a:t>
            </a:r>
          </a:p>
        </p:txBody>
      </p:sp>
      <p:sp>
        <p:nvSpPr>
          <p:cNvPr id="6" name="Slide Number Placeholder 5">
            <a:extLst>
              <a:ext uri="{FF2B5EF4-FFF2-40B4-BE49-F238E27FC236}">
                <a16:creationId xmlns:a16="http://schemas.microsoft.com/office/drawing/2014/main" id="{FBCB8DFA-E5DA-59D5-1A61-EC4F2A94ED96}"/>
              </a:ext>
            </a:extLst>
          </p:cNvPr>
          <p:cNvSpPr>
            <a:spLocks noGrp="1"/>
          </p:cNvSpPr>
          <p:nvPr>
            <p:ph type="sldNum" sz="quarter" idx="12"/>
          </p:nvPr>
        </p:nvSpPr>
        <p:spPr/>
        <p:txBody>
          <a:bodyPr/>
          <a:lstStyle/>
          <a:p>
            <a:pPr>
              <a:defRPr/>
            </a:pPr>
            <a:fld id="{C1FBD6B9-3A33-4A94-B724-9A8AE8A254DC}" type="slidenum">
              <a:rPr lang="en-US" smtClean="0"/>
              <a:pPr>
                <a:defRPr/>
              </a:pPr>
              <a:t>4</a:t>
            </a:fld>
            <a:endParaRPr lang="en-US"/>
          </a:p>
        </p:txBody>
      </p:sp>
    </p:spTree>
    <p:extLst>
      <p:ext uri="{BB962C8B-B14F-4D97-AF65-F5344CB8AC3E}">
        <p14:creationId xmlns:p14="http://schemas.microsoft.com/office/powerpoint/2010/main" val="261733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8D85-B1A6-52EB-4890-6B7C4E0BE529}"/>
              </a:ext>
            </a:extLst>
          </p:cNvPr>
          <p:cNvSpPr>
            <a:spLocks noGrp="1"/>
          </p:cNvSpPr>
          <p:nvPr>
            <p:ph type="title"/>
          </p:nvPr>
        </p:nvSpPr>
        <p:spPr/>
        <p:txBody>
          <a:bodyPr>
            <a:normAutofit/>
          </a:bodyPr>
          <a:lstStyle/>
          <a:p>
            <a:r>
              <a:rPr lang="en-US" dirty="0"/>
              <a:t>Combined </a:t>
            </a:r>
            <a:r>
              <a:rPr lang="en-US" dirty="0" err="1"/>
              <a:t>Dataframe</a:t>
            </a:r>
            <a:endParaRPr lang="en-US" dirty="0"/>
          </a:p>
        </p:txBody>
      </p:sp>
      <p:pic>
        <p:nvPicPr>
          <p:cNvPr id="7" name="Content Placeholder 6">
            <a:extLst>
              <a:ext uri="{FF2B5EF4-FFF2-40B4-BE49-F238E27FC236}">
                <a16:creationId xmlns:a16="http://schemas.microsoft.com/office/drawing/2014/main" id="{2B2C3383-E971-3B4A-8323-CD0EBD4D112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57200" y="1793942"/>
            <a:ext cx="8229600" cy="3574914"/>
          </a:xfrm>
        </p:spPr>
      </p:pic>
      <p:sp>
        <p:nvSpPr>
          <p:cNvPr id="4" name="Footer Placeholder 3">
            <a:extLst>
              <a:ext uri="{FF2B5EF4-FFF2-40B4-BE49-F238E27FC236}">
                <a16:creationId xmlns:a16="http://schemas.microsoft.com/office/drawing/2014/main" id="{4A01EFF8-E8FE-2843-8023-F8709EE0251B}"/>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7D059DF1-7910-8E4A-F82B-5AC79E563B35}"/>
              </a:ext>
            </a:extLst>
          </p:cNvPr>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spTree>
    <p:extLst>
      <p:ext uri="{BB962C8B-B14F-4D97-AF65-F5344CB8AC3E}">
        <p14:creationId xmlns:p14="http://schemas.microsoft.com/office/powerpoint/2010/main" val="1258416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B338-8F5C-2B08-ED20-F2D36051E245}"/>
              </a:ext>
            </a:extLst>
          </p:cNvPr>
          <p:cNvSpPr>
            <a:spLocks noGrp="1"/>
          </p:cNvSpPr>
          <p:nvPr>
            <p:ph type="title"/>
          </p:nvPr>
        </p:nvSpPr>
        <p:spPr/>
        <p:txBody>
          <a:bodyPr/>
          <a:lstStyle/>
          <a:p>
            <a:r>
              <a:rPr lang="en-US" dirty="0"/>
              <a:t>Overview of Install/config/set up</a:t>
            </a:r>
          </a:p>
        </p:txBody>
      </p:sp>
      <p:sp>
        <p:nvSpPr>
          <p:cNvPr id="3" name="Content Placeholder 2">
            <a:extLst>
              <a:ext uri="{FF2B5EF4-FFF2-40B4-BE49-F238E27FC236}">
                <a16:creationId xmlns:a16="http://schemas.microsoft.com/office/drawing/2014/main" id="{F884F37F-FD4A-786E-E060-AAC4CBAFCEAF}"/>
              </a:ext>
            </a:extLst>
          </p:cNvPr>
          <p:cNvSpPr>
            <a:spLocks noGrp="1"/>
          </p:cNvSpPr>
          <p:nvPr>
            <p:ph idx="1"/>
          </p:nvPr>
        </p:nvSpPr>
        <p:spPr/>
        <p:txBody>
          <a:bodyPr/>
          <a:lstStyle/>
          <a:p>
            <a:r>
              <a:rPr lang="en-US" dirty="0"/>
              <a:t>Use Anaconda and Python 3.8 virtual environment</a:t>
            </a:r>
          </a:p>
          <a:p>
            <a:r>
              <a:rPr lang="en-US" dirty="0"/>
              <a:t>Set kernel to new virtual environment </a:t>
            </a:r>
          </a:p>
          <a:p>
            <a:pPr lvl="1"/>
            <a:r>
              <a:rPr lang="en-US" dirty="0"/>
              <a:t>Activate virtual environment</a:t>
            </a:r>
          </a:p>
          <a:p>
            <a:pPr lvl="1"/>
            <a:r>
              <a:rPr lang="en-US" dirty="0"/>
              <a:t>Create </a:t>
            </a:r>
            <a:r>
              <a:rPr lang="en-US" dirty="0" err="1"/>
              <a:t>conda</a:t>
            </a:r>
            <a:r>
              <a:rPr lang="en-US" dirty="0"/>
              <a:t> virtual env (</a:t>
            </a:r>
            <a:r>
              <a:rPr lang="en-US" dirty="0">
                <a:hlinkClick r:id="rId2"/>
              </a:rPr>
              <a:t>https://janakiev.com/blog/jupyter-virtual-envs/</a:t>
            </a:r>
            <a:endParaRPr lang="en-US" dirty="0"/>
          </a:p>
          <a:p>
            <a:r>
              <a:rPr lang="en-US" dirty="0"/>
              <a:t>Install </a:t>
            </a:r>
            <a:r>
              <a:rPr lang="en-US" dirty="0" err="1"/>
              <a:t>Tensorflow</a:t>
            </a:r>
            <a:r>
              <a:rPr lang="en-US" dirty="0"/>
              <a:t> using standard pip installation</a:t>
            </a:r>
          </a:p>
          <a:p>
            <a:r>
              <a:rPr lang="en-US" dirty="0"/>
              <a:t>Install </a:t>
            </a:r>
            <a:r>
              <a:rPr lang="en-US" dirty="0" err="1"/>
              <a:t>fredapi</a:t>
            </a:r>
            <a:r>
              <a:rPr lang="en-US" dirty="0"/>
              <a:t> and </a:t>
            </a:r>
            <a:r>
              <a:rPr lang="en-US" dirty="0" err="1"/>
              <a:t>yfinance</a:t>
            </a:r>
            <a:r>
              <a:rPr lang="en-US" dirty="0"/>
              <a:t> through </a:t>
            </a:r>
            <a:r>
              <a:rPr lang="en-US" dirty="0" err="1"/>
              <a:t>pypi</a:t>
            </a:r>
            <a:r>
              <a:rPr lang="en-US" dirty="0"/>
              <a:t> wheels</a:t>
            </a:r>
          </a:p>
          <a:p>
            <a:r>
              <a:rPr lang="en-US" dirty="0"/>
              <a:t>Ensure pandas and </a:t>
            </a:r>
            <a:r>
              <a:rPr lang="en-US" dirty="0" err="1"/>
              <a:t>numpy</a:t>
            </a:r>
            <a:r>
              <a:rPr lang="en-US" dirty="0"/>
              <a:t> are installed </a:t>
            </a:r>
          </a:p>
          <a:p>
            <a:r>
              <a:rPr lang="en-US" dirty="0"/>
              <a:t>Fetch API key for FRED by signing up for an account and going to this link:</a:t>
            </a:r>
          </a:p>
          <a:p>
            <a:pPr lvl="1"/>
            <a:r>
              <a:rPr lang="en-US" dirty="0">
                <a:hlinkClick r:id="rId3"/>
              </a:rPr>
              <a:t>https://fred.stlouisfed.org/docs/api/api_key.html</a:t>
            </a:r>
            <a:endParaRPr lang="en-US" dirty="0"/>
          </a:p>
          <a:p>
            <a:pPr marL="0" indent="0">
              <a:buNone/>
            </a:pPr>
            <a:r>
              <a:rPr lang="en-US" dirty="0"/>
              <a:t> </a:t>
            </a:r>
          </a:p>
        </p:txBody>
      </p:sp>
      <p:sp>
        <p:nvSpPr>
          <p:cNvPr id="4" name="Footer Placeholder 3">
            <a:extLst>
              <a:ext uri="{FF2B5EF4-FFF2-40B4-BE49-F238E27FC236}">
                <a16:creationId xmlns:a16="http://schemas.microsoft.com/office/drawing/2014/main" id="{96BEBD2A-389D-310D-BF2B-4CAD38194053}"/>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93B97F9C-399E-5FB2-E090-97B57644F8B2}"/>
              </a:ext>
            </a:extLst>
          </p:cNvPr>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spTree>
    <p:extLst>
      <p:ext uri="{BB962C8B-B14F-4D97-AF65-F5344CB8AC3E}">
        <p14:creationId xmlns:p14="http://schemas.microsoft.com/office/powerpoint/2010/main" val="274391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183A-74E4-66A6-A3CD-7899F472B10C}"/>
              </a:ext>
            </a:extLst>
          </p:cNvPr>
          <p:cNvSpPr>
            <a:spLocks noGrp="1"/>
          </p:cNvSpPr>
          <p:nvPr>
            <p:ph type="title"/>
          </p:nvPr>
        </p:nvSpPr>
        <p:spPr/>
        <p:txBody>
          <a:bodyPr/>
          <a:lstStyle/>
          <a:p>
            <a:r>
              <a:rPr lang="en-US" dirty="0"/>
              <a:t>Code highlights</a:t>
            </a:r>
          </a:p>
        </p:txBody>
      </p:sp>
      <p:sp>
        <p:nvSpPr>
          <p:cNvPr id="3" name="Content Placeholder 2">
            <a:extLst>
              <a:ext uri="{FF2B5EF4-FFF2-40B4-BE49-F238E27FC236}">
                <a16:creationId xmlns:a16="http://schemas.microsoft.com/office/drawing/2014/main" id="{C62868C2-84A3-4A72-C95A-A87BF1820227}"/>
              </a:ext>
            </a:extLst>
          </p:cNvPr>
          <p:cNvSpPr>
            <a:spLocks noGrp="1"/>
          </p:cNvSpPr>
          <p:nvPr>
            <p:ph idx="1"/>
          </p:nvPr>
        </p:nvSpPr>
        <p:spPr/>
        <p:txBody>
          <a:bodyPr/>
          <a:lstStyle/>
          <a:p>
            <a:pPr marL="0" indent="0">
              <a:buNone/>
            </a:pPr>
            <a:r>
              <a:rPr lang="en-US" sz="800" dirty="0"/>
              <a:t># Fetch Gold Prices</a:t>
            </a:r>
          </a:p>
          <a:p>
            <a:pPr marL="0" indent="0">
              <a:buNone/>
            </a:pPr>
            <a:r>
              <a:rPr lang="en-US" sz="800" dirty="0" err="1"/>
              <a:t>yGld</a:t>
            </a:r>
            <a:r>
              <a:rPr lang="en-US" sz="800" dirty="0"/>
              <a:t> = </a:t>
            </a:r>
            <a:r>
              <a:rPr lang="en-US" sz="800" dirty="0" err="1"/>
              <a:t>yf.download</a:t>
            </a:r>
            <a:r>
              <a:rPr lang="en-US" sz="800" dirty="0"/>
              <a:t>('GLD', START_DATE, END_DATE, </a:t>
            </a:r>
            <a:r>
              <a:rPr lang="en-US" sz="800" dirty="0" err="1"/>
              <a:t>auto_adjust</a:t>
            </a:r>
            <a:r>
              <a:rPr lang="en-US" sz="800" dirty="0"/>
              <a:t>=True)</a:t>
            </a:r>
          </a:p>
          <a:p>
            <a:pPr marL="0" indent="0">
              <a:buNone/>
            </a:pPr>
            <a:r>
              <a:rPr lang="en-US" sz="800" dirty="0"/>
              <a:t># Fetch S&amp;P500 for baseline performance</a:t>
            </a:r>
          </a:p>
          <a:p>
            <a:pPr marL="0" indent="0">
              <a:buNone/>
            </a:pPr>
            <a:r>
              <a:rPr lang="en-US" sz="800" dirty="0" err="1"/>
              <a:t>snp</a:t>
            </a:r>
            <a:r>
              <a:rPr lang="en-US" sz="800" dirty="0"/>
              <a:t> = </a:t>
            </a:r>
            <a:r>
              <a:rPr lang="en-US" sz="800" dirty="0" err="1"/>
              <a:t>fred.get_series</a:t>
            </a:r>
            <a:r>
              <a:rPr lang="en-US" sz="800" dirty="0"/>
              <a:t>('SP500', </a:t>
            </a:r>
            <a:r>
              <a:rPr lang="en-US" sz="800" dirty="0" err="1"/>
              <a:t>observation_start</a:t>
            </a:r>
            <a:r>
              <a:rPr lang="en-US" sz="800" dirty="0"/>
              <a:t>=START_DATE, </a:t>
            </a:r>
            <a:r>
              <a:rPr lang="en-US" sz="800" dirty="0" err="1"/>
              <a:t>observation_end</a:t>
            </a:r>
            <a:r>
              <a:rPr lang="en-US" sz="800" dirty="0"/>
              <a:t>=END_DATE)</a:t>
            </a:r>
          </a:p>
          <a:p>
            <a:pPr marL="0" indent="0">
              <a:buNone/>
            </a:pPr>
            <a:r>
              <a:rPr lang="en-US" sz="800" dirty="0"/>
              <a:t># Fetch Consumer Price Index</a:t>
            </a:r>
          </a:p>
          <a:p>
            <a:pPr marL="0" indent="0">
              <a:buNone/>
            </a:pPr>
            <a:r>
              <a:rPr lang="en-US" sz="800" dirty="0"/>
              <a:t>cpi = </a:t>
            </a:r>
            <a:r>
              <a:rPr lang="en-US" sz="800" dirty="0" err="1"/>
              <a:t>fred.get_series</a:t>
            </a:r>
            <a:r>
              <a:rPr lang="en-US" sz="800" dirty="0"/>
              <a:t>('CPIAUCNS', </a:t>
            </a:r>
            <a:r>
              <a:rPr lang="en-US" sz="800" dirty="0" err="1"/>
              <a:t>observation_start</a:t>
            </a:r>
            <a:r>
              <a:rPr lang="en-US" sz="800" dirty="0"/>
              <a:t>=START_DATE, </a:t>
            </a:r>
            <a:r>
              <a:rPr lang="en-US" sz="800" dirty="0" err="1"/>
              <a:t>observation_end</a:t>
            </a:r>
            <a:r>
              <a:rPr lang="en-US" sz="800" dirty="0"/>
              <a:t>=END_DATE)</a:t>
            </a:r>
          </a:p>
          <a:p>
            <a:pPr marL="0" indent="0">
              <a:buNone/>
            </a:pPr>
            <a:r>
              <a:rPr lang="en-US" sz="800" dirty="0"/>
              <a:t># Fetch Personal Consumption Expenditures</a:t>
            </a:r>
          </a:p>
          <a:p>
            <a:pPr marL="0" indent="0">
              <a:buNone/>
            </a:pPr>
            <a:r>
              <a:rPr lang="en-US" sz="800" dirty="0" err="1"/>
              <a:t>pce</a:t>
            </a:r>
            <a:r>
              <a:rPr lang="en-US" sz="800" dirty="0"/>
              <a:t> = </a:t>
            </a:r>
            <a:r>
              <a:rPr lang="en-US" sz="800" dirty="0" err="1"/>
              <a:t>fred.get_series</a:t>
            </a:r>
            <a:r>
              <a:rPr lang="en-US" sz="800" dirty="0"/>
              <a:t>('PCE', </a:t>
            </a:r>
            <a:r>
              <a:rPr lang="en-US" sz="800" dirty="0" err="1"/>
              <a:t>observation_start</a:t>
            </a:r>
            <a:r>
              <a:rPr lang="en-US" sz="800" dirty="0"/>
              <a:t>=START_DATE, </a:t>
            </a:r>
            <a:r>
              <a:rPr lang="en-US" sz="800" dirty="0" err="1"/>
              <a:t>observation_end</a:t>
            </a:r>
            <a:r>
              <a:rPr lang="en-US" sz="800" dirty="0"/>
              <a:t>=END_DATE)</a:t>
            </a:r>
          </a:p>
          <a:p>
            <a:pPr marL="0" indent="0">
              <a:buNone/>
            </a:pPr>
            <a:r>
              <a:rPr lang="en-US" sz="800" dirty="0"/>
              <a:t># Fetch Unemployment Rate</a:t>
            </a:r>
          </a:p>
          <a:p>
            <a:pPr marL="0" indent="0">
              <a:buNone/>
            </a:pPr>
            <a:r>
              <a:rPr lang="en-US" sz="800" dirty="0" err="1"/>
              <a:t>une</a:t>
            </a:r>
            <a:r>
              <a:rPr lang="en-US" sz="800" dirty="0"/>
              <a:t> = </a:t>
            </a:r>
            <a:r>
              <a:rPr lang="en-US" sz="800" dirty="0" err="1"/>
              <a:t>fred.get_series</a:t>
            </a:r>
            <a:r>
              <a:rPr lang="en-US" sz="800" dirty="0"/>
              <a:t>('UNRATE', </a:t>
            </a:r>
            <a:r>
              <a:rPr lang="en-US" sz="800" dirty="0" err="1"/>
              <a:t>observation_start</a:t>
            </a:r>
            <a:r>
              <a:rPr lang="en-US" sz="800" dirty="0"/>
              <a:t>=START_DATE, </a:t>
            </a:r>
            <a:r>
              <a:rPr lang="en-US" sz="800" dirty="0" err="1"/>
              <a:t>observation_end</a:t>
            </a:r>
            <a:r>
              <a:rPr lang="en-US" sz="800" dirty="0"/>
              <a:t>=END_DATE)</a:t>
            </a:r>
          </a:p>
          <a:p>
            <a:pPr marL="0" indent="0">
              <a:buNone/>
            </a:pPr>
            <a:r>
              <a:rPr lang="en-US" sz="800" dirty="0"/>
              <a:t># Fetch GDP </a:t>
            </a:r>
          </a:p>
          <a:p>
            <a:pPr marL="0" indent="0">
              <a:buNone/>
            </a:pPr>
            <a:r>
              <a:rPr lang="en-US" sz="800" dirty="0" err="1"/>
              <a:t>gdp</a:t>
            </a:r>
            <a:r>
              <a:rPr lang="en-US" sz="800" dirty="0"/>
              <a:t> = </a:t>
            </a:r>
            <a:r>
              <a:rPr lang="en-US" sz="800" dirty="0" err="1"/>
              <a:t>fred.get_series</a:t>
            </a:r>
            <a:r>
              <a:rPr lang="en-US" sz="800" dirty="0"/>
              <a:t>('GDP', </a:t>
            </a:r>
            <a:r>
              <a:rPr lang="en-US" sz="800" dirty="0" err="1"/>
              <a:t>observation_start</a:t>
            </a:r>
            <a:r>
              <a:rPr lang="en-US" sz="800" dirty="0"/>
              <a:t>=START_DATE, </a:t>
            </a:r>
            <a:r>
              <a:rPr lang="en-US" sz="800" dirty="0" err="1"/>
              <a:t>observation_end</a:t>
            </a:r>
            <a:r>
              <a:rPr lang="en-US" sz="800" dirty="0"/>
              <a:t>=END_DATE)</a:t>
            </a:r>
          </a:p>
          <a:p>
            <a:pPr marL="0" indent="0">
              <a:buNone/>
            </a:pPr>
            <a:r>
              <a:rPr lang="en-US" sz="800" dirty="0"/>
              <a:t># Fetch Inflation </a:t>
            </a:r>
          </a:p>
          <a:p>
            <a:pPr marL="0" indent="0">
              <a:buNone/>
            </a:pPr>
            <a:r>
              <a:rPr lang="en-US" sz="800" dirty="0"/>
              <a:t>inflation = </a:t>
            </a:r>
            <a:r>
              <a:rPr lang="en-US" sz="800" dirty="0" err="1"/>
              <a:t>fred.get_series</a:t>
            </a:r>
            <a:r>
              <a:rPr lang="en-US" sz="800" dirty="0"/>
              <a:t>('FPCPITOTLZGUSA', </a:t>
            </a:r>
            <a:r>
              <a:rPr lang="en-US" sz="800" dirty="0" err="1"/>
              <a:t>observation_start</a:t>
            </a:r>
            <a:r>
              <a:rPr lang="en-US" sz="800" dirty="0"/>
              <a:t> = START_DATE, </a:t>
            </a:r>
            <a:r>
              <a:rPr lang="en-US" sz="800" dirty="0" err="1"/>
              <a:t>observation_end</a:t>
            </a:r>
            <a:r>
              <a:rPr lang="en-US" sz="800" dirty="0"/>
              <a:t>=END_DATE)</a:t>
            </a:r>
          </a:p>
          <a:p>
            <a:pPr marL="0" indent="0">
              <a:buNone/>
            </a:pPr>
            <a:r>
              <a:rPr lang="en-US" sz="800" dirty="0"/>
              <a:t># Fetch M2 Money Stock</a:t>
            </a:r>
          </a:p>
          <a:p>
            <a:pPr marL="0" indent="0">
              <a:buNone/>
            </a:pPr>
            <a:r>
              <a:rPr lang="en-US" sz="800" dirty="0"/>
              <a:t>m2 = </a:t>
            </a:r>
            <a:r>
              <a:rPr lang="en-US" sz="800" dirty="0" err="1"/>
              <a:t>fred.get_series</a:t>
            </a:r>
            <a:r>
              <a:rPr lang="en-US" sz="800" dirty="0"/>
              <a:t>('WM2NS', </a:t>
            </a:r>
            <a:r>
              <a:rPr lang="en-US" sz="800" dirty="0" err="1"/>
              <a:t>observation_start</a:t>
            </a:r>
            <a:r>
              <a:rPr lang="en-US" sz="800" dirty="0"/>
              <a:t>=START_DATE, </a:t>
            </a:r>
            <a:r>
              <a:rPr lang="en-US" sz="800" dirty="0" err="1"/>
              <a:t>observation_end</a:t>
            </a:r>
            <a:r>
              <a:rPr lang="en-US" sz="800" dirty="0"/>
              <a:t>=END_DATE)</a:t>
            </a:r>
          </a:p>
          <a:p>
            <a:pPr marL="0" indent="0">
              <a:buNone/>
            </a:pPr>
            <a:r>
              <a:rPr lang="en-US" sz="800" dirty="0"/>
              <a:t># Federal Funds Rate</a:t>
            </a:r>
          </a:p>
          <a:p>
            <a:pPr marL="0" indent="0">
              <a:buNone/>
            </a:pPr>
            <a:r>
              <a:rPr lang="en-US" sz="800" dirty="0" err="1"/>
              <a:t>dff</a:t>
            </a:r>
            <a:r>
              <a:rPr lang="en-US" sz="800" dirty="0"/>
              <a:t> = </a:t>
            </a:r>
            <a:r>
              <a:rPr lang="en-US" sz="800" dirty="0" err="1"/>
              <a:t>fred.get_series</a:t>
            </a:r>
            <a:r>
              <a:rPr lang="en-US" sz="800" dirty="0"/>
              <a:t>('DFF', </a:t>
            </a:r>
            <a:r>
              <a:rPr lang="en-US" sz="800" dirty="0" err="1"/>
              <a:t>observation_start</a:t>
            </a:r>
            <a:r>
              <a:rPr lang="en-US" sz="800" dirty="0"/>
              <a:t>=START_DATE, </a:t>
            </a:r>
            <a:r>
              <a:rPr lang="en-US" sz="800" dirty="0" err="1"/>
              <a:t>observation_end</a:t>
            </a:r>
            <a:r>
              <a:rPr lang="en-US" sz="800" dirty="0"/>
              <a:t>=END_DATE)</a:t>
            </a:r>
          </a:p>
          <a:p>
            <a:pPr marL="0" indent="0">
              <a:buNone/>
            </a:pPr>
            <a:r>
              <a:rPr lang="en-US" sz="800" dirty="0"/>
              <a:t># Market Yield on U.S. Treasury Securities at 10-Year Constant Maturity, Quoted on an Investment Basis</a:t>
            </a:r>
          </a:p>
          <a:p>
            <a:pPr marL="0" indent="0">
              <a:buNone/>
            </a:pPr>
            <a:r>
              <a:rPr lang="en-US" sz="800" dirty="0"/>
              <a:t>tbond_10yr = </a:t>
            </a:r>
            <a:r>
              <a:rPr lang="en-US" sz="800" dirty="0" err="1"/>
              <a:t>fred.get_series</a:t>
            </a:r>
            <a:r>
              <a:rPr lang="en-US" sz="800" dirty="0"/>
              <a:t>('DGS10', </a:t>
            </a:r>
            <a:r>
              <a:rPr lang="en-US" sz="800" dirty="0" err="1"/>
              <a:t>observation_start</a:t>
            </a:r>
            <a:r>
              <a:rPr lang="en-US" sz="800" dirty="0"/>
              <a:t> = START_DATE, </a:t>
            </a:r>
            <a:r>
              <a:rPr lang="en-US" sz="800" dirty="0" err="1"/>
              <a:t>observation_end</a:t>
            </a:r>
            <a:r>
              <a:rPr lang="en-US" sz="800" dirty="0"/>
              <a:t>=END_DATE)</a:t>
            </a:r>
          </a:p>
          <a:p>
            <a:pPr marL="0" indent="0">
              <a:buNone/>
            </a:pPr>
            <a:r>
              <a:rPr lang="en-US" sz="800" dirty="0"/>
              <a:t># Market Yield on U.S. Treasury Securities at 5-Year Constant Maturity, Quoted on an Investment Basis</a:t>
            </a:r>
          </a:p>
          <a:p>
            <a:pPr marL="0" indent="0">
              <a:buNone/>
            </a:pPr>
            <a:r>
              <a:rPr lang="en-US" sz="800" dirty="0"/>
              <a:t>tbond_5yr = </a:t>
            </a:r>
            <a:r>
              <a:rPr lang="en-US" sz="800" dirty="0" err="1"/>
              <a:t>fred.get_series</a:t>
            </a:r>
            <a:r>
              <a:rPr lang="en-US" sz="800" dirty="0"/>
              <a:t>('DGS5', </a:t>
            </a:r>
            <a:r>
              <a:rPr lang="en-US" sz="800" dirty="0" err="1"/>
              <a:t>observation_start</a:t>
            </a:r>
            <a:r>
              <a:rPr lang="en-US" sz="800" dirty="0"/>
              <a:t> = START_DATE, </a:t>
            </a:r>
            <a:r>
              <a:rPr lang="en-US" sz="800" dirty="0" err="1"/>
              <a:t>observation_end</a:t>
            </a:r>
            <a:r>
              <a:rPr lang="en-US" sz="800" dirty="0"/>
              <a:t>=END_DATE)</a:t>
            </a:r>
          </a:p>
          <a:p>
            <a:pPr marL="0" indent="0">
              <a:buNone/>
            </a:pPr>
            <a:r>
              <a:rPr lang="en-US" sz="800" dirty="0"/>
              <a:t># Market Yield on U.S. Treasury Securities at 3-Month Constant Maturity, Quoted on an Investment Basis</a:t>
            </a:r>
          </a:p>
          <a:p>
            <a:pPr marL="0" indent="0">
              <a:buNone/>
            </a:pPr>
            <a:r>
              <a:rPr lang="en-US" sz="800" dirty="0"/>
              <a:t>dgs3mo = </a:t>
            </a:r>
            <a:r>
              <a:rPr lang="en-US" sz="800" dirty="0" err="1"/>
              <a:t>fred.get_series</a:t>
            </a:r>
            <a:r>
              <a:rPr lang="en-US" sz="800" dirty="0"/>
              <a:t>('DGS3MO', </a:t>
            </a:r>
            <a:r>
              <a:rPr lang="en-US" sz="800" dirty="0" err="1"/>
              <a:t>observation_start</a:t>
            </a:r>
            <a:r>
              <a:rPr lang="en-US" sz="800" dirty="0"/>
              <a:t> = START_DATE, </a:t>
            </a:r>
            <a:r>
              <a:rPr lang="en-US" sz="800" dirty="0" err="1"/>
              <a:t>observation_end</a:t>
            </a:r>
            <a:r>
              <a:rPr lang="en-US" sz="800" dirty="0"/>
              <a:t>=END_DATE)</a:t>
            </a:r>
          </a:p>
          <a:p>
            <a:pPr marL="0" indent="0">
              <a:buNone/>
            </a:pPr>
            <a:r>
              <a:rPr lang="en-US" sz="800" dirty="0"/>
              <a:t># Market Yield on U.S. Treasury Securities at 1-Month Constant Maturity, Quoted on an Investment Basis</a:t>
            </a:r>
          </a:p>
          <a:p>
            <a:pPr marL="0" indent="0">
              <a:buNone/>
            </a:pPr>
            <a:r>
              <a:rPr lang="en-US" sz="800" dirty="0"/>
              <a:t>dgs1mo = </a:t>
            </a:r>
            <a:r>
              <a:rPr lang="en-US" sz="800" dirty="0" err="1"/>
              <a:t>fred.get_series</a:t>
            </a:r>
            <a:r>
              <a:rPr lang="en-US" sz="800" dirty="0"/>
              <a:t>('DGS1MO', </a:t>
            </a:r>
            <a:r>
              <a:rPr lang="en-US" sz="800" dirty="0" err="1"/>
              <a:t>observation_start</a:t>
            </a:r>
            <a:r>
              <a:rPr lang="en-US" sz="800" dirty="0"/>
              <a:t> = START_DATE, </a:t>
            </a:r>
            <a:r>
              <a:rPr lang="en-US" sz="800" dirty="0" err="1"/>
              <a:t>observation_end</a:t>
            </a:r>
            <a:r>
              <a:rPr lang="en-US" sz="800" dirty="0"/>
              <a:t>=END_DATE)</a:t>
            </a:r>
          </a:p>
          <a:p>
            <a:pPr marL="0" indent="0">
              <a:buNone/>
            </a:pPr>
            <a:r>
              <a:rPr lang="en-US" sz="800" dirty="0"/>
              <a:t># Smoothed US Recession Probabilities</a:t>
            </a:r>
          </a:p>
          <a:p>
            <a:pPr marL="0" indent="0">
              <a:buNone/>
            </a:pPr>
            <a:r>
              <a:rPr lang="en-US" sz="800" dirty="0"/>
              <a:t>recession = </a:t>
            </a:r>
            <a:r>
              <a:rPr lang="en-US" sz="800" dirty="0" err="1"/>
              <a:t>fred.get_series</a:t>
            </a:r>
            <a:r>
              <a:rPr lang="en-US" sz="800" dirty="0"/>
              <a:t>('RECPROUSM156N', </a:t>
            </a:r>
            <a:r>
              <a:rPr lang="en-US" sz="800" dirty="0" err="1"/>
              <a:t>observation_start</a:t>
            </a:r>
            <a:r>
              <a:rPr lang="en-US" sz="800" dirty="0"/>
              <a:t>=START_DATE, </a:t>
            </a:r>
            <a:r>
              <a:rPr lang="en-US" sz="800" dirty="0" err="1"/>
              <a:t>observation_end</a:t>
            </a:r>
            <a:r>
              <a:rPr lang="en-US" sz="800" dirty="0"/>
              <a:t>=END_DATE)</a:t>
            </a:r>
          </a:p>
          <a:p>
            <a:pPr marL="0" indent="0">
              <a:buNone/>
            </a:pPr>
            <a:r>
              <a:rPr lang="en-US" sz="800" dirty="0"/>
              <a:t># NBER Recession</a:t>
            </a:r>
          </a:p>
          <a:p>
            <a:pPr marL="0" indent="0">
              <a:buNone/>
            </a:pPr>
            <a:r>
              <a:rPr lang="en-US" sz="800" dirty="0" err="1"/>
              <a:t>nber</a:t>
            </a:r>
            <a:r>
              <a:rPr lang="en-US" sz="800" dirty="0"/>
              <a:t> = </a:t>
            </a:r>
            <a:r>
              <a:rPr lang="en-US" sz="800" dirty="0" err="1"/>
              <a:t>fred.get_series</a:t>
            </a:r>
            <a:r>
              <a:rPr lang="en-US" sz="800" dirty="0"/>
              <a:t>('USREC', </a:t>
            </a:r>
            <a:r>
              <a:rPr lang="en-US" sz="800" dirty="0" err="1"/>
              <a:t>observation_start</a:t>
            </a:r>
            <a:r>
              <a:rPr lang="en-US" sz="800" dirty="0"/>
              <a:t> = START_DATE, </a:t>
            </a:r>
            <a:r>
              <a:rPr lang="en-US" sz="800" dirty="0" err="1"/>
              <a:t>observation_end</a:t>
            </a:r>
            <a:r>
              <a:rPr lang="en-US" sz="800" dirty="0"/>
              <a:t>=END_DATE)</a:t>
            </a:r>
          </a:p>
          <a:p>
            <a:pPr marL="0" indent="0">
              <a:buNone/>
            </a:pPr>
            <a:r>
              <a:rPr lang="en-US" sz="800" dirty="0"/>
              <a:t># Total nonfarm employment</a:t>
            </a:r>
          </a:p>
          <a:p>
            <a:pPr marL="0" indent="0">
              <a:buNone/>
            </a:pPr>
            <a:r>
              <a:rPr lang="en-US" sz="800" dirty="0" err="1"/>
              <a:t>payems</a:t>
            </a:r>
            <a:r>
              <a:rPr lang="en-US" sz="800" dirty="0"/>
              <a:t> = </a:t>
            </a:r>
            <a:r>
              <a:rPr lang="en-US" sz="800" dirty="0" err="1"/>
              <a:t>fred.get_series</a:t>
            </a:r>
            <a:r>
              <a:rPr lang="en-US" sz="800" dirty="0"/>
              <a:t>('PAYEMS', </a:t>
            </a:r>
            <a:r>
              <a:rPr lang="en-US" sz="800" dirty="0" err="1"/>
              <a:t>observation_start</a:t>
            </a:r>
            <a:r>
              <a:rPr lang="en-US" sz="800" dirty="0"/>
              <a:t> = START_DATE, </a:t>
            </a:r>
            <a:r>
              <a:rPr lang="en-US" sz="800" dirty="0" err="1"/>
              <a:t>observation_end</a:t>
            </a:r>
            <a:r>
              <a:rPr lang="en-US" sz="800" dirty="0"/>
              <a:t>=END_DATE)</a:t>
            </a:r>
          </a:p>
        </p:txBody>
      </p:sp>
      <p:sp>
        <p:nvSpPr>
          <p:cNvPr id="4" name="Footer Placeholder 3">
            <a:extLst>
              <a:ext uri="{FF2B5EF4-FFF2-40B4-BE49-F238E27FC236}">
                <a16:creationId xmlns:a16="http://schemas.microsoft.com/office/drawing/2014/main" id="{25953402-4B13-D86F-656D-BDFA317F7838}"/>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DC642FE3-7D21-93D8-CA53-4BAA15119D4B}"/>
              </a:ext>
            </a:extLst>
          </p:cNvPr>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spTree>
    <p:extLst>
      <p:ext uri="{BB962C8B-B14F-4D97-AF65-F5344CB8AC3E}">
        <p14:creationId xmlns:p14="http://schemas.microsoft.com/office/powerpoint/2010/main" val="376660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A364-A9BC-7C44-877F-93D692776989}"/>
              </a:ext>
            </a:extLst>
          </p:cNvPr>
          <p:cNvSpPr>
            <a:spLocks noGrp="1"/>
          </p:cNvSpPr>
          <p:nvPr>
            <p:ph type="title"/>
          </p:nvPr>
        </p:nvSpPr>
        <p:spPr/>
        <p:txBody>
          <a:bodyPr/>
          <a:lstStyle/>
          <a:p>
            <a:r>
              <a:rPr lang="en-US" dirty="0"/>
              <a:t>Code Highlights Cont.</a:t>
            </a:r>
          </a:p>
        </p:txBody>
      </p:sp>
      <p:sp>
        <p:nvSpPr>
          <p:cNvPr id="3" name="Content Placeholder 2">
            <a:extLst>
              <a:ext uri="{FF2B5EF4-FFF2-40B4-BE49-F238E27FC236}">
                <a16:creationId xmlns:a16="http://schemas.microsoft.com/office/drawing/2014/main" id="{144AE58F-29C7-D4DF-86C5-A988185718F4}"/>
              </a:ext>
            </a:extLst>
          </p:cNvPr>
          <p:cNvSpPr>
            <a:spLocks noGrp="1"/>
          </p:cNvSpPr>
          <p:nvPr>
            <p:ph idx="1"/>
          </p:nvPr>
        </p:nvSpPr>
        <p:spPr/>
        <p:txBody>
          <a:bodyPr/>
          <a:lstStyle/>
          <a:p>
            <a:pPr marL="0" indent="0">
              <a:buNone/>
            </a:pPr>
            <a:r>
              <a:rPr lang="en-US" sz="800" dirty="0"/>
              <a:t># Univariate LSTM</a:t>
            </a:r>
          </a:p>
          <a:p>
            <a:pPr marL="0" indent="0">
              <a:buNone/>
            </a:pPr>
            <a:r>
              <a:rPr lang="en-US" sz="800" dirty="0" err="1"/>
              <a:t>lstm_model</a:t>
            </a:r>
            <a:r>
              <a:rPr lang="en-US" sz="800" dirty="0"/>
              <a:t> = Sequential()  </a:t>
            </a:r>
          </a:p>
          <a:p>
            <a:pPr marL="0" indent="0">
              <a:buNone/>
            </a:pPr>
            <a:r>
              <a:rPr lang="en-US" sz="800" dirty="0" err="1"/>
              <a:t>lstm_model.add</a:t>
            </a:r>
            <a:r>
              <a:rPr lang="en-US" sz="800" dirty="0"/>
              <a:t>(LSTM(units=50, </a:t>
            </a:r>
            <a:r>
              <a:rPr lang="en-US" sz="800" dirty="0" err="1"/>
              <a:t>return_sequences</a:t>
            </a:r>
            <a:r>
              <a:rPr lang="en-US" sz="800" dirty="0"/>
              <a:t>=True, </a:t>
            </a:r>
            <a:r>
              <a:rPr lang="en-US" sz="800" dirty="0" err="1"/>
              <a:t>input_shape</a:t>
            </a:r>
            <a:r>
              <a:rPr lang="en-US" sz="800" dirty="0"/>
              <a:t>=(</a:t>
            </a:r>
            <a:r>
              <a:rPr lang="en-US" sz="800" dirty="0" err="1"/>
              <a:t>features_set.shape</a:t>
            </a:r>
            <a:r>
              <a:rPr lang="en-US" sz="800" dirty="0"/>
              <a:t>[1], 1),unroll=False))  </a:t>
            </a:r>
          </a:p>
          <a:p>
            <a:pPr marL="0" indent="0">
              <a:buNone/>
            </a:pPr>
            <a:r>
              <a:rPr lang="en-US" sz="800" dirty="0" err="1"/>
              <a:t>lstm_model.add</a:t>
            </a:r>
            <a:r>
              <a:rPr lang="en-US" sz="800" dirty="0"/>
              <a:t>(Dropout(0.2))  </a:t>
            </a:r>
          </a:p>
          <a:p>
            <a:pPr marL="0" indent="0">
              <a:buNone/>
            </a:pPr>
            <a:r>
              <a:rPr lang="en-US" sz="800" dirty="0" err="1"/>
              <a:t>lstm_model.add</a:t>
            </a:r>
            <a:r>
              <a:rPr lang="en-US" sz="800" dirty="0"/>
              <a:t>(LSTM(units=50, </a:t>
            </a:r>
            <a:r>
              <a:rPr lang="en-US" sz="800" dirty="0" err="1"/>
              <a:t>return_sequences</a:t>
            </a:r>
            <a:r>
              <a:rPr lang="en-US" sz="800" dirty="0"/>
              <a:t>=True))  </a:t>
            </a:r>
          </a:p>
          <a:p>
            <a:pPr marL="0" indent="0">
              <a:buNone/>
            </a:pPr>
            <a:r>
              <a:rPr lang="en-US" sz="800" dirty="0" err="1"/>
              <a:t>lstm_model.add</a:t>
            </a:r>
            <a:r>
              <a:rPr lang="en-US" sz="800" dirty="0"/>
              <a:t>(Dropout(0.2))</a:t>
            </a:r>
          </a:p>
          <a:p>
            <a:pPr marL="0" indent="0">
              <a:buNone/>
            </a:pPr>
            <a:r>
              <a:rPr lang="en-US" sz="800" dirty="0" err="1"/>
              <a:t>lstm_model.add</a:t>
            </a:r>
            <a:r>
              <a:rPr lang="en-US" sz="800" dirty="0"/>
              <a:t>(LSTM(units=50, </a:t>
            </a:r>
            <a:r>
              <a:rPr lang="en-US" sz="800" dirty="0" err="1"/>
              <a:t>return_sequences</a:t>
            </a:r>
            <a:r>
              <a:rPr lang="en-US" sz="800" dirty="0"/>
              <a:t>=True))  </a:t>
            </a:r>
          </a:p>
          <a:p>
            <a:pPr marL="0" indent="0">
              <a:buNone/>
            </a:pPr>
            <a:r>
              <a:rPr lang="en-US" sz="800" dirty="0" err="1"/>
              <a:t>lstm_model.add</a:t>
            </a:r>
            <a:r>
              <a:rPr lang="en-US" sz="800" dirty="0"/>
              <a:t>(Dropout(0.2))</a:t>
            </a:r>
          </a:p>
          <a:p>
            <a:endParaRPr lang="en-US" sz="800" dirty="0"/>
          </a:p>
          <a:p>
            <a:pPr marL="0" indent="0">
              <a:buNone/>
            </a:pPr>
            <a:r>
              <a:rPr lang="en-US" sz="800" dirty="0" err="1"/>
              <a:t>lstm_model.add</a:t>
            </a:r>
            <a:r>
              <a:rPr lang="en-US" sz="800" dirty="0"/>
              <a:t>(LSTM(units=50))  </a:t>
            </a:r>
          </a:p>
          <a:p>
            <a:pPr marL="0" indent="0">
              <a:buNone/>
            </a:pPr>
            <a:r>
              <a:rPr lang="en-US" sz="800" dirty="0" err="1"/>
              <a:t>lstm_model.add</a:t>
            </a:r>
            <a:r>
              <a:rPr lang="en-US" sz="800" dirty="0"/>
              <a:t>(Dropout(0.2))  </a:t>
            </a:r>
          </a:p>
          <a:p>
            <a:pPr marL="0" indent="0">
              <a:buNone/>
            </a:pPr>
            <a:r>
              <a:rPr lang="en-US" sz="800" dirty="0" err="1"/>
              <a:t>lstm_model.add</a:t>
            </a:r>
            <a:r>
              <a:rPr lang="en-US" sz="800" dirty="0"/>
              <a:t>(Dense(units = 1))  </a:t>
            </a:r>
          </a:p>
          <a:p>
            <a:endParaRPr lang="en-US" sz="800" dirty="0"/>
          </a:p>
          <a:p>
            <a:pPr marL="0" indent="0">
              <a:buNone/>
            </a:pPr>
            <a:r>
              <a:rPr lang="en-US" sz="800" dirty="0" err="1"/>
              <a:t>lstm_model.summary</a:t>
            </a:r>
            <a:r>
              <a:rPr lang="en-US" sz="800" dirty="0"/>
              <a:t>()</a:t>
            </a:r>
          </a:p>
          <a:p>
            <a:pPr marL="0" indent="0">
              <a:buNone/>
            </a:pPr>
            <a:endParaRPr lang="en-US" sz="800" dirty="0"/>
          </a:p>
          <a:p>
            <a:pPr marL="0" indent="0">
              <a:buNone/>
            </a:pPr>
            <a:r>
              <a:rPr lang="en-US" sz="800" dirty="0"/>
              <a:t># Multivariate LSTM</a:t>
            </a:r>
          </a:p>
          <a:p>
            <a:pPr marL="0" indent="0">
              <a:buNone/>
            </a:pPr>
            <a:r>
              <a:rPr lang="en-US" sz="800" dirty="0" err="1"/>
              <a:t>multi_gru_model</a:t>
            </a:r>
            <a:r>
              <a:rPr lang="en-US" sz="800" dirty="0"/>
              <a:t> = Sequential()  </a:t>
            </a:r>
          </a:p>
          <a:p>
            <a:pPr marL="0" indent="0">
              <a:buNone/>
            </a:pPr>
            <a:r>
              <a:rPr lang="en-US" sz="800" dirty="0" err="1"/>
              <a:t>multi_gru_model.add</a:t>
            </a:r>
            <a:r>
              <a:rPr lang="en-US" sz="800" dirty="0"/>
              <a:t>(</a:t>
            </a:r>
            <a:r>
              <a:rPr lang="en-US" sz="800" dirty="0" err="1"/>
              <a:t>layers.GRU</a:t>
            </a:r>
            <a:r>
              <a:rPr lang="en-US" sz="800" dirty="0"/>
              <a:t>(units=50, </a:t>
            </a:r>
            <a:r>
              <a:rPr lang="en-US" sz="800" dirty="0" err="1"/>
              <a:t>return_sequences</a:t>
            </a:r>
            <a:r>
              <a:rPr lang="en-US" sz="800" dirty="0"/>
              <a:t>=True, </a:t>
            </a:r>
            <a:r>
              <a:rPr lang="en-US" sz="800" dirty="0" err="1"/>
              <a:t>input_shape</a:t>
            </a:r>
            <a:r>
              <a:rPr lang="en-US" sz="800" dirty="0"/>
              <a:t>=(</a:t>
            </a:r>
            <a:r>
              <a:rPr lang="en-US" sz="800" dirty="0" err="1"/>
              <a:t>multi_features_set.shape</a:t>
            </a:r>
            <a:r>
              <a:rPr lang="en-US" sz="800" dirty="0"/>
              <a:t>[1], </a:t>
            </a:r>
            <a:r>
              <a:rPr lang="en-US" sz="800" dirty="0" err="1"/>
              <a:t>multi_features_set.shape</a:t>
            </a:r>
            <a:r>
              <a:rPr lang="en-US" sz="800" dirty="0"/>
              <a:t>[2]),unroll=False))  </a:t>
            </a:r>
          </a:p>
          <a:p>
            <a:pPr marL="0" indent="0">
              <a:buNone/>
            </a:pPr>
            <a:r>
              <a:rPr lang="en-US" sz="800" dirty="0" err="1"/>
              <a:t>multi_gru_model.add</a:t>
            </a:r>
            <a:r>
              <a:rPr lang="en-US" sz="800" dirty="0"/>
              <a:t>(Dropout(0.2))  </a:t>
            </a:r>
          </a:p>
          <a:p>
            <a:pPr marL="0" indent="0">
              <a:buNone/>
            </a:pPr>
            <a:r>
              <a:rPr lang="en-US" sz="800" dirty="0" err="1"/>
              <a:t>multi_gru_model.add</a:t>
            </a:r>
            <a:r>
              <a:rPr lang="en-US" sz="800" dirty="0"/>
              <a:t>(</a:t>
            </a:r>
            <a:r>
              <a:rPr lang="en-US" sz="800" dirty="0" err="1"/>
              <a:t>layers.GRU</a:t>
            </a:r>
            <a:r>
              <a:rPr lang="en-US" sz="800" dirty="0"/>
              <a:t>(units=50, </a:t>
            </a:r>
            <a:r>
              <a:rPr lang="en-US" sz="800" dirty="0" err="1"/>
              <a:t>return_sequences</a:t>
            </a:r>
            <a:r>
              <a:rPr lang="en-US" sz="800" dirty="0"/>
              <a:t>=True))  </a:t>
            </a:r>
          </a:p>
          <a:p>
            <a:pPr marL="0" indent="0">
              <a:buNone/>
            </a:pPr>
            <a:r>
              <a:rPr lang="en-US" sz="800" dirty="0" err="1"/>
              <a:t>multi_gru_model.add</a:t>
            </a:r>
            <a:r>
              <a:rPr lang="en-US" sz="800" dirty="0"/>
              <a:t>(Dropout(0.2))</a:t>
            </a:r>
          </a:p>
          <a:p>
            <a:pPr marL="0" indent="0">
              <a:buNone/>
            </a:pPr>
            <a:endParaRPr lang="en-US" sz="800" dirty="0"/>
          </a:p>
          <a:p>
            <a:pPr marL="0" indent="0">
              <a:buNone/>
            </a:pPr>
            <a:r>
              <a:rPr lang="en-US" sz="800" dirty="0" err="1"/>
              <a:t>multi_gru_model.add</a:t>
            </a:r>
            <a:r>
              <a:rPr lang="en-US" sz="800" dirty="0"/>
              <a:t>(</a:t>
            </a:r>
            <a:r>
              <a:rPr lang="en-US" sz="800" dirty="0" err="1"/>
              <a:t>layers.GRU</a:t>
            </a:r>
            <a:r>
              <a:rPr lang="en-US" sz="800" dirty="0"/>
              <a:t>(units=50, </a:t>
            </a:r>
            <a:r>
              <a:rPr lang="en-US" sz="800" dirty="0" err="1"/>
              <a:t>return_sequences</a:t>
            </a:r>
            <a:r>
              <a:rPr lang="en-US" sz="800" dirty="0"/>
              <a:t>=True))  </a:t>
            </a:r>
          </a:p>
          <a:p>
            <a:pPr marL="0" indent="0">
              <a:buNone/>
            </a:pPr>
            <a:r>
              <a:rPr lang="en-US" sz="800" dirty="0" err="1"/>
              <a:t>multi_gru_model.add</a:t>
            </a:r>
            <a:r>
              <a:rPr lang="en-US" sz="800" dirty="0"/>
              <a:t>(Dropout(0.2))</a:t>
            </a:r>
          </a:p>
          <a:p>
            <a:pPr marL="0" indent="0">
              <a:buNone/>
            </a:pPr>
            <a:endParaRPr lang="en-US" sz="800" dirty="0"/>
          </a:p>
          <a:p>
            <a:pPr marL="0" indent="0">
              <a:buNone/>
            </a:pPr>
            <a:r>
              <a:rPr lang="en-US" sz="800" dirty="0" err="1"/>
              <a:t>multi_gru_model.add</a:t>
            </a:r>
            <a:r>
              <a:rPr lang="en-US" sz="800" dirty="0"/>
              <a:t>(</a:t>
            </a:r>
            <a:r>
              <a:rPr lang="en-US" sz="800" dirty="0" err="1"/>
              <a:t>layers.GRU</a:t>
            </a:r>
            <a:r>
              <a:rPr lang="en-US" sz="800" dirty="0"/>
              <a:t>(units=50))  </a:t>
            </a:r>
          </a:p>
          <a:p>
            <a:pPr marL="0" indent="0">
              <a:buNone/>
            </a:pPr>
            <a:r>
              <a:rPr lang="en-US" sz="800" dirty="0" err="1"/>
              <a:t>multi_gru_model.add</a:t>
            </a:r>
            <a:r>
              <a:rPr lang="en-US" sz="800" dirty="0"/>
              <a:t>(Dropout(0.2))  </a:t>
            </a:r>
          </a:p>
          <a:p>
            <a:pPr marL="0" indent="0">
              <a:buNone/>
            </a:pPr>
            <a:r>
              <a:rPr lang="en-US" sz="800" dirty="0" err="1"/>
              <a:t>multi_gru_model.add</a:t>
            </a:r>
            <a:r>
              <a:rPr lang="en-US" sz="800" dirty="0"/>
              <a:t>(Dense(units = 1))  </a:t>
            </a:r>
          </a:p>
          <a:p>
            <a:pPr marL="0" indent="0">
              <a:buNone/>
            </a:pPr>
            <a:endParaRPr lang="en-US" sz="800" dirty="0"/>
          </a:p>
          <a:p>
            <a:pPr marL="0" indent="0">
              <a:buNone/>
            </a:pPr>
            <a:r>
              <a:rPr lang="en-US" sz="800" dirty="0" err="1"/>
              <a:t>multi_gru_model.summary</a:t>
            </a:r>
            <a:r>
              <a:rPr lang="en-US" sz="800" dirty="0"/>
              <a:t>()</a:t>
            </a:r>
          </a:p>
        </p:txBody>
      </p:sp>
      <p:sp>
        <p:nvSpPr>
          <p:cNvPr id="4" name="Footer Placeholder 3">
            <a:extLst>
              <a:ext uri="{FF2B5EF4-FFF2-40B4-BE49-F238E27FC236}">
                <a16:creationId xmlns:a16="http://schemas.microsoft.com/office/drawing/2014/main" id="{187D3DDB-2DC3-AFE5-DEEF-DD9DEBBCF595}"/>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AC2566CB-821C-99FE-5D27-9DE319D73162}"/>
              </a:ext>
            </a:extLst>
          </p:cNvPr>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spTree>
    <p:extLst>
      <p:ext uri="{BB962C8B-B14F-4D97-AF65-F5344CB8AC3E}">
        <p14:creationId xmlns:p14="http://schemas.microsoft.com/office/powerpoint/2010/main" val="3319690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4947-8DDC-7947-8E95-7D4CB842B8C5}"/>
              </a:ext>
            </a:extLst>
          </p:cNvPr>
          <p:cNvSpPr>
            <a:spLocks noGrp="1"/>
          </p:cNvSpPr>
          <p:nvPr>
            <p:ph type="title"/>
          </p:nvPr>
        </p:nvSpPr>
        <p:spPr>
          <a:xfrm>
            <a:off x="685800" y="2667000"/>
            <a:ext cx="7772400" cy="1362075"/>
          </a:xfrm>
        </p:spPr>
        <p:txBody>
          <a:bodyPr/>
          <a:lstStyle/>
          <a:p>
            <a:r>
              <a:rPr lang="en-US" dirty="0"/>
              <a:t>Demonstration (results and visualizations)</a:t>
            </a:r>
          </a:p>
        </p:txBody>
      </p:sp>
      <p:sp>
        <p:nvSpPr>
          <p:cNvPr id="4" name="Footer Placeholder 3">
            <a:extLst>
              <a:ext uri="{FF2B5EF4-FFF2-40B4-BE49-F238E27FC236}">
                <a16:creationId xmlns:a16="http://schemas.microsoft.com/office/drawing/2014/main" id="{85B45DBD-323F-4DC1-4D04-7E3DD34F7BF8}"/>
              </a:ext>
            </a:extLst>
          </p:cNvPr>
          <p:cNvSpPr>
            <a:spLocks noGrp="1"/>
          </p:cNvSpPr>
          <p:nvPr>
            <p:ph type="ftr" sz="quarter" idx="11"/>
          </p:nvPr>
        </p:nvSpPr>
        <p:spPr/>
        <p:txBody>
          <a:bodyPr/>
          <a:lstStyle/>
          <a:p>
            <a:pPr>
              <a:defRPr/>
            </a:pPr>
            <a:r>
              <a:rPr lang="en-US" dirty="0"/>
              <a:t>@Julian Wiley</a:t>
            </a:r>
          </a:p>
        </p:txBody>
      </p:sp>
      <p:sp>
        <p:nvSpPr>
          <p:cNvPr id="5" name="Slide Number Placeholder 4">
            <a:extLst>
              <a:ext uri="{FF2B5EF4-FFF2-40B4-BE49-F238E27FC236}">
                <a16:creationId xmlns:a16="http://schemas.microsoft.com/office/drawing/2014/main" id="{5CE1FF36-F736-5E40-5519-9864F6322A4C}"/>
              </a:ext>
            </a:extLst>
          </p:cNvPr>
          <p:cNvSpPr>
            <a:spLocks noGrp="1"/>
          </p:cNvSpPr>
          <p:nvPr>
            <p:ph type="sldNum" sz="quarter" idx="12"/>
          </p:nvPr>
        </p:nvSpPr>
        <p:spPr/>
        <p:txBody>
          <a:bodyPr/>
          <a:lstStyle/>
          <a:p>
            <a:pPr>
              <a:defRPr/>
            </a:pPr>
            <a:fld id="{E1D6EFB9-832D-41AA-B6AA-BA3FDFDF217B}" type="slidenum">
              <a:rPr lang="en-US" smtClean="0"/>
              <a:pPr>
                <a:defRPr/>
              </a:pPr>
              <a:t>9</a:t>
            </a:fld>
            <a:endParaRPr lang="en-US"/>
          </a:p>
        </p:txBody>
      </p:sp>
    </p:spTree>
    <p:extLst>
      <p:ext uri="{BB962C8B-B14F-4D97-AF65-F5344CB8AC3E}">
        <p14:creationId xmlns:p14="http://schemas.microsoft.com/office/powerpoint/2010/main" val="1819350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18270</TotalTime>
  <Words>1465</Words>
  <Application>Microsoft Office PowerPoint</Application>
  <PresentationFormat>On-screen Show (4:3)</PresentationFormat>
  <Paragraphs>179</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 Final Project  Predicting Recessions Using Gold Prices and Macroeconomic Indicators  </vt:lpstr>
      <vt:lpstr>Introduction</vt:lpstr>
      <vt:lpstr>Description of software/tools</vt:lpstr>
      <vt:lpstr>Description of Data</vt:lpstr>
      <vt:lpstr>Combined Dataframe</vt:lpstr>
      <vt:lpstr>Overview of Install/config/set up</vt:lpstr>
      <vt:lpstr>Code highlights</vt:lpstr>
      <vt:lpstr>Code Highlights Cont.</vt:lpstr>
      <vt:lpstr>Demonstration (results and visualizations)</vt:lpstr>
      <vt:lpstr>Gold Commodities Prices</vt:lpstr>
      <vt:lpstr>Consumer Price Index</vt:lpstr>
      <vt:lpstr>Personal Consumption Expenditures</vt:lpstr>
      <vt:lpstr>Unemployment</vt:lpstr>
      <vt:lpstr>Gross Domestic Product</vt:lpstr>
      <vt:lpstr>Federal Funds Rate</vt:lpstr>
      <vt:lpstr>Market Yield- 10 yr T. Bond</vt:lpstr>
      <vt:lpstr>Market Yield- 5 yr T. Bond</vt:lpstr>
      <vt:lpstr>Recession</vt:lpstr>
      <vt:lpstr>Univariate LSTM Predictions</vt:lpstr>
      <vt:lpstr>Univariate GRU Predictions</vt:lpstr>
      <vt:lpstr>Multivariate LSTM Predictions</vt:lpstr>
      <vt:lpstr>Multivariate GRU Predictions</vt:lpstr>
      <vt:lpstr>Multivariate CNN Predictions</vt:lpstr>
      <vt:lpstr>Summarize: Lessons Learned &amp; Pros/Cons</vt:lpstr>
      <vt:lpstr>YouTube URLs,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Julian Wiley</cp:lastModifiedBy>
  <cp:revision>883</cp:revision>
  <cp:lastPrinted>2012-11-30T20:59:45Z</cp:lastPrinted>
  <dcterms:created xsi:type="dcterms:W3CDTF">2006-08-16T00:00:00Z</dcterms:created>
  <dcterms:modified xsi:type="dcterms:W3CDTF">2022-12-21T06:31:11Z</dcterms:modified>
</cp:coreProperties>
</file>