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1" r:id="rId7"/>
    <p:sldId id="260"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9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Title 1"/>
          <p:cNvSpPr txBox="1">
            <a:spLocks/>
          </p:cNvSpPr>
          <p:nvPr/>
        </p:nvSpPr>
        <p:spPr>
          <a:xfrm>
            <a:off x="711200" y="117475"/>
            <a:ext cx="7772400" cy="306388"/>
          </a:xfrm>
          <a:prstGeom prst="rect">
            <a:avLst/>
          </a:prstGeom>
        </p:spPr>
        <p:txBody>
          <a:bodyPr lIns="0" tIns="0"/>
          <a:lstStyle>
            <a:lvl1pPr algn="ctr" defTabSz="457200" rtl="0" eaLnBrk="1" latinLnBrk="0" hangingPunct="1">
              <a:spcBef>
                <a:spcPct val="0"/>
              </a:spcBef>
              <a:buNone/>
              <a:defRPr sz="4400" kern="1200">
                <a:solidFill>
                  <a:schemeClr val="tx1"/>
                </a:solidFill>
                <a:latin typeface="+mj-lt"/>
                <a:ea typeface="+mj-ea"/>
                <a:cs typeface="+mj-cs"/>
              </a:defRPr>
            </a:lvl1pPr>
            <a:lvl2pPr marL="457200" marR="0" indent="0" algn="l" defTabSz="457200" rtl="0" eaLnBrk="1" fontAlgn="auto" latinLnBrk="0" hangingPunct="1">
              <a:lnSpc>
                <a:spcPct val="100000"/>
              </a:lnSpc>
              <a:spcBef>
                <a:spcPct val="20000"/>
              </a:spcBef>
              <a:spcAft>
                <a:spcPts val="0"/>
              </a:spcAft>
              <a:buClrTx/>
              <a:buSzTx/>
              <a:buFontTx/>
              <a:buNone/>
              <a:tabLst/>
              <a:defRPr sz="1600" baseline="0">
                <a:solidFill>
                  <a:schemeClr val="bg2"/>
                </a:solidFill>
                <a:latin typeface="Arial Narrow"/>
              </a:defRPr>
            </a:lvl2pPr>
          </a:lstStyle>
          <a:p>
            <a:pPr algn="l" fontAlgn="auto">
              <a:spcAft>
                <a:spcPts val="0"/>
              </a:spcAft>
              <a:defRPr/>
            </a:pPr>
            <a:r>
              <a:rPr lang="en-US" sz="1600" dirty="0" smtClean="0">
                <a:solidFill>
                  <a:schemeClr val="bg2"/>
                </a:solidFill>
                <a:latin typeface="+mn-lt"/>
              </a:rPr>
              <a:t>3M Optical Systems Division</a:t>
            </a:r>
            <a:endParaRPr lang="en-US" sz="1600" dirty="0">
              <a:solidFill>
                <a:schemeClr val="bg2"/>
              </a:solidFill>
              <a:latin typeface="+mn-lt"/>
            </a:endParaRPr>
          </a:p>
        </p:txBody>
      </p:sp>
      <p:sp>
        <p:nvSpPr>
          <p:cNvPr id="2" name="Title 1"/>
          <p:cNvSpPr>
            <a:spLocks noGrp="1"/>
          </p:cNvSpPr>
          <p:nvPr>
            <p:ph type="ctrTitle"/>
          </p:nvPr>
        </p:nvSpPr>
        <p:spPr>
          <a:xfrm>
            <a:off x="704088" y="304800"/>
            <a:ext cx="8135112" cy="676656"/>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704088" y="980440"/>
            <a:ext cx="8135112" cy="381000"/>
          </a:xfrm>
        </p:spPr>
        <p:txBody>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TextBox 15"/>
          <p:cNvSpPr txBox="1">
            <a:spLocks noChangeArrowheads="1"/>
          </p:cNvSpPr>
          <p:nvPr/>
        </p:nvSpPr>
        <p:spPr bwMode="auto">
          <a:xfrm>
            <a:off x="3442494" y="6505575"/>
            <a:ext cx="2259013" cy="200055"/>
          </a:xfrm>
          <a:prstGeom prst="rect">
            <a:avLst/>
          </a:prstGeom>
          <a:noFill/>
          <a:ln w="9525">
            <a:noFill/>
            <a:miter lim="800000"/>
            <a:headEnd/>
            <a:tailEnd/>
          </a:ln>
        </p:spPr>
        <p:txBody>
          <a:bodyPr wrap="square" lIns="0" tIns="0">
            <a:spAutoFit/>
          </a:bodyPr>
          <a:lstStyle/>
          <a:p>
            <a:pPr algn="ctr"/>
            <a:r>
              <a:rPr lang="en-US" sz="1000" dirty="0" smtClean="0">
                <a:solidFill>
                  <a:schemeClr val="bg2"/>
                </a:solidFill>
              </a:rPr>
              <a:t>3M Confidential</a:t>
            </a:r>
            <a:endParaRPr lang="en-US" sz="1000" dirty="0">
              <a:solidFill>
                <a:schemeClr val="bg2"/>
              </a:solidFill>
            </a:endParaRPr>
          </a:p>
        </p:txBody>
      </p:sp>
      <p:pic>
        <p:nvPicPr>
          <p:cNvPr id="8" name="Picture 8" descr="dz12876_EnvPPTnotext.jpg"/>
          <p:cNvPicPr>
            <a:picLocks noChangeAspect="1"/>
          </p:cNvPicPr>
          <p:nvPr/>
        </p:nvPicPr>
        <p:blipFill>
          <a:blip r:embed="rId2" cstate="print"/>
          <a:srcRect/>
          <a:stretch>
            <a:fillRect/>
          </a:stretch>
        </p:blipFill>
        <p:spPr bwMode="auto">
          <a:xfrm>
            <a:off x="0" y="1805305"/>
            <a:ext cx="9144000" cy="4197350"/>
          </a:xfrm>
          <a:prstGeom prst="rect">
            <a:avLst/>
          </a:prstGeom>
          <a:noFill/>
          <a:ln w="9525">
            <a:noFill/>
            <a:miter lim="800000"/>
            <a:headEnd/>
            <a:tailEnd/>
          </a:ln>
        </p:spPr>
      </p:pic>
      <p:pic>
        <p:nvPicPr>
          <p:cNvPr id="9" name="Picture 14" descr="48 pt logo"/>
          <p:cNvPicPr>
            <a:picLocks noChangeAspect="1" noChangeArrowheads="1"/>
          </p:cNvPicPr>
          <p:nvPr/>
        </p:nvPicPr>
        <p:blipFill>
          <a:blip r:embed="rId3" cstate="print"/>
          <a:srcRect/>
          <a:stretch>
            <a:fillRect/>
          </a:stretch>
        </p:blipFill>
        <p:spPr bwMode="auto">
          <a:xfrm>
            <a:off x="8150225" y="6172200"/>
            <a:ext cx="685800" cy="382588"/>
          </a:xfrm>
          <a:prstGeom prst="rect">
            <a:avLst/>
          </a:prstGeom>
          <a:noFill/>
          <a:ln w="9525">
            <a:noFill/>
            <a:miter lim="800000"/>
            <a:headEnd/>
            <a:tailEnd/>
          </a:ln>
        </p:spPr>
      </p:pic>
      <p:sp>
        <p:nvSpPr>
          <p:cNvPr id="10" name="TextBox 11"/>
          <p:cNvSpPr txBox="1">
            <a:spLocks noChangeArrowheads="1"/>
          </p:cNvSpPr>
          <p:nvPr/>
        </p:nvSpPr>
        <p:spPr bwMode="auto">
          <a:xfrm>
            <a:off x="711200" y="6505575"/>
            <a:ext cx="1668085" cy="200055"/>
          </a:xfrm>
          <a:prstGeom prst="rect">
            <a:avLst/>
          </a:prstGeom>
          <a:noFill/>
          <a:ln w="9525">
            <a:noFill/>
            <a:miter lim="800000"/>
            <a:headEnd/>
            <a:tailEnd/>
          </a:ln>
        </p:spPr>
        <p:txBody>
          <a:bodyPr wrap="none" lIns="0" tIns="0">
            <a:spAutoFit/>
          </a:bodyPr>
          <a:lstStyle/>
          <a:p>
            <a:r>
              <a:rPr lang="en-US" sz="1000" dirty="0">
                <a:solidFill>
                  <a:schemeClr val="bg2"/>
                </a:solidFill>
              </a:rPr>
              <a:t>© 3M </a:t>
            </a:r>
            <a:r>
              <a:rPr lang="en-US" sz="1000" dirty="0" smtClean="0">
                <a:solidFill>
                  <a:schemeClr val="bg2"/>
                </a:solidFill>
              </a:rPr>
              <a:t>2012. </a:t>
            </a:r>
            <a:r>
              <a:rPr lang="en-US" sz="1000" dirty="0">
                <a:solidFill>
                  <a:schemeClr val="bg2"/>
                </a:solidFill>
              </a:rPr>
              <a:t>All Rights Reserved.</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49" y="1439331"/>
            <a:ext cx="5230813" cy="452967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11195" y="1439331"/>
            <a:ext cx="2754318" cy="452967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1195" y="4800600"/>
            <a:ext cx="8094668" cy="472924"/>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711195" y="5273524"/>
            <a:ext cx="8094668" cy="70500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711200" y="1550989"/>
            <a:ext cx="8093075" cy="4427536"/>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294" y="414338"/>
            <a:ext cx="2057400" cy="57118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194" y="414338"/>
            <a:ext cx="6038099" cy="57118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dirty="0"/>
          </a:p>
        </p:txBody>
      </p:sp>
      <p:sp>
        <p:nvSpPr>
          <p:cNvPr id="19" name="Content Placeholder 2"/>
          <p:cNvSpPr>
            <a:spLocks noGrp="1"/>
          </p:cNvSpPr>
          <p:nvPr>
            <p:ph idx="1"/>
          </p:nvPr>
        </p:nvSpPr>
        <p:spPr>
          <a:xfrm>
            <a:off x="694944" y="1463524"/>
            <a:ext cx="8118475" cy="450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Message">
    <p:spTree>
      <p:nvGrpSpPr>
        <p:cNvPr id="1" name=""/>
        <p:cNvGrpSpPr/>
        <p:nvPr/>
      </p:nvGrpSpPr>
      <p:grpSpPr>
        <a:xfrm>
          <a:off x="0" y="0"/>
          <a:ext cx="0" cy="0"/>
          <a:chOff x="0" y="0"/>
          <a:chExt cx="0" cy="0"/>
        </a:xfrm>
      </p:grpSpPr>
      <p:sp>
        <p:nvSpPr>
          <p:cNvPr id="11" name="Title 1"/>
          <p:cNvSpPr txBox="1">
            <a:spLocks/>
          </p:cNvSpPr>
          <p:nvPr/>
        </p:nvSpPr>
        <p:spPr>
          <a:xfrm>
            <a:off x="711200" y="117475"/>
            <a:ext cx="7772400" cy="306388"/>
          </a:xfrm>
          <a:prstGeom prst="rect">
            <a:avLst/>
          </a:prstGeom>
        </p:spPr>
        <p:txBody>
          <a:bodyPr lIns="0" tIns="0"/>
          <a:lstStyle>
            <a:lvl1pPr algn="ctr" defTabSz="457200" rtl="0" eaLnBrk="1" latinLnBrk="0" hangingPunct="1">
              <a:spcBef>
                <a:spcPct val="0"/>
              </a:spcBef>
              <a:buNone/>
              <a:defRPr sz="4400" kern="1200">
                <a:solidFill>
                  <a:schemeClr val="tx1"/>
                </a:solidFill>
                <a:latin typeface="+mj-lt"/>
                <a:ea typeface="+mj-ea"/>
                <a:cs typeface="+mj-cs"/>
              </a:defRPr>
            </a:lvl1pPr>
            <a:lvl2pPr marL="457200" marR="0" indent="0" algn="l" defTabSz="457200" rtl="0" eaLnBrk="1" fontAlgn="auto" latinLnBrk="0" hangingPunct="1">
              <a:lnSpc>
                <a:spcPct val="100000"/>
              </a:lnSpc>
              <a:spcBef>
                <a:spcPct val="20000"/>
              </a:spcBef>
              <a:spcAft>
                <a:spcPts val="0"/>
              </a:spcAft>
              <a:buClrTx/>
              <a:buSzTx/>
              <a:buFontTx/>
              <a:buNone/>
              <a:tabLst/>
              <a:defRPr sz="1600" baseline="0">
                <a:solidFill>
                  <a:schemeClr val="bg2"/>
                </a:solidFill>
                <a:latin typeface="Arial Narrow"/>
              </a:defRPr>
            </a:lvl2pPr>
          </a:lstStyle>
          <a:p>
            <a:pPr algn="l" fontAlgn="auto">
              <a:spcAft>
                <a:spcPts val="0"/>
              </a:spcAft>
              <a:defRPr/>
            </a:pPr>
            <a:r>
              <a:rPr lang="en-US" sz="1600" dirty="0" smtClean="0">
                <a:solidFill>
                  <a:schemeClr val="bg2"/>
                </a:solidFill>
                <a:latin typeface="+mn-lt"/>
              </a:rPr>
              <a:t>3M Optical Systems Division</a:t>
            </a:r>
            <a:endParaRPr lang="en-US" sz="1600" dirty="0">
              <a:solidFill>
                <a:schemeClr val="bg2"/>
              </a:solidFill>
              <a:latin typeface="+mn-lt"/>
            </a:endParaRPr>
          </a:p>
        </p:txBody>
      </p:sp>
      <p:sp>
        <p:nvSpPr>
          <p:cNvPr id="2" name="Title 1"/>
          <p:cNvSpPr>
            <a:spLocks noGrp="1"/>
          </p:cNvSpPr>
          <p:nvPr>
            <p:ph type="ctrTitle"/>
          </p:nvPr>
        </p:nvSpPr>
        <p:spPr>
          <a:xfrm>
            <a:off x="704088" y="304800"/>
            <a:ext cx="8135112" cy="676656"/>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704088" y="980440"/>
            <a:ext cx="8135112" cy="381000"/>
          </a:xfrm>
        </p:spPr>
        <p:txBody>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TextBox 15"/>
          <p:cNvSpPr txBox="1">
            <a:spLocks noChangeArrowheads="1"/>
          </p:cNvSpPr>
          <p:nvPr/>
        </p:nvSpPr>
        <p:spPr bwMode="auto">
          <a:xfrm>
            <a:off x="3442494" y="6505575"/>
            <a:ext cx="2259013" cy="200055"/>
          </a:xfrm>
          <a:prstGeom prst="rect">
            <a:avLst/>
          </a:prstGeom>
          <a:noFill/>
          <a:ln w="9525">
            <a:noFill/>
            <a:miter lim="800000"/>
            <a:headEnd/>
            <a:tailEnd/>
          </a:ln>
        </p:spPr>
        <p:txBody>
          <a:bodyPr wrap="square" lIns="0" tIns="0">
            <a:spAutoFit/>
          </a:bodyPr>
          <a:lstStyle/>
          <a:p>
            <a:pPr algn="ctr"/>
            <a:r>
              <a:rPr lang="en-US" sz="1000" dirty="0" smtClean="0">
                <a:solidFill>
                  <a:schemeClr val="bg2"/>
                </a:solidFill>
              </a:rPr>
              <a:t>3M Confidential</a:t>
            </a:r>
            <a:endParaRPr lang="en-US" sz="1000" dirty="0">
              <a:solidFill>
                <a:schemeClr val="bg2"/>
              </a:solidFill>
            </a:endParaRPr>
          </a:p>
        </p:txBody>
      </p:sp>
      <p:pic>
        <p:nvPicPr>
          <p:cNvPr id="8" name="Picture 8" descr="dz12876_EnvPPTnotext.jpg"/>
          <p:cNvPicPr>
            <a:picLocks noChangeAspect="1"/>
          </p:cNvPicPr>
          <p:nvPr/>
        </p:nvPicPr>
        <p:blipFill>
          <a:blip r:embed="rId2" cstate="print"/>
          <a:srcRect/>
          <a:stretch>
            <a:fillRect/>
          </a:stretch>
        </p:blipFill>
        <p:spPr bwMode="auto">
          <a:xfrm>
            <a:off x="0" y="1805305"/>
            <a:ext cx="9144000" cy="4197350"/>
          </a:xfrm>
          <a:prstGeom prst="rect">
            <a:avLst/>
          </a:prstGeom>
          <a:noFill/>
          <a:ln w="9525">
            <a:noFill/>
            <a:miter lim="800000"/>
            <a:headEnd/>
            <a:tailEnd/>
          </a:ln>
        </p:spPr>
      </p:pic>
      <p:pic>
        <p:nvPicPr>
          <p:cNvPr id="9" name="Picture 14" descr="48 pt logo"/>
          <p:cNvPicPr>
            <a:picLocks noChangeAspect="1" noChangeArrowheads="1"/>
          </p:cNvPicPr>
          <p:nvPr/>
        </p:nvPicPr>
        <p:blipFill>
          <a:blip r:embed="rId3" cstate="print"/>
          <a:srcRect/>
          <a:stretch>
            <a:fillRect/>
          </a:stretch>
        </p:blipFill>
        <p:spPr bwMode="auto">
          <a:xfrm>
            <a:off x="8150225" y="6172200"/>
            <a:ext cx="685800" cy="382588"/>
          </a:xfrm>
          <a:prstGeom prst="rect">
            <a:avLst/>
          </a:prstGeom>
          <a:noFill/>
          <a:ln w="9525">
            <a:noFill/>
            <a:miter lim="800000"/>
            <a:headEnd/>
            <a:tailEnd/>
          </a:ln>
        </p:spPr>
      </p:pic>
      <p:sp>
        <p:nvSpPr>
          <p:cNvPr id="10" name="TextBox 11"/>
          <p:cNvSpPr txBox="1">
            <a:spLocks noChangeArrowheads="1"/>
          </p:cNvSpPr>
          <p:nvPr/>
        </p:nvSpPr>
        <p:spPr bwMode="auto">
          <a:xfrm>
            <a:off x="711200" y="6505575"/>
            <a:ext cx="1668085" cy="200055"/>
          </a:xfrm>
          <a:prstGeom prst="rect">
            <a:avLst/>
          </a:prstGeom>
          <a:noFill/>
          <a:ln w="9525">
            <a:noFill/>
            <a:miter lim="800000"/>
            <a:headEnd/>
            <a:tailEnd/>
          </a:ln>
        </p:spPr>
        <p:txBody>
          <a:bodyPr wrap="none" lIns="0" tIns="0">
            <a:spAutoFit/>
          </a:bodyPr>
          <a:lstStyle/>
          <a:p>
            <a:r>
              <a:rPr lang="en-US" sz="1000" dirty="0">
                <a:solidFill>
                  <a:schemeClr val="bg2"/>
                </a:solidFill>
              </a:rPr>
              <a:t>© 3M </a:t>
            </a:r>
            <a:r>
              <a:rPr lang="en-US" sz="1000" dirty="0" smtClean="0">
                <a:solidFill>
                  <a:schemeClr val="bg2"/>
                </a:solidFill>
              </a:rPr>
              <a:t>2012. </a:t>
            </a:r>
            <a:r>
              <a:rPr lang="en-US" sz="1000" dirty="0">
                <a:solidFill>
                  <a:schemeClr val="bg2"/>
                </a:solidFill>
              </a:rPr>
              <a:t>All Rights Reserved.</a:t>
            </a:r>
          </a:p>
        </p:txBody>
      </p:sp>
      <p:pic>
        <p:nvPicPr>
          <p:cNvPr id="13" name="Picture 12" descr="dz12876_EnvText-1.png"/>
          <p:cNvPicPr>
            <a:picLocks noChangeAspect="1"/>
          </p:cNvPicPr>
          <p:nvPr/>
        </p:nvPicPr>
        <p:blipFill>
          <a:blip r:embed="rId4" cstate="print"/>
          <a:stretch>
            <a:fillRect/>
          </a:stretch>
        </p:blipFill>
        <p:spPr>
          <a:xfrm>
            <a:off x="2175759" y="1203581"/>
            <a:ext cx="5394486" cy="1718846"/>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8081962"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7547" y="1453507"/>
            <a:ext cx="394547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0666" y="1467155"/>
            <a:ext cx="389708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7547" y="1453507"/>
            <a:ext cx="3945472" cy="221774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10666" y="1467155"/>
            <a:ext cx="3897083" cy="221774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sz="half" idx="12"/>
          </p:nvPr>
        </p:nvSpPr>
        <p:spPr>
          <a:xfrm>
            <a:off x="697547" y="3837296"/>
            <a:ext cx="3945472" cy="221774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912938" y="3837296"/>
            <a:ext cx="3897083" cy="221774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1194" y="1486733"/>
            <a:ext cx="3946531" cy="639762"/>
          </a:xfrm>
          <a:prstGeom prst="rect">
            <a:avLst/>
          </a:prstGeom>
        </p:spPr>
        <p:txBody>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47" y="2174875"/>
            <a:ext cx="3958625" cy="37941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11725" y="1486733"/>
            <a:ext cx="3896025" cy="639762"/>
          </a:xfrm>
          <a:prstGeom prst="rect">
            <a:avLst/>
          </a:prstGeom>
        </p:spPr>
        <p:txBody>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11725" y="2174875"/>
            <a:ext cx="3896025" cy="37941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A0ES8ZZ\AppData\Local\Temp\notesFCBCEE\3M-Confidential1.jpg"/>
          <p:cNvPicPr>
            <a:picLocks noChangeAspect="1" noChangeArrowheads="1"/>
          </p:cNvPicPr>
          <p:nvPr/>
        </p:nvPicPr>
        <p:blipFill>
          <a:blip r:embed="rId15" cstate="print"/>
          <a:srcRect/>
          <a:stretch>
            <a:fillRect/>
          </a:stretch>
        </p:blipFill>
        <p:spPr bwMode="auto">
          <a:xfrm>
            <a:off x="0" y="1551432"/>
            <a:ext cx="457200" cy="3657600"/>
          </a:xfrm>
          <a:prstGeom prst="rect">
            <a:avLst/>
          </a:prstGeom>
          <a:noFill/>
        </p:spPr>
      </p:pic>
      <p:sp>
        <p:nvSpPr>
          <p:cNvPr id="7" name="Title 1"/>
          <p:cNvSpPr txBox="1">
            <a:spLocks/>
          </p:cNvSpPr>
          <p:nvPr/>
        </p:nvSpPr>
        <p:spPr>
          <a:xfrm>
            <a:off x="711200" y="117475"/>
            <a:ext cx="7772400" cy="306388"/>
          </a:xfrm>
          <a:prstGeom prst="rect">
            <a:avLst/>
          </a:prstGeom>
        </p:spPr>
        <p:txBody>
          <a:bodyPr lIns="0" tIns="0"/>
          <a:lstStyle>
            <a:lvl1pPr algn="ctr" defTabSz="457200" rtl="0" eaLnBrk="1" latinLnBrk="0" hangingPunct="1">
              <a:spcBef>
                <a:spcPct val="0"/>
              </a:spcBef>
              <a:buNone/>
              <a:defRPr sz="4400" kern="1200">
                <a:solidFill>
                  <a:schemeClr val="tx1"/>
                </a:solidFill>
                <a:latin typeface="+mj-lt"/>
                <a:ea typeface="+mj-ea"/>
                <a:cs typeface="+mj-cs"/>
              </a:defRPr>
            </a:lvl1pPr>
            <a:lvl2pPr marL="457200" marR="0" indent="0" algn="l" defTabSz="457200" rtl="0" eaLnBrk="1" fontAlgn="auto" latinLnBrk="0" hangingPunct="1">
              <a:lnSpc>
                <a:spcPct val="100000"/>
              </a:lnSpc>
              <a:spcBef>
                <a:spcPct val="20000"/>
              </a:spcBef>
              <a:spcAft>
                <a:spcPts val="0"/>
              </a:spcAft>
              <a:buClrTx/>
              <a:buSzTx/>
              <a:buFontTx/>
              <a:buNone/>
              <a:tabLst/>
              <a:defRPr sz="1600" baseline="0">
                <a:solidFill>
                  <a:schemeClr val="bg2"/>
                </a:solidFill>
                <a:latin typeface="Arial Narrow"/>
              </a:defRPr>
            </a:lvl2pPr>
          </a:lstStyle>
          <a:p>
            <a:pPr algn="l" fontAlgn="auto">
              <a:spcAft>
                <a:spcPts val="0"/>
              </a:spcAft>
              <a:defRPr/>
            </a:pPr>
            <a:r>
              <a:rPr lang="en-US" sz="1600" dirty="0" smtClean="0">
                <a:solidFill>
                  <a:schemeClr val="bg2"/>
                </a:solidFill>
                <a:latin typeface="+mn-lt"/>
              </a:rPr>
              <a:t>3M Optical Systems Division</a:t>
            </a:r>
            <a:endParaRPr lang="en-US" sz="1600" dirty="0">
              <a:solidFill>
                <a:schemeClr val="bg2"/>
              </a:solidFill>
              <a:latin typeface="+mn-lt"/>
            </a:endParaRPr>
          </a:p>
        </p:txBody>
      </p:sp>
      <p:pic>
        <p:nvPicPr>
          <p:cNvPr id="1028" name="Picture 14" descr="48 pt logo"/>
          <p:cNvPicPr>
            <a:picLocks noChangeAspect="1" noChangeArrowheads="1"/>
          </p:cNvPicPr>
          <p:nvPr/>
        </p:nvPicPr>
        <p:blipFill>
          <a:blip r:embed="rId16" cstate="print"/>
          <a:srcRect/>
          <a:stretch>
            <a:fillRect/>
          </a:stretch>
        </p:blipFill>
        <p:spPr bwMode="auto">
          <a:xfrm>
            <a:off x="8150225" y="6172200"/>
            <a:ext cx="685800" cy="382588"/>
          </a:xfrm>
          <a:prstGeom prst="rect">
            <a:avLst/>
          </a:prstGeom>
          <a:noFill/>
          <a:ln w="9525">
            <a:noFill/>
            <a:miter lim="800000"/>
            <a:headEnd/>
            <a:tailEnd/>
          </a:ln>
        </p:spPr>
      </p:pic>
      <p:sp>
        <p:nvSpPr>
          <p:cNvPr id="2" name="Title Placeholder 1"/>
          <p:cNvSpPr>
            <a:spLocks noGrp="1"/>
          </p:cNvSpPr>
          <p:nvPr>
            <p:ph type="title"/>
          </p:nvPr>
        </p:nvSpPr>
        <p:spPr bwMode="auto">
          <a:xfrm>
            <a:off x="698500" y="427038"/>
            <a:ext cx="8105775" cy="85585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en-US" dirty="0" smtClean="0"/>
              <a:t>Title (32 pt. Arial Narrow)</a:t>
            </a:r>
          </a:p>
        </p:txBody>
      </p:sp>
      <p:sp>
        <p:nvSpPr>
          <p:cNvPr id="13" name="Text Placeholder 12"/>
          <p:cNvSpPr>
            <a:spLocks noGrp="1"/>
          </p:cNvSpPr>
          <p:nvPr>
            <p:ph type="body" idx="1"/>
          </p:nvPr>
        </p:nvSpPr>
        <p:spPr bwMode="auto">
          <a:xfrm>
            <a:off x="698500" y="1466850"/>
            <a:ext cx="8105775" cy="4525963"/>
          </a:xfrm>
          <a:prstGeom prst="rect">
            <a:avLst/>
          </a:prstGeom>
          <a:noFill/>
          <a:ln w="9525">
            <a:noFill/>
            <a:miter lim="800000"/>
            <a:headEnd/>
            <a:tailEnd/>
          </a:ln>
        </p:spPr>
        <p:txBody>
          <a:bodyPr vert="horz" wrap="square" lIns="0" tIns="0" rIns="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TextBox 11"/>
          <p:cNvSpPr txBox="1">
            <a:spLocks noChangeArrowheads="1"/>
          </p:cNvSpPr>
          <p:nvPr/>
        </p:nvSpPr>
        <p:spPr bwMode="auto">
          <a:xfrm>
            <a:off x="711200" y="6505575"/>
            <a:ext cx="1668085" cy="200055"/>
          </a:xfrm>
          <a:prstGeom prst="rect">
            <a:avLst/>
          </a:prstGeom>
          <a:noFill/>
          <a:ln w="9525">
            <a:noFill/>
            <a:miter lim="800000"/>
            <a:headEnd/>
            <a:tailEnd/>
          </a:ln>
        </p:spPr>
        <p:txBody>
          <a:bodyPr wrap="none" lIns="0" tIns="0">
            <a:spAutoFit/>
          </a:bodyPr>
          <a:lstStyle/>
          <a:p>
            <a:r>
              <a:rPr lang="en-US" sz="1000" dirty="0">
                <a:solidFill>
                  <a:schemeClr val="bg2"/>
                </a:solidFill>
              </a:rPr>
              <a:t>© 3M </a:t>
            </a:r>
            <a:r>
              <a:rPr lang="en-US" sz="1000" dirty="0" smtClean="0">
                <a:solidFill>
                  <a:schemeClr val="bg2"/>
                </a:solidFill>
              </a:rPr>
              <a:t>2012. </a:t>
            </a:r>
            <a:r>
              <a:rPr lang="en-US" sz="1000" dirty="0">
                <a:solidFill>
                  <a:schemeClr val="bg2"/>
                </a:solidFill>
              </a:rPr>
              <a:t>All Rights Reserved.</a:t>
            </a:r>
          </a:p>
        </p:txBody>
      </p:sp>
      <p:sp>
        <p:nvSpPr>
          <p:cNvPr id="11" name="Slide Number Placeholder 5"/>
          <p:cNvSpPr txBox="1">
            <a:spLocks/>
          </p:cNvSpPr>
          <p:nvPr/>
        </p:nvSpPr>
        <p:spPr>
          <a:xfrm>
            <a:off x="206058" y="6513542"/>
            <a:ext cx="322262" cy="192088"/>
          </a:xfrm>
          <a:prstGeom prst="rect">
            <a:avLst/>
          </a:prstGeom>
        </p:spPr>
        <p:txBody>
          <a:bodyPr vert="horz" wrap="square" lIns="0" tIns="0" rIns="91440" bIns="45720" numCol="1" anchor="t" anchorCtr="0" compatLnSpc="1">
            <a:prstTxWarp prst="textNoShape">
              <a:avLst/>
            </a:prstTxWarp>
          </a:bodyPr>
          <a:lstStyle>
            <a:lvl1pPr>
              <a:defRPr sz="1000">
                <a:solidFill>
                  <a:srgbClr val="89898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DFD0733-D137-467D-86E2-58B117ADC4A4}" type="slidenum">
              <a:rPr kumimoji="0" lang="en-US" sz="1000" b="0" i="0" u="none" strike="noStrike" kern="1200" cap="none" spc="0" normalizeH="0" baseline="0" noProof="0" smtClean="0">
                <a:ln>
                  <a:noFill/>
                </a:ln>
                <a:solidFill>
                  <a:srgbClr val="898989"/>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89898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defTabSz="457200" rtl="0" eaLnBrk="1" fontAlgn="base" hangingPunct="1">
        <a:spcBef>
          <a:spcPct val="0"/>
        </a:spcBef>
        <a:spcAft>
          <a:spcPct val="0"/>
        </a:spcAft>
        <a:defRPr sz="3200" kern="1200">
          <a:solidFill>
            <a:schemeClr val="tx1"/>
          </a:solidFill>
          <a:latin typeface="Arial Narrow"/>
          <a:ea typeface="MS PGothic" pitchFamily="34" charset="-128"/>
          <a:cs typeface="+mj-cs"/>
        </a:defRPr>
      </a:lvl1pPr>
      <a:lvl2pPr algn="l" defTabSz="457200" rtl="0" eaLnBrk="1" fontAlgn="base" hangingPunct="1">
        <a:spcBef>
          <a:spcPct val="0"/>
        </a:spcBef>
        <a:spcAft>
          <a:spcPct val="0"/>
        </a:spcAft>
        <a:defRPr sz="3200">
          <a:solidFill>
            <a:schemeClr val="tx1"/>
          </a:solidFill>
          <a:latin typeface="Arial Narrow"/>
          <a:ea typeface="MS PGothic" pitchFamily="34" charset="-128"/>
        </a:defRPr>
      </a:lvl2pPr>
      <a:lvl3pPr algn="l" defTabSz="457200" rtl="0" eaLnBrk="1" fontAlgn="base" hangingPunct="1">
        <a:spcBef>
          <a:spcPct val="0"/>
        </a:spcBef>
        <a:spcAft>
          <a:spcPct val="0"/>
        </a:spcAft>
        <a:defRPr sz="3200">
          <a:solidFill>
            <a:schemeClr val="tx1"/>
          </a:solidFill>
          <a:latin typeface="Arial Narrow" pitchFamily="34" charset="0"/>
          <a:ea typeface="MS PGothic" pitchFamily="34" charset="-128"/>
        </a:defRPr>
      </a:lvl3pPr>
      <a:lvl4pPr algn="l" defTabSz="457200" rtl="0" eaLnBrk="1" fontAlgn="base" hangingPunct="1">
        <a:spcBef>
          <a:spcPct val="0"/>
        </a:spcBef>
        <a:spcAft>
          <a:spcPct val="0"/>
        </a:spcAft>
        <a:defRPr sz="3200">
          <a:solidFill>
            <a:schemeClr val="tx1"/>
          </a:solidFill>
          <a:latin typeface="Arial Narrow" pitchFamily="34" charset="0"/>
          <a:ea typeface="MS PGothic" pitchFamily="34" charset="-128"/>
        </a:defRPr>
      </a:lvl4pPr>
      <a:lvl5pPr algn="l" defTabSz="457200" rtl="0" eaLnBrk="1" fontAlgn="base" hangingPunct="1">
        <a:spcBef>
          <a:spcPct val="0"/>
        </a:spcBef>
        <a:spcAft>
          <a:spcPct val="0"/>
        </a:spcAft>
        <a:defRPr sz="3200">
          <a:solidFill>
            <a:schemeClr val="tx1"/>
          </a:solidFill>
          <a:latin typeface="Arial Narrow" pitchFamily="34" charset="0"/>
          <a:ea typeface="MS PGothic" pitchFamily="34" charset="-128"/>
        </a:defRPr>
      </a:lvl5pPr>
      <a:lvl6pPr marL="457200" algn="l" defTabSz="457200" rtl="0" eaLnBrk="1" fontAlgn="base" hangingPunct="1">
        <a:spcBef>
          <a:spcPct val="0"/>
        </a:spcBef>
        <a:spcAft>
          <a:spcPct val="0"/>
        </a:spcAft>
        <a:defRPr sz="3200">
          <a:solidFill>
            <a:schemeClr val="tx1"/>
          </a:solidFill>
          <a:latin typeface="Arial Narrow" pitchFamily="34" charset="0"/>
          <a:ea typeface="MS PGothic" pitchFamily="34" charset="-128"/>
        </a:defRPr>
      </a:lvl6pPr>
      <a:lvl7pPr marL="914400" algn="l" defTabSz="457200" rtl="0" eaLnBrk="1" fontAlgn="base" hangingPunct="1">
        <a:spcBef>
          <a:spcPct val="0"/>
        </a:spcBef>
        <a:spcAft>
          <a:spcPct val="0"/>
        </a:spcAft>
        <a:defRPr sz="3200">
          <a:solidFill>
            <a:schemeClr val="tx1"/>
          </a:solidFill>
          <a:latin typeface="Arial Narrow" pitchFamily="34" charset="0"/>
          <a:ea typeface="MS PGothic" pitchFamily="34" charset="-128"/>
        </a:defRPr>
      </a:lvl7pPr>
      <a:lvl8pPr marL="1371600" algn="l" defTabSz="457200" rtl="0" eaLnBrk="1" fontAlgn="base" hangingPunct="1">
        <a:spcBef>
          <a:spcPct val="0"/>
        </a:spcBef>
        <a:spcAft>
          <a:spcPct val="0"/>
        </a:spcAft>
        <a:defRPr sz="3200">
          <a:solidFill>
            <a:schemeClr val="tx1"/>
          </a:solidFill>
          <a:latin typeface="Arial Narrow" pitchFamily="34" charset="0"/>
          <a:ea typeface="MS PGothic" pitchFamily="34" charset="-128"/>
        </a:defRPr>
      </a:lvl8pPr>
      <a:lvl9pPr marL="1828800" algn="l" defTabSz="457200" rtl="0" eaLnBrk="1" fontAlgn="base" hangingPunct="1">
        <a:spcBef>
          <a:spcPct val="0"/>
        </a:spcBef>
        <a:spcAft>
          <a:spcPct val="0"/>
        </a:spcAft>
        <a:defRPr sz="3200">
          <a:solidFill>
            <a:schemeClr val="tx1"/>
          </a:solidFill>
          <a:latin typeface="Arial Narrow" pitchFamily="34" charset="0"/>
          <a:ea typeface="MS PGothic" pitchFamily="34" charset="-128"/>
        </a:defRPr>
      </a:lvl9pPr>
    </p:titleStyle>
    <p:bodyStyle>
      <a:lvl1pPr marL="284163" indent="-284163" algn="l" defTabSz="457200" rtl="0" eaLnBrk="1" fontAlgn="base" hangingPunct="1">
        <a:spcBef>
          <a:spcPts val="0"/>
        </a:spcBef>
        <a:spcAft>
          <a:spcPct val="0"/>
        </a:spcAft>
        <a:buClr>
          <a:schemeClr val="accent2"/>
        </a:buClr>
        <a:buFont typeface="Wingdings" pitchFamily="2" charset="2"/>
        <a:buChar char="§"/>
        <a:tabLst/>
        <a:defRPr sz="2800" b="0" kern="1200">
          <a:solidFill>
            <a:schemeClr val="tx1"/>
          </a:solidFill>
          <a:latin typeface="Arial Narrow"/>
          <a:ea typeface="MS PGothic" pitchFamily="34" charset="-128"/>
          <a:cs typeface="+mn-cs"/>
        </a:defRPr>
      </a:lvl1pPr>
      <a:lvl2pPr marL="568325" indent="-222250" algn="l" defTabSz="457200" rtl="0" eaLnBrk="1" fontAlgn="base" hangingPunct="1">
        <a:spcBef>
          <a:spcPts val="0"/>
        </a:spcBef>
        <a:spcAft>
          <a:spcPct val="0"/>
        </a:spcAft>
        <a:buSzPct val="60000"/>
        <a:buFont typeface="Wingdings" pitchFamily="2" charset="2"/>
        <a:buChar char="§"/>
        <a:defRPr sz="2400" i="1" kern="1200">
          <a:solidFill>
            <a:srgbClr val="4D4D4D"/>
          </a:solidFill>
          <a:latin typeface="Arial Narrow"/>
          <a:ea typeface="MS PGothic" pitchFamily="34" charset="-128"/>
          <a:cs typeface="+mn-cs"/>
        </a:defRPr>
      </a:lvl2pPr>
      <a:lvl3pPr marL="854075" indent="-223838" algn="l" defTabSz="457200" rtl="0" eaLnBrk="1" fontAlgn="base" hangingPunct="1">
        <a:spcBef>
          <a:spcPts val="0"/>
        </a:spcBef>
        <a:spcAft>
          <a:spcPct val="0"/>
        </a:spcAft>
        <a:buClr>
          <a:srgbClr val="8DC63F"/>
        </a:buClr>
        <a:buSzPct val="75000"/>
        <a:buFont typeface="Arial" pitchFamily="34" charset="0"/>
        <a:buChar char="•"/>
        <a:defRPr sz="2200" i="1" kern="1200">
          <a:solidFill>
            <a:srgbClr val="4D4D4D"/>
          </a:solidFill>
          <a:latin typeface="Arial Narrow"/>
          <a:ea typeface="MS PGothic" pitchFamily="34" charset="-128"/>
          <a:cs typeface="+mn-cs"/>
        </a:defRPr>
      </a:lvl3pPr>
      <a:lvl4pPr marL="1147763" indent="-233363" algn="l" defTabSz="457200" rtl="0" eaLnBrk="1" fontAlgn="base" hangingPunct="1">
        <a:spcBef>
          <a:spcPts val="0"/>
        </a:spcBef>
        <a:spcAft>
          <a:spcPct val="0"/>
        </a:spcAft>
        <a:buClr>
          <a:schemeClr val="accent1"/>
        </a:buClr>
        <a:buSzPct val="100000"/>
        <a:buFont typeface="Arial Narrow" pitchFamily="34" charset="0"/>
        <a:buChar char="−"/>
        <a:defRPr sz="2000" i="1" kern="1200">
          <a:solidFill>
            <a:srgbClr val="4D4D4D"/>
          </a:solidFill>
          <a:latin typeface="+mn-lt"/>
          <a:ea typeface="MS PGothic" pitchFamily="34" charset="-128"/>
          <a:cs typeface="+mn-cs"/>
        </a:defRPr>
      </a:lvl4pPr>
      <a:lvl5pPr marL="1431925" indent="-233363" algn="l" defTabSz="457200" rtl="0" eaLnBrk="1" fontAlgn="base" hangingPunct="1">
        <a:spcBef>
          <a:spcPts val="0"/>
        </a:spcBef>
        <a:spcAft>
          <a:spcPct val="0"/>
        </a:spcAft>
        <a:buFont typeface="Arial" pitchFamily="34" charset="0"/>
        <a:buChar char="»"/>
        <a:defRPr sz="1800" i="1" kern="1200">
          <a:solidFill>
            <a:srgbClr val="4D4D4D"/>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UV QR Code Trial</a:t>
            </a:r>
            <a:endParaRPr lang="en-US" dirty="0"/>
          </a:p>
        </p:txBody>
      </p:sp>
      <p:sp>
        <p:nvSpPr>
          <p:cNvPr id="3" name="Subtitle 2"/>
          <p:cNvSpPr>
            <a:spLocks noGrp="1"/>
          </p:cNvSpPr>
          <p:nvPr>
            <p:ph type="subTitle" idx="1"/>
          </p:nvPr>
        </p:nvSpPr>
        <p:spPr/>
        <p:txBody>
          <a:bodyPr/>
          <a:lstStyle/>
          <a:p>
            <a:r>
              <a:rPr lang="en-US" dirty="0" smtClean="0"/>
              <a:t>120629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The latest near UV and UVA QR code samples provided by Will Merrill were evaluated with an iPhone 4 camera on a white piece of paper</a:t>
            </a:r>
          </a:p>
          <a:p>
            <a:pPr lvl="1"/>
            <a:r>
              <a:rPr lang="en-US" dirty="0" smtClean="0"/>
              <a:t>Additional devices will be evaluated at a later time</a:t>
            </a:r>
          </a:p>
          <a:p>
            <a:r>
              <a:rPr lang="en-US" dirty="0" smtClean="0"/>
              <a:t>365nm UV LEDs were used to evaluate the visibility of the QR codes to the phone’s camera with a UV source</a:t>
            </a:r>
          </a:p>
          <a:p>
            <a:pPr lvl="1"/>
            <a:r>
              <a:rPr lang="en-US" dirty="0" smtClean="0"/>
              <a:t>The spectral output of these LEDs need to be determined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365nm LED UV Source on White Paper</a:t>
            </a:r>
            <a:endParaRPr lang="en-US" dirty="0"/>
          </a:p>
        </p:txBody>
      </p:sp>
      <p:pic>
        <p:nvPicPr>
          <p:cNvPr id="4" name="Content Placeholder 3" descr="UV QR 1.JPG"/>
          <p:cNvPicPr>
            <a:picLocks noGrp="1" noChangeAspect="1"/>
          </p:cNvPicPr>
          <p:nvPr>
            <p:ph idx="1"/>
          </p:nvPr>
        </p:nvPicPr>
        <p:blipFill>
          <a:blip r:embed="rId2" cstate="print"/>
          <a:srcRect/>
          <a:stretch>
            <a:fillRect/>
          </a:stretch>
        </p:blipFill>
        <p:spPr>
          <a:xfrm>
            <a:off x="519563" y="2286000"/>
            <a:ext cx="8548237" cy="2590800"/>
          </a:xfrm>
        </p:spPr>
      </p:pic>
      <p:sp>
        <p:nvSpPr>
          <p:cNvPr id="6" name="TextBox 5"/>
          <p:cNvSpPr txBox="1"/>
          <p:nvPr/>
        </p:nvSpPr>
        <p:spPr>
          <a:xfrm>
            <a:off x="914400" y="5410200"/>
            <a:ext cx="7543800" cy="369332"/>
          </a:xfrm>
          <a:prstGeom prst="rect">
            <a:avLst/>
          </a:prstGeom>
          <a:noFill/>
        </p:spPr>
        <p:txBody>
          <a:bodyPr wrap="square" rtlCol="0">
            <a:spAutoFit/>
          </a:bodyPr>
          <a:lstStyle/>
          <a:p>
            <a:pPr algn="ctr"/>
            <a:r>
              <a:rPr lang="en-US" dirty="0" smtClean="0"/>
              <a:t>The contrast of all three samples was good with a UV source.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Without Flash on White Paper</a:t>
            </a:r>
            <a:endParaRPr lang="en-US" dirty="0"/>
          </a:p>
        </p:txBody>
      </p:sp>
      <p:pic>
        <p:nvPicPr>
          <p:cNvPr id="4" name="Content Placeholder 3" descr="UV QR 2.JPG"/>
          <p:cNvPicPr>
            <a:picLocks noGrp="1" noChangeAspect="1"/>
          </p:cNvPicPr>
          <p:nvPr>
            <p:ph sz="half" idx="2"/>
          </p:nvPr>
        </p:nvPicPr>
        <p:blipFill>
          <a:blip r:embed="rId2" cstate="print"/>
          <a:srcRect/>
          <a:stretch>
            <a:fillRect/>
          </a:stretch>
        </p:blipFill>
        <p:spPr>
          <a:xfrm>
            <a:off x="609600" y="2286000"/>
            <a:ext cx="4138864" cy="1828800"/>
          </a:xfrm>
        </p:spPr>
      </p:pic>
      <p:sp>
        <p:nvSpPr>
          <p:cNvPr id="7" name="Text Placeholder 6"/>
          <p:cNvSpPr>
            <a:spLocks noGrp="1"/>
          </p:cNvSpPr>
          <p:nvPr>
            <p:ph type="body" sz="quarter" idx="3"/>
          </p:nvPr>
        </p:nvSpPr>
        <p:spPr/>
        <p:txBody>
          <a:bodyPr/>
          <a:lstStyle/>
          <a:p>
            <a:r>
              <a:rPr lang="en-US" dirty="0" smtClean="0"/>
              <a:t>With Flash on White Paper</a:t>
            </a:r>
            <a:endParaRPr lang="en-US" dirty="0"/>
          </a:p>
        </p:txBody>
      </p:sp>
      <p:pic>
        <p:nvPicPr>
          <p:cNvPr id="9" name="Content Placeholder 8" descr="UV QR 3.JPG"/>
          <p:cNvPicPr>
            <a:picLocks noGrp="1" noChangeAspect="1"/>
          </p:cNvPicPr>
          <p:nvPr>
            <p:ph sz="quarter" idx="4"/>
          </p:nvPr>
        </p:nvPicPr>
        <p:blipFill>
          <a:blip r:embed="rId3" cstate="print"/>
          <a:srcRect/>
          <a:stretch>
            <a:fillRect/>
          </a:stretch>
        </p:blipFill>
        <p:spPr>
          <a:xfrm>
            <a:off x="4876800" y="2286000"/>
            <a:ext cx="4042611" cy="1828800"/>
          </a:xfrm>
        </p:spPr>
      </p:pic>
      <p:sp>
        <p:nvSpPr>
          <p:cNvPr id="5" name="Title 4"/>
          <p:cNvSpPr>
            <a:spLocks noGrp="1"/>
          </p:cNvSpPr>
          <p:nvPr>
            <p:ph type="title"/>
          </p:nvPr>
        </p:nvSpPr>
        <p:spPr/>
        <p:txBody>
          <a:bodyPr/>
          <a:lstStyle/>
          <a:p>
            <a:r>
              <a:rPr lang="en-US" dirty="0" smtClean="0"/>
              <a:t>iPhone 4 Camera Visibility With and Without Flash</a:t>
            </a:r>
            <a:endParaRPr lang="en-US" dirty="0"/>
          </a:p>
        </p:txBody>
      </p:sp>
      <p:sp>
        <p:nvSpPr>
          <p:cNvPr id="10" name="TextBox 9"/>
          <p:cNvSpPr txBox="1"/>
          <p:nvPr/>
        </p:nvSpPr>
        <p:spPr>
          <a:xfrm>
            <a:off x="685800" y="4495800"/>
            <a:ext cx="8153400" cy="1200329"/>
          </a:xfrm>
          <a:prstGeom prst="rect">
            <a:avLst/>
          </a:prstGeom>
          <a:noFill/>
        </p:spPr>
        <p:txBody>
          <a:bodyPr wrap="square" rtlCol="0">
            <a:spAutoFit/>
          </a:bodyPr>
          <a:lstStyle/>
          <a:p>
            <a:r>
              <a:rPr lang="en-US" dirty="0" smtClean="0"/>
              <a:t>With the white fluorescent lab lighting, sample 18 had a slight yellow hue to it and the QR code was more visible than on samples 17 or 12. When the camera flash is utilized, the </a:t>
            </a:r>
            <a:r>
              <a:rPr lang="en-US" dirty="0" err="1" smtClean="0"/>
              <a:t>specular</a:t>
            </a:r>
            <a:r>
              <a:rPr lang="en-US" dirty="0" smtClean="0"/>
              <a:t> reflection of the blue wavelengths makes sample 18 appear very yellow, but the QR codes remain difficult to see in samples 17 and 12.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gn="ctr"/>
            <a:r>
              <a:rPr lang="en-US" dirty="0" smtClean="0"/>
              <a:t>Color Image</a:t>
            </a:r>
            <a:endParaRPr lang="en-US" dirty="0"/>
          </a:p>
        </p:txBody>
      </p:sp>
      <p:pic>
        <p:nvPicPr>
          <p:cNvPr id="5" name="Content Placeholder 4" descr="UV QR 5.JPG"/>
          <p:cNvPicPr>
            <a:picLocks noGrp="1" noChangeAspect="1"/>
          </p:cNvPicPr>
          <p:nvPr>
            <p:ph sz="half" idx="2"/>
          </p:nvPr>
        </p:nvPicPr>
        <p:blipFill>
          <a:blip r:embed="rId2" cstate="print"/>
          <a:stretch>
            <a:fillRect/>
          </a:stretch>
        </p:blipFill>
        <p:spPr>
          <a:xfrm>
            <a:off x="712788" y="2286000"/>
            <a:ext cx="3959225" cy="2957199"/>
          </a:xfrm>
        </p:spPr>
      </p:pic>
      <p:sp>
        <p:nvSpPr>
          <p:cNvPr id="8" name="Text Placeholder 7"/>
          <p:cNvSpPr>
            <a:spLocks noGrp="1"/>
          </p:cNvSpPr>
          <p:nvPr>
            <p:ph type="body" sz="quarter" idx="3"/>
          </p:nvPr>
        </p:nvSpPr>
        <p:spPr/>
        <p:txBody>
          <a:bodyPr/>
          <a:lstStyle/>
          <a:p>
            <a:pPr algn="ctr"/>
            <a:r>
              <a:rPr lang="en-US" dirty="0" smtClean="0"/>
              <a:t>Blue Channel Only</a:t>
            </a:r>
            <a:endParaRPr lang="en-US" dirty="0"/>
          </a:p>
        </p:txBody>
      </p:sp>
      <p:pic>
        <p:nvPicPr>
          <p:cNvPr id="10" name="Content Placeholder 9" descr="UV QR 8.JPG"/>
          <p:cNvPicPr>
            <a:picLocks noGrp="1" noChangeAspect="1"/>
          </p:cNvPicPr>
          <p:nvPr>
            <p:ph sz="quarter" idx="4"/>
          </p:nvPr>
        </p:nvPicPr>
        <p:blipFill>
          <a:blip r:embed="rId3" cstate="print"/>
          <a:stretch>
            <a:fillRect/>
          </a:stretch>
        </p:blipFill>
        <p:spPr>
          <a:xfrm>
            <a:off x="4911725" y="2309714"/>
            <a:ext cx="3895725" cy="2909770"/>
          </a:xfrm>
        </p:spPr>
      </p:pic>
      <p:sp>
        <p:nvSpPr>
          <p:cNvPr id="6" name="Title 5"/>
          <p:cNvSpPr>
            <a:spLocks noGrp="1"/>
          </p:cNvSpPr>
          <p:nvPr>
            <p:ph type="title"/>
          </p:nvPr>
        </p:nvSpPr>
        <p:spPr/>
        <p:txBody>
          <a:bodyPr/>
          <a:lstStyle/>
          <a:p>
            <a:r>
              <a:rPr lang="en-US" dirty="0" smtClean="0"/>
              <a:t>Color Image vs. Blue Channel Only of Sample 17</a:t>
            </a:r>
            <a:endParaRPr lang="en-US" dirty="0"/>
          </a:p>
        </p:txBody>
      </p:sp>
      <p:sp>
        <p:nvSpPr>
          <p:cNvPr id="11" name="TextBox 10"/>
          <p:cNvSpPr txBox="1"/>
          <p:nvPr/>
        </p:nvSpPr>
        <p:spPr>
          <a:xfrm>
            <a:off x="914400" y="5410200"/>
            <a:ext cx="7543800" cy="369332"/>
          </a:xfrm>
          <a:prstGeom prst="rect">
            <a:avLst/>
          </a:prstGeom>
          <a:noFill/>
        </p:spPr>
        <p:txBody>
          <a:bodyPr wrap="square" rtlCol="0">
            <a:spAutoFit/>
          </a:bodyPr>
          <a:lstStyle/>
          <a:p>
            <a:r>
              <a:rPr lang="en-US" dirty="0" smtClean="0"/>
              <a:t>With the blue channel only, there is no significant contrast enhancement for sample 17.</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smtClean="0"/>
              <a:t>Color Image</a:t>
            </a:r>
            <a:endParaRPr lang="en-US" dirty="0"/>
          </a:p>
        </p:txBody>
      </p:sp>
      <p:pic>
        <p:nvPicPr>
          <p:cNvPr id="7" name="Content Placeholder 6" descr="UV QR 6.JPG"/>
          <p:cNvPicPr>
            <a:picLocks noGrp="1" noChangeAspect="1"/>
          </p:cNvPicPr>
          <p:nvPr>
            <p:ph sz="half" idx="2"/>
          </p:nvPr>
        </p:nvPicPr>
        <p:blipFill>
          <a:blip r:embed="rId2" cstate="print"/>
          <a:stretch>
            <a:fillRect/>
          </a:stretch>
        </p:blipFill>
        <p:spPr>
          <a:xfrm>
            <a:off x="712788" y="2286000"/>
            <a:ext cx="3959225" cy="2957199"/>
          </a:xfrm>
        </p:spPr>
      </p:pic>
      <p:sp>
        <p:nvSpPr>
          <p:cNvPr id="4" name="Text Placeholder 3"/>
          <p:cNvSpPr>
            <a:spLocks noGrp="1"/>
          </p:cNvSpPr>
          <p:nvPr>
            <p:ph type="body" sz="quarter" idx="3"/>
          </p:nvPr>
        </p:nvSpPr>
        <p:spPr/>
        <p:txBody>
          <a:bodyPr/>
          <a:lstStyle/>
          <a:p>
            <a:pPr algn="ctr"/>
            <a:r>
              <a:rPr lang="en-US" dirty="0" smtClean="0"/>
              <a:t>Blue Channel Only</a:t>
            </a:r>
            <a:endParaRPr lang="en-US" dirty="0"/>
          </a:p>
        </p:txBody>
      </p:sp>
      <p:pic>
        <p:nvPicPr>
          <p:cNvPr id="8" name="Content Placeholder 7" descr="UV QR 10.JPG"/>
          <p:cNvPicPr>
            <a:picLocks noGrp="1" noChangeAspect="1"/>
          </p:cNvPicPr>
          <p:nvPr>
            <p:ph sz="quarter" idx="4"/>
          </p:nvPr>
        </p:nvPicPr>
        <p:blipFill>
          <a:blip r:embed="rId3" cstate="print"/>
          <a:stretch>
            <a:fillRect/>
          </a:stretch>
        </p:blipFill>
        <p:spPr>
          <a:xfrm>
            <a:off x="4911725" y="2309714"/>
            <a:ext cx="3895725" cy="2909770"/>
          </a:xfrm>
        </p:spPr>
      </p:pic>
      <p:sp>
        <p:nvSpPr>
          <p:cNvPr id="6" name="Title 5"/>
          <p:cNvSpPr>
            <a:spLocks noGrp="1"/>
          </p:cNvSpPr>
          <p:nvPr>
            <p:ph type="title"/>
          </p:nvPr>
        </p:nvSpPr>
        <p:spPr/>
        <p:txBody>
          <a:bodyPr/>
          <a:lstStyle/>
          <a:p>
            <a:r>
              <a:rPr lang="en-US" dirty="0" smtClean="0"/>
              <a:t>Color Image vs. Blue Channel Only of Sample 18</a:t>
            </a:r>
            <a:endParaRPr lang="en-US" dirty="0"/>
          </a:p>
        </p:txBody>
      </p:sp>
      <p:sp>
        <p:nvSpPr>
          <p:cNvPr id="9" name="TextBox 8"/>
          <p:cNvSpPr txBox="1"/>
          <p:nvPr/>
        </p:nvSpPr>
        <p:spPr>
          <a:xfrm>
            <a:off x="914400" y="5410200"/>
            <a:ext cx="7543800" cy="369332"/>
          </a:xfrm>
          <a:prstGeom prst="rect">
            <a:avLst/>
          </a:prstGeom>
          <a:noFill/>
        </p:spPr>
        <p:txBody>
          <a:bodyPr wrap="square" rtlCol="0">
            <a:spAutoFit/>
          </a:bodyPr>
          <a:lstStyle/>
          <a:p>
            <a:r>
              <a:rPr lang="en-US" dirty="0" smtClean="0"/>
              <a:t>With the blue channel only, there is significant contrast enhancement for sample 18.</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smtClean="0"/>
              <a:t>Color Image</a:t>
            </a:r>
            <a:endParaRPr lang="en-US" dirty="0"/>
          </a:p>
        </p:txBody>
      </p:sp>
      <p:pic>
        <p:nvPicPr>
          <p:cNvPr id="7" name="Content Placeholder 6" descr="UV QR 7.JPG"/>
          <p:cNvPicPr>
            <a:picLocks noGrp="1" noChangeAspect="1"/>
          </p:cNvPicPr>
          <p:nvPr>
            <p:ph sz="half" idx="2"/>
          </p:nvPr>
        </p:nvPicPr>
        <p:blipFill>
          <a:blip r:embed="rId2" cstate="print"/>
          <a:stretch>
            <a:fillRect/>
          </a:stretch>
        </p:blipFill>
        <p:spPr>
          <a:xfrm>
            <a:off x="712788" y="2286000"/>
            <a:ext cx="3959225" cy="2957199"/>
          </a:xfrm>
        </p:spPr>
      </p:pic>
      <p:sp>
        <p:nvSpPr>
          <p:cNvPr id="4" name="Text Placeholder 3"/>
          <p:cNvSpPr>
            <a:spLocks noGrp="1"/>
          </p:cNvSpPr>
          <p:nvPr>
            <p:ph type="body" sz="quarter" idx="3"/>
          </p:nvPr>
        </p:nvSpPr>
        <p:spPr/>
        <p:txBody>
          <a:bodyPr/>
          <a:lstStyle/>
          <a:p>
            <a:pPr algn="ctr"/>
            <a:r>
              <a:rPr lang="en-US" dirty="0" smtClean="0"/>
              <a:t>Blue Channel Only</a:t>
            </a:r>
            <a:endParaRPr lang="en-US" dirty="0"/>
          </a:p>
        </p:txBody>
      </p:sp>
      <p:pic>
        <p:nvPicPr>
          <p:cNvPr id="8" name="Content Placeholder 7" descr="UV QR 9.JPG"/>
          <p:cNvPicPr>
            <a:picLocks noGrp="1" noChangeAspect="1"/>
          </p:cNvPicPr>
          <p:nvPr>
            <p:ph sz="quarter" idx="4"/>
          </p:nvPr>
        </p:nvPicPr>
        <p:blipFill>
          <a:blip r:embed="rId3" cstate="print"/>
          <a:stretch>
            <a:fillRect/>
          </a:stretch>
        </p:blipFill>
        <p:spPr>
          <a:xfrm>
            <a:off x="4911725" y="2309714"/>
            <a:ext cx="3895725" cy="2909770"/>
          </a:xfrm>
        </p:spPr>
      </p:pic>
      <p:sp>
        <p:nvSpPr>
          <p:cNvPr id="6" name="Title 5"/>
          <p:cNvSpPr>
            <a:spLocks noGrp="1"/>
          </p:cNvSpPr>
          <p:nvPr>
            <p:ph type="title"/>
          </p:nvPr>
        </p:nvSpPr>
        <p:spPr/>
        <p:txBody>
          <a:bodyPr/>
          <a:lstStyle/>
          <a:p>
            <a:r>
              <a:rPr lang="en-US" dirty="0" smtClean="0"/>
              <a:t>Color Image vs. Blue Channel Only of Sample 12</a:t>
            </a:r>
            <a:endParaRPr lang="en-US" dirty="0"/>
          </a:p>
        </p:txBody>
      </p:sp>
      <p:sp>
        <p:nvSpPr>
          <p:cNvPr id="9" name="TextBox 8"/>
          <p:cNvSpPr txBox="1"/>
          <p:nvPr/>
        </p:nvSpPr>
        <p:spPr>
          <a:xfrm>
            <a:off x="914400" y="5410200"/>
            <a:ext cx="7543800" cy="369332"/>
          </a:xfrm>
          <a:prstGeom prst="rect">
            <a:avLst/>
          </a:prstGeom>
          <a:noFill/>
        </p:spPr>
        <p:txBody>
          <a:bodyPr wrap="square" rtlCol="0">
            <a:spAutoFit/>
          </a:bodyPr>
          <a:lstStyle/>
          <a:p>
            <a:r>
              <a:rPr lang="en-US" dirty="0" smtClean="0"/>
              <a:t>With the blue channel only, there is light contrast enhancement for sample 12.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Next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The contrast is much greater if the wavelength rejection extends significantly into the blue channel detector’s spectrum</a:t>
            </a:r>
          </a:p>
          <a:p>
            <a:r>
              <a:rPr lang="en-US" dirty="0" smtClean="0"/>
              <a:t>Evaluation of these samples with additional mobile devices will be conducted</a:t>
            </a:r>
          </a:p>
          <a:p>
            <a:r>
              <a:rPr lang="en-US" dirty="0" smtClean="0"/>
              <a:t>Determine a test method to evaluate the blue channel wavelength range and sensitivity for a variety of mobile phone cameras</a:t>
            </a:r>
          </a:p>
          <a:p>
            <a:pPr lvl="1"/>
            <a:r>
              <a:rPr lang="en-US" dirty="0" smtClean="0"/>
              <a:t>The first attempt will utilize the exit port on the </a:t>
            </a:r>
            <a:r>
              <a:rPr lang="en-US" dirty="0" err="1" smtClean="0"/>
              <a:t>Lamda</a:t>
            </a:r>
            <a:r>
              <a:rPr lang="en-US" dirty="0" smtClean="0"/>
              <a:t> 900 and a diffuse reflectance standard. The mobile phone camera will image the spot on the standard as the wavelength is altered to understand the lower detection limit and upper limit for the blue channel. </a:t>
            </a:r>
          </a:p>
          <a:p>
            <a:pPr>
              <a:buNone/>
            </a:pPr>
            <a:endParaRPr lang="en-US" dirty="0"/>
          </a:p>
        </p:txBody>
      </p:sp>
    </p:spTree>
  </p:cSld>
  <p:clrMapOvr>
    <a:masterClrMapping/>
  </p:clrMapOvr>
</p:sld>
</file>

<file path=ppt/theme/theme1.xml><?xml version="1.0" encoding="utf-8"?>
<a:theme xmlns:a="http://schemas.openxmlformats.org/drawingml/2006/main" name="2012 OSD Confidential">
  <a:themeElements>
    <a:clrScheme name="3M OSD">
      <a:dk1>
        <a:sysClr val="windowText" lastClr="000000"/>
      </a:dk1>
      <a:lt1>
        <a:sysClr val="window" lastClr="FFFFFF"/>
      </a:lt1>
      <a:dk2>
        <a:srgbClr val="00287C"/>
      </a:dk2>
      <a:lt2>
        <a:srgbClr val="B2B2B2"/>
      </a:lt2>
      <a:accent1>
        <a:srgbClr val="F04937"/>
      </a:accent1>
      <a:accent2>
        <a:srgbClr val="0098AF"/>
      </a:accent2>
      <a:accent3>
        <a:srgbClr val="8DC63F"/>
      </a:accent3>
      <a:accent4>
        <a:srgbClr val="FDBB30"/>
      </a:accent4>
      <a:accent5>
        <a:srgbClr val="2CAAE2"/>
      </a:accent5>
      <a:accent6>
        <a:srgbClr val="EC008C"/>
      </a:accent6>
      <a:hlink>
        <a:srgbClr val="0000FF"/>
      </a:hlink>
      <a:folHlink>
        <a:srgbClr val="800080"/>
      </a:folHlink>
    </a:clrScheme>
    <a:fontScheme name="Horizon">
      <a:maj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FF6C5D"/>
            </a:gs>
            <a:gs pos="100000">
              <a:srgbClr val="FF9E97"/>
            </a:gs>
          </a:gsLst>
        </a:gradFill>
        <a:effectLst/>
      </a:spPr>
      <a:bodyPr rtlCol="0" anchor="ctr"/>
      <a:lstStyle>
        <a:defPPr algn="ctr">
          <a:defRPr sz="2400"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2012 OSD Confidential</Template>
  <TotalTime>29</TotalTime>
  <Words>367</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2012 OSD Confidential</vt:lpstr>
      <vt:lpstr>UV QR Code Trial</vt:lpstr>
      <vt:lpstr>Background</vt:lpstr>
      <vt:lpstr>Under 365nm LED UV Source on White Paper</vt:lpstr>
      <vt:lpstr>iPhone 4 Camera Visibility With and Without Flash</vt:lpstr>
      <vt:lpstr>Color Image vs. Blue Channel Only of Sample 17</vt:lpstr>
      <vt:lpstr>Color Image vs. Blue Channel Only of Sample 18</vt:lpstr>
      <vt:lpstr>Color Image vs. Blue Channel Only of Sample 12</vt:lpstr>
      <vt:lpstr>Conclusions and Next Steps</vt:lpstr>
    </vt:vector>
  </TitlesOfParts>
  <Company>3M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 UV QR Code Trial</dc:title>
  <dc:creator>a0mqgzz</dc:creator>
  <cp:lastModifiedBy>a0mqgzz</cp:lastModifiedBy>
  <cp:revision>4</cp:revision>
  <dcterms:created xsi:type="dcterms:W3CDTF">2012-06-29T21:27:19Z</dcterms:created>
  <dcterms:modified xsi:type="dcterms:W3CDTF">2012-06-29T22:05:40Z</dcterms:modified>
</cp:coreProperties>
</file>