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1"/>
  </p:notesMasterIdLst>
  <p:sldIdLst>
    <p:sldId id="256" r:id="rId2"/>
    <p:sldId id="259" r:id="rId3"/>
    <p:sldId id="287" r:id="rId4"/>
    <p:sldId id="317" r:id="rId5"/>
    <p:sldId id="288" r:id="rId6"/>
    <p:sldId id="261" r:id="rId7"/>
    <p:sldId id="257" r:id="rId8"/>
    <p:sldId id="260" r:id="rId9"/>
    <p:sldId id="258" r:id="rId10"/>
    <p:sldId id="262" r:id="rId11"/>
    <p:sldId id="263" r:id="rId12"/>
    <p:sldId id="264" r:id="rId13"/>
    <p:sldId id="267" r:id="rId14"/>
    <p:sldId id="268" r:id="rId15"/>
    <p:sldId id="269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305" r:id="rId29"/>
    <p:sldId id="321" r:id="rId30"/>
    <p:sldId id="286" r:id="rId31"/>
    <p:sldId id="289" r:id="rId32"/>
    <p:sldId id="293" r:id="rId33"/>
    <p:sldId id="299" r:id="rId34"/>
    <p:sldId id="300" r:id="rId35"/>
    <p:sldId id="301" r:id="rId36"/>
    <p:sldId id="302" r:id="rId37"/>
    <p:sldId id="314" r:id="rId38"/>
    <p:sldId id="318" r:id="rId39"/>
    <p:sldId id="292" r:id="rId40"/>
    <p:sldId id="322" r:id="rId41"/>
    <p:sldId id="310" r:id="rId42"/>
    <p:sldId id="311" r:id="rId43"/>
    <p:sldId id="312" r:id="rId44"/>
    <p:sldId id="296" r:id="rId45"/>
    <p:sldId id="306" r:id="rId46"/>
    <p:sldId id="297" r:id="rId47"/>
    <p:sldId id="298" r:id="rId48"/>
    <p:sldId id="307" r:id="rId49"/>
    <p:sldId id="295" r:id="rId50"/>
    <p:sldId id="308" r:id="rId51"/>
    <p:sldId id="309" r:id="rId52"/>
    <p:sldId id="315" r:id="rId53"/>
    <p:sldId id="290" r:id="rId54"/>
    <p:sldId id="303" r:id="rId55"/>
    <p:sldId id="319" r:id="rId56"/>
    <p:sldId id="313" r:id="rId57"/>
    <p:sldId id="316" r:id="rId58"/>
    <p:sldId id="291" r:id="rId59"/>
    <p:sldId id="294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EA7F7F-D0C5-4CD1-B697-667DD37ADAC1}">
          <p14:sldIdLst>
            <p14:sldId id="256"/>
            <p14:sldId id="259"/>
          </p14:sldIdLst>
        </p14:section>
        <p14:section name="Architecture" id="{CC2F695B-2D46-47D4-A974-0A5E089C44E3}">
          <p14:sldIdLst>
            <p14:sldId id="287"/>
            <p14:sldId id="317"/>
            <p14:sldId id="288"/>
          </p14:sldIdLst>
        </p14:section>
        <p14:section name="Back End" id="{D0CBDC79-0D79-4C9B-952C-6774288D9056}">
          <p14:sldIdLst>
            <p14:sldId id="261"/>
            <p14:sldId id="257"/>
            <p14:sldId id="260"/>
            <p14:sldId id="258"/>
            <p14:sldId id="262"/>
            <p14:sldId id="263"/>
            <p14:sldId id="264"/>
            <p14:sldId id="267"/>
            <p14:sldId id="268"/>
            <p14:sldId id="269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05"/>
            <p14:sldId id="321"/>
          </p14:sldIdLst>
        </p14:section>
        <p14:section name="Front End" id="{6E5190CA-872B-471D-A95C-FC291D060287}">
          <p14:sldIdLst>
            <p14:sldId id="286"/>
            <p14:sldId id="289"/>
            <p14:sldId id="293"/>
            <p14:sldId id="299"/>
            <p14:sldId id="300"/>
            <p14:sldId id="301"/>
            <p14:sldId id="302"/>
            <p14:sldId id="314"/>
            <p14:sldId id="318"/>
            <p14:sldId id="292"/>
            <p14:sldId id="322"/>
            <p14:sldId id="310"/>
            <p14:sldId id="311"/>
            <p14:sldId id="312"/>
            <p14:sldId id="296"/>
            <p14:sldId id="306"/>
            <p14:sldId id="297"/>
            <p14:sldId id="298"/>
            <p14:sldId id="307"/>
            <p14:sldId id="295"/>
            <p14:sldId id="308"/>
            <p14:sldId id="309"/>
            <p14:sldId id="315"/>
            <p14:sldId id="290"/>
            <p14:sldId id="303"/>
            <p14:sldId id="319"/>
            <p14:sldId id="313"/>
            <p14:sldId id="316"/>
          </p14:sldIdLst>
        </p14:section>
        <p14:section name="Demo" id="{A9C90CA6-52A4-4E94-9FA9-F2654CC8803F}">
          <p14:sldIdLst>
            <p14:sldId id="291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6370" autoAdjust="0"/>
  </p:normalViewPr>
  <p:slideViewPr>
    <p:cSldViewPr snapToGrid="0">
      <p:cViewPr varScale="1">
        <p:scale>
          <a:sx n="118" d="100"/>
          <a:sy n="118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jonta\Documents\CS%204490\parallel_time_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jonta\Documents\CS%204490\resumable_time_compari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8fac10313aef7d/UWO/2016-2017/4490Z%20-%20Thesis/Progress/Progress3/Copy%20of%20SVG%20vs%20DIV%20data%20and%20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Peformance of Parallelized Indexer Implementation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Sheet1!$I$31</c:f>
              <c:strCache>
                <c:ptCount val="1"/>
                <c:pt idx="0">
                  <c:v>Single-Process Indexer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xVal>
            <c:numRef>
              <c:f>Sheet1!$J$30:$M$30</c:f>
              <c:numCache>
                <c:formatCode>General</c:formatCode>
                <c:ptCount val="4"/>
                <c:pt idx="0">
                  <c:v>18385</c:v>
                </c:pt>
                <c:pt idx="1">
                  <c:v>43856</c:v>
                </c:pt>
                <c:pt idx="2">
                  <c:v>84438</c:v>
                </c:pt>
                <c:pt idx="3">
                  <c:v>127664</c:v>
                </c:pt>
              </c:numCache>
            </c:numRef>
          </c:xVal>
          <c:yVal>
            <c:numRef>
              <c:f>Sheet1!$J$31:$M$31</c:f>
              <c:numCache>
                <c:formatCode>General</c:formatCode>
                <c:ptCount val="4"/>
                <c:pt idx="0">
                  <c:v>4.1127474033333336</c:v>
                </c:pt>
                <c:pt idx="1">
                  <c:v>13.73386716575</c:v>
                </c:pt>
                <c:pt idx="2">
                  <c:v>30.050250299583332</c:v>
                </c:pt>
                <c:pt idx="3">
                  <c:v>32.702780914750001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CC6-420F-8FAC-E541F0709C7E}"/>
            </c:ext>
          </c:extLst>
        </c:ser>
        <c:ser>
          <c:idx val="1"/>
          <c:order val="1"/>
          <c:tx>
            <c:strRef>
              <c:f>Sheet1!$I$32</c:f>
              <c:strCache>
                <c:ptCount val="1"/>
                <c:pt idx="0">
                  <c:v>fork() Implementation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xVal>
            <c:numRef>
              <c:f>Sheet1!$J$30:$M$30</c:f>
              <c:numCache>
                <c:formatCode>General</c:formatCode>
                <c:ptCount val="4"/>
                <c:pt idx="0">
                  <c:v>18385</c:v>
                </c:pt>
                <c:pt idx="1">
                  <c:v>43856</c:v>
                </c:pt>
                <c:pt idx="2">
                  <c:v>84438</c:v>
                </c:pt>
                <c:pt idx="3">
                  <c:v>127664</c:v>
                </c:pt>
              </c:numCache>
            </c:numRef>
          </c:xVal>
          <c:yVal>
            <c:numRef>
              <c:f>Sheet1!$J$32:$M$32</c:f>
              <c:numCache>
                <c:formatCode>General</c:formatCode>
                <c:ptCount val="4"/>
                <c:pt idx="0">
                  <c:v>5.2283819920000001</c:v>
                </c:pt>
                <c:pt idx="1">
                  <c:v>9.6790148377500014</c:v>
                </c:pt>
                <c:pt idx="2">
                  <c:v>18.096554515416667</c:v>
                </c:pt>
                <c:pt idx="3">
                  <c:v>13.829502534916665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CC6-420F-8FAC-E541F0709C7E}"/>
            </c:ext>
          </c:extLst>
        </c:ser>
        <c:ser>
          <c:idx val="2"/>
          <c:order val="2"/>
          <c:tx>
            <c:strRef>
              <c:f>Sheet1!$I$33</c:f>
              <c:strCache>
                <c:ptCount val="1"/>
                <c:pt idx="0">
                  <c:v>spawn() Implementation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xVal>
            <c:numRef>
              <c:f>Sheet1!$J$30:$M$30</c:f>
              <c:numCache>
                <c:formatCode>General</c:formatCode>
                <c:ptCount val="4"/>
                <c:pt idx="0">
                  <c:v>18385</c:v>
                </c:pt>
                <c:pt idx="1">
                  <c:v>43856</c:v>
                </c:pt>
                <c:pt idx="2">
                  <c:v>84438</c:v>
                </c:pt>
                <c:pt idx="3">
                  <c:v>127664</c:v>
                </c:pt>
              </c:numCache>
            </c:numRef>
          </c:xVal>
          <c:yVal>
            <c:numRef>
              <c:f>Sheet1!$J$33:$M$33</c:f>
              <c:numCache>
                <c:formatCode>General</c:formatCode>
                <c:ptCount val="4"/>
                <c:pt idx="0">
                  <c:v>6.5432130000833331</c:v>
                </c:pt>
                <c:pt idx="1">
                  <c:v>7.4314297631666664</c:v>
                </c:pt>
                <c:pt idx="2">
                  <c:v>9.237712426249999</c:v>
                </c:pt>
                <c:pt idx="3">
                  <c:v>10.863222514333334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CC6-420F-8FAC-E541F0709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807567"/>
        <c:axId val="561295839"/>
      </c:scatterChart>
      <c:valAx>
        <c:axId val="56180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Items Indexed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295839"/>
        <c:crosses val="autoZero"/>
        <c:crossBetween val="midCat"/>
      </c:valAx>
      <c:valAx>
        <c:axId val="56129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Avg. Execution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80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CA"/>
              <a:t>Peformance of Resumable Indexer Implementation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Sheet1!$J$2</c:f>
              <c:strCache>
                <c:ptCount val="1"/>
                <c:pt idx="0">
                  <c:v>Pre-RabbitMQ Parallel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Sheet1!$I$3:$I$4</c:f>
              <c:numCache>
                <c:formatCode>General</c:formatCode>
                <c:ptCount val="2"/>
                <c:pt idx="0">
                  <c:v>79114</c:v>
                </c:pt>
                <c:pt idx="1">
                  <c:v>159393</c:v>
                </c:pt>
              </c:numCache>
            </c:numRef>
          </c:cat>
          <c:val>
            <c:numRef>
              <c:f>Sheet1!$J$3:$J$4</c:f>
              <c:numCache>
                <c:formatCode>0.000</c:formatCode>
                <c:ptCount val="2"/>
                <c:pt idx="0">
                  <c:v>11.133135191333333</c:v>
                </c:pt>
                <c:pt idx="1">
                  <c:v>46.664209489999998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28-42DD-8238-A3A5C8122537}"/>
            </c:ext>
          </c:extLst>
        </c:ser>
        <c:ser>
          <c:idx val="1"/>
          <c:order val="1"/>
          <c:tx>
            <c:strRef>
              <c:f>Sheet1!$K$2</c:f>
              <c:strCache>
                <c:ptCount val="1"/>
                <c:pt idx="0">
                  <c:v>Post-RabbitMQ Parallel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Sheet1!$I$3:$I$4</c:f>
              <c:numCache>
                <c:formatCode>General</c:formatCode>
                <c:ptCount val="2"/>
                <c:pt idx="0">
                  <c:v>79114</c:v>
                </c:pt>
                <c:pt idx="1">
                  <c:v>159393</c:v>
                </c:pt>
              </c:numCache>
            </c:numRef>
          </c:cat>
          <c:val>
            <c:numRef>
              <c:f>Sheet1!$K$3:$K$4</c:f>
              <c:numCache>
                <c:formatCode>0.000</c:formatCode>
                <c:ptCount val="2"/>
                <c:pt idx="0">
                  <c:v>12.991183670333333</c:v>
                </c:pt>
                <c:pt idx="1">
                  <c:v>47.881802670000006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28-42DD-8238-A3A5C8122537}"/>
            </c:ext>
          </c:extLst>
        </c:ser>
        <c:ser>
          <c:idx val="2"/>
          <c:order val="2"/>
          <c:tx>
            <c:strRef>
              <c:f>Sheet1!$L$2</c:f>
              <c:strCache>
                <c:ptCount val="1"/>
                <c:pt idx="0">
                  <c:v>Fully Resumable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numRef>
              <c:f>Sheet1!$I$3:$I$4</c:f>
              <c:numCache>
                <c:formatCode>General</c:formatCode>
                <c:ptCount val="2"/>
                <c:pt idx="0">
                  <c:v>79114</c:v>
                </c:pt>
                <c:pt idx="1">
                  <c:v>159393</c:v>
                </c:pt>
              </c:numCache>
            </c:numRef>
          </c:cat>
          <c:val>
            <c:numRef>
              <c:f>Sheet1!$L$3:$L$4</c:f>
              <c:numCache>
                <c:formatCode>0.000</c:formatCode>
                <c:ptCount val="2"/>
                <c:pt idx="0">
                  <c:v>14.002561161666668</c:v>
                </c:pt>
                <c:pt idx="1">
                  <c:v>47.900181574666668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28-42DD-8238-A3A5C8122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57549360"/>
        <c:axId val="1908590176"/>
        <c:axId val="0"/>
      </c:bar3DChart>
      <c:catAx>
        <c:axId val="1757549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Items Indexed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590176"/>
        <c:crosses val="autoZero"/>
        <c:auto val="1"/>
        <c:lblAlgn val="ctr"/>
        <c:lblOffset val="100"/>
        <c:noMultiLvlLbl val="0"/>
      </c:catAx>
      <c:valAx>
        <c:axId val="190859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Avg. Execution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754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800" dirty="0"/>
              <a:t>Comparison of Render and Processing Times by Browser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821803740896023"/>
          <c:y val="0.19823328318867475"/>
          <c:w val="0.85963774861572706"/>
          <c:h val="0.47019364220004084"/>
        </c:manualLayout>
      </c:layout>
      <c:bar3DChart>
        <c:barDir val="col"/>
        <c:grouping val="clustered"/>
        <c:varyColors val="0"/>
        <c:ser>
          <c:idx val="1"/>
          <c:order val="1"/>
          <c:tx>
            <c:strRef>
              <c:f>Sheet1!$A$4</c:f>
              <c:strCache>
                <c:ptCount val="1"/>
                <c:pt idx="0">
                  <c:v>SVG Chrome 56.0.2924.87 (64-bit)</c:v>
                </c:pt>
              </c:strCache>
            </c:strRef>
          </c:tx>
          <c:spPr>
            <a:solidFill>
              <a:schemeClr val="accent1">
                <a:shade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(Sheet1!$C$2:$D$2,Sheet1!$H$2:$I$2,Sheet1!$M$2:$N$2)</c:f>
              <c:strCache>
                <c:ptCount val="2"/>
                <c:pt idx="0">
                  <c:v>Large Processing Time (Average)</c:v>
                </c:pt>
                <c:pt idx="1">
                  <c:v>Large Render Time (Average)</c:v>
                </c:pt>
              </c:strCache>
              <c:extLst/>
            </c:strRef>
          </c:cat>
          <c:val>
            <c:numRef>
              <c:f>(Sheet1!$C$4:$D$4,Sheet1!$H$4:$I$4,Sheet1!$M$4:$N$4)</c:f>
              <c:numCache>
                <c:formatCode>General</c:formatCode>
                <c:ptCount val="2"/>
                <c:pt idx="0">
                  <c:v>51</c:v>
                </c:pt>
                <c:pt idx="1">
                  <c:v>1969.3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7E1-428E-A246-78E0978FF543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SVG Firefox 51.0.1 (32-bit)</c:v>
                </c:pt>
              </c:strCache>
            </c:strRef>
          </c:tx>
          <c:spPr>
            <a:solidFill>
              <a:schemeClr val="accent1">
                <a:shade val="9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(Sheet1!$C$2:$D$2,Sheet1!$H$2:$I$2,Sheet1!$M$2:$N$2)</c:f>
              <c:strCache>
                <c:ptCount val="2"/>
                <c:pt idx="0">
                  <c:v>Large Processing Time (Average)</c:v>
                </c:pt>
                <c:pt idx="1">
                  <c:v>Large Render Time (Average)</c:v>
                </c:pt>
              </c:strCache>
              <c:extLst/>
            </c:strRef>
          </c:cat>
          <c:val>
            <c:numRef>
              <c:f>(Sheet1!$C$5:$D$5,Sheet1!$H$5:$I$5,Sheet1!$M$5:$N$5)</c:f>
              <c:numCache>
                <c:formatCode>General</c:formatCode>
                <c:ptCount val="2"/>
                <c:pt idx="0">
                  <c:v>66.3</c:v>
                </c:pt>
                <c:pt idx="1">
                  <c:v>1483.6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7E1-428E-A246-78E0978FF543}"/>
            </c:ext>
          </c:extLst>
        </c:ser>
        <c:ser>
          <c:idx val="4"/>
          <c:order val="4"/>
          <c:tx>
            <c:strRef>
              <c:f>Sheet1!$A$9</c:f>
              <c:strCache>
                <c:ptCount val="1"/>
                <c:pt idx="0">
                  <c:v>DIV Chrome 56.0.2924.87 (64-bit)</c:v>
                </c:pt>
              </c:strCache>
            </c:strRef>
          </c:tx>
          <c:spPr>
            <a:solidFill>
              <a:schemeClr val="accent1">
                <a:tint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(Sheet1!$C$2:$D$2,Sheet1!$H$2:$I$2,Sheet1!$M$2:$N$2)</c:f>
              <c:strCache>
                <c:ptCount val="2"/>
                <c:pt idx="0">
                  <c:v>Large Processing Time (Average)</c:v>
                </c:pt>
                <c:pt idx="1">
                  <c:v>Large Render Time (Average)</c:v>
                </c:pt>
              </c:strCache>
              <c:extLst/>
            </c:strRef>
          </c:cat>
          <c:val>
            <c:numRef>
              <c:f>(Sheet1!$C$9:$D$9,Sheet1!$H$9:$I$9,Sheet1!$M$9:$N$9)</c:f>
              <c:numCache>
                <c:formatCode>General</c:formatCode>
                <c:ptCount val="2"/>
                <c:pt idx="0">
                  <c:v>63</c:v>
                </c:pt>
                <c:pt idx="1">
                  <c:v>489.6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17E1-428E-A246-78E0978FF543}"/>
            </c:ext>
          </c:extLst>
        </c:ser>
        <c:ser>
          <c:idx val="5"/>
          <c:order val="5"/>
          <c:tx>
            <c:strRef>
              <c:f>Sheet1!$A$10</c:f>
              <c:strCache>
                <c:ptCount val="1"/>
                <c:pt idx="0">
                  <c:v>DIV Firefox 51.0.1 (32-bit)</c:v>
                </c:pt>
              </c:strCache>
            </c:strRef>
          </c:tx>
          <c:spPr>
            <a:solidFill>
              <a:schemeClr val="accent1">
                <a:tint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(Sheet1!$C$2:$D$2,Sheet1!$H$2:$I$2,Sheet1!$M$2:$N$2)</c:f>
              <c:strCache>
                <c:ptCount val="2"/>
                <c:pt idx="0">
                  <c:v>Large Processing Time (Average)</c:v>
                </c:pt>
                <c:pt idx="1">
                  <c:v>Large Render Time (Average)</c:v>
                </c:pt>
              </c:strCache>
              <c:extLst/>
            </c:strRef>
          </c:cat>
          <c:val>
            <c:numRef>
              <c:f>(Sheet1!$C$10:$D$10,Sheet1!$H$10:$I$10,Sheet1!$M$10:$N$10)</c:f>
              <c:numCache>
                <c:formatCode>General</c:formatCode>
                <c:ptCount val="2"/>
                <c:pt idx="0">
                  <c:v>89</c:v>
                </c:pt>
                <c:pt idx="1">
                  <c:v>1036.5999999999999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17E1-428E-A246-78E0978FF5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06891920"/>
        <c:axId val="606892576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SVG Edge 38.14393.0.0</c:v>
                      </c:pt>
                    </c:strCache>
                  </c:strRef>
                </c:tx>
                <c:spPr>
                  <a:solidFill>
                    <a:schemeClr val="accent1">
                      <a:shade val="50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(Sheet1!$C$2:$D$2,Sheet1!$H$2:$I$2,Sheet1!$M$2:$N$2)</c15:sqref>
                        </c15:formulaRef>
                      </c:ext>
                    </c:extLst>
                    <c:strCache>
                      <c:ptCount val="2"/>
                      <c:pt idx="0">
                        <c:v>Large Processing Time (Average)</c:v>
                      </c:pt>
                      <c:pt idx="1">
                        <c:v>Large Render Time (Average)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(Sheet1!$C$3:$D$3,Sheet1!$H$3:$I$3,Sheet1!$M$3:$N$3)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22.6</c:v>
                      </c:pt>
                      <c:pt idx="1">
                        <c:v>3433.3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17E1-428E-A246-78E0978FF543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Sheet1!$A$8</c15:sqref>
                        </c15:formulaRef>
                      </c:ext>
                    </c:extLst>
                    <c:strCache>
                      <c:ptCount val="1"/>
                      <c:pt idx="0">
                        <c:v>DIV Edge 38.14393.0.0</c:v>
                      </c:pt>
                    </c:strCache>
                  </c:strRef>
                </c:tx>
                <c:spPr>
                  <a:solidFill>
                    <a:schemeClr val="accent1">
                      <a:tint val="90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(Sheet1!$C$2:$D$2,Sheet1!$H$2:$I$2,Sheet1!$M$2:$N$2)</c15:sqref>
                        </c15:formulaRef>
                      </c:ext>
                    </c:extLst>
                    <c:strCache>
                      <c:ptCount val="2"/>
                      <c:pt idx="0">
                        <c:v>Large Processing Time (Average)</c:v>
                      </c:pt>
                      <c:pt idx="1">
                        <c:v>Large Render Time (Average)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(Sheet1!$C$8:$D$8,Sheet1!$H$8:$I$8,Sheet1!$M$8:$N$8)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245.5</c:v>
                      </c:pt>
                      <c:pt idx="1">
                        <c:v>9963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7E1-428E-A246-78E0978FF543}"/>
                  </c:ext>
                </c:extLst>
              </c15:ser>
            </c15:filteredBarSeries>
          </c:ext>
        </c:extLst>
      </c:bar3DChart>
      <c:catAx>
        <c:axId val="60689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892576"/>
        <c:crosses val="autoZero"/>
        <c:auto val="1"/>
        <c:lblAlgn val="ctr"/>
        <c:lblOffset val="100"/>
        <c:noMultiLvlLbl val="0"/>
      </c:catAx>
      <c:valAx>
        <c:axId val="606892576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Log</a:t>
                </a:r>
                <a:r>
                  <a:rPr lang="en-US" sz="700" dirty="0"/>
                  <a:t>2</a:t>
                </a:r>
                <a:r>
                  <a:rPr lang="en-US" sz="1200" dirty="0"/>
                  <a:t>(</a:t>
                </a:r>
                <a:r>
                  <a:rPr lang="en-US" sz="1200" dirty="0" err="1"/>
                  <a:t>ms</a:t>
                </a:r>
                <a:r>
                  <a:rPr lang="en-US" sz="1200" dirty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7085422114231155E-4"/>
              <c:y val="0.361966199631734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89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1694782434494158E-2"/>
          <c:y val="0.80190171835843271"/>
          <c:w val="0.98830521756550582"/>
          <c:h val="0.19482629757999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6CCC3-43C9-4237-B0B1-B65A4C12BAB7}" type="datetimeFigureOut">
              <a:rPr lang="en-US"/>
              <a:t>8/7/19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6ADCE-78F3-4ED8-BAB0-4FE2DC91B99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81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58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34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8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5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47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4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8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15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56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56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72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50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10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73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72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78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08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27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85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00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87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03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403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205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44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811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64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18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131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375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0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110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607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593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30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3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82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0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8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6ADCE-78F3-4ED8-BAB0-4FE2DC91B9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9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Enterprise Storage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Presented By: Jonathan Tan</a:t>
            </a:r>
          </a:p>
          <a:p>
            <a:r>
              <a:rPr lang="en-US" dirty="0"/>
              <a:t>James Wake</a:t>
            </a:r>
          </a:p>
          <a:p>
            <a:r>
              <a:rPr lang="en-US" dirty="0"/>
              <a:t>Julian Zhu</a:t>
            </a:r>
          </a:p>
        </p:txBody>
      </p:sp>
    </p:spTree>
    <p:extLst>
      <p:ext uri="{BB962C8B-B14F-4D97-AF65-F5344CB8AC3E}">
        <p14:creationId xmlns:p14="http://schemas.microsoft.com/office/powerpoint/2010/main" val="26670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System Traversal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CA" dirty="0"/>
              <a:t>Chose to use a breadth-first traversal</a:t>
            </a:r>
          </a:p>
          <a:p>
            <a:pPr lvl="1"/>
            <a:r>
              <a:rPr lang="en-CA" dirty="0"/>
              <a:t>Tests with depth-first traversal in future work</a:t>
            </a:r>
          </a:p>
          <a:p>
            <a:r>
              <a:rPr lang="en-CA" dirty="0"/>
              <a:t>Use of Node.js File System module</a:t>
            </a:r>
          </a:p>
          <a:p>
            <a:pPr lvl="1"/>
            <a:r>
              <a:rPr lang="en-CA" sz="18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lstatSync</a:t>
            </a:r>
            <a:r>
              <a:rPr lang="en-CA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/>
              <a:t> to read file information, recognize symbolic links</a:t>
            </a:r>
          </a:p>
          <a:p>
            <a:pPr lvl="1"/>
            <a:r>
              <a:rPr lang="en-CA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readdirSync</a:t>
            </a:r>
            <a:r>
              <a:rPr lang="en-CA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/>
              <a:t> to get files in a directory</a:t>
            </a:r>
          </a:p>
          <a:p>
            <a:pPr lvl="1"/>
            <a:r>
              <a:rPr lang="en-CA" dirty="0"/>
              <a:t>Use of synchronous methods to limit I/O calls to one at a time</a:t>
            </a:r>
          </a:p>
          <a:p>
            <a:r>
              <a:rPr lang="en-CA" dirty="0"/>
              <a:t>Store file information in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FileSystemObject</a:t>
            </a:r>
            <a:r>
              <a:rPr lang="en-CA" dirty="0">
                <a:cs typeface="Courier New" panose="02070309020205020404" pitchFamily="49" charset="0"/>
              </a:rPr>
              <a:t> (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FSO</a:t>
            </a:r>
            <a:r>
              <a:rPr lang="en-CA" dirty="0">
                <a:cs typeface="Courier New" panose="02070309020205020404" pitchFamily="49" charset="0"/>
              </a:rPr>
              <a:t>)</a:t>
            </a:r>
            <a:endParaRPr lang="en-CA" dirty="0"/>
          </a:p>
          <a:p>
            <a:pPr lvl="1"/>
            <a:r>
              <a:rPr lang="en-CA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FSO</a:t>
            </a:r>
            <a:r>
              <a:rPr lang="en-CA" dirty="0"/>
              <a:t>s store file information, name of parent, and list of children files</a:t>
            </a:r>
          </a:p>
          <a:p>
            <a:pPr lvl="1"/>
            <a:r>
              <a:rPr lang="en-CA" dirty="0"/>
              <a:t>Create a list of subdirectories in current root directory</a:t>
            </a:r>
          </a:p>
          <a:p>
            <a:pPr lvl="1"/>
            <a:r>
              <a:rPr lang="en-CA" dirty="0"/>
              <a:t>Send file </a:t>
            </a:r>
            <a:r>
              <a:rPr lang="en-CA" sz="1800" dirty="0">
                <a:solidFill>
                  <a:schemeClr val="tx1"/>
                </a:solidFill>
                <a:latin typeface="Courier New"/>
                <a:cs typeface="Courier New"/>
              </a:rPr>
              <a:t>FSO</a:t>
            </a:r>
            <a:r>
              <a:rPr lang="en-CA" dirty="0">
                <a:solidFill>
                  <a:schemeClr val="tx1"/>
                </a:solidFill>
              </a:rPr>
              <a:t>s to database once they have been made</a:t>
            </a:r>
          </a:p>
          <a:p>
            <a:pPr lvl="1"/>
            <a:r>
              <a:rPr lang="en-CA" dirty="0"/>
              <a:t>Recursively iterate until all directories are indexed</a:t>
            </a:r>
          </a:p>
        </p:txBody>
      </p:sp>
      <p:pic>
        <p:nvPicPr>
          <p:cNvPr id="1026" name="Picture 2" descr="Image result for breadth first search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541" y="1594575"/>
            <a:ext cx="1440000" cy="144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673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Size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Sizes of directories are not saved with other file information</a:t>
            </a:r>
          </a:p>
          <a:p>
            <a:r>
              <a:rPr lang="en-CA" dirty="0"/>
              <a:t>Record directory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FSO</a:t>
            </a:r>
            <a:r>
              <a:rPr lang="en-CA" dirty="0"/>
              <a:t>s in a hash instead of sending to database</a:t>
            </a:r>
          </a:p>
          <a:p>
            <a:pPr lvl="1"/>
            <a:r>
              <a:rPr lang="en-CA" dirty="0"/>
              <a:t>Initially, sum the file sizes of children files</a:t>
            </a:r>
          </a:p>
          <a:p>
            <a:pPr lvl="1"/>
            <a:r>
              <a:rPr lang="en-CA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X:/MyFolder =&gt; { size: 42, </a:t>
            </a:r>
            <a:r>
              <a:rPr lang="en-CA" sz="18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fso</a:t>
            </a:r>
            <a:r>
              <a:rPr lang="en-CA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: [Object] }</a:t>
            </a:r>
          </a:p>
          <a:p>
            <a:pPr lvl="1"/>
            <a:r>
              <a:rPr lang="en-CA" i="0" dirty="0">
                <a:cs typeface="Courier New" panose="02070309020205020404" pitchFamily="49" charset="0"/>
              </a:rPr>
              <a:t>Use the </a:t>
            </a:r>
            <a:r>
              <a:rPr lang="en-CA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FSO</a:t>
            </a:r>
            <a:r>
              <a:rPr lang="en-CA" i="0" dirty="0">
                <a:cs typeface="Courier New" panose="02070309020205020404" pitchFamily="49" charset="0"/>
              </a:rPr>
              <a:t> parent reference to update parent’s size in hash</a:t>
            </a:r>
          </a:p>
          <a:p>
            <a:pPr lvl="1"/>
            <a:r>
              <a:rPr lang="en-CA" i="0" dirty="0">
                <a:cs typeface="Courier New" panose="02070309020205020404" pitchFamily="49" charset="0"/>
              </a:rPr>
              <a:t>Recursively bubble up to the root directory</a:t>
            </a:r>
          </a:p>
          <a:p>
            <a:r>
              <a:rPr lang="en-CA" dirty="0">
                <a:cs typeface="Courier New" panose="02070309020205020404" pitchFamily="49" charset="0"/>
              </a:rPr>
              <a:t>Send all directories to database only once traversal is complete</a:t>
            </a:r>
            <a:endParaRPr lang="en-CA" i="0" dirty="0">
              <a:cs typeface="Courier New" panose="02070309020205020404" pitchFamily="49" charset="0"/>
            </a:endParaRPr>
          </a:p>
          <a:p>
            <a:r>
              <a:rPr lang="en-CA" dirty="0">
                <a:cs typeface="Courier New" panose="02070309020205020404" pitchFamily="49" charset="0"/>
              </a:rPr>
              <a:t>Future work to test other implementations</a:t>
            </a:r>
          </a:p>
          <a:p>
            <a:pPr lvl="1"/>
            <a:r>
              <a:rPr lang="en-CA" i="0" dirty="0">
                <a:cs typeface="Courier New" panose="02070309020205020404" pitchFamily="49" charset="0"/>
              </a:rPr>
              <a:t>Aggregate only at the very end</a:t>
            </a:r>
          </a:p>
          <a:p>
            <a:pPr lvl="1"/>
            <a:r>
              <a:rPr lang="en-CA" i="0" dirty="0">
                <a:cs typeface="Courier New" panose="02070309020205020404" pitchFamily="49" charset="0"/>
              </a:rPr>
              <a:t>Aggregate in memory vs. aggregate in database</a:t>
            </a:r>
          </a:p>
        </p:txBody>
      </p:sp>
    </p:spTree>
    <p:extLst>
      <p:ext uri="{BB962C8B-B14F-4D97-AF65-F5344CB8AC3E}">
        <p14:creationId xmlns:p14="http://schemas.microsoft.com/office/powerpoint/2010/main" val="109069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CA" dirty="0"/>
              <a:t>MongoDB was chosen as our database server</a:t>
            </a:r>
          </a:p>
          <a:p>
            <a:r>
              <a:rPr lang="en-CA" dirty="0"/>
              <a:t>NoSQL database</a:t>
            </a:r>
          </a:p>
          <a:p>
            <a:pPr lvl="1"/>
            <a:r>
              <a:rPr lang="en-CA" dirty="0"/>
              <a:t>Uses collections of documents</a:t>
            </a:r>
          </a:p>
          <a:p>
            <a:pPr lvl="1"/>
            <a:r>
              <a:rPr lang="en-CA" dirty="0"/>
              <a:t>Documents are JSON-like objects, using key-value pairs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en-CA" dirty="0"/>
              <a:t> field in every document acts like a primary key in a relational database</a:t>
            </a:r>
          </a:p>
          <a:p>
            <a:pPr lvl="1"/>
            <a:r>
              <a:rPr lang="en-CA" dirty="0"/>
              <a:t>Use the file name as </a:t>
            </a:r>
            <a:r>
              <a:rPr lang="en-CA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en-CA" dirty="0"/>
              <a:t> value</a:t>
            </a:r>
          </a:p>
          <a:p>
            <a:r>
              <a:rPr lang="en-CA" dirty="0"/>
              <a:t>Use the hostname and execution date of indexer as collection name</a:t>
            </a:r>
          </a:p>
          <a:p>
            <a:r>
              <a:rPr lang="en-CA" dirty="0"/>
              <a:t>Wrote a </a:t>
            </a:r>
            <a:r>
              <a:rPr lang="en-CA" dirty="0">
                <a:latin typeface="Courier New"/>
                <a:cs typeface="Courier New"/>
              </a:rPr>
              <a:t>Mongo</a:t>
            </a:r>
            <a:r>
              <a:rPr lang="en-CA" dirty="0"/>
              <a:t> class to interact with the database</a:t>
            </a:r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rgbClr val="404040"/>
                </a:solidFill>
              </a:rPr>
              <a:t>Leverages the MongoDB Node.js API</a:t>
            </a:r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rgbClr val="404040"/>
                </a:solidFill>
              </a:rPr>
              <a:t>Stores all database operations in a buffer and only sends operations after a threshold is met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rgbClr val="404040"/>
                </a:solidFill>
              </a:rPr>
              <a:t>Buffer size threshold of 2048 operations found to work well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rgbClr val="404040"/>
                </a:solidFill>
              </a:rPr>
              <a:t>Once indexing is complete, </a:t>
            </a:r>
            <a:r>
              <a:rPr lang="en-CA" dirty="0">
                <a:solidFill>
                  <a:srgbClr val="404040"/>
                </a:solidFill>
                <a:latin typeface="Courier New"/>
                <a:cs typeface="Courier New"/>
              </a:rPr>
              <a:t>Mongo</a:t>
            </a:r>
            <a:r>
              <a:rPr lang="en-CA" dirty="0">
                <a:solidFill>
                  <a:srgbClr val="404040"/>
                </a:solidFill>
              </a:rPr>
              <a:t> flushes all buffers and closes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273" y="1152525"/>
            <a:ext cx="2490480" cy="32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410" y="6041644"/>
            <a:ext cx="5400000" cy="352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47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Parallelization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ESA Back End</a:t>
            </a:r>
          </a:p>
        </p:txBody>
      </p:sp>
    </p:spTree>
    <p:extLst>
      <p:ext uri="{BB962C8B-B14F-4D97-AF65-F5344CB8AC3E}">
        <p14:creationId xmlns:p14="http://schemas.microsoft.com/office/powerpoint/2010/main" val="227978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Divide up work such that tasks can be run concurrently</a:t>
            </a:r>
          </a:p>
          <a:p>
            <a:r>
              <a:rPr lang="en-CA" dirty="0"/>
              <a:t>The indexer should complete within a reasonable time frame for very large file systems</a:t>
            </a:r>
          </a:p>
          <a:p>
            <a:r>
              <a:rPr lang="en-CA" dirty="0"/>
              <a:t>Performance improvements versus a non-parallelized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3534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Uses the Node.js Child Process module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CA" dirty="0"/>
              <a:t> the master process to create a pool of worker processes</a:t>
            </a:r>
          </a:p>
          <a:p>
            <a:pPr lvl="1"/>
            <a:r>
              <a:rPr lang="en-CA" dirty="0"/>
              <a:t>Creates an inter-process communication (IPC) channel between master and worker</a:t>
            </a:r>
          </a:p>
          <a:p>
            <a:pPr lvl="1"/>
            <a:r>
              <a:rPr lang="en-CA" dirty="0"/>
              <a:t>All workers connect to the database and handle sending operations individually</a:t>
            </a:r>
          </a:p>
          <a:p>
            <a:r>
              <a:rPr lang="en-CA" dirty="0"/>
              <a:t>Master sends the worker a list of directories as an array</a:t>
            </a:r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rgbClr val="404040"/>
                </a:solidFill>
              </a:rPr>
              <a:t>Worker indexes the directories and returns a JSON object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CA" dirty="0">
                <a:solidFill>
                  <a:srgbClr val="404040"/>
                </a:solidFill>
              </a:rPr>
              <a:t>Contains </a:t>
            </a:r>
            <a:r>
              <a:rPr lang="en-CA" sz="1800" dirty="0">
                <a:solidFill>
                  <a:srgbClr val="404040"/>
                </a:solidFill>
                <a:latin typeface="Courier New"/>
                <a:cs typeface="Courier New"/>
              </a:rPr>
              <a:t>FSO</a:t>
            </a:r>
            <a:r>
              <a:rPr lang="en-CA" dirty="0">
                <a:solidFill>
                  <a:srgbClr val="404040"/>
                </a:solidFill>
              </a:rPr>
              <a:t>s of indexed files and directories, and next level of directories</a:t>
            </a:r>
          </a:p>
          <a:p>
            <a:r>
              <a:rPr lang="en-CA" dirty="0">
                <a:solidFill>
                  <a:srgbClr val="404040"/>
                </a:solidFill>
              </a:rPr>
              <a:t>This implementation was not good!</a:t>
            </a:r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rgbClr val="404040"/>
                </a:solidFill>
              </a:rPr>
              <a:t>Each worker must connect separately to the database</a:t>
            </a:r>
            <a:endParaRPr lang="en-US" sz="1800" dirty="0">
              <a:solidFill>
                <a:srgbClr val="000000"/>
              </a:solidFill>
            </a:endParaRPr>
          </a:p>
          <a:p>
            <a:pPr lvl="1"/>
            <a:r>
              <a:rPr lang="en-CA" dirty="0">
                <a:solidFill>
                  <a:srgbClr val="404040"/>
                </a:solidFill>
              </a:rPr>
              <a:t>Indexer would freeze for some reason</a:t>
            </a:r>
            <a:endParaRPr lang="en-US" dirty="0">
              <a:solidFill>
                <a:schemeClr val="tx1"/>
              </a:solidFill>
            </a:endParaRPr>
          </a:p>
          <a:p>
            <a:endParaRPr lang="en-CA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8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Second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Use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spawn()</a:t>
            </a:r>
            <a:r>
              <a:rPr lang="en-CA" dirty="0"/>
              <a:t> instead of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dirty="0"/>
              <a:t>Use pipes to communicate instead of IPC channels</a:t>
            </a:r>
          </a:p>
          <a:p>
            <a:r>
              <a:rPr lang="en-CA" dirty="0"/>
              <a:t>New issue: reading from a pipe doesn’t necessarily give you a complete or single message</a:t>
            </a:r>
          </a:p>
          <a:p>
            <a:pPr lvl="1"/>
            <a:r>
              <a:rPr lang="en-CA" dirty="0"/>
              <a:t>Requires the creation of a simple protocol to which adhere to when communicating</a:t>
            </a:r>
          </a:p>
          <a:p>
            <a:r>
              <a:rPr lang="en-CA" dirty="0"/>
              <a:t>To try to improve execution time, switched from round-robin to min-heap distribution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CA" sz="1800" dirty="0">
                <a:solidFill>
                  <a:srgbClr val="404040"/>
                </a:solidFill>
              </a:rPr>
              <a:t>O(log n), but n is usually small (11 by default), so it’s close to O(1)</a:t>
            </a:r>
            <a:r>
              <a:rPr lang="en-US" sz="1800" dirty="0">
                <a:solidFill>
                  <a:srgbClr val="000000"/>
                </a:solidFill>
              </a:rPr>
              <a:t> 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rgbClr val="404040"/>
                </a:solidFill>
              </a:rPr>
              <a:t>Also, now only the master handles database connection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CA" dirty="0">
                <a:solidFill>
                  <a:srgbClr val="404040"/>
                </a:solidFill>
              </a:rPr>
              <a:t>Separation of concerns and only one database connection required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99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Performance Analysis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625" y="5509516"/>
            <a:ext cx="30155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CA" sz="1600" dirty="0"/>
              <a:t>Single-process Implementation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82201" y="5509516"/>
            <a:ext cx="2978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First Implementation (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CA" sz="1600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71042" y="5509516"/>
            <a:ext cx="3435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Second Implementation (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spawn()</a:t>
            </a:r>
            <a:r>
              <a:rPr lang="en-CA" sz="1600" dirty="0"/>
              <a:t>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18103"/>
              </p:ext>
            </p:extLst>
          </p:nvPr>
        </p:nvGraphicFramePr>
        <p:xfrm>
          <a:off x="402566" y="1552754"/>
          <a:ext cx="3187288" cy="3963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923">
                  <a:extLst>
                    <a:ext uri="{9D8B030D-6E8A-4147-A177-3AD203B41FA5}">
                      <a16:colId xmlns:a16="http://schemas.microsoft.com/office/drawing/2014/main" val="2437728831"/>
                    </a:ext>
                  </a:extLst>
                </a:gridCol>
                <a:gridCol w="659213">
                  <a:extLst>
                    <a:ext uri="{9D8B030D-6E8A-4147-A177-3AD203B41FA5}">
                      <a16:colId xmlns:a16="http://schemas.microsoft.com/office/drawing/2014/main" val="3531795896"/>
                    </a:ext>
                  </a:extLst>
                </a:gridCol>
                <a:gridCol w="454538">
                  <a:extLst>
                    <a:ext uri="{9D8B030D-6E8A-4147-A177-3AD203B41FA5}">
                      <a16:colId xmlns:a16="http://schemas.microsoft.com/office/drawing/2014/main" val="3010356851"/>
                    </a:ext>
                  </a:extLst>
                </a:gridCol>
                <a:gridCol w="454538">
                  <a:extLst>
                    <a:ext uri="{9D8B030D-6E8A-4147-A177-3AD203B41FA5}">
                      <a16:colId xmlns:a16="http://schemas.microsoft.com/office/drawing/2014/main" val="3501595107"/>
                    </a:ext>
                  </a:extLst>
                </a:gridCol>
                <a:gridCol w="454538">
                  <a:extLst>
                    <a:ext uri="{9D8B030D-6E8A-4147-A177-3AD203B41FA5}">
                      <a16:colId xmlns:a16="http://schemas.microsoft.com/office/drawing/2014/main" val="434032595"/>
                    </a:ext>
                  </a:extLst>
                </a:gridCol>
                <a:gridCol w="454538">
                  <a:extLst>
                    <a:ext uri="{9D8B030D-6E8A-4147-A177-3AD203B41FA5}">
                      <a16:colId xmlns:a16="http://schemas.microsoft.com/office/drawing/2014/main" val="705021592"/>
                    </a:ext>
                  </a:extLst>
                </a:gridCol>
              </a:tblGrid>
              <a:tr h="1215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1" u="none" strike="noStrike" dirty="0">
                          <a:effectLst/>
                        </a:rPr>
                        <a:t>Commit: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87" marR="91387" marT="45694" marB="45694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CA" sz="600" u="none" strike="noStrike" dirty="0">
                          <a:effectLst/>
                        </a:rPr>
                        <a:t>7ab8fad6ce6</a:t>
                      </a:r>
                      <a:endParaRPr lang="en-CA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87" marR="91387" marT="45694" marB="4569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Trial 1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Trial 2</a:t>
                      </a:r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Trial 3</a:t>
                      </a:r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Average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extLst>
                  <a:ext uri="{0D108BD9-81ED-4DB2-BD59-A6C34878D82A}">
                    <a16:rowId xmlns:a16="http://schemas.microsoft.com/office/drawing/2014/main" val="1398141833"/>
                  </a:ext>
                </a:extLst>
              </a:tr>
              <a:tr h="18218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Time (s)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Time (s)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Time (s)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Time (s)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extLst>
                  <a:ext uri="{0D108BD9-81ED-4DB2-BD59-A6C34878D82A}">
                    <a16:rowId xmlns:a16="http://schemas.microsoft.com/office/drawing/2014/main" val="3136466770"/>
                  </a:ext>
                </a:extLst>
              </a:tr>
              <a:tr h="197075">
                <a:tc>
                  <a:txBody>
                    <a:bodyPr/>
                    <a:lstStyle/>
                    <a:p>
                      <a:pPr algn="ctr" fontAlgn="ctr"/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Root: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C:/Program Files (x86)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87" marR="91387" marT="45694" marB="45694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19015"/>
                  </a:ext>
                </a:extLst>
              </a:tr>
              <a:tr h="224892">
                <a:tc>
                  <a:txBody>
                    <a:bodyPr/>
                    <a:lstStyle/>
                    <a:p>
                      <a:pPr algn="l" fontAlgn="b"/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Items </a:t>
                      </a:r>
                      <a:endParaRPr lang="en-CA" sz="700" b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Indexed:</a:t>
                      </a:r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5" marR="6075" marT="607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127664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87" marR="91387" marT="45694" marB="45694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86860"/>
                  </a:ext>
                </a:extLst>
              </a:tr>
              <a:tr h="12150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700" b="1" u="none" strike="noStrike" dirty="0">
                          <a:effectLst/>
                        </a:rPr>
                        <a:t>Buffer Threshold:</a:t>
                      </a:r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87" marR="91387" marT="45694" marB="4569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512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33.161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33.059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33.034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33.084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extLst>
                  <a:ext uri="{0D108BD9-81ED-4DB2-BD59-A6C34878D82A}">
                    <a16:rowId xmlns:a16="http://schemas.microsoft.com/office/drawing/2014/main" val="2740992961"/>
                  </a:ext>
                </a:extLst>
              </a:tr>
              <a:tr h="12150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1024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33.794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33.311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33.851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33.652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extLst>
                  <a:ext uri="{0D108BD9-81ED-4DB2-BD59-A6C34878D82A}">
                    <a16:rowId xmlns:a16="http://schemas.microsoft.com/office/drawing/2014/main" val="1466979979"/>
                  </a:ext>
                </a:extLst>
              </a:tr>
              <a:tr h="12150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2048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32.312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31.615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32.232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32.053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extLst>
                  <a:ext uri="{0D108BD9-81ED-4DB2-BD59-A6C34878D82A}">
                    <a16:rowId xmlns:a16="http://schemas.microsoft.com/office/drawing/2014/main" val="2989371409"/>
                  </a:ext>
                </a:extLst>
              </a:tr>
              <a:tr h="12758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4096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31.860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31.898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32.308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32.022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extLst>
                  <a:ext uri="{0D108BD9-81ED-4DB2-BD59-A6C34878D82A}">
                    <a16:rowId xmlns:a16="http://schemas.microsoft.com/office/drawing/2014/main" val="3866924854"/>
                  </a:ext>
                </a:extLst>
              </a:tr>
              <a:tr h="197075">
                <a:tc>
                  <a:txBody>
                    <a:bodyPr/>
                    <a:lstStyle/>
                    <a:p>
                      <a:pPr algn="ctr" fontAlgn="ctr"/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Root: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D:/Program Files (x86)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87" marR="91387" marT="45694" marB="45694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95950"/>
                  </a:ext>
                </a:extLst>
              </a:tr>
              <a:tr h="224892">
                <a:tc>
                  <a:txBody>
                    <a:bodyPr/>
                    <a:lstStyle/>
                    <a:p>
                      <a:pPr algn="l" fontAlgn="b"/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Items </a:t>
                      </a:r>
                      <a:endParaRPr lang="en-CA" sz="700" b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Indexed:</a:t>
                      </a:r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5" marR="6075" marT="607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84438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87" marR="91387" marT="45694" marB="45694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86891"/>
                  </a:ext>
                </a:extLst>
              </a:tr>
              <a:tr h="12150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700" b="1" u="none" strike="noStrike" dirty="0">
                          <a:effectLst/>
                        </a:rPr>
                        <a:t>Buffer Threshold:</a:t>
                      </a:r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87" marR="91387" marT="45694" marB="4569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512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30.293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30.722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32.145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31.053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extLst>
                  <a:ext uri="{0D108BD9-81ED-4DB2-BD59-A6C34878D82A}">
                    <a16:rowId xmlns:a16="http://schemas.microsoft.com/office/drawing/2014/main" val="2075484189"/>
                  </a:ext>
                </a:extLst>
              </a:tr>
              <a:tr h="12150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1024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29.447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30.448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30.628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30.174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extLst>
                  <a:ext uri="{0D108BD9-81ED-4DB2-BD59-A6C34878D82A}">
                    <a16:rowId xmlns:a16="http://schemas.microsoft.com/office/drawing/2014/main" val="1214631613"/>
                  </a:ext>
                </a:extLst>
              </a:tr>
              <a:tr h="12150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2048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29.794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29.680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29.624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29.699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extLst>
                  <a:ext uri="{0D108BD9-81ED-4DB2-BD59-A6C34878D82A}">
                    <a16:rowId xmlns:a16="http://schemas.microsoft.com/office/drawing/2014/main" val="3425763296"/>
                  </a:ext>
                </a:extLst>
              </a:tr>
              <a:tr h="12758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4096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29.379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29.063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29.381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29.274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extLst>
                  <a:ext uri="{0D108BD9-81ED-4DB2-BD59-A6C34878D82A}">
                    <a16:rowId xmlns:a16="http://schemas.microsoft.com/office/drawing/2014/main" val="2248251154"/>
                  </a:ext>
                </a:extLst>
              </a:tr>
              <a:tr h="197075">
                <a:tc>
                  <a:txBody>
                    <a:bodyPr/>
                    <a:lstStyle/>
                    <a:p>
                      <a:pPr algn="ctr" fontAlgn="ctr"/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Root: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E:/Riot Games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87" marR="91387" marT="45694" marB="45694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82826"/>
                  </a:ext>
                </a:extLst>
              </a:tr>
              <a:tr h="224892">
                <a:tc>
                  <a:txBody>
                    <a:bodyPr/>
                    <a:lstStyle/>
                    <a:p>
                      <a:pPr algn="l" fontAlgn="b"/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Items </a:t>
                      </a:r>
                      <a:endParaRPr lang="en-CA" sz="700" b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Indexed:</a:t>
                      </a:r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5" marR="6075" marT="607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43856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87" marR="91387" marT="45694" marB="45694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69945"/>
                  </a:ext>
                </a:extLst>
              </a:tr>
              <a:tr h="12150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700" b="1" u="none" strike="noStrike" dirty="0">
                          <a:effectLst/>
                        </a:rPr>
                        <a:t>Buffer Threshold: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87" marR="91387" marT="45694" marB="4569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512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14.024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13.940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13.828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13.931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extLst>
                  <a:ext uri="{0D108BD9-81ED-4DB2-BD59-A6C34878D82A}">
                    <a16:rowId xmlns:a16="http://schemas.microsoft.com/office/drawing/2014/main" val="1924998308"/>
                  </a:ext>
                </a:extLst>
              </a:tr>
              <a:tr h="12150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1024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13.914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13.774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13.889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13.859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extLst>
                  <a:ext uri="{0D108BD9-81ED-4DB2-BD59-A6C34878D82A}">
                    <a16:rowId xmlns:a16="http://schemas.microsoft.com/office/drawing/2014/main" val="946968460"/>
                  </a:ext>
                </a:extLst>
              </a:tr>
              <a:tr h="12150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2048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13.462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13.578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13.599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13.546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extLst>
                  <a:ext uri="{0D108BD9-81ED-4DB2-BD59-A6C34878D82A}">
                    <a16:rowId xmlns:a16="http://schemas.microsoft.com/office/drawing/2014/main" val="286418373"/>
                  </a:ext>
                </a:extLst>
              </a:tr>
              <a:tr h="12758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4096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13.562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13.589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13.647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13.599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extLst>
                  <a:ext uri="{0D108BD9-81ED-4DB2-BD59-A6C34878D82A}">
                    <a16:rowId xmlns:a16="http://schemas.microsoft.com/office/drawing/2014/main" val="20150478"/>
                  </a:ext>
                </a:extLst>
              </a:tr>
              <a:tr h="197075">
                <a:tc>
                  <a:txBody>
                    <a:bodyPr/>
                    <a:lstStyle/>
                    <a:p>
                      <a:pPr algn="ctr" fontAlgn="ctr"/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Root: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H:/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87" marR="91387" marT="45694" marB="45694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55745"/>
                  </a:ext>
                </a:extLst>
              </a:tr>
              <a:tr h="224892">
                <a:tc>
                  <a:txBody>
                    <a:bodyPr/>
                    <a:lstStyle/>
                    <a:p>
                      <a:pPr algn="l" fontAlgn="b"/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Items </a:t>
                      </a:r>
                      <a:endParaRPr lang="en-CA" sz="700" b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Indexed:</a:t>
                      </a:r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5" marR="6075" marT="607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18385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87" marR="91387" marT="45694" marB="45694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276837"/>
                  </a:ext>
                </a:extLst>
              </a:tr>
              <a:tr h="12150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700" b="1" u="none" strike="noStrike" dirty="0">
                          <a:effectLst/>
                        </a:rPr>
                        <a:t>Buffer Threshold: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87" marR="91387" marT="45694" marB="4569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512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4.175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4.134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4.106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4.138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extLst>
                  <a:ext uri="{0D108BD9-81ED-4DB2-BD59-A6C34878D82A}">
                    <a16:rowId xmlns:a16="http://schemas.microsoft.com/office/drawing/2014/main" val="1891597482"/>
                  </a:ext>
                </a:extLst>
              </a:tr>
              <a:tr h="12150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1024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4.166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4.187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4.163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4.172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extLst>
                  <a:ext uri="{0D108BD9-81ED-4DB2-BD59-A6C34878D82A}">
                    <a16:rowId xmlns:a16="http://schemas.microsoft.com/office/drawing/2014/main" val="799714125"/>
                  </a:ext>
                </a:extLst>
              </a:tr>
              <a:tr h="12150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2048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4.007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4.072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4.045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4.041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extLst>
                  <a:ext uri="{0D108BD9-81ED-4DB2-BD59-A6C34878D82A}">
                    <a16:rowId xmlns:a16="http://schemas.microsoft.com/office/drawing/2014/main" val="3308424441"/>
                  </a:ext>
                </a:extLst>
              </a:tr>
              <a:tr h="12758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4096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4.120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4.107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4.072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4.100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5" marR="6075" marT="6075" marB="0" anchor="ctr"/>
                </a:tc>
                <a:extLst>
                  <a:ext uri="{0D108BD9-81ED-4DB2-BD59-A6C34878D82A}">
                    <a16:rowId xmlns:a16="http://schemas.microsoft.com/office/drawing/2014/main" val="162272259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213446"/>
              </p:ext>
            </p:extLst>
          </p:nvPr>
        </p:nvGraphicFramePr>
        <p:xfrm>
          <a:off x="3680551" y="1552031"/>
          <a:ext cx="2829507" cy="3960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395">
                  <a:extLst>
                    <a:ext uri="{9D8B030D-6E8A-4147-A177-3AD203B41FA5}">
                      <a16:colId xmlns:a16="http://schemas.microsoft.com/office/drawing/2014/main" val="1123095407"/>
                    </a:ext>
                  </a:extLst>
                </a:gridCol>
                <a:gridCol w="602360">
                  <a:extLst>
                    <a:ext uri="{9D8B030D-6E8A-4147-A177-3AD203B41FA5}">
                      <a16:colId xmlns:a16="http://schemas.microsoft.com/office/drawing/2014/main" val="1454836062"/>
                    </a:ext>
                  </a:extLst>
                </a:gridCol>
                <a:gridCol w="380438">
                  <a:extLst>
                    <a:ext uri="{9D8B030D-6E8A-4147-A177-3AD203B41FA5}">
                      <a16:colId xmlns:a16="http://schemas.microsoft.com/office/drawing/2014/main" val="3587109220"/>
                    </a:ext>
                  </a:extLst>
                </a:gridCol>
                <a:gridCol w="380438">
                  <a:extLst>
                    <a:ext uri="{9D8B030D-6E8A-4147-A177-3AD203B41FA5}">
                      <a16:colId xmlns:a16="http://schemas.microsoft.com/office/drawing/2014/main" val="489533048"/>
                    </a:ext>
                  </a:extLst>
                </a:gridCol>
                <a:gridCol w="380438">
                  <a:extLst>
                    <a:ext uri="{9D8B030D-6E8A-4147-A177-3AD203B41FA5}">
                      <a16:colId xmlns:a16="http://schemas.microsoft.com/office/drawing/2014/main" val="2907956707"/>
                    </a:ext>
                  </a:extLst>
                </a:gridCol>
                <a:gridCol w="380438">
                  <a:extLst>
                    <a:ext uri="{9D8B030D-6E8A-4147-A177-3AD203B41FA5}">
                      <a16:colId xmlns:a16="http://schemas.microsoft.com/office/drawing/2014/main" val="1878573105"/>
                    </a:ext>
                  </a:extLst>
                </a:gridCol>
              </a:tblGrid>
              <a:tr h="118888">
                <a:tc>
                  <a:txBody>
                    <a:bodyPr/>
                    <a:lstStyle/>
                    <a:p>
                      <a:pPr algn="l" fontAlgn="ctr"/>
                      <a:r>
                        <a:rPr lang="en-CA" sz="700" b="1" u="none" strike="noStrike" dirty="0">
                          <a:effectLst/>
                        </a:rPr>
                        <a:t>Commit: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700" u="none" strike="noStrike" dirty="0">
                          <a:effectLst/>
                        </a:rPr>
                        <a:t>0e5f7a35f01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Trial 1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Trial 2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Trial 3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Average</a:t>
                      </a:r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extLst>
                  <a:ext uri="{0D108BD9-81ED-4DB2-BD59-A6C34878D82A}">
                    <a16:rowId xmlns:a16="http://schemas.microsoft.com/office/drawing/2014/main" val="2117192952"/>
                  </a:ext>
                </a:extLst>
              </a:tr>
              <a:tr h="220042">
                <a:tc>
                  <a:txBody>
                    <a:bodyPr/>
                    <a:lstStyle/>
                    <a:p>
                      <a:pPr algn="l" fontAlgn="ctr"/>
                      <a:r>
                        <a:rPr lang="en-CA" sz="700" b="1" u="none" strike="noStrike" dirty="0">
                          <a:effectLst/>
                        </a:rPr>
                        <a:t>Worker Pool Size: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700" u="none" strike="noStrike" dirty="0">
                          <a:effectLst/>
                        </a:rPr>
                        <a:t>11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Time (s)</a:t>
                      </a:r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Time (s)</a:t>
                      </a:r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Time (s)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Time (s)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extLst>
                  <a:ext uri="{0D108BD9-81ED-4DB2-BD59-A6C34878D82A}">
                    <a16:rowId xmlns:a16="http://schemas.microsoft.com/office/drawing/2014/main" val="3219097530"/>
                  </a:ext>
                </a:extLst>
              </a:tr>
              <a:tr h="203732">
                <a:tc>
                  <a:txBody>
                    <a:bodyPr/>
                    <a:lstStyle/>
                    <a:p>
                      <a:pPr algn="ctr" fontAlgn="ctr"/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Root: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C:/Program Files (x86)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6" marR="90036" marT="45018" marB="45018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8907"/>
                  </a:ext>
                </a:extLst>
              </a:tr>
              <a:tr h="220042">
                <a:tc>
                  <a:txBody>
                    <a:bodyPr/>
                    <a:lstStyle/>
                    <a:p>
                      <a:pPr algn="l" fontAlgn="b"/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Items Indexed: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127664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6" marR="90036" marT="45018" marB="45018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847325"/>
                  </a:ext>
                </a:extLst>
              </a:tr>
              <a:tr h="11888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700" b="1" u="none" strike="noStrike" dirty="0">
                          <a:effectLst/>
                        </a:rPr>
                        <a:t>Buffer Threshold: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6" marR="90036" marT="45018" marB="45018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512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13.996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13.940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13.958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13.964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extLst>
                  <a:ext uri="{0D108BD9-81ED-4DB2-BD59-A6C34878D82A}">
                    <a16:rowId xmlns:a16="http://schemas.microsoft.com/office/drawing/2014/main" val="2368069223"/>
                  </a:ext>
                </a:extLst>
              </a:tr>
              <a:tr h="11888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1024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13.883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13.889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13.857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13.876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extLst>
                  <a:ext uri="{0D108BD9-81ED-4DB2-BD59-A6C34878D82A}">
                    <a16:rowId xmlns:a16="http://schemas.microsoft.com/office/drawing/2014/main" val="3534949352"/>
                  </a:ext>
                </a:extLst>
              </a:tr>
              <a:tr h="11888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2048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13.622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13.778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13.863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13.754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extLst>
                  <a:ext uri="{0D108BD9-81ED-4DB2-BD59-A6C34878D82A}">
                    <a16:rowId xmlns:a16="http://schemas.microsoft.com/office/drawing/2014/main" val="2732705510"/>
                  </a:ext>
                </a:extLst>
              </a:tr>
              <a:tr h="124831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4096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13.821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13.666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13.682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13.723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extLst>
                  <a:ext uri="{0D108BD9-81ED-4DB2-BD59-A6C34878D82A}">
                    <a16:rowId xmlns:a16="http://schemas.microsoft.com/office/drawing/2014/main" val="211337343"/>
                  </a:ext>
                </a:extLst>
              </a:tr>
              <a:tr h="203732">
                <a:tc>
                  <a:txBody>
                    <a:bodyPr/>
                    <a:lstStyle/>
                    <a:p>
                      <a:pPr algn="ctr" fontAlgn="ctr"/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Root: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D:/Program Files (x86)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6" marR="90036" marT="45018" marB="45018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01428"/>
                  </a:ext>
                </a:extLst>
              </a:tr>
              <a:tr h="220042">
                <a:tc>
                  <a:txBody>
                    <a:bodyPr/>
                    <a:lstStyle/>
                    <a:p>
                      <a:pPr algn="l" fontAlgn="b"/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Items Indexed: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84438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6" marR="90036" marT="45018" marB="45018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16960"/>
                  </a:ext>
                </a:extLst>
              </a:tr>
              <a:tr h="11888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700" b="1" u="none" strike="noStrike" dirty="0">
                          <a:effectLst/>
                        </a:rPr>
                        <a:t>Buffer Threshold: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6" marR="90036" marT="45018" marB="45018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512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18.142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18.074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18.125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18.114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extLst>
                  <a:ext uri="{0D108BD9-81ED-4DB2-BD59-A6C34878D82A}">
                    <a16:rowId xmlns:a16="http://schemas.microsoft.com/office/drawing/2014/main" val="3986007642"/>
                  </a:ext>
                </a:extLst>
              </a:tr>
              <a:tr h="11888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1024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18.237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18.242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18.174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18.218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extLst>
                  <a:ext uri="{0D108BD9-81ED-4DB2-BD59-A6C34878D82A}">
                    <a16:rowId xmlns:a16="http://schemas.microsoft.com/office/drawing/2014/main" val="877284107"/>
                  </a:ext>
                </a:extLst>
              </a:tr>
              <a:tr h="11888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2048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17.883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18.017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18.084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17.994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extLst>
                  <a:ext uri="{0D108BD9-81ED-4DB2-BD59-A6C34878D82A}">
                    <a16:rowId xmlns:a16="http://schemas.microsoft.com/office/drawing/2014/main" val="2585724147"/>
                  </a:ext>
                </a:extLst>
              </a:tr>
              <a:tr h="124831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4096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18.034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18.115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18.032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18.060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extLst>
                  <a:ext uri="{0D108BD9-81ED-4DB2-BD59-A6C34878D82A}">
                    <a16:rowId xmlns:a16="http://schemas.microsoft.com/office/drawing/2014/main" val="3230196758"/>
                  </a:ext>
                </a:extLst>
              </a:tr>
              <a:tr h="203732">
                <a:tc>
                  <a:txBody>
                    <a:bodyPr/>
                    <a:lstStyle/>
                    <a:p>
                      <a:pPr algn="ctr" fontAlgn="ctr"/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Root: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E:/Riot Games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6" marR="90036" marT="45018" marB="45018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29419"/>
                  </a:ext>
                </a:extLst>
              </a:tr>
              <a:tr h="220042">
                <a:tc>
                  <a:txBody>
                    <a:bodyPr/>
                    <a:lstStyle/>
                    <a:p>
                      <a:pPr algn="l" fontAlgn="b"/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Items Indexed: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43856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6" marR="90036" marT="45018" marB="45018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916940"/>
                  </a:ext>
                </a:extLst>
              </a:tr>
              <a:tr h="11888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700" b="1" u="none" strike="noStrike" dirty="0">
                          <a:effectLst/>
                        </a:rPr>
                        <a:t>Buffer Threshold: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6" marR="90036" marT="45018" marB="45018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512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9.622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9.846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9.670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9.713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extLst>
                  <a:ext uri="{0D108BD9-81ED-4DB2-BD59-A6C34878D82A}">
                    <a16:rowId xmlns:a16="http://schemas.microsoft.com/office/drawing/2014/main" val="248376858"/>
                  </a:ext>
                </a:extLst>
              </a:tr>
              <a:tr h="11888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1024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9.647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9.775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9.852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9.758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extLst>
                  <a:ext uri="{0D108BD9-81ED-4DB2-BD59-A6C34878D82A}">
                    <a16:rowId xmlns:a16="http://schemas.microsoft.com/office/drawing/2014/main" val="581458619"/>
                  </a:ext>
                </a:extLst>
              </a:tr>
              <a:tr h="11888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2048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9.644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9.539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9.606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9.596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extLst>
                  <a:ext uri="{0D108BD9-81ED-4DB2-BD59-A6C34878D82A}">
                    <a16:rowId xmlns:a16="http://schemas.microsoft.com/office/drawing/2014/main" val="1238213334"/>
                  </a:ext>
                </a:extLst>
              </a:tr>
              <a:tr h="124831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4096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9.664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9.624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9.659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9.649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extLst>
                  <a:ext uri="{0D108BD9-81ED-4DB2-BD59-A6C34878D82A}">
                    <a16:rowId xmlns:a16="http://schemas.microsoft.com/office/drawing/2014/main" val="2119332227"/>
                  </a:ext>
                </a:extLst>
              </a:tr>
              <a:tr h="203732">
                <a:tc>
                  <a:txBody>
                    <a:bodyPr/>
                    <a:lstStyle/>
                    <a:p>
                      <a:pPr algn="ctr" fontAlgn="ctr"/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Root: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H:/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6" marR="90036" marT="45018" marB="45018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0478"/>
                  </a:ext>
                </a:extLst>
              </a:tr>
              <a:tr h="220042">
                <a:tc>
                  <a:txBody>
                    <a:bodyPr/>
                    <a:lstStyle/>
                    <a:p>
                      <a:pPr algn="l" fontAlgn="b"/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Items Indexed: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18385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6" marR="90036" marT="45018" marB="45018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705690"/>
                  </a:ext>
                </a:extLst>
              </a:tr>
              <a:tr h="11888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700" b="1" u="none" strike="noStrike" dirty="0">
                          <a:effectLst/>
                        </a:rPr>
                        <a:t>Buffer Threshold: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36" marR="90036" marT="45018" marB="45018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512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5.225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5.208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5.225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5.219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extLst>
                  <a:ext uri="{0D108BD9-81ED-4DB2-BD59-A6C34878D82A}">
                    <a16:rowId xmlns:a16="http://schemas.microsoft.com/office/drawing/2014/main" val="1055983313"/>
                  </a:ext>
                </a:extLst>
              </a:tr>
              <a:tr h="11888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1024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5.216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5.202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5.219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5.212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extLst>
                  <a:ext uri="{0D108BD9-81ED-4DB2-BD59-A6C34878D82A}">
                    <a16:rowId xmlns:a16="http://schemas.microsoft.com/office/drawing/2014/main" val="2485317382"/>
                  </a:ext>
                </a:extLst>
              </a:tr>
              <a:tr h="11888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2048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5.220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5.210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5.209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5.213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extLst>
                  <a:ext uri="{0D108BD9-81ED-4DB2-BD59-A6C34878D82A}">
                    <a16:rowId xmlns:a16="http://schemas.microsoft.com/office/drawing/2014/main" val="3600074977"/>
                  </a:ext>
                </a:extLst>
              </a:tr>
              <a:tr h="124831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4096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5.304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5.261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5.243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5.270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3" marR="5943" marT="5943" marB="0" anchor="ctr"/>
                </a:tc>
                <a:extLst>
                  <a:ext uri="{0D108BD9-81ED-4DB2-BD59-A6C34878D82A}">
                    <a16:rowId xmlns:a16="http://schemas.microsoft.com/office/drawing/2014/main" val="72918092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32288"/>
              </p:ext>
            </p:extLst>
          </p:nvPr>
        </p:nvGraphicFramePr>
        <p:xfrm>
          <a:off x="6606723" y="1552035"/>
          <a:ext cx="3014720" cy="3959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4130">
                  <a:extLst>
                    <a:ext uri="{9D8B030D-6E8A-4147-A177-3AD203B41FA5}">
                      <a16:colId xmlns:a16="http://schemas.microsoft.com/office/drawing/2014/main" val="1029172215"/>
                    </a:ext>
                  </a:extLst>
                </a:gridCol>
                <a:gridCol w="601362">
                  <a:extLst>
                    <a:ext uri="{9D8B030D-6E8A-4147-A177-3AD203B41FA5}">
                      <a16:colId xmlns:a16="http://schemas.microsoft.com/office/drawing/2014/main" val="2603990716"/>
                    </a:ext>
                  </a:extLst>
                </a:gridCol>
                <a:gridCol w="379807">
                  <a:extLst>
                    <a:ext uri="{9D8B030D-6E8A-4147-A177-3AD203B41FA5}">
                      <a16:colId xmlns:a16="http://schemas.microsoft.com/office/drawing/2014/main" val="1858971380"/>
                    </a:ext>
                  </a:extLst>
                </a:gridCol>
                <a:gridCol w="379807">
                  <a:extLst>
                    <a:ext uri="{9D8B030D-6E8A-4147-A177-3AD203B41FA5}">
                      <a16:colId xmlns:a16="http://schemas.microsoft.com/office/drawing/2014/main" val="1411376545"/>
                    </a:ext>
                  </a:extLst>
                </a:gridCol>
                <a:gridCol w="379807">
                  <a:extLst>
                    <a:ext uri="{9D8B030D-6E8A-4147-A177-3AD203B41FA5}">
                      <a16:colId xmlns:a16="http://schemas.microsoft.com/office/drawing/2014/main" val="2134930683"/>
                    </a:ext>
                  </a:extLst>
                </a:gridCol>
                <a:gridCol w="379807">
                  <a:extLst>
                    <a:ext uri="{9D8B030D-6E8A-4147-A177-3AD203B41FA5}">
                      <a16:colId xmlns:a16="http://schemas.microsoft.com/office/drawing/2014/main" val="55565840"/>
                    </a:ext>
                  </a:extLst>
                </a:gridCol>
              </a:tblGrid>
              <a:tr h="118690">
                <a:tc>
                  <a:txBody>
                    <a:bodyPr/>
                    <a:lstStyle/>
                    <a:p>
                      <a:pPr algn="l" fontAlgn="ctr"/>
                      <a:r>
                        <a:rPr lang="en-CA" sz="700" b="1" u="none" strike="noStrike" dirty="0">
                          <a:effectLst/>
                        </a:rPr>
                        <a:t>Commit: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700" u="none" strike="noStrike" dirty="0">
                          <a:effectLst/>
                        </a:rPr>
                        <a:t>c49a3c9f0da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Trial 1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Trial 2</a:t>
                      </a:r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Trial 3</a:t>
                      </a:r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Average</a:t>
                      </a:r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extLst>
                  <a:ext uri="{0D108BD9-81ED-4DB2-BD59-A6C34878D82A}">
                    <a16:rowId xmlns:a16="http://schemas.microsoft.com/office/drawing/2014/main" val="2624106387"/>
                  </a:ext>
                </a:extLst>
              </a:tr>
              <a:tr h="229969">
                <a:tc>
                  <a:txBody>
                    <a:bodyPr/>
                    <a:lstStyle/>
                    <a:p>
                      <a:pPr algn="l" fontAlgn="ctr"/>
                      <a:r>
                        <a:rPr lang="en-CA" sz="700" b="1" u="none" strike="noStrike" dirty="0">
                          <a:effectLst/>
                        </a:rPr>
                        <a:t>Max Worker Pool Size: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700" u="none" strike="noStrike" dirty="0">
                          <a:effectLst/>
                        </a:rPr>
                        <a:t>11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Time (s)</a:t>
                      </a:r>
                      <a:endParaRPr lang="en-CA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Time (s)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Time (s)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Time (s)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extLst>
                  <a:ext uri="{0D108BD9-81ED-4DB2-BD59-A6C34878D82A}">
                    <a16:rowId xmlns:a16="http://schemas.microsoft.com/office/drawing/2014/main" val="1965404807"/>
                  </a:ext>
                </a:extLst>
              </a:tr>
              <a:tr h="192171">
                <a:tc>
                  <a:txBody>
                    <a:bodyPr/>
                    <a:lstStyle/>
                    <a:p>
                      <a:pPr algn="ctr" fontAlgn="ctr"/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Root: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C:/Program Files (x86)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13" marR="84013" marT="42006" marB="42006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171585"/>
                  </a:ext>
                </a:extLst>
              </a:tr>
              <a:tr h="229969">
                <a:tc>
                  <a:txBody>
                    <a:bodyPr/>
                    <a:lstStyle/>
                    <a:p>
                      <a:pPr algn="l" fontAlgn="b"/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Items Indexed: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127664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13" marR="84013" marT="42006" marB="42006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978060"/>
                  </a:ext>
                </a:extLst>
              </a:tr>
              <a:tr h="11869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700" b="1" u="none" strike="noStrike" dirty="0">
                          <a:effectLst/>
                        </a:rPr>
                        <a:t>Buffer Threshold: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13" marR="84013" marT="42006" marB="42006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512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10.430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11.079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10.724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10.744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extLst>
                  <a:ext uri="{0D108BD9-81ED-4DB2-BD59-A6C34878D82A}">
                    <a16:rowId xmlns:a16="http://schemas.microsoft.com/office/drawing/2014/main" val="3173459932"/>
                  </a:ext>
                </a:extLst>
              </a:tr>
              <a:tr h="1186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1024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10.852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10.483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11.404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10.913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extLst>
                  <a:ext uri="{0D108BD9-81ED-4DB2-BD59-A6C34878D82A}">
                    <a16:rowId xmlns:a16="http://schemas.microsoft.com/office/drawing/2014/main" val="104606783"/>
                  </a:ext>
                </a:extLst>
              </a:tr>
              <a:tr h="1186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2048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10.903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10.591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11.800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11.098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extLst>
                  <a:ext uri="{0D108BD9-81ED-4DB2-BD59-A6C34878D82A}">
                    <a16:rowId xmlns:a16="http://schemas.microsoft.com/office/drawing/2014/main" val="2585173908"/>
                  </a:ext>
                </a:extLst>
              </a:tr>
              <a:tr h="1246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4096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10.506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10.849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10.738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10.698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extLst>
                  <a:ext uri="{0D108BD9-81ED-4DB2-BD59-A6C34878D82A}">
                    <a16:rowId xmlns:a16="http://schemas.microsoft.com/office/drawing/2014/main" val="2788732980"/>
                  </a:ext>
                </a:extLst>
              </a:tr>
              <a:tr h="192171">
                <a:tc>
                  <a:txBody>
                    <a:bodyPr/>
                    <a:lstStyle/>
                    <a:p>
                      <a:pPr algn="ctr" fontAlgn="ctr"/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Root: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D:/Program Files (x86)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13" marR="84013" marT="42006" marB="42006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359992"/>
                  </a:ext>
                </a:extLst>
              </a:tr>
              <a:tr h="229969">
                <a:tc>
                  <a:txBody>
                    <a:bodyPr/>
                    <a:lstStyle/>
                    <a:p>
                      <a:pPr algn="l" fontAlgn="b"/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Items Indexed: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84438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13" marR="84013" marT="42006" marB="42006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29679"/>
                  </a:ext>
                </a:extLst>
              </a:tr>
              <a:tr h="11869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700" b="1" u="none" strike="noStrike" dirty="0">
                          <a:effectLst/>
                        </a:rPr>
                        <a:t>Buffer Threshold: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13" marR="84013" marT="42006" marB="42006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512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9.248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9.176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9.193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9.206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extLst>
                  <a:ext uri="{0D108BD9-81ED-4DB2-BD59-A6C34878D82A}">
                    <a16:rowId xmlns:a16="http://schemas.microsoft.com/office/drawing/2014/main" val="1692968564"/>
                  </a:ext>
                </a:extLst>
              </a:tr>
              <a:tr h="1186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1024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9.333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9.211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9.276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9.273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extLst>
                  <a:ext uri="{0D108BD9-81ED-4DB2-BD59-A6C34878D82A}">
                    <a16:rowId xmlns:a16="http://schemas.microsoft.com/office/drawing/2014/main" val="123831234"/>
                  </a:ext>
                </a:extLst>
              </a:tr>
              <a:tr h="1186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2048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9.127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9.377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9.230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9.245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extLst>
                  <a:ext uri="{0D108BD9-81ED-4DB2-BD59-A6C34878D82A}">
                    <a16:rowId xmlns:a16="http://schemas.microsoft.com/office/drawing/2014/main" val="2048265906"/>
                  </a:ext>
                </a:extLst>
              </a:tr>
              <a:tr h="1246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4096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9.247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9.218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9.215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9.227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extLst>
                  <a:ext uri="{0D108BD9-81ED-4DB2-BD59-A6C34878D82A}">
                    <a16:rowId xmlns:a16="http://schemas.microsoft.com/office/drawing/2014/main" val="986652378"/>
                  </a:ext>
                </a:extLst>
              </a:tr>
              <a:tr h="192171">
                <a:tc>
                  <a:txBody>
                    <a:bodyPr/>
                    <a:lstStyle/>
                    <a:p>
                      <a:pPr algn="ctr" fontAlgn="ctr"/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Root: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E:/Riot Games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13" marR="84013" marT="42006" marB="42006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567271"/>
                  </a:ext>
                </a:extLst>
              </a:tr>
              <a:tr h="229969">
                <a:tc>
                  <a:txBody>
                    <a:bodyPr/>
                    <a:lstStyle/>
                    <a:p>
                      <a:pPr algn="l" fontAlgn="b"/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Items Indexed: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43856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13" marR="84013" marT="42006" marB="42006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69788"/>
                  </a:ext>
                </a:extLst>
              </a:tr>
              <a:tr h="11869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700" b="1" u="none" strike="noStrike" dirty="0">
                          <a:effectLst/>
                        </a:rPr>
                        <a:t>Buffer Threshold: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13" marR="84013" marT="42006" marB="42006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512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7.394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7.155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7.126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7.225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extLst>
                  <a:ext uri="{0D108BD9-81ED-4DB2-BD59-A6C34878D82A}">
                    <a16:rowId xmlns:a16="http://schemas.microsoft.com/office/drawing/2014/main" val="3856004265"/>
                  </a:ext>
                </a:extLst>
              </a:tr>
              <a:tr h="1186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1024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7.276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7.577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7.576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7.477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extLst>
                  <a:ext uri="{0D108BD9-81ED-4DB2-BD59-A6C34878D82A}">
                    <a16:rowId xmlns:a16="http://schemas.microsoft.com/office/drawing/2014/main" val="2540121671"/>
                  </a:ext>
                </a:extLst>
              </a:tr>
              <a:tr h="1186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2048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7.556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7.254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7.277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7.362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extLst>
                  <a:ext uri="{0D108BD9-81ED-4DB2-BD59-A6C34878D82A}">
                    <a16:rowId xmlns:a16="http://schemas.microsoft.com/office/drawing/2014/main" val="2784557841"/>
                  </a:ext>
                </a:extLst>
              </a:tr>
              <a:tr h="1246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4096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7.688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7.671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7.627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7.662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extLst>
                  <a:ext uri="{0D108BD9-81ED-4DB2-BD59-A6C34878D82A}">
                    <a16:rowId xmlns:a16="http://schemas.microsoft.com/office/drawing/2014/main" val="3046295116"/>
                  </a:ext>
                </a:extLst>
              </a:tr>
              <a:tr h="192171">
                <a:tc>
                  <a:txBody>
                    <a:bodyPr/>
                    <a:lstStyle/>
                    <a:p>
                      <a:pPr algn="ctr" fontAlgn="ctr"/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Root: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H:/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13" marR="84013" marT="42006" marB="42006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86378"/>
                  </a:ext>
                </a:extLst>
              </a:tr>
              <a:tr h="229969">
                <a:tc>
                  <a:txBody>
                    <a:bodyPr/>
                    <a:lstStyle/>
                    <a:p>
                      <a:pPr algn="l" fontAlgn="b"/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700" b="1" u="none" strike="noStrike" dirty="0">
                          <a:effectLst/>
                        </a:rPr>
                        <a:t>Items Indexed: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700" u="none" strike="noStrike" dirty="0">
                          <a:effectLst/>
                        </a:rPr>
                        <a:t>18385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13" marR="84013" marT="42006" marB="42006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73396"/>
                  </a:ext>
                </a:extLst>
              </a:tr>
              <a:tr h="11869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700" b="1" u="none" strike="noStrike" dirty="0">
                          <a:effectLst/>
                        </a:rPr>
                        <a:t>Buffer Threshold:</a:t>
                      </a:r>
                      <a:endParaRPr lang="en-CA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13" marR="84013" marT="42006" marB="42006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512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6.559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6.592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6.713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6.622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extLst>
                  <a:ext uri="{0D108BD9-81ED-4DB2-BD59-A6C34878D82A}">
                    <a16:rowId xmlns:a16="http://schemas.microsoft.com/office/drawing/2014/main" val="1084228275"/>
                  </a:ext>
                </a:extLst>
              </a:tr>
              <a:tr h="1186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1024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6.432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6.512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6.474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6.473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extLst>
                  <a:ext uri="{0D108BD9-81ED-4DB2-BD59-A6C34878D82A}">
                    <a16:rowId xmlns:a16="http://schemas.microsoft.com/office/drawing/2014/main" val="3650133349"/>
                  </a:ext>
                </a:extLst>
              </a:tr>
              <a:tr h="1186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2048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6.545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6.458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6.540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6.514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extLst>
                  <a:ext uri="{0D108BD9-81ED-4DB2-BD59-A6C34878D82A}">
                    <a16:rowId xmlns:a16="http://schemas.microsoft.com/office/drawing/2014/main" val="1150349521"/>
                  </a:ext>
                </a:extLst>
              </a:tr>
              <a:tr h="1246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4096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6.619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6.582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6.493</a:t>
                      </a:r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700" u="none" strike="noStrike" dirty="0">
                          <a:effectLst/>
                        </a:rPr>
                        <a:t>6.565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4" marR="5934" marT="5934" marB="0" anchor="ctr"/>
                </a:tc>
                <a:extLst>
                  <a:ext uri="{0D108BD9-81ED-4DB2-BD59-A6C34878D82A}">
                    <a16:rowId xmlns:a16="http://schemas.microsoft.com/office/drawing/2014/main" val="385277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87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Performance Analysis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17CC18C-5BF8-4F49-B774-79294EFD3BA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683989"/>
              </p:ext>
            </p:extLst>
          </p:nvPr>
        </p:nvGraphicFramePr>
        <p:xfrm>
          <a:off x="655668" y="1270000"/>
          <a:ext cx="8640000" cy="48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179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For resumability and scalability reasons, switch pipes to a message queue</a:t>
            </a:r>
          </a:p>
          <a:p>
            <a:r>
              <a:rPr lang="en-CA" dirty="0"/>
              <a:t>Chose to use </a:t>
            </a:r>
            <a:r>
              <a:rPr lang="en-CA" dirty="0" err="1"/>
              <a:t>RabbitMQ</a:t>
            </a:r>
            <a:r>
              <a:rPr lang="en-CA" dirty="0"/>
              <a:t> for the message queue</a:t>
            </a:r>
          </a:p>
          <a:p>
            <a:pPr lvl="1"/>
            <a:r>
              <a:rPr lang="en-CA" dirty="0"/>
              <a:t>Messages between processes are now handled by the </a:t>
            </a:r>
            <a:r>
              <a:rPr lang="en-CA" dirty="0" err="1"/>
              <a:t>RabbitMQ</a:t>
            </a:r>
            <a:r>
              <a:rPr lang="en-CA" dirty="0"/>
              <a:t> server</a:t>
            </a:r>
          </a:p>
          <a:p>
            <a:pPr lvl="1"/>
            <a:r>
              <a:rPr lang="en-CA" dirty="0"/>
              <a:t>Automatically handles distribution so we no longer need the min-heap</a:t>
            </a:r>
          </a:p>
          <a:p>
            <a:pPr lvl="1"/>
            <a:r>
              <a:rPr lang="en-CA" dirty="0"/>
              <a:t>Also, we don’t need our own protocol implementation</a:t>
            </a:r>
          </a:p>
          <a:p>
            <a:r>
              <a:rPr lang="en-CA" dirty="0"/>
              <a:t>All processes must connect to the message queue server</a:t>
            </a:r>
          </a:p>
          <a:p>
            <a:pPr lvl="1"/>
            <a:r>
              <a:rPr lang="en-CA" dirty="0"/>
              <a:t>Unavoidable overhead</a:t>
            </a:r>
          </a:p>
          <a:p>
            <a:r>
              <a:rPr lang="en-CA" dirty="0"/>
              <a:t>Two queues</a:t>
            </a:r>
          </a:p>
          <a:p>
            <a:pPr lvl="1"/>
            <a:r>
              <a:rPr lang="en-CA" dirty="0"/>
              <a:t>Master queue to enqueue tasks for workers</a:t>
            </a:r>
          </a:p>
          <a:p>
            <a:pPr lvl="1"/>
            <a:r>
              <a:rPr lang="en-CA" dirty="0"/>
              <a:t>Worker queue to receives replies from workers</a:t>
            </a:r>
          </a:p>
        </p:txBody>
      </p:sp>
    </p:spTree>
    <p:extLst>
      <p:ext uri="{BB962C8B-B14F-4D97-AF65-F5344CB8AC3E}">
        <p14:creationId xmlns:p14="http://schemas.microsoft.com/office/powerpoint/2010/main" val="40617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Base Indexer</a:t>
            </a:r>
          </a:p>
          <a:p>
            <a:pPr lvl="1"/>
            <a:r>
              <a:rPr lang="en-US" dirty="0"/>
              <a:t>Parallelization</a:t>
            </a:r>
          </a:p>
          <a:p>
            <a:pPr lvl="1"/>
            <a:r>
              <a:rPr lang="en-US" dirty="0"/>
              <a:t>Resumability</a:t>
            </a:r>
          </a:p>
          <a:p>
            <a:pPr lvl="1"/>
            <a:r>
              <a:rPr lang="en-US" dirty="0"/>
              <a:t>Using the Indexer</a:t>
            </a:r>
          </a:p>
          <a:p>
            <a:r>
              <a:rPr lang="en-US" dirty="0"/>
              <a:t>Front End Server</a:t>
            </a:r>
          </a:p>
          <a:p>
            <a:r>
              <a:rPr lang="en-US" dirty="0"/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3785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Resumability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ESA Back End</a:t>
            </a:r>
          </a:p>
        </p:txBody>
      </p:sp>
    </p:spTree>
    <p:extLst>
      <p:ext uri="{BB962C8B-B14F-4D97-AF65-F5344CB8AC3E}">
        <p14:creationId xmlns:p14="http://schemas.microsoft.com/office/powerpoint/2010/main" val="362446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Allow the user to pause indexing and resume at a later time</a:t>
            </a:r>
          </a:p>
          <a:p>
            <a:r>
              <a:rPr lang="en-CA" dirty="0"/>
              <a:t>Handle crashes and allow the indexer to be resumed</a:t>
            </a:r>
          </a:p>
          <a:p>
            <a:r>
              <a:rPr lang="en-CA" dirty="0"/>
              <a:t>Catch signals and allow the indexer to be resumed</a:t>
            </a:r>
          </a:p>
          <a:p>
            <a:r>
              <a:rPr lang="en-CA" dirty="0"/>
              <a:t>Minimize impact on performance </a:t>
            </a:r>
          </a:p>
        </p:txBody>
      </p:sp>
    </p:spTree>
    <p:extLst>
      <p:ext uri="{BB962C8B-B14F-4D97-AF65-F5344CB8AC3E}">
        <p14:creationId xmlns:p14="http://schemas.microsoft.com/office/powerpoint/2010/main" val="259698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RabbitMQ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Messaging queue service</a:t>
            </a:r>
          </a:p>
          <a:p>
            <a:pPr lvl="1"/>
            <a:r>
              <a:rPr lang="en-CA" dirty="0"/>
              <a:t>Queues persist on server, so they can be retrieved at a later time</a:t>
            </a:r>
          </a:p>
          <a:p>
            <a:pPr lvl="1"/>
            <a:r>
              <a:rPr lang="en-CA" dirty="0"/>
              <a:t>Leverages the </a:t>
            </a:r>
            <a:r>
              <a:rPr lang="en-CA" dirty="0" err="1"/>
              <a:t>amqplib</a:t>
            </a:r>
            <a:r>
              <a:rPr lang="en-CA" dirty="0"/>
              <a:t> module to use </a:t>
            </a:r>
            <a:r>
              <a:rPr lang="en-CA" dirty="0" err="1"/>
              <a:t>RabbitMQ</a:t>
            </a:r>
            <a:endParaRPr lang="en-CA" dirty="0"/>
          </a:p>
          <a:p>
            <a:r>
              <a:rPr lang="en-CA" dirty="0"/>
              <a:t>Master sends a message to worker by enqueueing it in</a:t>
            </a:r>
            <a:r>
              <a:rPr lang="en-CA" sz="2000" dirty="0"/>
              <a:t> the master queue</a:t>
            </a:r>
            <a:endParaRPr lang="en-CA" dirty="0"/>
          </a:p>
          <a:p>
            <a:r>
              <a:rPr lang="en-CA" dirty="0"/>
              <a:t>Worker tries to process the message</a:t>
            </a:r>
          </a:p>
          <a:p>
            <a:pPr lvl="1"/>
            <a:r>
              <a:rPr lang="en-CA" dirty="0"/>
              <a:t>If successful, worker acks the message and replies in worker queue</a:t>
            </a:r>
          </a:p>
          <a:p>
            <a:pPr lvl="1"/>
            <a:r>
              <a:rPr lang="en-CA" dirty="0"/>
              <a:t>If not, worker dies and the message is left </a:t>
            </a:r>
            <a:r>
              <a:rPr lang="en-CA" dirty="0" err="1"/>
              <a:t>unacked</a:t>
            </a:r>
            <a:endParaRPr lang="en-CA" dirty="0"/>
          </a:p>
          <a:p>
            <a:r>
              <a:rPr lang="en-CA" dirty="0"/>
              <a:t>If a worker dies, master will attempt to spawn a new worker</a:t>
            </a:r>
          </a:p>
          <a:p>
            <a:pPr lvl="1"/>
            <a:r>
              <a:rPr lang="en-CA" dirty="0"/>
              <a:t>Master process will terminate if too many workers are spawned</a:t>
            </a:r>
          </a:p>
        </p:txBody>
      </p:sp>
    </p:spTree>
    <p:extLst>
      <p:ext uri="{BB962C8B-B14F-4D97-AF65-F5344CB8AC3E}">
        <p14:creationId xmlns:p14="http://schemas.microsoft.com/office/powerpoint/2010/main" val="359053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RabbitMQ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CA" dirty="0"/>
              <a:t>Master/worker queues are named specific to the run</a:t>
            </a:r>
          </a:p>
          <a:p>
            <a:pPr lvl="1"/>
            <a:r>
              <a:rPr lang="en-CA" dirty="0"/>
              <a:t>Take the timestamp of when the run began</a:t>
            </a:r>
          </a:p>
          <a:p>
            <a:pPr lvl="1"/>
            <a:r>
              <a:rPr lang="en-CA" dirty="0"/>
              <a:t>Encipher it (future work can use a hash instead)</a:t>
            </a:r>
          </a:p>
          <a:p>
            <a:pPr lvl="1"/>
            <a:r>
              <a:rPr lang="en-CA" dirty="0"/>
              <a:t>Concatenate a _M or _W to identify between two queues</a:t>
            </a:r>
          </a:p>
          <a:p>
            <a:pPr lvl="1"/>
            <a:r>
              <a:rPr lang="en-CA" dirty="0"/>
              <a:t>Use enciphered name as a “resume key” for the user</a:t>
            </a:r>
          </a:p>
          <a:p>
            <a:r>
              <a:rPr lang="en-CA" dirty="0"/>
              <a:t>If the run must terminate prematurely, provide the user the resume key</a:t>
            </a:r>
          </a:p>
          <a:p>
            <a:pPr lvl="1"/>
            <a:r>
              <a:rPr lang="en-CA" dirty="0"/>
              <a:t>If the user provides the key in a future execution, we can resume with the saved queues</a:t>
            </a:r>
          </a:p>
          <a:p>
            <a:pPr lvl="1"/>
            <a:r>
              <a:rPr lang="en-CA" dirty="0"/>
              <a:t>Delete the queues if the indexer terminates properly</a:t>
            </a:r>
          </a:p>
          <a:p>
            <a:r>
              <a:rPr lang="en-CA" dirty="0"/>
              <a:t>To resume, we need a few other state variables (file size hash, command-line </a:t>
            </a:r>
            <a:r>
              <a:rPr lang="en-CA" dirty="0" err="1"/>
              <a:t>args</a:t>
            </a:r>
            <a:r>
              <a:rPr lang="en-CA" dirty="0"/>
              <a:t>, etc.)</a:t>
            </a:r>
          </a:p>
          <a:p>
            <a:pPr lvl="1"/>
            <a:r>
              <a:rPr lang="en-CA" dirty="0"/>
              <a:t>Save these in </a:t>
            </a:r>
            <a:r>
              <a:rPr lang="en-CA" dirty="0" err="1"/>
              <a:t>RabbitMQ</a:t>
            </a:r>
            <a:r>
              <a:rPr lang="en-CA" dirty="0"/>
              <a:t> since it’s available</a:t>
            </a:r>
          </a:p>
          <a:p>
            <a:pPr lvl="1"/>
            <a:r>
              <a:rPr lang="en-CA" dirty="0"/>
              <a:t>Create a new queue with a _S name and store all variables in there</a:t>
            </a:r>
          </a:p>
        </p:txBody>
      </p:sp>
    </p:spTree>
    <p:extLst>
      <p:ext uri="{BB962C8B-B14F-4D97-AF65-F5344CB8AC3E}">
        <p14:creationId xmlns:p14="http://schemas.microsoft.com/office/powerpoint/2010/main" val="6008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Performance Analysis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7144" y="1923294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/>
              <a:t>Pre-</a:t>
            </a:r>
            <a:r>
              <a:rPr lang="en-CA" dirty="0" err="1"/>
              <a:t>RabbitMQ</a:t>
            </a:r>
            <a:endParaRPr lang="en-CA" dirty="0"/>
          </a:p>
          <a:p>
            <a:pPr algn="r"/>
            <a:r>
              <a:rPr lang="en-CA" dirty="0"/>
              <a:t>Parallel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7821" y="3679105"/>
            <a:ext cx="1633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/>
              <a:t>Post-</a:t>
            </a:r>
            <a:r>
              <a:rPr lang="en-CA" dirty="0" err="1"/>
              <a:t>RabbitMQ</a:t>
            </a:r>
            <a:endParaRPr lang="en-CA" dirty="0"/>
          </a:p>
          <a:p>
            <a:pPr algn="r"/>
            <a:r>
              <a:rPr lang="en-CA" dirty="0"/>
              <a:t>Parallel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334" y="5501026"/>
            <a:ext cx="177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/>
              <a:t>Fully Resumable</a:t>
            </a:r>
          </a:p>
        </p:txBody>
      </p:sp>
      <p:graphicFrame>
        <p:nvGraphicFramePr>
          <p:cNvPr id="3" name="Table 2"/>
          <p:cNvGraphicFramePr>
            <a:graphicFrameLocks noGrp="1" noChangeAspect="1"/>
          </p:cNvGraphicFramePr>
          <p:nvPr>
            <p:extLst/>
          </p:nvPr>
        </p:nvGraphicFramePr>
        <p:xfrm>
          <a:off x="2550860" y="1388258"/>
          <a:ext cx="4838700" cy="1716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38980551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9287253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3246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253653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34922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329567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Commit: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7eb4e924599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Trial 1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Trial 2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Trial 3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Average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02874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Max Worker Pool Size: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Time (s)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Time (s)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Time (s)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Time (s)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08221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Root: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C:/Windows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46.390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47.364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46.239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46.664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4209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>
                          <a:effectLst/>
                        </a:rPr>
                        <a:t>Items Indexed: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163431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586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>
                          <a:effectLst/>
                        </a:rPr>
                        <a:t>Size (GB):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17.8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76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>
                          <a:effectLst/>
                        </a:rPr>
                        <a:t>Root: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E:/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11.294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10.898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11.207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11.133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1373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>
                          <a:effectLst/>
                        </a:rPr>
                        <a:t>Items Indexed: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79113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662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Size (GB):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 dirty="0">
                          <a:effectLst/>
                        </a:rPr>
                        <a:t>110.3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911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92212130"/>
              </p:ext>
            </p:extLst>
          </p:nvPr>
        </p:nvGraphicFramePr>
        <p:xfrm>
          <a:off x="2550860" y="3216459"/>
          <a:ext cx="4838700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17379286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766036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77541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981579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370867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320365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Commit: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 dirty="0">
                          <a:effectLst/>
                        </a:rPr>
                        <a:t>5bb923b2f96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Trial 1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Trial 2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Trial 3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Average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832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Worker Pool Size: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 dirty="0">
                          <a:effectLst/>
                        </a:rPr>
                        <a:t>11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Time (s)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Time (s)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Time (s)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Time (s)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929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Root: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 dirty="0">
                          <a:effectLst/>
                        </a:rPr>
                        <a:t>C:/Windows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47.775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47.370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48.500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47.882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8901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Items Indexed: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 dirty="0">
                          <a:effectLst/>
                        </a:rPr>
                        <a:t>163431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97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Size (GB):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 dirty="0">
                          <a:effectLst/>
                        </a:rPr>
                        <a:t>17.8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5191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Root: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 dirty="0">
                          <a:effectLst/>
                        </a:rPr>
                        <a:t>E:/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12.934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12.959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13.081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12.991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9607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Items Indexed: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 dirty="0">
                          <a:effectLst/>
                        </a:rPr>
                        <a:t>79113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4732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Size (GB):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 dirty="0">
                          <a:effectLst/>
                        </a:rPr>
                        <a:t>110.3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6779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 noChangeAspect="1"/>
          </p:cNvGraphicFramePr>
          <p:nvPr>
            <p:extLst/>
          </p:nvPr>
        </p:nvGraphicFramePr>
        <p:xfrm>
          <a:off x="2550860" y="4899880"/>
          <a:ext cx="4838700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3858771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9239561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56103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690929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494971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03423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Commit: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b152dac6ffd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Trial 1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Trial 2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Trial 3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Average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66010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Worker Pool Size: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Time (s)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Time (s)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Time (s)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Time (s)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48608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Root: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C:/Windows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48.013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48.027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47.660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47.900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035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Items Indexed: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163431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0901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Size (GB):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17.8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1175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Root: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E:/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14.071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14.150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13.787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14.003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8397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Items Indexed: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 dirty="0">
                          <a:effectLst/>
                        </a:rPr>
                        <a:t>79113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624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effectLst/>
                        </a:rPr>
                        <a:t>Size (GB):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 dirty="0">
                          <a:effectLst/>
                        </a:rPr>
                        <a:t>110.3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83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77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Performance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238962-B2B4-414C-A087-091AC8FEB10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542242"/>
              </p:ext>
            </p:extLst>
          </p:nvPr>
        </p:nvGraphicFramePr>
        <p:xfrm>
          <a:off x="475668" y="1270000"/>
          <a:ext cx="9000000" cy="50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432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Signal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CA" dirty="0"/>
              <a:t>We also include the ability to catch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SIGINT</a:t>
            </a:r>
            <a:r>
              <a:rPr lang="en-CA" dirty="0"/>
              <a:t>s</a:t>
            </a:r>
          </a:p>
          <a:p>
            <a:r>
              <a:rPr lang="en-CA" dirty="0"/>
              <a:t>Create a stop flag which is set when the signal is caught</a:t>
            </a:r>
          </a:p>
          <a:p>
            <a:pPr lvl="1"/>
            <a:r>
              <a:rPr lang="en-CA" dirty="0"/>
              <a:t>When the flag is set, do not send any more to workers</a:t>
            </a:r>
          </a:p>
          <a:p>
            <a:pPr lvl="1"/>
            <a:r>
              <a:rPr lang="en-CA" dirty="0"/>
              <a:t>Instead, save returned message in a list</a:t>
            </a:r>
          </a:p>
          <a:p>
            <a:pPr lvl="1"/>
            <a:r>
              <a:rPr lang="en-CA" dirty="0"/>
              <a:t>Once all workers return, we can close the worker pool</a:t>
            </a:r>
          </a:p>
          <a:p>
            <a:pPr lvl="1"/>
            <a:r>
              <a:rPr lang="en-CA" dirty="0"/>
              <a:t>Then, insert all saved message in master queue</a:t>
            </a:r>
          </a:p>
          <a:p>
            <a:pPr lvl="1"/>
            <a:r>
              <a:rPr lang="en-CA" dirty="0"/>
              <a:t>If we don’t close first, workers will attempt to read from the queue</a:t>
            </a:r>
          </a:p>
          <a:p>
            <a:pPr lvl="1"/>
            <a:r>
              <a:rPr lang="en-CA" dirty="0"/>
              <a:t>Now, we can terminate and provide the user the resume key</a:t>
            </a:r>
          </a:p>
          <a:p>
            <a:r>
              <a:rPr lang="en-CA" dirty="0"/>
              <a:t>Worker processes can also catch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SIGINT</a:t>
            </a:r>
            <a:r>
              <a:rPr lang="en-CA" dirty="0"/>
              <a:t>s</a:t>
            </a:r>
          </a:p>
          <a:p>
            <a:pPr lvl="1"/>
            <a:r>
              <a:rPr lang="en-CA" dirty="0"/>
              <a:t>If caught, worker will </a:t>
            </a:r>
            <a:r>
              <a:rPr lang="en-CA" dirty="0" err="1"/>
              <a:t>nack</a:t>
            </a:r>
            <a:r>
              <a:rPr lang="en-CA" dirty="0"/>
              <a:t> current message and exit</a:t>
            </a:r>
          </a:p>
          <a:p>
            <a:pPr lvl="1"/>
            <a:r>
              <a:rPr lang="en-CA" dirty="0"/>
              <a:t>Redundant processing may occur, but MongoDB will check and remove duplicates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52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the Indexer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ESA Back End</a:t>
            </a:r>
          </a:p>
        </p:txBody>
      </p:sp>
    </p:spTree>
    <p:extLst>
      <p:ext uri="{BB962C8B-B14F-4D97-AF65-F5344CB8AC3E}">
        <p14:creationId xmlns:p14="http://schemas.microsoft.com/office/powerpoint/2010/main" val="279716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Command-Line Options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4098" y="1535158"/>
            <a:ext cx="6400183" cy="4436793"/>
          </a:xfrm>
        </p:spPr>
      </p:pic>
    </p:spTree>
    <p:extLst>
      <p:ext uri="{BB962C8B-B14F-4D97-AF65-F5344CB8AC3E}">
        <p14:creationId xmlns:p14="http://schemas.microsoft.com/office/powerpoint/2010/main" val="187359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YAML file</a:t>
            </a:r>
          </a:p>
        </p:txBody>
      </p:sp>
      <p:pic>
        <p:nvPicPr>
          <p:cNvPr id="8" name="Picture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3403" y="1552575"/>
            <a:ext cx="8222343" cy="353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Enterprise Storage Analysis</a:t>
            </a:r>
          </a:p>
        </p:txBody>
      </p:sp>
    </p:spTree>
    <p:extLst>
      <p:ext uri="{BB962C8B-B14F-4D97-AF65-F5344CB8AC3E}">
        <p14:creationId xmlns:p14="http://schemas.microsoft.com/office/powerpoint/2010/main" val="203284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Wake</a:t>
            </a:r>
          </a:p>
        </p:txBody>
      </p:sp>
    </p:spTree>
    <p:extLst>
      <p:ext uri="{BB962C8B-B14F-4D97-AF65-F5344CB8AC3E}">
        <p14:creationId xmlns:p14="http://schemas.microsoft.com/office/powerpoint/2010/main" val="389522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NodeJS Server</a:t>
            </a:r>
          </a:p>
          <a:p>
            <a:pPr lvl="1"/>
            <a:r>
              <a:rPr lang="en-US" dirty="0"/>
              <a:t>ExpressJS (Web Server)</a:t>
            </a:r>
          </a:p>
          <a:p>
            <a:pPr lvl="1"/>
            <a:r>
              <a:rPr lang="en-US" dirty="0"/>
              <a:t>SocketIO API</a:t>
            </a:r>
          </a:p>
          <a:p>
            <a:pPr lvl="1"/>
            <a:r>
              <a:rPr lang="en-US" dirty="0"/>
              <a:t>SocketHandle</a:t>
            </a:r>
          </a:p>
          <a:p>
            <a:pPr lvl="1"/>
            <a:r>
              <a:rPr lang="en-US" dirty="0"/>
              <a:t>Treemap Request API</a:t>
            </a:r>
          </a:p>
          <a:p>
            <a:r>
              <a:rPr lang="en-US" dirty="0"/>
              <a:t>Web Application</a:t>
            </a:r>
          </a:p>
          <a:p>
            <a:pPr lvl="1"/>
            <a:r>
              <a:rPr lang="en-US" dirty="0"/>
              <a:t>Iterative Development</a:t>
            </a:r>
          </a:p>
          <a:p>
            <a:pPr lvl="1"/>
            <a:r>
              <a:rPr lang="en-US" dirty="0"/>
              <a:t>Treemap</a:t>
            </a:r>
          </a:p>
          <a:p>
            <a:pPr lvl="1"/>
            <a:r>
              <a:rPr lang="en-US" dirty="0"/>
              <a:t>Filters</a:t>
            </a:r>
          </a:p>
          <a:p>
            <a:pPr lvl="1"/>
            <a:r>
              <a:rPr lang="en-US" dirty="0"/>
              <a:t>File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6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Enterprise Storage Analysis</a:t>
            </a:r>
          </a:p>
        </p:txBody>
      </p:sp>
    </p:spTree>
    <p:extLst>
      <p:ext uri="{BB962C8B-B14F-4D97-AF65-F5344CB8AC3E}">
        <p14:creationId xmlns:p14="http://schemas.microsoft.com/office/powerpoint/2010/main" val="245391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Server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Provides a cross platform server environment</a:t>
            </a:r>
          </a:p>
          <a:p>
            <a:r>
              <a:rPr lang="en-US" dirty="0">
                <a:solidFill>
                  <a:srgbClr val="404040"/>
                </a:solidFill>
                <a:latin typeface="Trebuchet MS"/>
              </a:rPr>
              <a:t>Unifies our codebase to one language, JavaScript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Unified Build System</a:t>
            </a:r>
            <a:endParaRPr lang="en-US" dirty="0">
              <a:solidFill>
                <a:srgbClr val="404040"/>
              </a:solidFill>
              <a:latin typeface="Trebuchet MS"/>
            </a:endParaRPr>
          </a:p>
          <a:p>
            <a:r>
              <a:rPr lang="en-US" dirty="0">
                <a:solidFill>
                  <a:srgbClr val="404040"/>
                </a:solidFill>
                <a:latin typeface="Trebuchet MS"/>
              </a:rPr>
              <a:t>Extensive libraries exist to handle almost anything</a:t>
            </a:r>
          </a:p>
          <a:p>
            <a:r>
              <a:rPr lang="en-US" dirty="0">
                <a:solidFill>
                  <a:srgbClr val="404040"/>
                </a:solidFill>
                <a:latin typeface="Trebuchet MS"/>
              </a:rPr>
              <a:t>Good modern web application support</a:t>
            </a:r>
          </a:p>
          <a:p>
            <a:endParaRPr lang="en-US" dirty="0">
              <a:solidFill>
                <a:srgbClr val="404040"/>
              </a:solidFill>
              <a:latin typeface="Trebuchet MS"/>
            </a:endParaRPr>
          </a:p>
          <a:p>
            <a:endParaRPr lang="en-US" dirty="0">
              <a:solidFill>
                <a:srgbClr val="404040"/>
              </a:solidFill>
              <a:latin typeface="Trebuchet MS"/>
            </a:endParaRPr>
          </a:p>
          <a:p>
            <a:endParaRPr lang="en-US" dirty="0">
              <a:solidFill>
                <a:srgbClr val="404040"/>
              </a:solidFill>
              <a:latin typeface="Trebuchet MS"/>
            </a:endParaRPr>
          </a:p>
          <a:p>
            <a:endParaRPr lang="en-US" dirty="0">
              <a:solidFill>
                <a:srgbClr val="40404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1902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SocketIO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SocketIO provides a framework for working with WebSockets</a:t>
            </a:r>
          </a:p>
          <a:p>
            <a:pPr lvl="1"/>
            <a:r>
              <a:rPr lang="en-US" dirty="0"/>
              <a:t>Socket programming over HTTP</a:t>
            </a:r>
          </a:p>
          <a:p>
            <a:r>
              <a:rPr lang="en-US" dirty="0"/>
              <a:t>This allows for a stateful server for every socket connection</a:t>
            </a:r>
          </a:p>
          <a:p>
            <a:r>
              <a:rPr lang="en-US" dirty="0"/>
              <a:t>Provides native support for JSON data transfer between client and server</a:t>
            </a:r>
          </a:p>
          <a:p>
            <a:r>
              <a:rPr lang="en-US" dirty="0"/>
              <a:t>Supports simple bidirectional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2751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SocketHandle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class provides synchronized callback support to all new connections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Trebuchet MS"/>
              </a:rPr>
              <a:t>As each socket connects, a new </a:t>
            </a:r>
            <a:r>
              <a:rPr lang="en-US" dirty="0">
                <a:solidFill>
                  <a:srgbClr val="404040"/>
                </a:solidFill>
                <a:latin typeface="Courier New"/>
              </a:rPr>
              <a:t>SocketHandle</a:t>
            </a:r>
            <a:r>
              <a:rPr lang="en-US" dirty="0">
                <a:solidFill>
                  <a:srgbClr val="404040"/>
                </a:solidFill>
                <a:latin typeface="Trebuchet MS"/>
              </a:rPr>
              <a:t> is created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Trebuchet MS"/>
              </a:rPr>
              <a:t>The </a:t>
            </a:r>
            <a:r>
              <a:rPr lang="en-US" dirty="0">
                <a:solidFill>
                  <a:srgbClr val="404040"/>
                </a:solidFill>
                <a:latin typeface="Courier New"/>
              </a:rPr>
              <a:t>SocketHandle </a:t>
            </a:r>
            <a:r>
              <a:rPr lang="en-US" dirty="0">
                <a:solidFill>
                  <a:srgbClr val="404040"/>
                </a:solidFill>
                <a:latin typeface="Trebuchet MS"/>
              </a:rPr>
              <a:t>adds the initialized API callbacks to the socket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Trebuchet MS"/>
              </a:rPr>
              <a:t>Static methods allow for the addition of new callbacks on the fly</a:t>
            </a:r>
          </a:p>
          <a:p>
            <a:pPr marL="457200" lvl="1" indent="0">
              <a:buNone/>
            </a:pPr>
            <a:endParaRPr lang="en-US" dirty="0">
              <a:solidFill>
                <a:srgbClr val="404040"/>
              </a:solidFill>
              <a:latin typeface="Trebuchet MS"/>
            </a:endParaRPr>
          </a:p>
          <a:p>
            <a:r>
              <a:rPr lang="en-US" dirty="0">
                <a:solidFill>
                  <a:srgbClr val="404040"/>
                </a:solidFill>
                <a:latin typeface="Trebuchet MS"/>
              </a:rPr>
              <a:t>This class allows for the API to be extended easily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Trebuchet MS"/>
              </a:rPr>
              <a:t>Extensibility</a:t>
            </a:r>
          </a:p>
        </p:txBody>
      </p:sp>
    </p:spTree>
    <p:extLst>
      <p:ext uri="{BB962C8B-B14F-4D97-AF65-F5344CB8AC3E}">
        <p14:creationId xmlns:p14="http://schemas.microsoft.com/office/powerpoint/2010/main" val="395302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Treemap Request API Example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11780"/>
              </p:ext>
            </p:extLst>
          </p:nvPr>
        </p:nvGraphicFramePr>
        <p:xfrm>
          <a:off x="677333" y="1530555"/>
          <a:ext cx="812482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4" imgW="8124840" imgH="5418000" progId="Word.OpenDocumentText.12">
                  <p:embed/>
                </p:oleObj>
              </mc:Choice>
              <mc:Fallback>
                <p:oleObj name="Document" r:id="rId4" imgW="8124840" imgH="5418000" progId="Word.OpenDocumentTex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7333" y="1530555"/>
                        <a:ext cx="812482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77492" y="1161223"/>
            <a:ext cx="452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Client Side Request and Response Handler</a:t>
            </a:r>
          </a:p>
        </p:txBody>
      </p:sp>
    </p:spTree>
    <p:extLst>
      <p:ext uri="{BB962C8B-B14F-4D97-AF65-F5344CB8AC3E}">
        <p14:creationId xmlns:p14="http://schemas.microsoft.com/office/powerpoint/2010/main" val="155233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Treemap Request API Example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770025"/>
              </p:ext>
            </p:extLst>
          </p:nvPr>
        </p:nvGraphicFramePr>
        <p:xfrm>
          <a:off x="775356" y="1611823"/>
          <a:ext cx="5466053" cy="5147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4" imgW="8124840" imgH="6436800" progId="Word.OpenDocumentText.12">
                  <p:embed/>
                </p:oleObj>
              </mc:Choice>
              <mc:Fallback>
                <p:oleObj name="Document" r:id="rId4" imgW="8124840" imgH="6436800" progId="Word.OpenDocumentTex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5356" y="1611823"/>
                        <a:ext cx="5466053" cy="5147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35547" y="1150212"/>
            <a:ext cx="456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Server Side Request and Response Handler</a:t>
            </a:r>
          </a:p>
        </p:txBody>
      </p:sp>
    </p:spTree>
    <p:extLst>
      <p:ext uri="{BB962C8B-B14F-4D97-AF65-F5344CB8AC3E}">
        <p14:creationId xmlns:p14="http://schemas.microsoft.com/office/powerpoint/2010/main" val="126164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Treemap Request API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930399"/>
            <a:ext cx="2703429" cy="4627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818" y="2471012"/>
            <a:ext cx="3563184" cy="283083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3723669" y="3539331"/>
            <a:ext cx="1225836" cy="7046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9608" y="1561066"/>
            <a:ext cx="27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MongoDB Root Document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57283" y="1561066"/>
            <a:ext cx="3270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Response for Root Tree</a:t>
            </a:r>
          </a:p>
          <a:p>
            <a:r>
              <a:rPr lang="en-US" dirty="0"/>
              <a:t>As seen by browser</a:t>
            </a:r>
          </a:p>
        </p:txBody>
      </p:sp>
    </p:spTree>
    <p:extLst>
      <p:ext uri="{BB962C8B-B14F-4D97-AF65-F5344CB8AC3E}">
        <p14:creationId xmlns:p14="http://schemas.microsoft.com/office/powerpoint/2010/main" val="35217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Enterprise Storage Analysis</a:t>
            </a:r>
          </a:p>
        </p:txBody>
      </p:sp>
    </p:spTree>
    <p:extLst>
      <p:ext uri="{BB962C8B-B14F-4D97-AF65-F5344CB8AC3E}">
        <p14:creationId xmlns:p14="http://schemas.microsoft.com/office/powerpoint/2010/main" val="59278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Traditional file system analysis software is monolithic</a:t>
            </a:r>
          </a:p>
          <a:p>
            <a:pPr lvl="1"/>
            <a:r>
              <a:rPr lang="en-US" dirty="0"/>
              <a:t>No separation of indexing and visualization components</a:t>
            </a:r>
          </a:p>
          <a:p>
            <a:pPr lvl="1"/>
            <a:r>
              <a:rPr lang="en-US" dirty="0"/>
              <a:t>Lacks the ability to save index</a:t>
            </a:r>
          </a:p>
          <a:p>
            <a:pPr lvl="1"/>
            <a:r>
              <a:rPr lang="en-US" dirty="0"/>
              <a:t>Prone to failure in the event one file causes a crash</a:t>
            </a:r>
          </a:p>
          <a:p>
            <a:endParaRPr lang="en-US" dirty="0"/>
          </a:p>
          <a:p>
            <a:r>
              <a:rPr lang="en-US" dirty="0"/>
              <a:t>Enterprise Storage Analysis System is the antithesis of monolithic</a:t>
            </a:r>
          </a:p>
          <a:p>
            <a:pPr lvl="1"/>
            <a:r>
              <a:rPr lang="en-US" dirty="0"/>
              <a:t>Complete separation of the indexer from the visualization complete</a:t>
            </a:r>
          </a:p>
          <a:p>
            <a:pPr lvl="1"/>
            <a:r>
              <a:rPr lang="en-US" dirty="0"/>
              <a:t>Indices are saved by default</a:t>
            </a:r>
          </a:p>
          <a:p>
            <a:pPr lvl="1"/>
            <a:r>
              <a:rPr lang="en-US" dirty="0"/>
              <a:t>Single file and even single index thread failures do not prevent completion of the full index</a:t>
            </a:r>
          </a:p>
          <a:p>
            <a:pPr lvl="1"/>
            <a:r>
              <a:rPr lang="en-US" dirty="0"/>
              <a:t>The indexer is resumable in the event of a crash</a:t>
            </a:r>
          </a:p>
        </p:txBody>
      </p:sp>
    </p:spTree>
    <p:extLst>
      <p:ext uri="{BB962C8B-B14F-4D97-AF65-F5344CB8AC3E}">
        <p14:creationId xmlns:p14="http://schemas.microsoft.com/office/powerpoint/2010/main" val="397887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3754627"/>
            <a:ext cx="8596312" cy="772923"/>
          </a:xfrm>
        </p:spPr>
        <p:txBody>
          <a:bodyPr>
            <a:normAutofit/>
          </a:bodyPr>
          <a:lstStyle/>
          <a:p>
            <a:r>
              <a:rPr lang="en-US" dirty="0"/>
              <a:t>Why React?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Trebuchet MS"/>
              </a:rPr>
              <a:t>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Trebuchet MS"/>
              </a:rPr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224428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19225" y="1143000"/>
            <a:ext cx="6639700" cy="532958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5" y="762000"/>
            <a:ext cx="3460062" cy="6413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React</a:t>
            </a:r>
            <a:r>
              <a:rPr lang="en-US" dirty="0"/>
              <a:t> Mechanism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0875" y="290512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Figure1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One-way binding</a:t>
            </a:r>
          </a:p>
        </p:txBody>
      </p:sp>
    </p:spTree>
    <p:extLst>
      <p:ext uri="{BB962C8B-B14F-4D97-AF65-F5344CB8AC3E}">
        <p14:creationId xmlns:p14="http://schemas.microsoft.com/office/powerpoint/2010/main" val="341666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866775"/>
            <a:ext cx="7103398" cy="57158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29500" y="301942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Figure2: Two-way binding -- filter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5" y="762000"/>
            <a:ext cx="3460062" cy="6413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React</a:t>
            </a:r>
            <a:r>
              <a:rPr lang="en-US" dirty="0"/>
              <a:t> Mechanism</a:t>
            </a:r>
          </a:p>
        </p:txBody>
      </p:sp>
    </p:spTree>
    <p:extLst>
      <p:ext uri="{BB962C8B-B14F-4D97-AF65-F5344CB8AC3E}">
        <p14:creationId xmlns:p14="http://schemas.microsoft.com/office/powerpoint/2010/main" val="21221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1095375"/>
            <a:ext cx="6620269" cy="53251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3775" y="304800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Figure3: Two-way binding –- treemap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95325" y="647700"/>
            <a:ext cx="2790241" cy="641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File Browser</a:t>
            </a:r>
          </a:p>
        </p:txBody>
      </p:sp>
    </p:spTree>
    <p:extLst>
      <p:ext uri="{BB962C8B-B14F-4D97-AF65-F5344CB8AC3E}">
        <p14:creationId xmlns:p14="http://schemas.microsoft.com/office/powerpoint/2010/main" val="103939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4" y="1389649"/>
            <a:ext cx="8073544" cy="4525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444" y="820872"/>
            <a:ext cx="6616175" cy="5562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0284" y="5857926"/>
            <a:ext cx="803275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Pro: neat and clean, responsive</a:t>
            </a:r>
          </a:p>
          <a:p>
            <a:r>
              <a:rPr lang="en-US" dirty="0">
                <a:latin typeface="Calibri"/>
              </a:rPr>
              <a:t>Con: this design cannot provide enough information on a single page; users have to keep switching pages</a:t>
            </a:r>
          </a:p>
          <a:p>
            <a:endParaRPr lang="en-US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90500" y="200025"/>
            <a:ext cx="8596313" cy="6205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Front-end UI evolution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7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ne3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504950"/>
            <a:ext cx="8812284" cy="4539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1250" y="1145516"/>
            <a:ext cx="484661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Version2</a:t>
            </a:r>
            <a:r>
              <a:rPr lang="en-US" dirty="0"/>
              <a:t>: Three </a:t>
            </a:r>
            <a:r>
              <a:rPr lang="en-US" dirty="0" err="1"/>
              <a:t>Slideable</a:t>
            </a:r>
            <a:r>
              <a:rPr lang="en-US" dirty="0"/>
              <a:t> Panels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6628" y="6045988"/>
            <a:ext cx="684047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Pro: responsive, </a:t>
            </a:r>
            <a:r>
              <a:rPr lang="en-US" dirty="0" err="1"/>
              <a:t>efficiency</a:t>
            </a:r>
            <a:r>
              <a:rPr lang="en-US" dirty="0"/>
              <a:t>, and easy to use</a:t>
            </a:r>
          </a:p>
          <a:p>
            <a:r>
              <a:rPr lang="en-US" dirty="0"/>
              <a:t>Con: so far so good (before </a:t>
            </a:r>
            <a:r>
              <a:rPr lang="en-US"/>
              <a:t>the final </a:t>
            </a:r>
            <a:r>
              <a:rPr lang="en-US" dirty="0"/>
              <a:t>version comes out)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95275" y="323850"/>
            <a:ext cx="8596313" cy="6205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Front-end UI evolution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910590"/>
            <a:ext cx="6342357" cy="38401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2679" y="1200150"/>
            <a:ext cx="3401278" cy="6461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Version3</a:t>
            </a:r>
            <a:r>
              <a:rPr lang="en-US" dirty="0"/>
              <a:t>: Three </a:t>
            </a:r>
            <a:r>
              <a:rPr lang="en-US" dirty="0" err="1"/>
              <a:t>Slideable</a:t>
            </a:r>
            <a:r>
              <a:rPr lang="en-US" dirty="0"/>
              <a:t> Panels and the Treemap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2076450"/>
            <a:ext cx="6833184" cy="37938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9175" y="5953125"/>
            <a:ext cx="870318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Pro: responsive &amp; high efficiency</a:t>
            </a:r>
          </a:p>
          <a:p>
            <a:r>
              <a:rPr lang="en-US" dirty="0"/>
              <a:t>Con: the size of each panel was restricted, especially the treemap section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76225" y="200025"/>
            <a:ext cx="8596313" cy="6205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Front-end UI evolution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8975" y="1171575"/>
            <a:ext cx="3140588" cy="466725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>
                <a:solidFill>
                  <a:srgbClr val="7F7F7F"/>
                </a:solidFill>
              </a:rPr>
              <a:t>Version4</a:t>
            </a:r>
            <a:r>
              <a:rPr lang="en-US" dirty="0">
                <a:solidFill>
                  <a:srgbClr val="7F7F7F"/>
                </a:solidFill>
              </a:rPr>
              <a:t>: Two </a:t>
            </a:r>
            <a:r>
              <a:rPr lang="en-US" dirty="0" err="1">
                <a:solidFill>
                  <a:srgbClr val="7F7F7F"/>
                </a:solidFill>
              </a:rPr>
              <a:t>Slideable</a:t>
            </a:r>
            <a:r>
              <a:rPr lang="en-US" dirty="0">
                <a:solidFill>
                  <a:srgbClr val="7F7F7F"/>
                </a:solidFill>
              </a:rPr>
              <a:t> Panels</a:t>
            </a:r>
            <a:endParaRPr lang="en-US">
              <a:solidFill>
                <a:srgbClr val="7F7F7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457325"/>
            <a:ext cx="7234416" cy="4170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50" y="3342005"/>
            <a:ext cx="3377409" cy="22133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7725" y="5701881"/>
            <a:ext cx="9469143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Achievement: responsive and function two sildeable panel front-end interface; functional file information browser and treemap</a:t>
            </a:r>
          </a:p>
          <a:p>
            <a:r>
              <a:rPr lang="en-US" dirty="0"/>
              <a:t>To do: </a:t>
            </a:r>
            <a:r>
              <a:rPr lang="en-US" dirty="0" err="1"/>
              <a:t>intergrating</a:t>
            </a:r>
            <a:r>
              <a:rPr lang="en-US" dirty="0"/>
              <a:t> the back-end data and the front-end UI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457325" y="291321"/>
            <a:ext cx="8596313" cy="6205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Front-end UI evolution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6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228725"/>
            <a:ext cx="7702930" cy="434893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62025" y="40957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Final Design</a:t>
            </a:r>
          </a:p>
        </p:txBody>
      </p:sp>
    </p:spTree>
    <p:extLst>
      <p:ext uri="{BB962C8B-B14F-4D97-AF65-F5344CB8AC3E}">
        <p14:creationId xmlns:p14="http://schemas.microsoft.com/office/powerpoint/2010/main" val="300089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2500" y="1400175"/>
            <a:ext cx="7499709" cy="4473021"/>
          </a:xfrm>
        </p:spPr>
      </p:pic>
    </p:spTree>
    <p:extLst>
      <p:ext uri="{BB962C8B-B14F-4D97-AF65-F5344CB8AC3E}">
        <p14:creationId xmlns:p14="http://schemas.microsoft.com/office/powerpoint/2010/main" val="400626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730" y="1809750"/>
            <a:ext cx="9103577" cy="33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6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Treemap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Trebuchet MS"/>
              </a:rPr>
              <a:t>Enterprise Storage Analysis</a:t>
            </a:r>
          </a:p>
        </p:txBody>
      </p:sp>
    </p:spTree>
    <p:extLst>
      <p:ext uri="{BB962C8B-B14F-4D97-AF65-F5344CB8AC3E}">
        <p14:creationId xmlns:p14="http://schemas.microsoft.com/office/powerpoint/2010/main" val="34380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Treemap ESA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3" y="1534485"/>
            <a:ext cx="4304532" cy="38814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04040"/>
                </a:solidFill>
                <a:latin typeface="Trebuchet MS"/>
              </a:rPr>
              <a:t>Treemaps are an intuitive way to analyze hierarchical data in a 2D graphical format</a:t>
            </a:r>
          </a:p>
          <a:p>
            <a:r>
              <a:rPr lang="en-US" dirty="0">
                <a:solidFill>
                  <a:srgbClr val="404040"/>
                </a:solidFill>
                <a:latin typeface="Trebuchet MS"/>
              </a:rPr>
              <a:t>Developed by Ben Schneiderman in the 1990s for file system analysis</a:t>
            </a:r>
          </a:p>
          <a:p>
            <a:r>
              <a:rPr lang="en-US" dirty="0">
                <a:solidFill>
                  <a:srgbClr val="404040"/>
                </a:solidFill>
                <a:latin typeface="Trebuchet MS"/>
              </a:rPr>
              <a:t>Primary visualization of programs such as WinDirStat and KDirStat</a:t>
            </a:r>
          </a:p>
          <a:p>
            <a:endParaRPr lang="en-US" dirty="0">
              <a:solidFill>
                <a:srgbClr val="404040"/>
              </a:solidFill>
              <a:latin typeface="Trebuchet MS"/>
            </a:endParaRPr>
          </a:p>
          <a:p>
            <a:endParaRPr lang="en-US" dirty="0">
              <a:solidFill>
                <a:srgbClr val="404040"/>
              </a:solidFill>
              <a:latin typeface="Trebuchet MS"/>
            </a:endParaRPr>
          </a:p>
          <a:p>
            <a:endParaRPr lang="en-US" dirty="0">
              <a:solidFill>
                <a:srgbClr val="404040"/>
              </a:solidFill>
              <a:latin typeface="Trebuchet MS"/>
            </a:endParaRPr>
          </a:p>
          <a:p>
            <a:endParaRPr lang="en-US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395" y="1534485"/>
            <a:ext cx="6970255" cy="4965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356" y="4298652"/>
            <a:ext cx="3255546" cy="2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6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Treemap React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0879"/>
          </a:xfrm>
        </p:spPr>
        <p:txBody>
          <a:bodyPr>
            <a:normAutofit/>
          </a:bodyPr>
          <a:lstStyle/>
          <a:p>
            <a:r>
              <a:rPr lang="en-US" dirty="0"/>
              <a:t>Extends work by Mike Bostock on rendering treemaps using the D3.js library</a:t>
            </a:r>
          </a:p>
          <a:p>
            <a:pPr lvl="1"/>
            <a:r>
              <a:rPr lang="en-US" dirty="0"/>
              <a:t>Converted code to work with our data format</a:t>
            </a:r>
          </a:p>
          <a:p>
            <a:pPr lvl="1"/>
            <a:r>
              <a:rPr lang="en-US" dirty="0"/>
              <a:t>Added new information to the output</a:t>
            </a:r>
          </a:p>
          <a:p>
            <a:pPr lvl="1"/>
            <a:r>
              <a:rPr lang="en-US" dirty="0"/>
              <a:t>Generalized the rendering code for ESA</a:t>
            </a:r>
          </a:p>
          <a:p>
            <a:r>
              <a:rPr lang="en-US" dirty="0"/>
              <a:t>Developed a React Component</a:t>
            </a:r>
          </a:p>
          <a:p>
            <a:pPr lvl="1"/>
            <a:r>
              <a:rPr lang="en-US" dirty="0"/>
              <a:t>Wraps several preconfigured D3 calls</a:t>
            </a:r>
          </a:p>
          <a:p>
            <a:pPr lvl="1"/>
            <a:r>
              <a:rPr lang="en-US" dirty="0"/>
              <a:t>Handles event chains</a:t>
            </a:r>
          </a:p>
          <a:p>
            <a:pPr lvl="1"/>
            <a:r>
              <a:rPr lang="en-US" dirty="0"/>
              <a:t>Contains color generator and filter highlighting Functions</a:t>
            </a:r>
          </a:p>
          <a:p>
            <a:r>
              <a:rPr lang="en-US" dirty="0"/>
              <a:t>Support for SVG or DIV output</a:t>
            </a:r>
          </a:p>
          <a:p>
            <a:pPr lvl="1"/>
            <a:r>
              <a:rPr lang="en-US" dirty="0"/>
              <a:t>Modern Browsers render HTML </a:t>
            </a:r>
            <a:r>
              <a:rPr lang="en-US" dirty="0" err="1"/>
              <a:t>Div</a:t>
            </a:r>
            <a:r>
              <a:rPr lang="en-US" dirty="0"/>
              <a:t> trees faster than SVG trees</a:t>
            </a:r>
          </a:p>
        </p:txBody>
      </p:sp>
    </p:spTree>
    <p:extLst>
      <p:ext uri="{BB962C8B-B14F-4D97-AF65-F5344CB8AC3E}">
        <p14:creationId xmlns:p14="http://schemas.microsoft.com/office/powerpoint/2010/main" val="352352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Treemap Improved Render Times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309" y="2161252"/>
            <a:ext cx="4184034" cy="3880773"/>
          </a:xfrm>
        </p:spPr>
        <p:txBody>
          <a:bodyPr/>
          <a:lstStyle/>
          <a:p>
            <a:r>
              <a:rPr lang="en-US" dirty="0"/>
              <a:t>SVG – Scalable Vector Graphics</a:t>
            </a:r>
          </a:p>
          <a:p>
            <a:pPr lvl="1"/>
            <a:r>
              <a:rPr lang="en-US" dirty="0"/>
              <a:t>Reduced performance with large data sets</a:t>
            </a:r>
          </a:p>
          <a:p>
            <a:pPr lvl="1"/>
            <a:r>
              <a:rPr lang="en-US" dirty="0"/>
              <a:t>Can be saved to a vector graphic image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HTML – Hyper Text Markup Language</a:t>
            </a:r>
          </a:p>
          <a:p>
            <a:pPr lvl="1"/>
            <a:r>
              <a:rPr lang="en-US" dirty="0"/>
              <a:t>Overall improved performance using HTML in the DOM</a:t>
            </a:r>
          </a:p>
          <a:p>
            <a:pPr lvl="1"/>
            <a:r>
              <a:rPr lang="en-US" dirty="0"/>
              <a:t>No way to save a vector graphic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14BD3B-7DB3-467F-921B-43119FBFD40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12510737"/>
              </p:ext>
            </p:extLst>
          </p:nvPr>
        </p:nvGraphicFramePr>
        <p:xfrm>
          <a:off x="677863" y="2160588"/>
          <a:ext cx="4915446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557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Treemap Drill Down</a:t>
            </a:r>
            <a:endParaRPr lang="en-US" dirty="0">
              <a:solidFill>
                <a:srgbClr val="5FCBEF"/>
              </a:solidFill>
              <a:latin typeface="Trebuchet M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7863" y="2611478"/>
            <a:ext cx="4183062" cy="297965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010604" y="2611478"/>
            <a:ext cx="4184650" cy="2989035"/>
          </a:xfrm>
        </p:spPr>
      </p:pic>
      <p:sp>
        <p:nvSpPr>
          <p:cNvPr id="3" name="Arrow: Right 2"/>
          <p:cNvSpPr/>
          <p:nvPr/>
        </p:nvSpPr>
        <p:spPr>
          <a:xfrm>
            <a:off x="5088476" y="3719606"/>
            <a:ext cx="1694577" cy="763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27827" y="391663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Drill</a:t>
            </a:r>
          </a:p>
        </p:txBody>
      </p:sp>
    </p:spTree>
    <p:extLst>
      <p:ext uri="{BB962C8B-B14F-4D97-AF65-F5344CB8AC3E}">
        <p14:creationId xmlns:p14="http://schemas.microsoft.com/office/powerpoint/2010/main" val="290643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Enterprise Storage Analysis </a:t>
            </a:r>
          </a:p>
        </p:txBody>
      </p:sp>
    </p:spTree>
    <p:extLst>
      <p:ext uri="{BB962C8B-B14F-4D97-AF65-F5344CB8AC3E}">
        <p14:creationId xmlns:p14="http://schemas.microsoft.com/office/powerpoint/2010/main" val="141733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2737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Filtering of the data is important for isolating files with specific criteria.</a:t>
            </a:r>
          </a:p>
          <a:p>
            <a:r>
              <a:rPr lang="en-US" dirty="0"/>
              <a:t>File Name</a:t>
            </a:r>
          </a:p>
          <a:p>
            <a:pPr lvl="1"/>
            <a:r>
              <a:rPr lang="en-US" dirty="0"/>
              <a:t>A regex of the filename may be used to highlight files of a specific type or with a specific pattern in their name</a:t>
            </a:r>
          </a:p>
          <a:p>
            <a:r>
              <a:rPr lang="en-US" dirty="0"/>
              <a:t>Size</a:t>
            </a:r>
          </a:p>
          <a:p>
            <a:pPr lvl="1"/>
            <a:r>
              <a:rPr lang="en-US" dirty="0"/>
              <a:t>Files over a certain size may be highlighted</a:t>
            </a:r>
          </a:p>
          <a:p>
            <a:r>
              <a:rPr lang="en-US" dirty="0"/>
              <a:t>Modified</a:t>
            </a:r>
          </a:p>
          <a:p>
            <a:pPr lvl="1"/>
            <a:r>
              <a:rPr lang="en-US" dirty="0"/>
              <a:t>Files modified before a certain date may be highlighted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13235" y="3120704"/>
            <a:ext cx="4797890" cy="235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8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7334" y="2048357"/>
            <a:ext cx="8401352" cy="457163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847857" y="1110343"/>
            <a:ext cx="3230829" cy="82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5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Enterprise Storage Analysis</a:t>
            </a:r>
          </a:p>
        </p:txBody>
      </p:sp>
    </p:spTree>
    <p:extLst>
      <p:ext uri="{BB962C8B-B14F-4D97-AF65-F5344CB8AC3E}">
        <p14:creationId xmlns:p14="http://schemas.microsoft.com/office/powerpoint/2010/main" val="290950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80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Back End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Enterprise Storage Analysis</a:t>
            </a:r>
          </a:p>
          <a:p>
            <a:endParaRPr lang="en-US" dirty="0"/>
          </a:p>
          <a:p>
            <a:r>
              <a:rPr lang="en-US" dirty="0"/>
              <a:t>Jonathan Tan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961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Must satisfy three primary requirements</a:t>
            </a:r>
          </a:p>
          <a:p>
            <a:pPr lvl="1"/>
            <a:r>
              <a:rPr lang="en-CA" dirty="0"/>
              <a:t>Must reliably index all files in a file system</a:t>
            </a:r>
          </a:p>
          <a:p>
            <a:pPr lvl="1"/>
            <a:r>
              <a:rPr lang="en-CA" dirty="0"/>
              <a:t>Must execute in parallel</a:t>
            </a:r>
          </a:p>
          <a:p>
            <a:pPr lvl="1"/>
            <a:r>
              <a:rPr lang="en-CA" dirty="0"/>
              <a:t>Must be </a:t>
            </a:r>
            <a:r>
              <a:rPr lang="en-CA" dirty="0" err="1"/>
              <a:t>resumable</a:t>
            </a:r>
            <a:endParaRPr lang="en-CA" dirty="0"/>
          </a:p>
          <a:p>
            <a:r>
              <a:rPr lang="en-CA" dirty="0"/>
              <a:t>Must work on Windows, Linux/UNIX, Solaris, </a:t>
            </a:r>
            <a:r>
              <a:rPr lang="en-CA" dirty="0" err="1"/>
              <a:t>macOS</a:t>
            </a:r>
            <a:endParaRPr lang="en-CA" dirty="0"/>
          </a:p>
          <a:p>
            <a:pPr lvl="1"/>
            <a:r>
              <a:rPr lang="en-CA" dirty="0"/>
              <a:t>Current indexer has been tested on Windows and Linux</a:t>
            </a:r>
          </a:p>
          <a:p>
            <a:r>
              <a:rPr lang="en-CA" dirty="0"/>
              <a:t>Written in Node.js</a:t>
            </a:r>
          </a:p>
          <a:p>
            <a:pPr lvl="1"/>
            <a:r>
              <a:rPr lang="en-CA" dirty="0"/>
              <a:t>Unifies front end and back end</a:t>
            </a:r>
          </a:p>
          <a:p>
            <a:pPr lvl="1"/>
            <a:r>
              <a:rPr lang="en-CA" dirty="0"/>
              <a:t>Allows indexer to be largely platform-agnostic</a:t>
            </a:r>
          </a:p>
          <a:p>
            <a:pPr lvl="1"/>
            <a:r>
              <a:rPr lang="en-CA"/>
              <a:t>Has compatibility with other 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23425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Base Indexer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Enterprise Storage Analysis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32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Index all files and directories in file system</a:t>
            </a:r>
          </a:p>
          <a:p>
            <a:r>
              <a:rPr lang="en-CA" dirty="0"/>
              <a:t>Record file name, file size, date modified, group, owner, hostname</a:t>
            </a:r>
          </a:p>
          <a:p>
            <a:r>
              <a:rPr lang="en-CA" dirty="0"/>
              <a:t>Save this information in a MongoDB database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2494</Words>
  <Application>Microsoft Macintosh PowerPoint</Application>
  <PresentationFormat>Widescreen</PresentationFormat>
  <Paragraphs>778</Paragraphs>
  <Slides>59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Courier New</vt:lpstr>
      <vt:lpstr>Trebuchet MS</vt:lpstr>
      <vt:lpstr>Wingdings 3</vt:lpstr>
      <vt:lpstr>Facet</vt:lpstr>
      <vt:lpstr>Document</vt:lpstr>
      <vt:lpstr>Enterprise Storage Analysis</vt:lpstr>
      <vt:lpstr>Table of Contents</vt:lpstr>
      <vt:lpstr>Architecture</vt:lpstr>
      <vt:lpstr>Architecture</vt:lpstr>
      <vt:lpstr>Architecture</vt:lpstr>
      <vt:lpstr>Back End</vt:lpstr>
      <vt:lpstr>Goals</vt:lpstr>
      <vt:lpstr>Base Indexer</vt:lpstr>
      <vt:lpstr>Goals</vt:lpstr>
      <vt:lpstr>File System Traversal</vt:lpstr>
      <vt:lpstr>File Size Aggregation</vt:lpstr>
      <vt:lpstr>MongoDB</vt:lpstr>
      <vt:lpstr>Parallelization</vt:lpstr>
      <vt:lpstr>Goals</vt:lpstr>
      <vt:lpstr>First Implementation</vt:lpstr>
      <vt:lpstr>Second Implementation</vt:lpstr>
      <vt:lpstr>Performance Analysis</vt:lpstr>
      <vt:lpstr>Performance Analysis</vt:lpstr>
      <vt:lpstr>Final Implementation</vt:lpstr>
      <vt:lpstr>Resumability</vt:lpstr>
      <vt:lpstr>Goals</vt:lpstr>
      <vt:lpstr>RabbitMQ</vt:lpstr>
      <vt:lpstr>RabbitMQ</vt:lpstr>
      <vt:lpstr>Performance Analysis</vt:lpstr>
      <vt:lpstr>Performance Analysis</vt:lpstr>
      <vt:lpstr>Signal Handling</vt:lpstr>
      <vt:lpstr>Using the Indexer</vt:lpstr>
      <vt:lpstr>Command-Line Options</vt:lpstr>
      <vt:lpstr>Configuration YAML file</vt:lpstr>
      <vt:lpstr>Front End</vt:lpstr>
      <vt:lpstr>Components</vt:lpstr>
      <vt:lpstr>NodeJS Server</vt:lpstr>
      <vt:lpstr>NodeJS Server</vt:lpstr>
      <vt:lpstr>SocketIO API</vt:lpstr>
      <vt:lpstr>SocketHandle</vt:lpstr>
      <vt:lpstr>Treemap Request API Example</vt:lpstr>
      <vt:lpstr>Treemap Request API Example</vt:lpstr>
      <vt:lpstr>Treemap Request API Example</vt:lpstr>
      <vt:lpstr>Web Application</vt:lpstr>
      <vt:lpstr>Why React?</vt:lpstr>
      <vt:lpstr>React Mechanism</vt:lpstr>
      <vt:lpstr>React Mechanism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Design</vt:lpstr>
      <vt:lpstr>Treemap</vt:lpstr>
      <vt:lpstr>Treemap ESA</vt:lpstr>
      <vt:lpstr>Treemap React Component</vt:lpstr>
      <vt:lpstr>Treemap Improved Render Times</vt:lpstr>
      <vt:lpstr>Treemap Drill Down</vt:lpstr>
      <vt:lpstr>Filters</vt:lpstr>
      <vt:lpstr>Filters</vt:lpstr>
      <vt:lpstr>Filters</vt:lpstr>
      <vt:lpstr>Demo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Storage Analysis</dc:title>
  <dc:creator>James Wake</dc:creator>
  <cp:lastModifiedBy>Tianai Zhang</cp:lastModifiedBy>
  <cp:revision>18</cp:revision>
  <dcterms:created xsi:type="dcterms:W3CDTF">2017-04-09T19:40:48Z</dcterms:created>
  <dcterms:modified xsi:type="dcterms:W3CDTF">2019-08-07T19:18:45Z</dcterms:modified>
</cp:coreProperties>
</file>