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MEPERG_MOD2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41"/>
            <a:ext cx="9144000" cy="68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2276872"/>
            <a:ext cx="6910536" cy="864096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b="1" dirty="0" smtClean="0">
                <a:solidFill>
                  <a:schemeClr val="accent6"/>
                </a:solidFill>
                <a:latin typeface="Open Sans" pitchFamily="34" charset="0"/>
              </a:rPr>
              <a:t/>
            </a:r>
            <a:br>
              <a:rPr lang="en-US" b="1" dirty="0" smtClean="0">
                <a:solidFill>
                  <a:schemeClr val="accent6"/>
                </a:solidFill>
                <a:latin typeface="Open Sans" pitchFamily="34" charset="0"/>
              </a:rPr>
            </a:br>
            <a:r>
              <a:rPr lang="pt-BR" sz="3600" b="1" dirty="0" smtClean="0">
                <a:solidFill>
                  <a:srgbClr val="C00000"/>
                </a:solidFill>
                <a:latin typeface="Open Sans" pitchFamily="34" charset="0"/>
                <a:sym typeface="Open Sans"/>
              </a:rPr>
              <a:t>SIMULAÇÃO SOCIAL UTILIZANDO A FERRAMENTA NETLOGO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691680" y="3717032"/>
            <a:ext cx="4968552" cy="56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 smtClean="0">
                <a:solidFill>
                  <a:srgbClr val="C00000"/>
                </a:solidFill>
                <a:latin typeface="Open Sans" pitchFamily="34" charset="0"/>
              </a:rPr>
              <a:t>JULIA PONTES CARDOSO PEREIRA</a:t>
            </a:r>
            <a:endParaRPr lang="pt-BR" sz="2000" dirty="0" smtClean="0">
              <a:solidFill>
                <a:srgbClr val="C00000"/>
              </a:solidFill>
            </a:endParaRPr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91680" y="4271685"/>
            <a:ext cx="7056784" cy="568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 smtClean="0">
                <a:solidFill>
                  <a:srgbClr val="C00000"/>
                </a:solidFill>
                <a:latin typeface="Open Sans" pitchFamily="34" charset="0"/>
              </a:rPr>
              <a:t>ORIENTADORA: PROF.ª</a:t>
            </a:r>
            <a:r>
              <a:rPr lang="pt-BR" sz="2000" dirty="0" smtClean="0">
                <a:solidFill>
                  <a:srgbClr val="C00000"/>
                </a:solidFill>
                <a:latin typeface="Open Sans" pitchFamily="34" charset="0"/>
              </a:rPr>
              <a:t> DR.ª RAQUEL DE MIRANDA BARBOSA</a:t>
            </a:r>
            <a:endParaRPr lang="pt-BR" sz="2000" dirty="0" smtClean="0">
              <a:solidFill>
                <a:srgbClr val="C0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2298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wnloads\MEPERG_MOD2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41"/>
            <a:ext cx="9144000" cy="68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528392"/>
          </a:xfrm>
        </p:spPr>
        <p:txBody>
          <a:bodyPr>
            <a:normAutofit/>
          </a:bodyPr>
          <a:lstStyle/>
          <a:p>
            <a:pPr marL="0" lvl="0" indent="-133350"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Onde agentes (entidades ativas) têm uma existência própria e autônoma, interagindo uns com os outros no mesmo ambiente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lang="pt-BR" sz="24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2100"/>
              <a:buNone/>
            </a:pPr>
            <a:endParaRPr lang="pt-BR" sz="24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-133350"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Importante na verificação de fatos, visto sua alta precisão na simulação de situações onde estejam presentes cooperações, tomadas de decisão e resoluções de problemas como os socioambientais.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Open Sans" pitchFamily="34" charset="0"/>
                <a:sym typeface="Open Sans"/>
              </a:rPr>
              <a:t>SIMULAÇÃO MULTIAGENTES</a:t>
            </a:r>
            <a:endParaRPr lang="pt-BR" sz="3200" b="1" dirty="0">
              <a:solidFill>
                <a:srgbClr val="C00000"/>
              </a:solidFill>
              <a:latin typeface="Open Sans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2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wnloads\MEPERG_MOD2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41"/>
            <a:ext cx="9144000" cy="68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528392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Simulação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construída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 linguagem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pt-BR" sz="24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NetLogo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as modelagens da gestão participativa de recursos hídricos das bacias hidrográficas da Lagoa Mirim e do Canal São Gonçalo;</a:t>
            </a:r>
            <a:endParaRPr lang="pt-BR" sz="2400" dirty="0" smtClean="0"/>
          </a:p>
          <a:p>
            <a:pPr lvl="0" indent="-209550">
              <a:spcBef>
                <a:spcPts val="420"/>
              </a:spcBef>
              <a:buClr>
                <a:schemeClr val="dk1"/>
              </a:buClr>
              <a:buSzPts val="2100"/>
              <a:buNone/>
            </a:pPr>
            <a:endParaRPr lang="pt-BR" sz="24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42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Constrói agentes de diferentes organizações para possibilitar a visualização das interações ideais para uma melhor gestão da água  e diminuição da poluição no cenário da agricultura, fiscalização e regulamentação.</a:t>
            </a:r>
            <a:endParaRPr lang="pt-BR" sz="24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Open Sans" pitchFamily="34" charset="0"/>
                <a:sym typeface="Open Sans"/>
              </a:rPr>
              <a:t>MODELAGEM</a:t>
            </a:r>
            <a:endParaRPr lang="pt-BR" sz="3200" b="1" dirty="0">
              <a:solidFill>
                <a:srgbClr val="C00000"/>
              </a:solidFill>
              <a:latin typeface="Open Sans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23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wnloads\MEPERG_MOD2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41"/>
            <a:ext cx="9144000" cy="68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 descr="downloa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10188" r="1375" b="48985"/>
          <a:stretch>
            <a:fillRect/>
          </a:stretch>
        </p:blipFill>
        <p:spPr>
          <a:xfrm>
            <a:off x="899592" y="1196752"/>
            <a:ext cx="7278466" cy="4260441"/>
          </a:xfr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Open Sans" pitchFamily="34" charset="0"/>
                <a:sym typeface="Open Sans"/>
              </a:rPr>
              <a:t>DIAGRAMA DE INTEGRAÇÃO</a:t>
            </a:r>
            <a:endParaRPr lang="pt-BR" sz="3200" b="1" dirty="0">
              <a:solidFill>
                <a:srgbClr val="C00000"/>
              </a:solidFill>
              <a:latin typeface="Open Sans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23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wnloads\MEPERG_MOD2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41"/>
            <a:ext cx="9144000" cy="68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Open Sans" pitchFamily="34" charset="0"/>
                <a:sym typeface="Open Sans"/>
              </a:rPr>
              <a:t>ESTÁGIO ATUAL</a:t>
            </a:r>
            <a:endParaRPr lang="pt-BR" sz="3200" b="1" dirty="0">
              <a:solidFill>
                <a:srgbClr val="C00000"/>
              </a:solidFill>
              <a:latin typeface="Open Sans" pitchFamily="34" charset="0"/>
              <a:sym typeface="Open Sans"/>
            </a:endParaRPr>
          </a:p>
        </p:txBody>
      </p:sp>
      <p:pic>
        <p:nvPicPr>
          <p:cNvPr id="7" name="Google Shape;116;p4" descr="simulacao.PNG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87624" y="980728"/>
            <a:ext cx="6886525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602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wnloads\MEPERG_MOD2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41"/>
            <a:ext cx="9144000" cy="68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528392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Ajuste de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aspectos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fiscalização de acordo com o aumento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poluição de cada organização;</a:t>
            </a:r>
          </a:p>
          <a:p>
            <a:pPr lvl="0" indent="0">
              <a:spcBef>
                <a:spcPts val="0"/>
              </a:spcBef>
              <a:buNone/>
            </a:pPr>
            <a:endParaRPr lang="pt-BR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42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Demonstração da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poluição de maneira gráfica no rio;</a:t>
            </a:r>
          </a:p>
          <a:p>
            <a:pPr lvl="0" indent="0">
              <a:spcBef>
                <a:spcPts val="420"/>
              </a:spcBef>
              <a:buNone/>
            </a:pPr>
            <a:endParaRPr lang="pt-BR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>
              <a:spcBef>
                <a:spcPts val="420"/>
              </a:spcBef>
              <a:buSzPts val="2100"/>
              <a:buFont typeface="Open Sans"/>
              <a:buChar char="•"/>
            </a:pPr>
            <a:r>
              <a:rPr lang="pt-BR" sz="2400" dirty="0" smtClean="0">
                <a:latin typeface="Open Sans"/>
                <a:ea typeface="Open Sans"/>
                <a:cs typeface="Open Sans"/>
                <a:sym typeface="Open Sans"/>
              </a:rPr>
              <a:t>Interação com o grupo de pesquisas para validação;</a:t>
            </a:r>
          </a:p>
          <a:p>
            <a:pPr marL="0" lvl="0" indent="0">
              <a:spcBef>
                <a:spcPts val="420"/>
              </a:spcBef>
              <a:buNone/>
            </a:pPr>
            <a:endParaRPr lang="pt-BR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>
              <a:spcBef>
                <a:spcPts val="420"/>
              </a:spcBef>
              <a:buSzPts val="2100"/>
              <a:buFont typeface="Open Sans"/>
              <a:buChar char="•"/>
            </a:pPr>
            <a:r>
              <a:rPr lang="pt-BR" sz="2400" dirty="0" smtClean="0">
                <a:latin typeface="Open Sans"/>
                <a:ea typeface="Open Sans"/>
                <a:cs typeface="Open Sans"/>
                <a:sym typeface="Open Sans"/>
              </a:rPr>
              <a:t>Realização de ajustes necessários;</a:t>
            </a:r>
          </a:p>
          <a:p>
            <a:pPr marL="457200" lvl="0" indent="0">
              <a:spcBef>
                <a:spcPts val="420"/>
              </a:spcBef>
              <a:buNone/>
            </a:pPr>
            <a:endParaRPr lang="pt-BR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>
              <a:spcBef>
                <a:spcPts val="420"/>
              </a:spcBef>
              <a:buSzPts val="2100"/>
              <a:buFont typeface="Open Sans"/>
              <a:buChar char="•"/>
            </a:pPr>
            <a:r>
              <a:rPr lang="pt-BR" sz="2400" dirty="0" smtClean="0">
                <a:latin typeface="Open Sans"/>
                <a:ea typeface="Open Sans"/>
                <a:cs typeface="Open Sans"/>
                <a:sym typeface="Open Sans"/>
              </a:rPr>
              <a:t>Avaliação dos resultados.</a:t>
            </a:r>
          </a:p>
          <a:p>
            <a:pPr marL="0" lvl="0" indent="0">
              <a:spcBef>
                <a:spcPts val="420"/>
              </a:spcBef>
              <a:buNone/>
            </a:pPr>
            <a:endParaRPr lang="pt-BR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420"/>
              </a:spcBef>
              <a:buClr>
                <a:schemeClr val="dk1"/>
              </a:buClr>
              <a:buSzPts val="2100"/>
              <a:buNone/>
            </a:pPr>
            <a:endParaRPr lang="pt-BR" sz="24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209550">
              <a:spcBef>
                <a:spcPts val="420"/>
              </a:spcBef>
              <a:buClr>
                <a:schemeClr val="dk1"/>
              </a:buClr>
              <a:buSzPts val="2100"/>
              <a:buNone/>
            </a:pPr>
            <a:endParaRPr lang="pt-BR"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Open Sans" pitchFamily="34" charset="0"/>
                <a:sym typeface="Open Sans"/>
              </a:rPr>
              <a:t>TRABALHOS FUTUROS</a:t>
            </a:r>
            <a:endParaRPr lang="pt-BR" sz="3200" b="1" dirty="0">
              <a:solidFill>
                <a:srgbClr val="C00000"/>
              </a:solidFill>
              <a:latin typeface="Open Sans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23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Downloads\MEPERG_MOD2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41"/>
            <a:ext cx="9144000" cy="68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Open Sans" pitchFamily="34" charset="0"/>
                <a:sym typeface="Open Sans"/>
              </a:rPr>
              <a:t>REFERÊNCIAS</a:t>
            </a:r>
            <a:endParaRPr lang="pt-BR" sz="3200" b="1" dirty="0">
              <a:solidFill>
                <a:srgbClr val="C00000"/>
              </a:solidFill>
              <a:latin typeface="Open Sans" pitchFamily="34" charset="0"/>
              <a:sym typeface="Open San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528392"/>
          </a:xfrm>
        </p:spPr>
        <p:txBody>
          <a:bodyPr>
            <a:noAutofit/>
          </a:bodyPr>
          <a:lstStyle/>
          <a:p>
            <a:pPr marL="0" lvl="0" indent="0">
              <a:spcBef>
                <a:spcPts val="420"/>
              </a:spcBef>
              <a:buNone/>
            </a:pPr>
            <a:r>
              <a:rPr lang="pt-BR" sz="24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NetL</a:t>
            </a:r>
            <a:r>
              <a:rPr lang="pt-BR" sz="24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og</a:t>
            </a:r>
            <a:r>
              <a:rPr lang="pt-BR" sz="24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Disponível em https://ccl.northwestern.edu/netlogo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/.</a:t>
            </a:r>
          </a:p>
          <a:p>
            <a:pPr marL="0" lvl="0" indent="0">
              <a:spcBef>
                <a:spcPts val="420"/>
              </a:spcBef>
              <a:buNone/>
            </a:pPr>
            <a:endParaRPr lang="pt-BR" sz="24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420"/>
              </a:spcBef>
              <a:buNone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 </a:t>
            </a:r>
            <a:r>
              <a:rPr lang="pt-BR" sz="24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Leitzke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G Farias, M Melo, M Gonçalves, M Born, P Rodrigues, V Martins, R Barbosa, M Aguiar, D </a:t>
            </a:r>
            <a:r>
              <a:rPr lang="pt-BR" sz="24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Adamatti</a:t>
            </a: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2400" i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Sistema Multiagente para Gestão de Recursos Hı</a:t>
            </a:r>
            <a:r>
              <a:rPr lang="pt-BR" sz="2400" i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́drico</a:t>
            </a:r>
            <a:r>
              <a:rPr lang="pt-BR" sz="2400" i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s: Modelagem </a:t>
            </a:r>
            <a:r>
              <a:rPr lang="pt-BR" sz="2400" i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 Bacia do São Gonçalo e da Lagoa Mirim</a:t>
            </a:r>
          </a:p>
          <a:p>
            <a:pPr lvl="0">
              <a:spcBef>
                <a:spcPts val="420"/>
              </a:spcBef>
              <a:buClr>
                <a:schemeClr val="dk1"/>
              </a:buClr>
              <a:buSzPts val="2100"/>
              <a:buNone/>
            </a:pPr>
            <a:r>
              <a:rPr lang="pt-BR" sz="24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(2019).</a:t>
            </a:r>
            <a:endParaRPr lang="pt-BR" sz="24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209550">
              <a:spcBef>
                <a:spcPts val="420"/>
              </a:spcBef>
              <a:buClr>
                <a:schemeClr val="dk1"/>
              </a:buClr>
              <a:buSzPts val="2100"/>
              <a:buNone/>
            </a:pPr>
            <a:endParaRPr lang="pt-BR"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0233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239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 SIMULAÇÃO SOCIAL UTILIZANDO A FERRAMENTA NETLOGO  </vt:lpstr>
      <vt:lpstr>SIMULAÇÃO MULTIAGENTES</vt:lpstr>
      <vt:lpstr>MODELAGEM</vt:lpstr>
      <vt:lpstr>DIAGRAMA DE INTEGRAÇÃO</vt:lpstr>
      <vt:lpstr>ESTÁGIO ATUAL</vt:lpstr>
      <vt:lpstr>TRABALHOS FUTUROS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Usuário do Windows</cp:lastModifiedBy>
  <cp:revision>14</cp:revision>
  <dcterms:created xsi:type="dcterms:W3CDTF">2019-09-03T19:58:35Z</dcterms:created>
  <dcterms:modified xsi:type="dcterms:W3CDTF">2019-09-09T02:23:44Z</dcterms:modified>
</cp:coreProperties>
</file>