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6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9" r:id="rId11"/>
    <p:sldId id="267" r:id="rId1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Radacka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5"/>
    <p:restoredTop sz="94613"/>
  </p:normalViewPr>
  <p:slideViewPr>
    <p:cSldViewPr snapToGrid="0">
      <p:cViewPr varScale="1">
        <p:scale>
          <a:sx n="155" d="100"/>
          <a:sy n="155" d="100"/>
        </p:scale>
        <p:origin x="192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4-28T13:15:26.209" idx="1">
    <p:pos x="6000" y="0"/>
    <p:text>Wstawić zdjęcia wzorów i macierzy błędów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4-28T13:11:32.124" idx="3">
    <p:pos x="6000" y="100"/>
    <p:text>Przybliżyć w krotce co to Sentiment score i Readability score</p:text>
  </p:cm>
  <p:cm authorId="0" dt="2025-04-28T13:36:00.762" idx="2">
    <p:pos x="6000" y="0"/>
    <p:text>READABILITY SCORE:
•	Jeśli tekst ma wysoki readability score → jest łatwy w czytaniu (np. jak książki dla dzieci).
	•	Jeśli tekst ma niski readability score → jest trudny (np. skomplikowane artykuły naukowe).
Nasz wskaźnik:
	•	Flesch Reading Ease (im wyższy wynik, tym łatwiej się czyta),
Przykład w liczbach:
	•	Tekst o wyniku 90 w Flesch Reading Ease = bardzo łatwy, jak instrukcja dla dzieci.
	•	Tekst o wyniku 30 = bardzo trudny, jak tekst akademicki.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4-28T13:13:55.563" idx="5">
    <p:pos x="6000" y="100"/>
    <p:text>Czym się różnią od siebie, krótko co robią i co to embedding</p:text>
  </p:cm>
  <p:cm authorId="0" dt="2025-04-28T13:16:38.393" idx="4">
    <p:pos x="6000" y="0"/>
    <p:text>Wyniki podobne, zależało nam na szybkości dlatego się skupiłyśmy na Bercie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414A1EBC-C384-AD38-31F9-73155036D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0b030738a_0_50:notes">
            <a:extLst>
              <a:ext uri="{FF2B5EF4-FFF2-40B4-BE49-F238E27FC236}">
                <a16:creationId xmlns:a16="http://schemas.microsoft.com/office/drawing/2014/main" id="{B15F35EE-83FD-E055-768A-BCBE99B4F4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0b030738a_0_50:notes">
            <a:extLst>
              <a:ext uri="{FF2B5EF4-FFF2-40B4-BE49-F238E27FC236}">
                <a16:creationId xmlns:a16="http://schemas.microsoft.com/office/drawing/2014/main" id="{3E1298AE-E9E3-33E1-086C-AA5476CD32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132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0e145341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0e145341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6b4d816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6b4d816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0b030738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0b030738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6b4d816a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6b4d816a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0b030738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0b030738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0b030738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0b030738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0b030738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0b030738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0b030738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0b030738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736E9463-2F9F-7927-9088-790FCD746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0b030738a_0_50:notes">
            <a:extLst>
              <a:ext uri="{FF2B5EF4-FFF2-40B4-BE49-F238E27FC236}">
                <a16:creationId xmlns:a16="http://schemas.microsoft.com/office/drawing/2014/main" id="{F28C93C7-8477-3F88-AD82-013C56FA1F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0b030738a_0_50:notes">
            <a:extLst>
              <a:ext uri="{FF2B5EF4-FFF2-40B4-BE49-F238E27FC236}">
                <a16:creationId xmlns:a16="http://schemas.microsoft.com/office/drawing/2014/main" id="{8FB7B59E-B6F4-10BA-3F5E-FFEE67F81C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02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769272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11373155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  <p:sp>
        <p:nvSpPr>
          <p:cNvPr id="20" name="TextBox 19"/>
          <p:cNvSpPr txBox="1"/>
          <p:nvPr/>
        </p:nvSpPr>
        <p:spPr>
          <a:xfrm>
            <a:off x="406402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517351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417751489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  <p:sp>
        <p:nvSpPr>
          <p:cNvPr id="24" name="TextBox 23"/>
          <p:cNvSpPr txBox="1"/>
          <p:nvPr/>
        </p:nvSpPr>
        <p:spPr>
          <a:xfrm>
            <a:off x="406402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940234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5586876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207886776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148560632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722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7473552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119033959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26784746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35200733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16984705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195628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32826918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34905680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0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 smtClean="0"/>
              <a:t>‹#›</a:t>
            </a:fld>
            <a:endParaRPr lang="pl"/>
          </a:p>
        </p:txBody>
      </p:sp>
    </p:spTree>
    <p:extLst>
      <p:ext uri="{BB962C8B-B14F-4D97-AF65-F5344CB8AC3E}">
        <p14:creationId xmlns:p14="http://schemas.microsoft.com/office/powerpoint/2010/main" val="135934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comments" Target="../comments/commen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comments" Target="../comments/commen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comments" Target="../comments/commen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9B8A5A16-7BE9-4AA1-9B5E-00FAFA5C8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55D27F9-7623-4A6E-89FF-87E6C4E0D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7B7CFC0-1E17-41C5-BF93-16E99B1F8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23">
              <a:extLst>
                <a:ext uri="{FF2B5EF4-FFF2-40B4-BE49-F238E27FC236}">
                  <a16:creationId xmlns:a16="http://schemas.microsoft.com/office/drawing/2014/main" id="{8640594F-E37B-4D91-8E95-9DA62A9B9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L"/>
            </a:p>
          </p:txBody>
        </p:sp>
        <p:sp>
          <p:nvSpPr>
            <p:cNvPr id="65" name="Rectangle 25">
              <a:extLst>
                <a:ext uri="{FF2B5EF4-FFF2-40B4-BE49-F238E27FC236}">
                  <a16:creationId xmlns:a16="http://schemas.microsoft.com/office/drawing/2014/main" id="{93C9D004-5359-4937-9D4B-EC8988806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L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0DE8B4BF-A71A-4324-A033-7886CF70A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L"/>
            </a:p>
          </p:txBody>
        </p:sp>
        <p:sp>
          <p:nvSpPr>
            <p:cNvPr id="67" name="Rectangle 27">
              <a:extLst>
                <a:ext uri="{FF2B5EF4-FFF2-40B4-BE49-F238E27FC236}">
                  <a16:creationId xmlns:a16="http://schemas.microsoft.com/office/drawing/2014/main" id="{5697F627-1058-435C-96D4-98AB552C6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L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92EF457-D744-4C61-8670-518EC1D2D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645924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29">
              <a:extLst>
                <a:ext uri="{FF2B5EF4-FFF2-40B4-BE49-F238E27FC236}">
                  <a16:creationId xmlns:a16="http://schemas.microsoft.com/office/drawing/2014/main" id="{49E61018-BC96-47DC-B47F-FFBA96BA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L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3CA434EC-618C-4787-86BA-1BF47478E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L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97378863-CDB3-4B0F-A65C-98A1252DD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L"/>
            </a:p>
          </p:txBody>
        </p:sp>
      </p:grp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>
                <a:solidFill>
                  <a:srgbClr val="FFFFFF"/>
                </a:solidFill>
              </a:rPr>
              <a:t>Julia </a:t>
            </a:r>
            <a:r>
              <a:rPr lang="en-GB" dirty="0" err="1">
                <a:solidFill>
                  <a:srgbClr val="FFFFFF"/>
                </a:solidFill>
              </a:rPr>
              <a:t>Radacka</a:t>
            </a:r>
            <a:r>
              <a:rPr lang="en-GB" dirty="0">
                <a:solidFill>
                  <a:srgbClr val="FFFFFF"/>
                </a:solidFill>
              </a:rPr>
              <a:t>, Liliana Sirko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30300" y="950259"/>
            <a:ext cx="5825202" cy="208786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solidFill>
                  <a:srgbClr val="FFFFFF"/>
                </a:solidFill>
              </a:rPr>
              <a:t>Klasyfikacja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Sentymentu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dla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 err="1">
                <a:solidFill>
                  <a:srgbClr val="FFFFFF"/>
                </a:solidFill>
              </a:rPr>
              <a:t>Komentarzy</a:t>
            </a:r>
            <a:r>
              <a:rPr lang="en-GB" dirty="0">
                <a:solidFill>
                  <a:srgbClr val="FFFFFF"/>
                </a:solidFill>
              </a:rPr>
              <a:t> z YouTube</a:t>
            </a:r>
          </a:p>
        </p:txBody>
      </p:sp>
      <p:pic>
        <p:nvPicPr>
          <p:cNvPr id="1026" name="Picture 2" descr="Free Youtube Logo SVG, PNG Icon, Symbol. Download Image.">
            <a:extLst>
              <a:ext uri="{FF2B5EF4-FFF2-40B4-BE49-F238E27FC236}">
                <a16:creationId xmlns:a16="http://schemas.microsoft.com/office/drawing/2014/main" id="{2B42FD5C-7F4A-5E7F-B4B0-EBA04110B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73" y="127587"/>
            <a:ext cx="2258786" cy="225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5BC782DC-011E-D9F8-5B55-A9D51F034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>
            <a:extLst>
              <a:ext uri="{FF2B5EF4-FFF2-40B4-BE49-F238E27FC236}">
                <a16:creationId xmlns:a16="http://schemas.microsoft.com/office/drawing/2014/main" id="{9D0DF614-B5F6-3BA5-644E-5FFF6F1F78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Dla danych walidacyjnych</a:t>
            </a:r>
            <a:endParaRPr dirty="0"/>
          </a:p>
        </p:txBody>
      </p:sp>
      <p:sp>
        <p:nvSpPr>
          <p:cNvPr id="111" name="Google Shape;111;p21">
            <a:extLst>
              <a:ext uri="{FF2B5EF4-FFF2-40B4-BE49-F238E27FC236}">
                <a16:creationId xmlns:a16="http://schemas.microsoft.com/office/drawing/2014/main" id="{D059FC51-219A-F93E-5F6D-57256DC8C78A}"/>
              </a:ext>
            </a:extLst>
          </p:cNvPr>
          <p:cNvSpPr txBox="1"/>
          <p:nvPr/>
        </p:nvSpPr>
        <p:spPr>
          <a:xfrm>
            <a:off x="632448" y="1345937"/>
            <a:ext cx="2496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>
                <a:solidFill>
                  <a:schemeClr val="dk2"/>
                </a:solidFill>
              </a:rPr>
              <a:t>R</a:t>
            </a:r>
            <a:r>
              <a:rPr lang="pl" sz="1800" dirty="0">
                <a:solidFill>
                  <a:schemeClr val="dk2"/>
                </a:solidFill>
              </a:rPr>
              <a:t>egresja logistyczna: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dirty="0">
                <a:solidFill>
                  <a:schemeClr val="dk2"/>
                </a:solidFill>
              </a:rPr>
              <a:t>F2_negative = 0.75 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12" name="Google Shape;112;p21">
            <a:extLst>
              <a:ext uri="{FF2B5EF4-FFF2-40B4-BE49-F238E27FC236}">
                <a16:creationId xmlns:a16="http://schemas.microsoft.com/office/drawing/2014/main" id="{0B430D23-9F59-1755-BCC5-8DEC19A1C346}"/>
              </a:ext>
            </a:extLst>
          </p:cNvPr>
          <p:cNvSpPr txBox="1"/>
          <p:nvPr/>
        </p:nvSpPr>
        <p:spPr>
          <a:xfrm>
            <a:off x="5428150" y="1345937"/>
            <a:ext cx="29868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dirty="0">
                <a:solidFill>
                  <a:schemeClr val="dk2"/>
                </a:solidFill>
              </a:rPr>
              <a:t>lightGBM: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dirty="0">
                <a:solidFill>
                  <a:schemeClr val="dk2"/>
                </a:solidFill>
              </a:rPr>
              <a:t>F2_negative = 0.62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2" name="Google Shape;131;p23">
            <a:extLst>
              <a:ext uri="{FF2B5EF4-FFF2-40B4-BE49-F238E27FC236}">
                <a16:creationId xmlns:a16="http://schemas.microsoft.com/office/drawing/2014/main" id="{AE77384A-C7E2-EBB2-3CCC-6126223154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448" y="2178875"/>
            <a:ext cx="2935125" cy="27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30;p23">
            <a:extLst>
              <a:ext uri="{FF2B5EF4-FFF2-40B4-BE49-F238E27FC236}">
                <a16:creationId xmlns:a16="http://schemas.microsoft.com/office/drawing/2014/main" id="{395AAAB4-0DCD-49B0-4065-5A1E8433394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2470" y="2178875"/>
            <a:ext cx="2986800" cy="2622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868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/>
        </p:nvSpPr>
        <p:spPr>
          <a:xfrm>
            <a:off x="3019325" y="2259400"/>
            <a:ext cx="59304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Dziękujemy za uwagę :)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L"/>
            </a:p>
          </p:txBody>
        </p:sp>
        <p:sp>
          <p:nvSpPr>
            <p:cNvPr id="64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L"/>
            </a:p>
          </p:txBody>
        </p:sp>
        <p:sp>
          <p:nvSpPr>
            <p:cNvPr id="65" name="Isosceles Triangle 70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L"/>
            </a:p>
          </p:txBody>
        </p:sp>
        <p:sp>
          <p:nvSpPr>
            <p:cNvPr id="77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L"/>
            </a:p>
          </p:txBody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L"/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L"/>
            </a:p>
          </p:txBody>
        </p:sp>
        <p:sp>
          <p:nvSpPr>
            <p:cNvPr id="83" name="Isosceles Triangle 74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L"/>
            </a:p>
          </p:txBody>
        </p:sp>
        <p:sp>
          <p:nvSpPr>
            <p:cNvPr id="85" name="Isosceles Triangle 75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PL"/>
            </a:p>
          </p:txBody>
        </p:sp>
      </p:grp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782962" y="884363"/>
            <a:ext cx="2475485" cy="334791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Cel projektu</a:t>
            </a: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L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2502" y="1081946"/>
            <a:ext cx="0" cy="2952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734188" y="831858"/>
            <a:ext cx="4755762" cy="345292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 Projekt </a:t>
            </a:r>
            <a:r>
              <a:rPr lang="en-US" dirty="0" err="1"/>
              <a:t>skierowany</a:t>
            </a:r>
            <a:r>
              <a:rPr lang="en-US" dirty="0"/>
              <a:t> jest do </a:t>
            </a:r>
            <a:r>
              <a:rPr lang="en-US" dirty="0" err="1"/>
              <a:t>twórców</a:t>
            </a:r>
            <a:r>
              <a:rPr lang="en-US" dirty="0"/>
              <a:t> </a:t>
            </a:r>
            <a:r>
              <a:rPr lang="en-US" dirty="0" err="1"/>
              <a:t>filmów</a:t>
            </a:r>
            <a:endParaRPr lang="en-US" dirty="0"/>
          </a:p>
          <a:p>
            <a:pPr marL="0" lvl="0" indent="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/>
              <a:t> Model </a:t>
            </a:r>
            <a:r>
              <a:rPr lang="en-US" dirty="0" err="1"/>
              <a:t>umożliwia</a:t>
            </a:r>
            <a:r>
              <a:rPr lang="en-US" dirty="0"/>
              <a:t>:</a:t>
            </a:r>
          </a:p>
          <a:p>
            <a:pPr marL="742950" lvl="1" indent="-2857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 err="1"/>
              <a:t>Możliwość</a:t>
            </a:r>
            <a:r>
              <a:rPr lang="en-US" dirty="0"/>
              <a:t> </a:t>
            </a:r>
            <a:r>
              <a:rPr lang="en-US" dirty="0" err="1"/>
              <a:t>szybkiej</a:t>
            </a:r>
            <a:r>
              <a:rPr lang="en-US" dirty="0"/>
              <a:t> </a:t>
            </a:r>
            <a:r>
              <a:rPr lang="en-US" dirty="0" err="1"/>
              <a:t>oceny</a:t>
            </a:r>
            <a:r>
              <a:rPr lang="en-US" dirty="0"/>
              <a:t> </a:t>
            </a:r>
            <a:r>
              <a:rPr lang="en-US" dirty="0" err="1"/>
              <a:t>ogólnej</a:t>
            </a:r>
            <a:r>
              <a:rPr lang="en-US" dirty="0"/>
              <a:t> </a:t>
            </a:r>
            <a:r>
              <a:rPr lang="en-US" dirty="0" err="1"/>
              <a:t>opini</a:t>
            </a:r>
            <a:r>
              <a:rPr lang="en-US" dirty="0"/>
              <a:t> </a:t>
            </a:r>
            <a:r>
              <a:rPr lang="en-US" dirty="0" err="1"/>
              <a:t>komentatorów</a:t>
            </a:r>
            <a:endParaRPr lang="en-US" dirty="0"/>
          </a:p>
          <a:p>
            <a:pPr marL="742950" lvl="1" indent="-2857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 err="1"/>
              <a:t>Wykrywanie</a:t>
            </a:r>
            <a:r>
              <a:rPr lang="en-US" dirty="0"/>
              <a:t> </a:t>
            </a:r>
            <a:r>
              <a:rPr lang="en-US" dirty="0" err="1"/>
              <a:t>krytyki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problemów</a:t>
            </a:r>
            <a:endParaRPr lang="en-US" dirty="0"/>
          </a:p>
          <a:p>
            <a:pPr marL="742950" lvl="1" indent="-2857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dirty="0" err="1"/>
              <a:t>Szybką</a:t>
            </a:r>
            <a:r>
              <a:rPr lang="en-US" dirty="0"/>
              <a:t> </a:t>
            </a:r>
            <a:r>
              <a:rPr lang="en-US" dirty="0" err="1"/>
              <a:t>reakcję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negatywne</a:t>
            </a:r>
            <a:r>
              <a:rPr lang="en-US" dirty="0"/>
              <a:t> </a:t>
            </a:r>
            <a:r>
              <a:rPr lang="en-US" dirty="0" err="1"/>
              <a:t>opinie</a:t>
            </a:r>
            <a:endParaRPr lang="en-US" dirty="0"/>
          </a:p>
          <a:p>
            <a:pPr marL="285750" lvl="0" indent="-2857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dirty="0"/>
          </a:p>
          <a:p>
            <a:pPr marL="285750" lvl="0" indent="-2857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endParaRPr lang="en-US" dirty="0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523104" y="0"/>
            <a:ext cx="631947" cy="346221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Metryki 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19" y="2913108"/>
            <a:ext cx="3870306" cy="123763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82536" y="1159592"/>
            <a:ext cx="73005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l" sz="1800">
                <a:solidFill>
                  <a:schemeClr val="dk2"/>
                </a:solidFill>
              </a:rPr>
              <a:t>F2 score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l" sz="1800">
                <a:solidFill>
                  <a:schemeClr val="dk2"/>
                </a:solidFill>
              </a:rPr>
              <a:t>Recall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749" y="2734999"/>
            <a:ext cx="4077325" cy="1415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28049" y="664050"/>
            <a:ext cx="6444025" cy="17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624" y="2022925"/>
            <a:ext cx="3085605" cy="279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477148" cy="202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74825" y="2833050"/>
            <a:ext cx="3447551" cy="198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2850" y="546975"/>
            <a:ext cx="3447550" cy="207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EDA, preprocessing i inżynieria cech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 b="1">
                <a:solidFill>
                  <a:srgbClr val="5C6166"/>
                </a:solidFill>
                <a:highlight>
                  <a:srgbClr val="FCFCFC"/>
                </a:highlight>
              </a:rPr>
              <a:t>Sentiment_Score_nltk </a:t>
            </a:r>
            <a:endParaRPr sz="1200" b="1">
              <a:solidFill>
                <a:srgbClr val="5C6166"/>
              </a:solidFill>
              <a:highlight>
                <a:srgbClr val="FCFCFC"/>
              </a:highlight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>
                <a:solidFill>
                  <a:srgbClr val="5C6166"/>
                </a:solidFill>
                <a:highlight>
                  <a:srgbClr val="FCFCFC"/>
                </a:highlight>
              </a:rPr>
              <a:t>Comment_length</a:t>
            </a:r>
            <a:endParaRPr sz="1200">
              <a:solidFill>
                <a:srgbClr val="5C6166"/>
              </a:solidFill>
              <a:highlight>
                <a:srgbClr val="FCFCFC"/>
              </a:highlight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>
                <a:solidFill>
                  <a:srgbClr val="5C6166"/>
                </a:solidFill>
                <a:highlight>
                  <a:srgbClr val="FCFCFC"/>
                </a:highlight>
              </a:rPr>
              <a:t>Starts_with_i</a:t>
            </a:r>
            <a:endParaRPr sz="1200">
              <a:solidFill>
                <a:srgbClr val="5C6166"/>
              </a:solidFill>
              <a:highlight>
                <a:srgbClr val="FCFCFC"/>
              </a:highlight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>
                <a:solidFill>
                  <a:srgbClr val="5C6166"/>
                </a:solidFill>
                <a:highlight>
                  <a:srgbClr val="FCFCFC"/>
                </a:highlight>
              </a:rPr>
              <a:t>Personal_Pronoun_count </a:t>
            </a:r>
            <a:endParaRPr sz="1200">
              <a:solidFill>
                <a:srgbClr val="5C6166"/>
              </a:solidFill>
              <a:highlight>
                <a:srgbClr val="FCFCFC"/>
              </a:highlight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>
                <a:solidFill>
                  <a:srgbClr val="5C6166"/>
                </a:solidFill>
                <a:highlight>
                  <a:srgbClr val="FCFCFC"/>
                </a:highlight>
              </a:rPr>
              <a:t>Number_of_phrases</a:t>
            </a:r>
            <a:endParaRPr sz="1200">
              <a:solidFill>
                <a:srgbClr val="5C6166"/>
              </a:solidFill>
              <a:highlight>
                <a:srgbClr val="FCFCFC"/>
              </a:highlight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>
                <a:solidFill>
                  <a:srgbClr val="5C6166"/>
                </a:solidFill>
                <a:highlight>
                  <a:srgbClr val="FCFCFC"/>
                </a:highlight>
              </a:rPr>
              <a:t>Avg_phrase_length </a:t>
            </a:r>
            <a:endParaRPr sz="1200">
              <a:solidFill>
                <a:srgbClr val="5C6166"/>
              </a:solidFill>
              <a:highlight>
                <a:srgbClr val="FCFCFC"/>
              </a:highlight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>
                <a:solidFill>
                  <a:srgbClr val="5C6166"/>
                </a:solidFill>
                <a:highlight>
                  <a:srgbClr val="FCFCFC"/>
                </a:highlight>
              </a:rPr>
              <a:t>Number_of_words </a:t>
            </a:r>
            <a:endParaRPr sz="1200">
              <a:solidFill>
                <a:srgbClr val="5C6166"/>
              </a:solidFill>
              <a:highlight>
                <a:srgbClr val="FCFCFC"/>
              </a:highlight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>
                <a:solidFill>
                  <a:srgbClr val="5C6166"/>
                </a:solidFill>
                <a:highlight>
                  <a:srgbClr val="FCFCFC"/>
                </a:highlight>
              </a:rPr>
              <a:t>Avg_word_length</a:t>
            </a:r>
            <a:endParaRPr sz="1200">
              <a:solidFill>
                <a:srgbClr val="5C6166"/>
              </a:solidFill>
              <a:highlight>
                <a:srgbClr val="FCFCFC"/>
              </a:highlight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>
                <a:solidFill>
                  <a:srgbClr val="5C6166"/>
                </a:solidFill>
                <a:highlight>
                  <a:srgbClr val="FCFCFC"/>
                </a:highlight>
              </a:rPr>
              <a:t>Unique_word_ratio</a:t>
            </a:r>
            <a:endParaRPr sz="1200">
              <a:solidFill>
                <a:srgbClr val="5C6166"/>
              </a:solidFill>
              <a:highlight>
                <a:srgbClr val="FCFCFC"/>
              </a:highlight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 b="1">
                <a:solidFill>
                  <a:srgbClr val="5C6166"/>
                </a:solidFill>
                <a:highlight>
                  <a:srgbClr val="FCFCFC"/>
                </a:highlight>
              </a:rPr>
              <a:t>Readibility_Score </a:t>
            </a:r>
            <a:endParaRPr sz="1200" b="1">
              <a:solidFill>
                <a:srgbClr val="5C6166"/>
              </a:solidFill>
              <a:highlight>
                <a:srgbClr val="FCFCFC"/>
              </a:highlight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>
                <a:solidFill>
                  <a:srgbClr val="5C6166"/>
                </a:solidFill>
                <a:highlight>
                  <a:srgbClr val="FCFCFC"/>
                </a:highlight>
              </a:rPr>
              <a:t>Negation_Count </a:t>
            </a:r>
            <a:endParaRPr sz="1200">
              <a:solidFill>
                <a:srgbClr val="5C6166"/>
              </a:solidFill>
              <a:highlight>
                <a:srgbClr val="FCFCFC"/>
              </a:highlight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l" sz="1200">
                <a:solidFill>
                  <a:srgbClr val="5C6166"/>
                </a:solidFill>
                <a:highlight>
                  <a:srgbClr val="FCFCFC"/>
                </a:highlight>
              </a:rPr>
              <a:t>Rare_Word_Count </a:t>
            </a:r>
            <a:endParaRPr sz="1200">
              <a:solidFill>
                <a:srgbClr val="5C6166"/>
              </a:solidFill>
              <a:highlight>
                <a:srgbClr val="FCFCFC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073" y="1343075"/>
            <a:ext cx="3890874" cy="33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Inżynieria cech cd. – embedding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l" dirty="0"/>
              <a:t>Co stosowałyśmy w poprzednich kamieniach milowych: TF-IDF (Term Frequency Inverse Document Frequency)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03162"/>
            <a:ext cx="3825474" cy="21757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311700" y="1868712"/>
            <a:ext cx="279072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l" sz="1400" dirty="0">
                <a:solidFill>
                  <a:schemeClr val="dk2"/>
                </a:solidFill>
              </a:rPr>
              <a:t>ponad 3000 kolumn</a:t>
            </a:r>
            <a:endParaRPr sz="14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l" sz="1400" dirty="0">
                <a:solidFill>
                  <a:schemeClr val="dk2"/>
                </a:solidFill>
              </a:rPr>
              <a:t>sparse matrix</a:t>
            </a:r>
            <a:endParaRPr sz="1400" dirty="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l" sz="1400" dirty="0">
                <a:solidFill>
                  <a:schemeClr val="dk2"/>
                </a:solidFill>
              </a:rPr>
              <a:t>nie bierze pod uwagę kontekstu</a:t>
            </a:r>
            <a:endParaRPr sz="1400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008AB3-DE28-33E4-E728-1A82D63856F9}"/>
              </a:ext>
            </a:extLst>
          </p:cNvPr>
          <p:cNvSpPr txBox="1"/>
          <p:nvPr/>
        </p:nvSpPr>
        <p:spPr>
          <a:xfrm>
            <a:off x="5016384" y="1925419"/>
            <a:ext cx="279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L" dirty="0"/>
              <a:t>Alternatywa: Bert Sentence Embedding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02406" y="18387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Wybór</a:t>
            </a:r>
            <a:r>
              <a:rPr lang="en-GB" dirty="0"/>
              <a:t> </a:t>
            </a:r>
            <a:r>
              <a:rPr lang="en-GB" dirty="0" err="1"/>
              <a:t>modelu</a:t>
            </a:r>
            <a:r>
              <a:rPr lang="en-GB" dirty="0"/>
              <a:t>: </a:t>
            </a:r>
            <a:r>
              <a:rPr lang="en-GB" dirty="0" err="1"/>
              <a:t>Regresja</a:t>
            </a:r>
            <a:r>
              <a:rPr lang="en-GB" dirty="0"/>
              <a:t> </a:t>
            </a:r>
            <a:r>
              <a:rPr lang="en-GB" dirty="0" err="1"/>
              <a:t>Logistyczna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B6DC05-3624-2A90-9EE7-5BFCA50F5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12" y="1424218"/>
            <a:ext cx="3490859" cy="1665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A6DC14-9146-B010-2D89-6E0EACBF84A3}"/>
              </a:ext>
            </a:extLst>
          </p:cNvPr>
          <p:cNvSpPr txBox="1"/>
          <p:nvPr/>
        </p:nvSpPr>
        <p:spPr>
          <a:xfrm>
            <a:off x="3986971" y="1585276"/>
            <a:ext cx="198936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GB" sz="1400" b="0" i="0" dirty="0">
                <a:solidFill>
                  <a:srgbClr val="5C6166"/>
                </a:solidFill>
                <a:effectLst/>
                <a:latin typeface="var(--notebook-cell-output-font-family)"/>
              </a:rPr>
              <a:t>F2: 0.7290 </a:t>
            </a:r>
          </a:p>
          <a:p>
            <a:pPr algn="l"/>
            <a:br>
              <a:rPr lang="en-GB" b="0" i="0" dirty="0">
                <a:solidFill>
                  <a:srgbClr val="5C6166"/>
                </a:solidFill>
                <a:effectLst/>
                <a:latin typeface="-apple-system"/>
              </a:rPr>
            </a:br>
            <a:endParaRPr lang="en-GB" b="0" i="0" dirty="0">
              <a:solidFill>
                <a:srgbClr val="5C6166"/>
              </a:solidFill>
              <a:effectLst/>
              <a:latin typeface="-apple-syste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B0591-8D2F-63C1-6FA8-C9A14E955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510" y="1278405"/>
            <a:ext cx="3163496" cy="37641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8012C3-E898-F80A-56C6-43E1B6F9E525}"/>
              </a:ext>
            </a:extLst>
          </p:cNvPr>
          <p:cNvSpPr txBox="1"/>
          <p:nvPr/>
        </p:nvSpPr>
        <p:spPr>
          <a:xfrm>
            <a:off x="302406" y="686187"/>
            <a:ext cx="6855940" cy="45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GB" sz="1200" b="0" dirty="0" err="1">
                <a:solidFill>
                  <a:srgbClr val="399EE6"/>
                </a:solidFill>
                <a:effectLst/>
                <a:latin typeface="Menlo" panose="020B0609030804020204" pitchFamily="49" charset="0"/>
              </a:rPr>
              <a:t>LogisticRegression</a:t>
            </a:r>
            <a:r>
              <a:rPr lang="en-GB" sz="1200" b="0" dirty="0">
                <a:solidFill>
                  <a:srgbClr val="5C6166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200" b="0" dirty="0" err="1">
                <a:solidFill>
                  <a:srgbClr val="A37ACC"/>
                </a:solidFill>
                <a:effectLst/>
                <a:latin typeface="Menlo" panose="020B0609030804020204" pitchFamily="49" charset="0"/>
              </a:rPr>
              <a:t>max_iter</a:t>
            </a:r>
            <a:r>
              <a:rPr lang="en-GB" sz="1200" b="0" dirty="0">
                <a:solidFill>
                  <a:srgbClr val="ED9366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37ACC"/>
                </a:solidFill>
                <a:effectLst/>
                <a:latin typeface="Menlo" panose="020B0609030804020204" pitchFamily="49" charset="0"/>
              </a:rPr>
              <a:t>1000</a:t>
            </a:r>
            <a:r>
              <a:rPr lang="en-GB" sz="1200" b="0" dirty="0">
                <a:solidFill>
                  <a:srgbClr val="5C6166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A37ACC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200" b="0" dirty="0">
                <a:solidFill>
                  <a:srgbClr val="ED9366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A37ACC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GB" sz="1200" b="0" dirty="0">
                <a:solidFill>
                  <a:srgbClr val="5C6166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 err="1">
                <a:solidFill>
                  <a:srgbClr val="A37ACC"/>
                </a:solidFill>
                <a:effectLst/>
                <a:latin typeface="Menlo" panose="020B0609030804020204" pitchFamily="49" charset="0"/>
              </a:rPr>
              <a:t>class_weight</a:t>
            </a:r>
            <a:r>
              <a:rPr lang="en-GB" sz="1200" b="0" dirty="0">
                <a:solidFill>
                  <a:srgbClr val="ED9366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200" b="0" dirty="0">
                <a:solidFill>
                  <a:srgbClr val="5C6166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en-GB" sz="1200" b="0" dirty="0">
                <a:solidFill>
                  <a:srgbClr val="86B300"/>
                </a:solidFill>
                <a:effectLst/>
                <a:latin typeface="Menlo" panose="020B0609030804020204" pitchFamily="49" charset="0"/>
              </a:rPr>
              <a:t>'negative'</a:t>
            </a:r>
            <a:r>
              <a:rPr lang="en-GB" sz="1200" b="0" dirty="0">
                <a:solidFill>
                  <a:srgbClr val="5C6166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A37ACC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200" b="0" dirty="0">
                <a:solidFill>
                  <a:srgbClr val="5C6166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86B300"/>
                </a:solidFill>
                <a:effectLst/>
                <a:latin typeface="Menlo" panose="020B0609030804020204" pitchFamily="49" charset="0"/>
              </a:rPr>
              <a:t>'neutral'</a:t>
            </a:r>
            <a:r>
              <a:rPr lang="en-GB" sz="1200" b="0" dirty="0">
                <a:solidFill>
                  <a:srgbClr val="5C6166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A37ACC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5C6166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200" b="0" dirty="0">
                <a:solidFill>
                  <a:srgbClr val="86B300"/>
                </a:solidFill>
                <a:effectLst/>
                <a:latin typeface="Menlo" panose="020B0609030804020204" pitchFamily="49" charset="0"/>
              </a:rPr>
              <a:t>'positive'</a:t>
            </a:r>
            <a:r>
              <a:rPr lang="en-GB" sz="1200" b="0" dirty="0">
                <a:solidFill>
                  <a:srgbClr val="5C6166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1200" b="0" dirty="0">
                <a:solidFill>
                  <a:srgbClr val="A37ACC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200" b="0" dirty="0">
                <a:solidFill>
                  <a:srgbClr val="5C6166"/>
                </a:solidFill>
                <a:effectLst/>
                <a:latin typeface="Menlo" panose="020B0609030804020204" pitchFamily="49" charset="0"/>
              </a:rPr>
              <a:t>})</a:t>
            </a: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8476" y="3160484"/>
            <a:ext cx="4086129" cy="2008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Dla danych treningowych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57" y="2122675"/>
            <a:ext cx="3059529" cy="25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632448" y="1345937"/>
            <a:ext cx="2496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>
                <a:solidFill>
                  <a:schemeClr val="dk2"/>
                </a:solidFill>
              </a:rPr>
              <a:t>R</a:t>
            </a:r>
            <a:r>
              <a:rPr lang="pl" sz="1800" dirty="0">
                <a:solidFill>
                  <a:schemeClr val="dk2"/>
                </a:solidFill>
              </a:rPr>
              <a:t>egresja logistyczna: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dirty="0">
                <a:solidFill>
                  <a:schemeClr val="dk2"/>
                </a:solidFill>
              </a:rPr>
              <a:t>F2_negative = 0.73 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5428150" y="1345937"/>
            <a:ext cx="29868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dirty="0">
                <a:solidFill>
                  <a:schemeClr val="dk2"/>
                </a:solidFill>
              </a:rPr>
              <a:t>lightGBM: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dirty="0">
                <a:solidFill>
                  <a:schemeClr val="dk2"/>
                </a:solidFill>
              </a:rPr>
              <a:t>F2_negative = 0.66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6641" y="2178875"/>
            <a:ext cx="2913996" cy="250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CFC89E40-59D5-8D74-87FE-013C74372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>
            <a:extLst>
              <a:ext uri="{FF2B5EF4-FFF2-40B4-BE49-F238E27FC236}">
                <a16:creationId xmlns:a16="http://schemas.microsoft.com/office/drawing/2014/main" id="{37D88307-BB9B-A7E1-68A7-D1D7DF4117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/>
              <a:t>Dla danych testowych</a:t>
            </a:r>
            <a:endParaRPr dirty="0"/>
          </a:p>
        </p:txBody>
      </p:sp>
      <p:sp>
        <p:nvSpPr>
          <p:cNvPr id="111" name="Google Shape;111;p21">
            <a:extLst>
              <a:ext uri="{FF2B5EF4-FFF2-40B4-BE49-F238E27FC236}">
                <a16:creationId xmlns:a16="http://schemas.microsoft.com/office/drawing/2014/main" id="{A9A4C724-BC37-7F23-52E0-AB13E7F6E018}"/>
              </a:ext>
            </a:extLst>
          </p:cNvPr>
          <p:cNvSpPr txBox="1"/>
          <p:nvPr/>
        </p:nvSpPr>
        <p:spPr>
          <a:xfrm>
            <a:off x="632448" y="1345937"/>
            <a:ext cx="2496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dirty="0">
                <a:solidFill>
                  <a:schemeClr val="dk2"/>
                </a:solidFill>
              </a:rPr>
              <a:t>R</a:t>
            </a:r>
            <a:r>
              <a:rPr lang="pl" sz="1800" dirty="0">
                <a:solidFill>
                  <a:schemeClr val="dk2"/>
                </a:solidFill>
              </a:rPr>
              <a:t>egresja logistyczna: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dirty="0">
                <a:solidFill>
                  <a:schemeClr val="dk2"/>
                </a:solidFill>
              </a:rPr>
              <a:t>F2_negative = 0.71 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112" name="Google Shape;112;p21">
            <a:extLst>
              <a:ext uri="{FF2B5EF4-FFF2-40B4-BE49-F238E27FC236}">
                <a16:creationId xmlns:a16="http://schemas.microsoft.com/office/drawing/2014/main" id="{38D67D34-61D4-37E0-081A-045E886423E6}"/>
              </a:ext>
            </a:extLst>
          </p:cNvPr>
          <p:cNvSpPr txBox="1"/>
          <p:nvPr/>
        </p:nvSpPr>
        <p:spPr>
          <a:xfrm>
            <a:off x="5428150" y="1345937"/>
            <a:ext cx="29868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dirty="0">
                <a:solidFill>
                  <a:schemeClr val="dk2"/>
                </a:solidFill>
              </a:rPr>
              <a:t>lightGBM: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 dirty="0">
                <a:solidFill>
                  <a:schemeClr val="dk2"/>
                </a:solidFill>
              </a:rPr>
              <a:t>F2_negative = 0.71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2" name="Google Shape;122;p22">
            <a:extLst>
              <a:ext uri="{FF2B5EF4-FFF2-40B4-BE49-F238E27FC236}">
                <a16:creationId xmlns:a16="http://schemas.microsoft.com/office/drawing/2014/main" id="{7A671846-28A9-B9CA-6E11-8F1C5D1D00C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357" y="2122675"/>
            <a:ext cx="2986800" cy="2512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21;p22">
            <a:extLst>
              <a:ext uri="{FF2B5EF4-FFF2-40B4-BE49-F238E27FC236}">
                <a16:creationId xmlns:a16="http://schemas.microsoft.com/office/drawing/2014/main" id="{0A4D4500-3479-DD1D-D975-C34DB0D6A49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6696" y="2173845"/>
            <a:ext cx="2986800" cy="2512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81493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234</Words>
  <Application>Microsoft Macintosh PowerPoint</Application>
  <PresentationFormat>On-screen Show (16:9)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Menlo</vt:lpstr>
      <vt:lpstr>Trebuchet MS</vt:lpstr>
      <vt:lpstr>var(--notebook-cell-output-font-family)</vt:lpstr>
      <vt:lpstr>Wingdings 3</vt:lpstr>
      <vt:lpstr>Facet</vt:lpstr>
      <vt:lpstr>Klasyfikacja Sentymentu dla Komentarzy z YouTube</vt:lpstr>
      <vt:lpstr>Cel projektu</vt:lpstr>
      <vt:lpstr>Metryki </vt:lpstr>
      <vt:lpstr>PowerPoint Presentation</vt:lpstr>
      <vt:lpstr>EDA, preprocessing i inżynieria cech</vt:lpstr>
      <vt:lpstr>Inżynieria cech cd. – embedding</vt:lpstr>
      <vt:lpstr>Wybór modelu: Regresja Logistyczna</vt:lpstr>
      <vt:lpstr>Dla danych treningowych</vt:lpstr>
      <vt:lpstr>Dla danych testowych</vt:lpstr>
      <vt:lpstr>Dla danych walidacyjnych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Liliana Sirko</cp:lastModifiedBy>
  <cp:revision>4</cp:revision>
  <dcterms:modified xsi:type="dcterms:W3CDTF">2025-04-29T11:09:03Z</dcterms:modified>
</cp:coreProperties>
</file>