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Lst>
  <p:sldSz cx="12192000"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iC3TwNt6pStNrWqTh++WjqjtnC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Esponda" userId="c9d3f95fa1a785ef" providerId="LiveId" clId="{5AE824D4-1DA7-4768-8D6B-A5996BEF1442}"/>
    <pc:docChg chg="undo custSel delSld modSld">
      <pc:chgData name="silvia Esponda" userId="c9d3f95fa1a785ef" providerId="LiveId" clId="{5AE824D4-1DA7-4768-8D6B-A5996BEF1442}" dt="2022-10-03T14:39:48.764" v="190" actId="1076"/>
      <pc:docMkLst>
        <pc:docMk/>
      </pc:docMkLst>
      <pc:sldChg chg="del">
        <pc:chgData name="silvia Esponda" userId="c9d3f95fa1a785ef" providerId="LiveId" clId="{5AE824D4-1DA7-4768-8D6B-A5996BEF1442}" dt="2022-10-03T14:07:55.850" v="0" actId="47"/>
        <pc:sldMkLst>
          <pc:docMk/>
          <pc:sldMk cId="0" sldId="271"/>
        </pc:sldMkLst>
      </pc:sldChg>
      <pc:sldChg chg="modSp mod">
        <pc:chgData name="silvia Esponda" userId="c9d3f95fa1a785ef" providerId="LiveId" clId="{5AE824D4-1DA7-4768-8D6B-A5996BEF1442}" dt="2022-10-03T14:09:10.316" v="9" actId="403"/>
        <pc:sldMkLst>
          <pc:docMk/>
          <pc:sldMk cId="0" sldId="272"/>
        </pc:sldMkLst>
        <pc:spChg chg="mod">
          <ac:chgData name="silvia Esponda" userId="c9d3f95fa1a785ef" providerId="LiveId" clId="{5AE824D4-1DA7-4768-8D6B-A5996BEF1442}" dt="2022-10-03T14:09:10.316" v="9" actId="403"/>
          <ac:spMkLst>
            <pc:docMk/>
            <pc:sldMk cId="0" sldId="272"/>
            <ac:spMk id="290" creationId="{00000000-0000-0000-0000-000000000000}"/>
          </ac:spMkLst>
        </pc:spChg>
      </pc:sldChg>
      <pc:sldChg chg="modSp mod">
        <pc:chgData name="silvia Esponda" userId="c9d3f95fa1a785ef" providerId="LiveId" clId="{5AE824D4-1DA7-4768-8D6B-A5996BEF1442}" dt="2022-10-03T14:10:54.031" v="19" actId="27636"/>
        <pc:sldMkLst>
          <pc:docMk/>
          <pc:sldMk cId="0" sldId="274"/>
        </pc:sldMkLst>
        <pc:spChg chg="mod">
          <ac:chgData name="silvia Esponda" userId="c9d3f95fa1a785ef" providerId="LiveId" clId="{5AE824D4-1DA7-4768-8D6B-A5996BEF1442}" dt="2022-10-03T14:10:47.556" v="17" actId="403"/>
          <ac:spMkLst>
            <pc:docMk/>
            <pc:sldMk cId="0" sldId="274"/>
            <ac:spMk id="309" creationId="{00000000-0000-0000-0000-000000000000}"/>
          </ac:spMkLst>
        </pc:spChg>
        <pc:spChg chg="mod">
          <ac:chgData name="silvia Esponda" userId="c9d3f95fa1a785ef" providerId="LiveId" clId="{5AE824D4-1DA7-4768-8D6B-A5996BEF1442}" dt="2022-10-03T14:10:32.377" v="12" actId="14100"/>
          <ac:spMkLst>
            <pc:docMk/>
            <pc:sldMk cId="0" sldId="274"/>
            <ac:spMk id="310" creationId="{00000000-0000-0000-0000-000000000000}"/>
          </ac:spMkLst>
        </pc:spChg>
        <pc:spChg chg="mod">
          <ac:chgData name="silvia Esponda" userId="c9d3f95fa1a785ef" providerId="LiveId" clId="{5AE824D4-1DA7-4768-8D6B-A5996BEF1442}" dt="2022-10-03T14:10:54.031" v="19" actId="27636"/>
          <ac:spMkLst>
            <pc:docMk/>
            <pc:sldMk cId="0" sldId="274"/>
            <ac:spMk id="314" creationId="{00000000-0000-0000-0000-000000000000}"/>
          </ac:spMkLst>
        </pc:spChg>
      </pc:sldChg>
      <pc:sldChg chg="modSp mod">
        <pc:chgData name="silvia Esponda" userId="c9d3f95fa1a785ef" providerId="LiveId" clId="{5AE824D4-1DA7-4768-8D6B-A5996BEF1442}" dt="2022-10-03T14:11:26.810" v="27" actId="27636"/>
        <pc:sldMkLst>
          <pc:docMk/>
          <pc:sldMk cId="0" sldId="275"/>
        </pc:sldMkLst>
        <pc:spChg chg="mod">
          <ac:chgData name="silvia Esponda" userId="c9d3f95fa1a785ef" providerId="LiveId" clId="{5AE824D4-1DA7-4768-8D6B-A5996BEF1442}" dt="2022-10-03T14:11:05.772" v="21" actId="113"/>
          <ac:spMkLst>
            <pc:docMk/>
            <pc:sldMk cId="0" sldId="275"/>
            <ac:spMk id="319" creationId="{00000000-0000-0000-0000-000000000000}"/>
          </ac:spMkLst>
        </pc:spChg>
        <pc:spChg chg="mod">
          <ac:chgData name="silvia Esponda" userId="c9d3f95fa1a785ef" providerId="LiveId" clId="{5AE824D4-1DA7-4768-8D6B-A5996BEF1442}" dt="2022-10-03T14:11:17.807" v="22" actId="403"/>
          <ac:spMkLst>
            <pc:docMk/>
            <pc:sldMk cId="0" sldId="275"/>
            <ac:spMk id="320" creationId="{00000000-0000-0000-0000-000000000000}"/>
          </ac:spMkLst>
        </pc:spChg>
        <pc:spChg chg="mod">
          <ac:chgData name="silvia Esponda" userId="c9d3f95fa1a785ef" providerId="LiveId" clId="{5AE824D4-1DA7-4768-8D6B-A5996BEF1442}" dt="2022-10-03T14:11:26.810" v="27" actId="27636"/>
          <ac:spMkLst>
            <pc:docMk/>
            <pc:sldMk cId="0" sldId="275"/>
            <ac:spMk id="324" creationId="{00000000-0000-0000-0000-000000000000}"/>
          </ac:spMkLst>
        </pc:spChg>
      </pc:sldChg>
      <pc:sldChg chg="modSp mod">
        <pc:chgData name="silvia Esponda" userId="c9d3f95fa1a785ef" providerId="LiveId" clId="{5AE824D4-1DA7-4768-8D6B-A5996BEF1442}" dt="2022-10-03T14:11:40.333" v="30" actId="113"/>
        <pc:sldMkLst>
          <pc:docMk/>
          <pc:sldMk cId="0" sldId="276"/>
        </pc:sldMkLst>
        <pc:spChg chg="mod">
          <ac:chgData name="silvia Esponda" userId="c9d3f95fa1a785ef" providerId="LiveId" clId="{5AE824D4-1DA7-4768-8D6B-A5996BEF1442}" dt="2022-10-03T14:11:40.333" v="30" actId="113"/>
          <ac:spMkLst>
            <pc:docMk/>
            <pc:sldMk cId="0" sldId="276"/>
            <ac:spMk id="329" creationId="{00000000-0000-0000-0000-000000000000}"/>
          </ac:spMkLst>
        </pc:spChg>
      </pc:sldChg>
      <pc:sldChg chg="modSp mod">
        <pc:chgData name="silvia Esponda" userId="c9d3f95fa1a785ef" providerId="LiveId" clId="{5AE824D4-1DA7-4768-8D6B-A5996BEF1442}" dt="2022-10-03T14:11:57.852" v="33" actId="403"/>
        <pc:sldMkLst>
          <pc:docMk/>
          <pc:sldMk cId="0" sldId="277"/>
        </pc:sldMkLst>
        <pc:spChg chg="mod">
          <ac:chgData name="silvia Esponda" userId="c9d3f95fa1a785ef" providerId="LiveId" clId="{5AE824D4-1DA7-4768-8D6B-A5996BEF1442}" dt="2022-10-03T14:11:57.852" v="33" actId="403"/>
          <ac:spMkLst>
            <pc:docMk/>
            <pc:sldMk cId="0" sldId="277"/>
            <ac:spMk id="339" creationId="{00000000-0000-0000-0000-000000000000}"/>
          </ac:spMkLst>
        </pc:spChg>
      </pc:sldChg>
      <pc:sldChg chg="modSp mod">
        <pc:chgData name="silvia Esponda" userId="c9d3f95fa1a785ef" providerId="LiveId" clId="{5AE824D4-1DA7-4768-8D6B-A5996BEF1442}" dt="2022-10-03T14:12:18.121" v="34" actId="108"/>
        <pc:sldMkLst>
          <pc:docMk/>
          <pc:sldMk cId="0" sldId="278"/>
        </pc:sldMkLst>
        <pc:spChg chg="mod">
          <ac:chgData name="silvia Esponda" userId="c9d3f95fa1a785ef" providerId="LiveId" clId="{5AE824D4-1DA7-4768-8D6B-A5996BEF1442}" dt="2022-10-03T14:12:18.121" v="34" actId="108"/>
          <ac:spMkLst>
            <pc:docMk/>
            <pc:sldMk cId="0" sldId="278"/>
            <ac:spMk id="349" creationId="{00000000-0000-0000-0000-000000000000}"/>
          </ac:spMkLst>
        </pc:spChg>
      </pc:sldChg>
      <pc:sldChg chg="modSp mod">
        <pc:chgData name="silvia Esponda" userId="c9d3f95fa1a785ef" providerId="LiveId" clId="{5AE824D4-1DA7-4768-8D6B-A5996BEF1442}" dt="2022-10-03T14:12:24.811" v="35" actId="108"/>
        <pc:sldMkLst>
          <pc:docMk/>
          <pc:sldMk cId="0" sldId="279"/>
        </pc:sldMkLst>
        <pc:spChg chg="mod">
          <ac:chgData name="silvia Esponda" userId="c9d3f95fa1a785ef" providerId="LiveId" clId="{5AE824D4-1DA7-4768-8D6B-A5996BEF1442}" dt="2022-10-03T14:12:24.811" v="35" actId="108"/>
          <ac:spMkLst>
            <pc:docMk/>
            <pc:sldMk cId="0" sldId="279"/>
            <ac:spMk id="359" creationId="{00000000-0000-0000-0000-000000000000}"/>
          </ac:spMkLst>
        </pc:spChg>
      </pc:sldChg>
      <pc:sldChg chg="modSp mod">
        <pc:chgData name="silvia Esponda" userId="c9d3f95fa1a785ef" providerId="LiveId" clId="{5AE824D4-1DA7-4768-8D6B-A5996BEF1442}" dt="2022-10-03T14:12:29.657" v="36" actId="108"/>
        <pc:sldMkLst>
          <pc:docMk/>
          <pc:sldMk cId="0" sldId="280"/>
        </pc:sldMkLst>
        <pc:spChg chg="mod">
          <ac:chgData name="silvia Esponda" userId="c9d3f95fa1a785ef" providerId="LiveId" clId="{5AE824D4-1DA7-4768-8D6B-A5996BEF1442}" dt="2022-10-03T14:12:29.657" v="36" actId="108"/>
          <ac:spMkLst>
            <pc:docMk/>
            <pc:sldMk cId="0" sldId="280"/>
            <ac:spMk id="369" creationId="{00000000-0000-0000-0000-000000000000}"/>
          </ac:spMkLst>
        </pc:spChg>
      </pc:sldChg>
      <pc:sldChg chg="modSp mod">
        <pc:chgData name="silvia Esponda" userId="c9d3f95fa1a785ef" providerId="LiveId" clId="{5AE824D4-1DA7-4768-8D6B-A5996BEF1442}" dt="2022-10-03T14:12:38.553" v="37" actId="108"/>
        <pc:sldMkLst>
          <pc:docMk/>
          <pc:sldMk cId="0" sldId="281"/>
        </pc:sldMkLst>
        <pc:spChg chg="mod">
          <ac:chgData name="silvia Esponda" userId="c9d3f95fa1a785ef" providerId="LiveId" clId="{5AE824D4-1DA7-4768-8D6B-A5996BEF1442}" dt="2022-10-03T14:12:38.553" v="37" actId="108"/>
          <ac:spMkLst>
            <pc:docMk/>
            <pc:sldMk cId="0" sldId="281"/>
            <ac:spMk id="378" creationId="{00000000-0000-0000-0000-000000000000}"/>
          </ac:spMkLst>
        </pc:spChg>
      </pc:sldChg>
      <pc:sldChg chg="modSp mod">
        <pc:chgData name="silvia Esponda" userId="c9d3f95fa1a785ef" providerId="LiveId" clId="{5AE824D4-1DA7-4768-8D6B-A5996BEF1442}" dt="2022-10-03T14:15:49.608" v="66" actId="1076"/>
        <pc:sldMkLst>
          <pc:docMk/>
          <pc:sldMk cId="0" sldId="286"/>
        </pc:sldMkLst>
        <pc:spChg chg="mod">
          <ac:chgData name="silvia Esponda" userId="c9d3f95fa1a785ef" providerId="LiveId" clId="{5AE824D4-1DA7-4768-8D6B-A5996BEF1442}" dt="2022-10-03T14:13:18.300" v="38" actId="12"/>
          <ac:spMkLst>
            <pc:docMk/>
            <pc:sldMk cId="0" sldId="286"/>
            <ac:spMk id="424" creationId="{00000000-0000-0000-0000-000000000000}"/>
          </ac:spMkLst>
        </pc:spChg>
        <pc:picChg chg="mod">
          <ac:chgData name="silvia Esponda" userId="c9d3f95fa1a785ef" providerId="LiveId" clId="{5AE824D4-1DA7-4768-8D6B-A5996BEF1442}" dt="2022-10-03T14:15:49.608" v="66" actId="1076"/>
          <ac:picMkLst>
            <pc:docMk/>
            <pc:sldMk cId="0" sldId="286"/>
            <ac:picMk id="427" creationId="{00000000-0000-0000-0000-000000000000}"/>
          </ac:picMkLst>
        </pc:picChg>
      </pc:sldChg>
      <pc:sldChg chg="modSp mod">
        <pc:chgData name="silvia Esponda" userId="c9d3f95fa1a785ef" providerId="LiveId" clId="{5AE824D4-1DA7-4768-8D6B-A5996BEF1442}" dt="2022-10-03T14:15:41.784" v="64" actId="1076"/>
        <pc:sldMkLst>
          <pc:docMk/>
          <pc:sldMk cId="0" sldId="287"/>
        </pc:sldMkLst>
        <pc:spChg chg="mod">
          <ac:chgData name="silvia Esponda" userId="c9d3f95fa1a785ef" providerId="LiveId" clId="{5AE824D4-1DA7-4768-8D6B-A5996BEF1442}" dt="2022-10-03T14:13:24.476" v="39" actId="12"/>
          <ac:spMkLst>
            <pc:docMk/>
            <pc:sldMk cId="0" sldId="287"/>
            <ac:spMk id="433" creationId="{00000000-0000-0000-0000-000000000000}"/>
          </ac:spMkLst>
        </pc:spChg>
        <pc:picChg chg="mod">
          <ac:chgData name="silvia Esponda" userId="c9d3f95fa1a785ef" providerId="LiveId" clId="{5AE824D4-1DA7-4768-8D6B-A5996BEF1442}" dt="2022-10-03T14:15:41.784" v="64" actId="1076"/>
          <ac:picMkLst>
            <pc:docMk/>
            <pc:sldMk cId="0" sldId="287"/>
            <ac:picMk id="436" creationId="{00000000-0000-0000-0000-000000000000}"/>
          </ac:picMkLst>
        </pc:picChg>
      </pc:sldChg>
      <pc:sldChg chg="modSp mod">
        <pc:chgData name="silvia Esponda" userId="c9d3f95fa1a785ef" providerId="LiveId" clId="{5AE824D4-1DA7-4768-8D6B-A5996BEF1442}" dt="2022-10-03T14:15:55.336" v="67" actId="1076"/>
        <pc:sldMkLst>
          <pc:docMk/>
          <pc:sldMk cId="0" sldId="288"/>
        </pc:sldMkLst>
        <pc:spChg chg="mod">
          <ac:chgData name="silvia Esponda" userId="c9d3f95fa1a785ef" providerId="LiveId" clId="{5AE824D4-1DA7-4768-8D6B-A5996BEF1442}" dt="2022-10-03T14:13:31.819" v="40" actId="12"/>
          <ac:spMkLst>
            <pc:docMk/>
            <pc:sldMk cId="0" sldId="288"/>
            <ac:spMk id="442" creationId="{00000000-0000-0000-0000-000000000000}"/>
          </ac:spMkLst>
        </pc:spChg>
        <pc:picChg chg="mod">
          <ac:chgData name="silvia Esponda" userId="c9d3f95fa1a785ef" providerId="LiveId" clId="{5AE824D4-1DA7-4768-8D6B-A5996BEF1442}" dt="2022-10-03T14:15:55.336" v="67" actId="1076"/>
          <ac:picMkLst>
            <pc:docMk/>
            <pc:sldMk cId="0" sldId="288"/>
            <ac:picMk id="446" creationId="{00000000-0000-0000-0000-000000000000}"/>
          </ac:picMkLst>
        </pc:picChg>
      </pc:sldChg>
      <pc:sldChg chg="modSp mod">
        <pc:chgData name="silvia Esponda" userId="c9d3f95fa1a785ef" providerId="LiveId" clId="{5AE824D4-1DA7-4768-8D6B-A5996BEF1442}" dt="2022-10-03T14:16:01.767" v="69" actId="1076"/>
        <pc:sldMkLst>
          <pc:docMk/>
          <pc:sldMk cId="0" sldId="289"/>
        </pc:sldMkLst>
        <pc:spChg chg="mod">
          <ac:chgData name="silvia Esponda" userId="c9d3f95fa1a785ef" providerId="LiveId" clId="{5AE824D4-1DA7-4768-8D6B-A5996BEF1442}" dt="2022-10-03T14:14:36.896" v="51" actId="1076"/>
          <ac:spMkLst>
            <pc:docMk/>
            <pc:sldMk cId="0" sldId="289"/>
            <ac:spMk id="452" creationId="{00000000-0000-0000-0000-000000000000}"/>
          </ac:spMkLst>
        </pc:spChg>
        <pc:picChg chg="mod">
          <ac:chgData name="silvia Esponda" userId="c9d3f95fa1a785ef" providerId="LiveId" clId="{5AE824D4-1DA7-4768-8D6B-A5996BEF1442}" dt="2022-10-03T14:14:01.352" v="41" actId="1076"/>
          <ac:picMkLst>
            <pc:docMk/>
            <pc:sldMk cId="0" sldId="289"/>
            <ac:picMk id="459" creationId="{00000000-0000-0000-0000-000000000000}"/>
          </ac:picMkLst>
        </pc:picChg>
        <pc:picChg chg="mod">
          <ac:chgData name="silvia Esponda" userId="c9d3f95fa1a785ef" providerId="LiveId" clId="{5AE824D4-1DA7-4768-8D6B-A5996BEF1442}" dt="2022-10-03T14:16:01.767" v="69" actId="1076"/>
          <ac:picMkLst>
            <pc:docMk/>
            <pc:sldMk cId="0" sldId="289"/>
            <ac:picMk id="460" creationId="{00000000-0000-0000-0000-000000000000}"/>
          </ac:picMkLst>
        </pc:picChg>
      </pc:sldChg>
      <pc:sldChg chg="modSp mod">
        <pc:chgData name="silvia Esponda" userId="c9d3f95fa1a785ef" providerId="LiveId" clId="{5AE824D4-1DA7-4768-8D6B-A5996BEF1442}" dt="2022-10-03T14:16:09.911" v="71" actId="1076"/>
        <pc:sldMkLst>
          <pc:docMk/>
          <pc:sldMk cId="0" sldId="290"/>
        </pc:sldMkLst>
        <pc:spChg chg="mod">
          <ac:chgData name="silvia Esponda" userId="c9d3f95fa1a785ef" providerId="LiveId" clId="{5AE824D4-1DA7-4768-8D6B-A5996BEF1442}" dt="2022-10-03T14:15:03.656" v="57" actId="1076"/>
          <ac:spMkLst>
            <pc:docMk/>
            <pc:sldMk cId="0" sldId="290"/>
            <ac:spMk id="466" creationId="{00000000-0000-0000-0000-000000000000}"/>
          </ac:spMkLst>
        </pc:spChg>
        <pc:picChg chg="mod">
          <ac:chgData name="silvia Esponda" userId="c9d3f95fa1a785ef" providerId="LiveId" clId="{5AE824D4-1DA7-4768-8D6B-A5996BEF1442}" dt="2022-10-03T14:15:01.160" v="56" actId="1076"/>
          <ac:picMkLst>
            <pc:docMk/>
            <pc:sldMk cId="0" sldId="290"/>
            <ac:picMk id="469" creationId="{00000000-0000-0000-0000-000000000000}"/>
          </ac:picMkLst>
        </pc:picChg>
        <pc:picChg chg="mod">
          <ac:chgData name="silvia Esponda" userId="c9d3f95fa1a785ef" providerId="LiveId" clId="{5AE824D4-1DA7-4768-8D6B-A5996BEF1442}" dt="2022-10-03T14:16:09.911" v="71" actId="1076"/>
          <ac:picMkLst>
            <pc:docMk/>
            <pc:sldMk cId="0" sldId="290"/>
            <ac:picMk id="470" creationId="{00000000-0000-0000-0000-000000000000}"/>
          </ac:picMkLst>
        </pc:picChg>
      </pc:sldChg>
      <pc:sldChg chg="modSp mod">
        <pc:chgData name="silvia Esponda" userId="c9d3f95fa1a785ef" providerId="LiveId" clId="{5AE824D4-1DA7-4768-8D6B-A5996BEF1442}" dt="2022-10-03T14:15:20.104" v="60" actId="14100"/>
        <pc:sldMkLst>
          <pc:docMk/>
          <pc:sldMk cId="0" sldId="291"/>
        </pc:sldMkLst>
        <pc:picChg chg="mod">
          <ac:chgData name="silvia Esponda" userId="c9d3f95fa1a785ef" providerId="LiveId" clId="{5AE824D4-1DA7-4768-8D6B-A5996BEF1442}" dt="2022-10-03T14:15:13.160" v="58" actId="1076"/>
          <ac:picMkLst>
            <pc:docMk/>
            <pc:sldMk cId="0" sldId="291"/>
            <ac:picMk id="476" creationId="{00000000-0000-0000-0000-000000000000}"/>
          </ac:picMkLst>
        </pc:picChg>
        <pc:picChg chg="mod">
          <ac:chgData name="silvia Esponda" userId="c9d3f95fa1a785ef" providerId="LiveId" clId="{5AE824D4-1DA7-4768-8D6B-A5996BEF1442}" dt="2022-10-03T14:15:20.104" v="60" actId="14100"/>
          <ac:picMkLst>
            <pc:docMk/>
            <pc:sldMk cId="0" sldId="291"/>
            <ac:picMk id="480" creationId="{00000000-0000-0000-0000-000000000000}"/>
          </ac:picMkLst>
        </pc:picChg>
      </pc:sldChg>
      <pc:sldChg chg="modSp mod">
        <pc:chgData name="silvia Esponda" userId="c9d3f95fa1a785ef" providerId="LiveId" clId="{5AE824D4-1DA7-4768-8D6B-A5996BEF1442}" dt="2022-10-03T14:16:16.831" v="73" actId="1076"/>
        <pc:sldMkLst>
          <pc:docMk/>
          <pc:sldMk cId="0" sldId="292"/>
        </pc:sldMkLst>
        <pc:picChg chg="mod">
          <ac:chgData name="silvia Esponda" userId="c9d3f95fa1a785ef" providerId="LiveId" clId="{5AE824D4-1DA7-4768-8D6B-A5996BEF1442}" dt="2022-10-03T14:16:16.831" v="73" actId="1076"/>
          <ac:picMkLst>
            <pc:docMk/>
            <pc:sldMk cId="0" sldId="292"/>
            <ac:picMk id="490" creationId="{00000000-0000-0000-0000-000000000000}"/>
          </ac:picMkLst>
        </pc:picChg>
      </pc:sldChg>
      <pc:sldChg chg="modSp mod">
        <pc:chgData name="silvia Esponda" userId="c9d3f95fa1a785ef" providerId="LiveId" clId="{5AE824D4-1DA7-4768-8D6B-A5996BEF1442}" dt="2022-10-03T14:16:30.319" v="77" actId="1076"/>
        <pc:sldMkLst>
          <pc:docMk/>
          <pc:sldMk cId="0" sldId="293"/>
        </pc:sldMkLst>
        <pc:picChg chg="mod">
          <ac:chgData name="silvia Esponda" userId="c9d3f95fa1a785ef" providerId="LiveId" clId="{5AE824D4-1DA7-4768-8D6B-A5996BEF1442}" dt="2022-10-03T14:16:30.319" v="77" actId="1076"/>
          <ac:picMkLst>
            <pc:docMk/>
            <pc:sldMk cId="0" sldId="293"/>
            <ac:picMk id="502" creationId="{00000000-0000-0000-0000-000000000000}"/>
          </ac:picMkLst>
        </pc:picChg>
      </pc:sldChg>
      <pc:sldChg chg="modSp mod">
        <pc:chgData name="silvia Esponda" userId="c9d3f95fa1a785ef" providerId="LiveId" clId="{5AE824D4-1DA7-4768-8D6B-A5996BEF1442}" dt="2022-10-03T14:19:07.586" v="79" actId="1076"/>
        <pc:sldMkLst>
          <pc:docMk/>
          <pc:sldMk cId="0" sldId="294"/>
        </pc:sldMkLst>
        <pc:picChg chg="mod">
          <ac:chgData name="silvia Esponda" userId="c9d3f95fa1a785ef" providerId="LiveId" clId="{5AE824D4-1DA7-4768-8D6B-A5996BEF1442}" dt="2022-10-03T14:19:07.586" v="79" actId="1076"/>
          <ac:picMkLst>
            <pc:docMk/>
            <pc:sldMk cId="0" sldId="294"/>
            <ac:picMk id="512" creationId="{00000000-0000-0000-0000-000000000000}"/>
          </ac:picMkLst>
        </pc:picChg>
      </pc:sldChg>
      <pc:sldChg chg="addSp delSp modSp mod modClrScheme chgLayout">
        <pc:chgData name="silvia Esponda" userId="c9d3f95fa1a785ef" providerId="LiveId" clId="{5AE824D4-1DA7-4768-8D6B-A5996BEF1442}" dt="2022-10-03T14:19:18.564" v="80" actId="700"/>
        <pc:sldMkLst>
          <pc:docMk/>
          <pc:sldMk cId="0" sldId="295"/>
        </pc:sldMkLst>
        <pc:spChg chg="mod ord">
          <ac:chgData name="silvia Esponda" userId="c9d3f95fa1a785ef" providerId="LiveId" clId="{5AE824D4-1DA7-4768-8D6B-A5996BEF1442}" dt="2022-10-03T14:19:18.564" v="80" actId="700"/>
          <ac:spMkLst>
            <pc:docMk/>
            <pc:sldMk cId="0" sldId="295"/>
            <ac:spMk id="2" creationId="{16C7FC1B-CD37-5287-1900-5594142C8D07}"/>
          </ac:spMkLst>
        </pc:spChg>
        <pc:spChg chg="add mod ord">
          <ac:chgData name="silvia Esponda" userId="c9d3f95fa1a785ef" providerId="LiveId" clId="{5AE824D4-1DA7-4768-8D6B-A5996BEF1442}" dt="2022-10-03T14:19:18.564" v="80" actId="700"/>
          <ac:spMkLst>
            <pc:docMk/>
            <pc:sldMk cId="0" sldId="295"/>
            <ac:spMk id="3" creationId="{AC687B85-01EA-2A18-2D07-63B49180BEBA}"/>
          </ac:spMkLst>
        </pc:spChg>
        <pc:spChg chg="mod ord">
          <ac:chgData name="silvia Esponda" userId="c9d3f95fa1a785ef" providerId="LiveId" clId="{5AE824D4-1DA7-4768-8D6B-A5996BEF1442}" dt="2022-10-03T14:19:18.564" v="80" actId="700"/>
          <ac:spMkLst>
            <pc:docMk/>
            <pc:sldMk cId="0" sldId="295"/>
            <ac:spMk id="517" creationId="{00000000-0000-0000-0000-000000000000}"/>
          </ac:spMkLst>
        </pc:spChg>
        <pc:spChg chg="del mod ord">
          <ac:chgData name="silvia Esponda" userId="c9d3f95fa1a785ef" providerId="LiveId" clId="{5AE824D4-1DA7-4768-8D6B-A5996BEF1442}" dt="2022-10-03T14:19:18.564" v="80" actId="700"/>
          <ac:spMkLst>
            <pc:docMk/>
            <pc:sldMk cId="0" sldId="295"/>
            <ac:spMk id="518" creationId="{00000000-0000-0000-0000-000000000000}"/>
          </ac:spMkLst>
        </pc:spChg>
        <pc:spChg chg="mod ord">
          <ac:chgData name="silvia Esponda" userId="c9d3f95fa1a785ef" providerId="LiveId" clId="{5AE824D4-1DA7-4768-8D6B-A5996BEF1442}" dt="2022-10-03T14:19:18.564" v="80" actId="700"/>
          <ac:spMkLst>
            <pc:docMk/>
            <pc:sldMk cId="0" sldId="295"/>
            <ac:spMk id="519" creationId="{00000000-0000-0000-0000-000000000000}"/>
          </ac:spMkLst>
        </pc:spChg>
        <pc:spChg chg="mod ord">
          <ac:chgData name="silvia Esponda" userId="c9d3f95fa1a785ef" providerId="LiveId" clId="{5AE824D4-1DA7-4768-8D6B-A5996BEF1442}" dt="2022-10-03T14:19:18.564" v="80" actId="700"/>
          <ac:spMkLst>
            <pc:docMk/>
            <pc:sldMk cId="0" sldId="295"/>
            <ac:spMk id="520" creationId="{00000000-0000-0000-0000-000000000000}"/>
          </ac:spMkLst>
        </pc:spChg>
      </pc:sldChg>
      <pc:sldChg chg="modSp mod">
        <pc:chgData name="silvia Esponda" userId="c9d3f95fa1a785ef" providerId="LiveId" clId="{5AE824D4-1DA7-4768-8D6B-A5996BEF1442}" dt="2022-10-03T14:19:28.269" v="81" actId="12"/>
        <pc:sldMkLst>
          <pc:docMk/>
          <pc:sldMk cId="0" sldId="296"/>
        </pc:sldMkLst>
        <pc:spChg chg="mod">
          <ac:chgData name="silvia Esponda" userId="c9d3f95fa1a785ef" providerId="LiveId" clId="{5AE824D4-1DA7-4768-8D6B-A5996BEF1442}" dt="2022-10-03T14:19:28.269" v="81" actId="12"/>
          <ac:spMkLst>
            <pc:docMk/>
            <pc:sldMk cId="0" sldId="296"/>
            <ac:spMk id="526" creationId="{00000000-0000-0000-0000-000000000000}"/>
          </ac:spMkLst>
        </pc:spChg>
      </pc:sldChg>
      <pc:sldChg chg="modSp mod">
        <pc:chgData name="silvia Esponda" userId="c9d3f95fa1a785ef" providerId="LiveId" clId="{5AE824D4-1DA7-4768-8D6B-A5996BEF1442}" dt="2022-10-03T14:19:36.411" v="82" actId="12"/>
        <pc:sldMkLst>
          <pc:docMk/>
          <pc:sldMk cId="0" sldId="297"/>
        </pc:sldMkLst>
        <pc:spChg chg="mod">
          <ac:chgData name="silvia Esponda" userId="c9d3f95fa1a785ef" providerId="LiveId" clId="{5AE824D4-1DA7-4768-8D6B-A5996BEF1442}" dt="2022-10-03T14:19:36.411" v="82" actId="12"/>
          <ac:spMkLst>
            <pc:docMk/>
            <pc:sldMk cId="0" sldId="297"/>
            <ac:spMk id="534" creationId="{00000000-0000-0000-0000-000000000000}"/>
          </ac:spMkLst>
        </pc:spChg>
      </pc:sldChg>
      <pc:sldChg chg="modSp mod">
        <pc:chgData name="silvia Esponda" userId="c9d3f95fa1a785ef" providerId="LiveId" clId="{5AE824D4-1DA7-4768-8D6B-A5996BEF1442}" dt="2022-10-03T14:20:23.485" v="90" actId="255"/>
        <pc:sldMkLst>
          <pc:docMk/>
          <pc:sldMk cId="0" sldId="298"/>
        </pc:sldMkLst>
        <pc:spChg chg="mod">
          <ac:chgData name="silvia Esponda" userId="c9d3f95fa1a785ef" providerId="LiveId" clId="{5AE824D4-1DA7-4768-8D6B-A5996BEF1442}" dt="2022-10-03T14:20:23.485" v="90" actId="255"/>
          <ac:spMkLst>
            <pc:docMk/>
            <pc:sldMk cId="0" sldId="298"/>
            <ac:spMk id="544" creationId="{00000000-0000-0000-0000-000000000000}"/>
          </ac:spMkLst>
        </pc:spChg>
      </pc:sldChg>
      <pc:sldChg chg="modSp mod">
        <pc:chgData name="silvia Esponda" userId="c9d3f95fa1a785ef" providerId="LiveId" clId="{5AE824D4-1DA7-4768-8D6B-A5996BEF1442}" dt="2022-10-03T14:20:36.604" v="92" actId="5793"/>
        <pc:sldMkLst>
          <pc:docMk/>
          <pc:sldMk cId="0" sldId="299"/>
        </pc:sldMkLst>
        <pc:spChg chg="mod">
          <ac:chgData name="silvia Esponda" userId="c9d3f95fa1a785ef" providerId="LiveId" clId="{5AE824D4-1DA7-4768-8D6B-A5996BEF1442}" dt="2022-10-03T14:20:36.604" v="92" actId="5793"/>
          <ac:spMkLst>
            <pc:docMk/>
            <pc:sldMk cId="0" sldId="299"/>
            <ac:spMk id="552" creationId="{00000000-0000-0000-0000-000000000000}"/>
          </ac:spMkLst>
        </pc:spChg>
      </pc:sldChg>
      <pc:sldChg chg="delSp modSp mod">
        <pc:chgData name="silvia Esponda" userId="c9d3f95fa1a785ef" providerId="LiveId" clId="{5AE824D4-1DA7-4768-8D6B-A5996BEF1442}" dt="2022-10-03T14:39:48.764" v="190" actId="1076"/>
        <pc:sldMkLst>
          <pc:docMk/>
          <pc:sldMk cId="0" sldId="300"/>
        </pc:sldMkLst>
        <pc:spChg chg="del">
          <ac:chgData name="silvia Esponda" userId="c9d3f95fa1a785ef" providerId="LiveId" clId="{5AE824D4-1DA7-4768-8D6B-A5996BEF1442}" dt="2022-10-03T14:39:42.451" v="188" actId="478"/>
          <ac:spMkLst>
            <pc:docMk/>
            <pc:sldMk cId="0" sldId="300"/>
            <ac:spMk id="563" creationId="{00000000-0000-0000-0000-000000000000}"/>
          </ac:spMkLst>
        </pc:spChg>
        <pc:picChg chg="mod">
          <ac:chgData name="silvia Esponda" userId="c9d3f95fa1a785ef" providerId="LiveId" clId="{5AE824D4-1DA7-4768-8D6B-A5996BEF1442}" dt="2022-10-03T14:39:48.764" v="190" actId="1076"/>
          <ac:picMkLst>
            <pc:docMk/>
            <pc:sldMk cId="0" sldId="300"/>
            <ac:picMk id="567" creationId="{00000000-0000-0000-0000-000000000000}"/>
          </ac:picMkLst>
        </pc:picChg>
      </pc:sldChg>
      <pc:sldChg chg="del">
        <pc:chgData name="silvia Esponda" userId="c9d3f95fa1a785ef" providerId="LiveId" clId="{5AE824D4-1DA7-4768-8D6B-A5996BEF1442}" dt="2022-10-03T14:22:07.080" v="98" actId="47"/>
        <pc:sldMkLst>
          <pc:docMk/>
          <pc:sldMk cId="0" sldId="301"/>
        </pc:sldMkLst>
      </pc:sldChg>
      <pc:sldChg chg="addSp delSp modSp mod modAnim">
        <pc:chgData name="silvia Esponda" userId="c9d3f95fa1a785ef" providerId="LiveId" clId="{5AE824D4-1DA7-4768-8D6B-A5996BEF1442}" dt="2022-10-03T14:38:04.613" v="175" actId="1076"/>
        <pc:sldMkLst>
          <pc:docMk/>
          <pc:sldMk cId="0" sldId="302"/>
        </pc:sldMkLst>
        <pc:spChg chg="add mod">
          <ac:chgData name="silvia Esponda" userId="c9d3f95fa1a785ef" providerId="LiveId" clId="{5AE824D4-1DA7-4768-8D6B-A5996BEF1442}" dt="2022-10-03T14:34:32.360" v="163" actId="207"/>
          <ac:spMkLst>
            <pc:docMk/>
            <pc:sldMk cId="0" sldId="302"/>
            <ac:spMk id="3" creationId="{B5D6A587-3BD4-C703-B080-07181C349AA5}"/>
          </ac:spMkLst>
        </pc:spChg>
        <pc:spChg chg="add mod">
          <ac:chgData name="silvia Esponda" userId="c9d3f95fa1a785ef" providerId="LiveId" clId="{5AE824D4-1DA7-4768-8D6B-A5996BEF1442}" dt="2022-10-03T14:37:19.878" v="172" actId="207"/>
          <ac:spMkLst>
            <pc:docMk/>
            <pc:sldMk cId="0" sldId="302"/>
            <ac:spMk id="4" creationId="{690D8FC6-E20E-16A7-1FF3-4428C3020C0E}"/>
          </ac:spMkLst>
        </pc:spChg>
        <pc:spChg chg="add del mod">
          <ac:chgData name="silvia Esponda" userId="c9d3f95fa1a785ef" providerId="LiveId" clId="{5AE824D4-1DA7-4768-8D6B-A5996BEF1442}" dt="2022-10-03T14:29:56.484" v="128" actId="478"/>
          <ac:spMkLst>
            <pc:docMk/>
            <pc:sldMk cId="0" sldId="302"/>
            <ac:spMk id="5" creationId="{E457E5A0-3F99-01F8-57A0-DAE6F7701F76}"/>
          </ac:spMkLst>
        </pc:spChg>
        <pc:spChg chg="add mod">
          <ac:chgData name="silvia Esponda" userId="c9d3f95fa1a785ef" providerId="LiveId" clId="{5AE824D4-1DA7-4768-8D6B-A5996BEF1442}" dt="2022-10-03T14:38:04.613" v="175" actId="1076"/>
          <ac:spMkLst>
            <pc:docMk/>
            <pc:sldMk cId="0" sldId="302"/>
            <ac:spMk id="6" creationId="{E1C54A69-88DF-EB17-3AFD-D244091ED8FB}"/>
          </ac:spMkLst>
        </pc:spChg>
        <pc:spChg chg="mod">
          <ac:chgData name="silvia Esponda" userId="c9d3f95fa1a785ef" providerId="LiveId" clId="{5AE824D4-1DA7-4768-8D6B-A5996BEF1442}" dt="2022-10-03T14:37:35.206" v="173" actId="2711"/>
          <ac:spMkLst>
            <pc:docMk/>
            <pc:sldMk cId="0" sldId="302"/>
            <ac:spMk id="583" creationId="{00000000-0000-0000-0000-000000000000}"/>
          </ac:spMkLst>
        </pc:spChg>
        <pc:spChg chg="del mod">
          <ac:chgData name="silvia Esponda" userId="c9d3f95fa1a785ef" providerId="LiveId" clId="{5AE824D4-1DA7-4768-8D6B-A5996BEF1442}" dt="2022-10-03T14:30:32.346" v="137" actId="478"/>
          <ac:spMkLst>
            <pc:docMk/>
            <pc:sldMk cId="0" sldId="302"/>
            <ac:spMk id="588" creationId="{00000000-0000-0000-0000-000000000000}"/>
          </ac:spMkLst>
        </pc:spChg>
        <pc:picChg chg="mod">
          <ac:chgData name="silvia Esponda" userId="c9d3f95fa1a785ef" providerId="LiveId" clId="{5AE824D4-1DA7-4768-8D6B-A5996BEF1442}" dt="2022-10-03T14:30:51.714" v="144" actId="1076"/>
          <ac:picMkLst>
            <pc:docMk/>
            <pc:sldMk cId="0" sldId="302"/>
            <ac:picMk id="587" creationId="{00000000-0000-0000-0000-000000000000}"/>
          </ac:picMkLst>
        </pc:picChg>
      </pc:sldChg>
      <pc:sldChg chg="addSp delSp modSp mod modClrScheme chgLayout">
        <pc:chgData name="silvia Esponda" userId="c9d3f95fa1a785ef" providerId="LiveId" clId="{5AE824D4-1DA7-4768-8D6B-A5996BEF1442}" dt="2022-10-03T14:38:47.423" v="181" actId="2711"/>
        <pc:sldMkLst>
          <pc:docMk/>
          <pc:sldMk cId="0" sldId="304"/>
        </pc:sldMkLst>
        <pc:spChg chg="add mod ord">
          <ac:chgData name="silvia Esponda" userId="c9d3f95fa1a785ef" providerId="LiveId" clId="{5AE824D4-1DA7-4768-8D6B-A5996BEF1442}" dt="2022-10-03T14:38:47.423" v="181" actId="2711"/>
          <ac:spMkLst>
            <pc:docMk/>
            <pc:sldMk cId="0" sldId="304"/>
            <ac:spMk id="2" creationId="{424BF7F6-2DC0-E0AC-5C51-311F7A972258}"/>
          </ac:spMkLst>
        </pc:spChg>
        <pc:spChg chg="mod ord">
          <ac:chgData name="silvia Esponda" userId="c9d3f95fa1a785ef" providerId="LiveId" clId="{5AE824D4-1DA7-4768-8D6B-A5996BEF1442}" dt="2022-10-03T14:38:28.407" v="176" actId="700"/>
          <ac:spMkLst>
            <pc:docMk/>
            <pc:sldMk cId="0" sldId="304"/>
            <ac:spMk id="603" creationId="{00000000-0000-0000-0000-000000000000}"/>
          </ac:spMkLst>
        </pc:spChg>
        <pc:spChg chg="mod ord">
          <ac:chgData name="silvia Esponda" userId="c9d3f95fa1a785ef" providerId="LiveId" clId="{5AE824D4-1DA7-4768-8D6B-A5996BEF1442}" dt="2022-10-03T14:38:28.407" v="176" actId="700"/>
          <ac:spMkLst>
            <pc:docMk/>
            <pc:sldMk cId="0" sldId="304"/>
            <ac:spMk id="604" creationId="{00000000-0000-0000-0000-000000000000}"/>
          </ac:spMkLst>
        </pc:spChg>
        <pc:spChg chg="mod ord">
          <ac:chgData name="silvia Esponda" userId="c9d3f95fa1a785ef" providerId="LiveId" clId="{5AE824D4-1DA7-4768-8D6B-A5996BEF1442}" dt="2022-10-03T14:38:28.407" v="176" actId="700"/>
          <ac:spMkLst>
            <pc:docMk/>
            <pc:sldMk cId="0" sldId="304"/>
            <ac:spMk id="605" creationId="{00000000-0000-0000-0000-000000000000}"/>
          </ac:spMkLst>
        </pc:spChg>
        <pc:spChg chg="del mod">
          <ac:chgData name="silvia Esponda" userId="c9d3f95fa1a785ef" providerId="LiveId" clId="{5AE824D4-1DA7-4768-8D6B-A5996BEF1442}" dt="2022-10-03T14:38:37.414" v="178" actId="478"/>
          <ac:spMkLst>
            <pc:docMk/>
            <pc:sldMk cId="0" sldId="304"/>
            <ac:spMk id="607" creationId="{00000000-0000-0000-0000-000000000000}"/>
          </ac:spMkLst>
        </pc:spChg>
      </pc:sldChg>
      <pc:sldChg chg="modSp mod chgLayout">
        <pc:chgData name="silvia Esponda" userId="c9d3f95fa1a785ef" providerId="LiveId" clId="{5AE824D4-1DA7-4768-8D6B-A5996BEF1442}" dt="2022-10-03T14:39:30.639" v="187" actId="12"/>
        <pc:sldMkLst>
          <pc:docMk/>
          <pc:sldMk cId="0" sldId="305"/>
        </pc:sldMkLst>
        <pc:spChg chg="mod ord">
          <ac:chgData name="silvia Esponda" userId="c9d3f95fa1a785ef" providerId="LiveId" clId="{5AE824D4-1DA7-4768-8D6B-A5996BEF1442}" dt="2022-10-03T14:38:59.352" v="182" actId="700"/>
          <ac:spMkLst>
            <pc:docMk/>
            <pc:sldMk cId="0" sldId="305"/>
            <ac:spMk id="2" creationId="{926296EA-61B1-B362-C811-1760DEA29945}"/>
          </ac:spMkLst>
        </pc:spChg>
        <pc:spChg chg="mod ord">
          <ac:chgData name="silvia Esponda" userId="c9d3f95fa1a785ef" providerId="LiveId" clId="{5AE824D4-1DA7-4768-8D6B-A5996BEF1442}" dt="2022-10-03T14:38:59.352" v="182" actId="700"/>
          <ac:spMkLst>
            <pc:docMk/>
            <pc:sldMk cId="0" sldId="305"/>
            <ac:spMk id="613" creationId="{00000000-0000-0000-0000-000000000000}"/>
          </ac:spMkLst>
        </pc:spChg>
        <pc:spChg chg="mod ord">
          <ac:chgData name="silvia Esponda" userId="c9d3f95fa1a785ef" providerId="LiveId" clId="{5AE824D4-1DA7-4768-8D6B-A5996BEF1442}" dt="2022-10-03T14:38:59.352" v="182" actId="700"/>
          <ac:spMkLst>
            <pc:docMk/>
            <pc:sldMk cId="0" sldId="305"/>
            <ac:spMk id="614" creationId="{00000000-0000-0000-0000-000000000000}"/>
          </ac:spMkLst>
        </pc:spChg>
        <pc:spChg chg="mod ord">
          <ac:chgData name="silvia Esponda" userId="c9d3f95fa1a785ef" providerId="LiveId" clId="{5AE824D4-1DA7-4768-8D6B-A5996BEF1442}" dt="2022-10-03T14:38:59.352" v="182" actId="700"/>
          <ac:spMkLst>
            <pc:docMk/>
            <pc:sldMk cId="0" sldId="305"/>
            <ac:spMk id="615" creationId="{00000000-0000-0000-0000-000000000000}"/>
          </ac:spMkLst>
        </pc:spChg>
        <pc:spChg chg="mod ord">
          <ac:chgData name="silvia Esponda" userId="c9d3f95fa1a785ef" providerId="LiveId" clId="{5AE824D4-1DA7-4768-8D6B-A5996BEF1442}" dt="2022-10-03T14:39:30.639" v="187" actId="12"/>
          <ac:spMkLst>
            <pc:docMk/>
            <pc:sldMk cId="0" sldId="305"/>
            <ac:spMk id="616" creationId="{00000000-0000-0000-0000-000000000000}"/>
          </ac:spMkLst>
        </pc:spChg>
      </pc:sldChg>
      <pc:sldChg chg="modSp mod">
        <pc:chgData name="silvia Esponda" userId="c9d3f95fa1a785ef" providerId="LiveId" clId="{5AE824D4-1DA7-4768-8D6B-A5996BEF1442}" dt="2022-10-03T14:39:22.517" v="186" actId="12"/>
        <pc:sldMkLst>
          <pc:docMk/>
          <pc:sldMk cId="0" sldId="306"/>
        </pc:sldMkLst>
        <pc:spChg chg="mod">
          <ac:chgData name="silvia Esponda" userId="c9d3f95fa1a785ef" providerId="LiveId" clId="{5AE824D4-1DA7-4768-8D6B-A5996BEF1442}" dt="2022-10-03T14:39:22.517" v="186" actId="12"/>
          <ac:spMkLst>
            <pc:docMk/>
            <pc:sldMk cId="0" sldId="306"/>
            <ac:spMk id="621" creationId="{00000000-0000-0000-0000-000000000000}"/>
          </ac:spMkLst>
        </pc:spChg>
        <pc:spChg chg="mod">
          <ac:chgData name="silvia Esponda" userId="c9d3f95fa1a785ef" providerId="LiveId" clId="{5AE824D4-1DA7-4768-8D6B-A5996BEF1442}" dt="2022-10-03T14:39:15.102" v="185" actId="207"/>
          <ac:spMkLst>
            <pc:docMk/>
            <pc:sldMk cId="0" sldId="306"/>
            <ac:spMk id="6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
        <p:nvSpPr>
          <p:cNvPr id="103" name="Google Shape;103;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2013</a:t>
            </a:r>
            <a:endParaRPr/>
          </a:p>
        </p:txBody>
      </p:sp>
      <p:sp>
        <p:nvSpPr>
          <p:cNvPr id="104" name="Google Shape;104;p1: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105" name="Google Shape;105;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2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 name="Google Shape;123;p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3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3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 name="Google Shape;133;p4: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Ingeniera de Software I </a:t>
            </a:r>
            <a:endParaRPr/>
          </a:p>
        </p:txBody>
      </p:sp>
      <p:sp>
        <p:nvSpPr>
          <p:cNvPr id="134" name="Google Shape;134;p4: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
        <p:nvSpPr>
          <p:cNvPr id="135" name="Google Shape;135;p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4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4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4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4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9" name="Google Shape;579;p47: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Ingeniera de Software I </a:t>
            </a:r>
            <a:endParaRPr/>
          </a:p>
        </p:txBody>
      </p:sp>
      <p:sp>
        <p:nvSpPr>
          <p:cNvPr id="580" name="Google Shape;580;p47: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
        <p:nvSpPr>
          <p:cNvPr id="581" name="Google Shape;581;p47: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4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4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5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5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5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g138a1e40217_0_9"/>
          <p:cNvSpPr txBox="1">
            <a:spLocks noGrp="1"/>
          </p:cNvSpPr>
          <p:nvPr>
            <p:ph type="title"/>
          </p:nvPr>
        </p:nvSpPr>
        <p:spPr>
          <a:xfrm>
            <a:off x="653977" y="4737548"/>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 name="Google Shape;20;g138a1e40217_0_9"/>
          <p:cNvSpPr txBox="1">
            <a:spLocks noGrp="1"/>
          </p:cNvSpPr>
          <p:nvPr>
            <p:ph type="body" idx="1"/>
          </p:nvPr>
        </p:nvSpPr>
        <p:spPr>
          <a:xfrm>
            <a:off x="653976" y="5487888"/>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1" name="Google Shape;21;g138a1e40217_0_9"/>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2" name="Google Shape;22;g138a1e40217_0_9"/>
          <p:cNvSpPr txBox="1">
            <a:spLocks noGrp="1"/>
          </p:cNvSpPr>
          <p:nvPr>
            <p:ph type="ftr" idx="11"/>
          </p:nvPr>
        </p:nvSpPr>
        <p:spPr>
          <a:xfrm>
            <a:off x="685800" y="6481102"/>
            <a:ext cx="2241900" cy="302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3" name="Google Shape;23;g138a1e40217_0_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4" name="Google Shape;24;g138a1e40217_0_9"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411857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g138a1e40217_0_82"/>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93" name="Google Shape;93;g138a1e40217_0_82"/>
          <p:cNvSpPr txBox="1">
            <a:spLocks noGrp="1"/>
          </p:cNvSpPr>
          <p:nvPr>
            <p:ph type="body" idx="1"/>
          </p:nvPr>
        </p:nvSpPr>
        <p:spPr>
          <a:xfrm>
            <a:off x="676656"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4" name="Google Shape;94;g138a1e40217_0_82"/>
          <p:cNvSpPr txBox="1">
            <a:spLocks noGrp="1"/>
          </p:cNvSpPr>
          <p:nvPr>
            <p:ph type="body" idx="2"/>
          </p:nvPr>
        </p:nvSpPr>
        <p:spPr>
          <a:xfrm>
            <a:off x="6011331"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5" name="Google Shape;95;g138a1e40217_0_8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96" name="Google Shape;96;g138a1e40217_0_8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E4E9EF"/>
              </a:solidFill>
              <a:latin typeface="Calibri"/>
              <a:ea typeface="Calibri"/>
              <a:cs typeface="Calibri"/>
              <a:sym typeface="Calibri"/>
            </a:endParaRPr>
          </a:p>
        </p:txBody>
      </p:sp>
      <p:sp>
        <p:nvSpPr>
          <p:cNvPr id="97" name="Google Shape;97;g138a1e40217_0_82"/>
          <p:cNvSpPr txBox="1">
            <a:spLocks noGrp="1"/>
          </p:cNvSpPr>
          <p:nvPr>
            <p:ph type="body" idx="3"/>
          </p:nvPr>
        </p:nvSpPr>
        <p:spPr>
          <a:xfrm>
            <a:off x="5951986" y="6509540"/>
            <a:ext cx="2162400" cy="3054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85000"/>
              </a:lnSpc>
              <a:spcBef>
                <a:spcPts val="448"/>
              </a:spcBef>
              <a:spcAft>
                <a:spcPts val="0"/>
              </a:spcAft>
              <a:buClr>
                <a:srgbClr val="262626"/>
              </a:buClr>
              <a:buSzPts val="1050"/>
              <a:buNone/>
              <a:defRPr sz="1046"/>
            </a:lvl2pPr>
            <a:lvl3pPr marL="1371600" lvl="2" indent="-228600" algn="l">
              <a:lnSpc>
                <a:spcPct val="85000"/>
              </a:lnSpc>
              <a:spcBef>
                <a:spcPts val="448"/>
              </a:spcBef>
              <a:spcAft>
                <a:spcPts val="0"/>
              </a:spcAft>
              <a:buClr>
                <a:srgbClr val="262626"/>
              </a:buClr>
              <a:buSzPts val="1050"/>
              <a:buNone/>
              <a:defRPr sz="1046"/>
            </a:lvl3pPr>
            <a:lvl4pPr marL="1828800" lvl="3" indent="-228600" algn="l">
              <a:lnSpc>
                <a:spcPct val="85000"/>
              </a:lnSpc>
              <a:spcBef>
                <a:spcPts val="448"/>
              </a:spcBef>
              <a:spcAft>
                <a:spcPts val="0"/>
              </a:spcAft>
              <a:buClr>
                <a:srgbClr val="262626"/>
              </a:buClr>
              <a:buSzPts val="1050"/>
              <a:buNone/>
              <a:defRPr sz="1046"/>
            </a:lvl4pPr>
            <a:lvl5pPr marL="2286000" lvl="4" indent="-228600" algn="l">
              <a:lnSpc>
                <a:spcPct val="85000"/>
              </a:lnSpc>
              <a:spcBef>
                <a:spcPts val="448"/>
              </a:spcBef>
              <a:spcAft>
                <a:spcPts val="0"/>
              </a:spcAft>
              <a:buClr>
                <a:srgbClr val="262626"/>
              </a:buClr>
              <a:buSzPts val="1050"/>
              <a:buNone/>
              <a:defRPr sz="1046"/>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98" name="Google Shape;98;g138a1e40217_0_8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99" name="Google Shape;99;g138a1e40217_0_8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Tree>
    <p:extLst>
      <p:ext uri="{BB962C8B-B14F-4D97-AF65-F5344CB8AC3E}">
        <p14:creationId xmlns:p14="http://schemas.microsoft.com/office/powerpoint/2010/main" val="107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g138a1e40217_0_91"/>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2" name="Google Shape;102;g138a1e40217_0_91"/>
          <p:cNvSpPr txBox="1">
            <a:spLocks noGrp="1"/>
          </p:cNvSpPr>
          <p:nvPr>
            <p:ph type="body" idx="1"/>
          </p:nvPr>
        </p:nvSpPr>
        <p:spPr>
          <a:xfrm>
            <a:off x="527382" y="260648"/>
            <a:ext cx="10858500" cy="59766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SzPts val="1800"/>
              <a:buChar char="»"/>
              <a:defRPr/>
            </a:lvl1pPr>
            <a:lvl2pPr marL="914400" lvl="1" indent="-342900" algn="l">
              <a:lnSpc>
                <a:spcPct val="85000"/>
              </a:lnSpc>
              <a:spcBef>
                <a:spcPts val="448"/>
              </a:spcBef>
              <a:spcAft>
                <a:spcPts val="0"/>
              </a:spcAft>
              <a:buClr>
                <a:srgbClr val="262626"/>
              </a:buClr>
              <a:buSzPts val="1800"/>
              <a:buChar char=" "/>
              <a:defRPr/>
            </a:lvl2pPr>
            <a:lvl3pPr marL="1371600" lvl="2" indent="-342900" algn="l">
              <a:lnSpc>
                <a:spcPct val="85000"/>
              </a:lnSpc>
              <a:spcBef>
                <a:spcPts val="448"/>
              </a:spcBef>
              <a:spcAft>
                <a:spcPts val="0"/>
              </a:spcAft>
              <a:buClr>
                <a:srgbClr val="262626"/>
              </a:buClr>
              <a:buSzPts val="1800"/>
              <a:buChar char=" "/>
              <a:defRPr/>
            </a:lvl3pPr>
            <a:lvl4pPr marL="1828800" lvl="3" indent="-342900" algn="l">
              <a:lnSpc>
                <a:spcPct val="85000"/>
              </a:lnSpc>
              <a:spcBef>
                <a:spcPts val="448"/>
              </a:spcBef>
              <a:spcAft>
                <a:spcPts val="0"/>
              </a:spcAft>
              <a:buClr>
                <a:srgbClr val="262626"/>
              </a:buClr>
              <a:buSzPts val="1800"/>
              <a:buChar char=" "/>
              <a:defRPr/>
            </a:lvl4pPr>
            <a:lvl5pPr marL="2286000" lvl="4" indent="-342900" algn="l">
              <a:lnSpc>
                <a:spcPct val="85000"/>
              </a:lnSpc>
              <a:spcBef>
                <a:spcPts val="448"/>
              </a:spcBef>
              <a:spcAft>
                <a:spcPts val="0"/>
              </a:spcAft>
              <a:buClr>
                <a:srgbClr val="262626"/>
              </a:buClr>
              <a:buSzPts val="1800"/>
              <a:buChar char=" "/>
              <a:defRPr/>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3" name="Google Shape;103;g138a1e40217_0_91"/>
          <p:cNvSpPr txBox="1">
            <a:spLocks noGrp="1"/>
          </p:cNvSpPr>
          <p:nvPr>
            <p:ph type="body" idx="2"/>
          </p:nvPr>
        </p:nvSpPr>
        <p:spPr>
          <a:xfrm>
            <a:off x="527384" y="6309320"/>
            <a:ext cx="4191000" cy="3573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1"/>
              </a:spcBef>
              <a:spcAft>
                <a:spcPts val="0"/>
              </a:spcAft>
              <a:buSzPts val="1400"/>
              <a:buNone/>
              <a:defRPr sz="1394">
                <a:solidFill>
                  <a:schemeClr val="dk2"/>
                </a:solidFill>
              </a:defRPr>
            </a:lvl1pPr>
            <a:lvl2pPr marL="914400" lvl="1" indent="-228600" algn="l">
              <a:lnSpc>
                <a:spcPct val="85000"/>
              </a:lnSpc>
              <a:spcBef>
                <a:spcPts val="448"/>
              </a:spcBef>
              <a:spcAft>
                <a:spcPts val="0"/>
              </a:spcAft>
              <a:buClr>
                <a:srgbClr val="262626"/>
              </a:buClr>
              <a:buSzPts val="1400"/>
              <a:buNone/>
              <a:defRPr sz="1394"/>
            </a:lvl2pPr>
            <a:lvl3pPr marL="1371600" lvl="2" indent="-228600" algn="l">
              <a:lnSpc>
                <a:spcPct val="85000"/>
              </a:lnSpc>
              <a:spcBef>
                <a:spcPts val="448"/>
              </a:spcBef>
              <a:spcAft>
                <a:spcPts val="0"/>
              </a:spcAft>
              <a:buClr>
                <a:srgbClr val="262626"/>
              </a:buClr>
              <a:buSzPts val="1400"/>
              <a:buNone/>
              <a:defRPr sz="1394"/>
            </a:lvl3pPr>
            <a:lvl4pPr marL="1828800" lvl="3" indent="-228600" algn="l">
              <a:lnSpc>
                <a:spcPct val="85000"/>
              </a:lnSpc>
              <a:spcBef>
                <a:spcPts val="448"/>
              </a:spcBef>
              <a:spcAft>
                <a:spcPts val="0"/>
              </a:spcAft>
              <a:buClr>
                <a:srgbClr val="262626"/>
              </a:buClr>
              <a:buSzPts val="1400"/>
              <a:buNone/>
              <a:defRPr sz="1394"/>
            </a:lvl4pPr>
            <a:lvl5pPr marL="2286000" lvl="4" indent="-228600" algn="l">
              <a:lnSpc>
                <a:spcPct val="85000"/>
              </a:lnSpc>
              <a:spcBef>
                <a:spcPts val="448"/>
              </a:spcBef>
              <a:spcAft>
                <a:spcPts val="0"/>
              </a:spcAft>
              <a:buClr>
                <a:srgbClr val="262626"/>
              </a:buClr>
              <a:buSzPts val="1400"/>
              <a:buNone/>
              <a:defRPr sz="1394"/>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4" name="Google Shape;104;g138a1e40217_0_91"/>
          <p:cNvSpPr txBox="1">
            <a:spLocks noGrp="1"/>
          </p:cNvSpPr>
          <p:nvPr>
            <p:ph type="ftr" idx="11"/>
          </p:nvPr>
        </p:nvSpPr>
        <p:spPr>
          <a:xfrm>
            <a:off x="6671735" y="6308730"/>
            <a:ext cx="4705500" cy="365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05" name="Google Shape;105;g138a1e40217_0_91"/>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94787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g138a1e40217_0_97"/>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8" name="Google Shape;108;g138a1e40217_0_97"/>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09" name="Google Shape;109;g138a1e40217_0_97"/>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10" name="Google Shape;110;g138a1e40217_0_97"/>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Tree>
    <p:extLst>
      <p:ext uri="{BB962C8B-B14F-4D97-AF65-F5344CB8AC3E}">
        <p14:creationId xmlns:p14="http://schemas.microsoft.com/office/powerpoint/2010/main" val="32425441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g138a1e40217_0_10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13" name="Google Shape;113;g138a1e40217_0_102"/>
          <p:cNvSpPr txBox="1">
            <a:spLocks noGrp="1"/>
          </p:cNvSpPr>
          <p:nvPr>
            <p:ph type="body" idx="1"/>
          </p:nvPr>
        </p:nvSpPr>
        <p:spPr>
          <a:xfrm>
            <a:off x="1097278" y="1845734"/>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4" name="Google Shape;114;g138a1e40217_0_102"/>
          <p:cNvSpPr txBox="1">
            <a:spLocks noGrp="1"/>
          </p:cNvSpPr>
          <p:nvPr>
            <p:ph type="body" idx="2"/>
          </p:nvPr>
        </p:nvSpPr>
        <p:spPr>
          <a:xfrm>
            <a:off x="6217921" y="1845735"/>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5" name="Google Shape;115;g138a1e40217_0_10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16" name="Google Shape;116;g138a1e40217_0_10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17" name="Google Shape;117;g138a1e40217_0_10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9921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g138a1e40217_0_10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0" name="Google Shape;120;g138a1e40217_0_109"/>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1" name="Google Shape;121;g138a1e40217_0_109"/>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2" name="Google Shape;122;g138a1e40217_0_109"/>
          <p:cNvSpPr txBox="1">
            <a:spLocks noGrp="1"/>
          </p:cNvSpPr>
          <p:nvPr>
            <p:ph type="body" idx="3"/>
          </p:nvPr>
        </p:nvSpPr>
        <p:spPr>
          <a:xfrm>
            <a:off x="6217921"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3" name="Google Shape;123;g138a1e40217_0_109"/>
          <p:cNvSpPr txBox="1">
            <a:spLocks noGrp="1"/>
          </p:cNvSpPr>
          <p:nvPr>
            <p:ph type="body" idx="4"/>
          </p:nvPr>
        </p:nvSpPr>
        <p:spPr>
          <a:xfrm>
            <a:off x="6217921"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g138a1e40217_0_109"/>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25" name="Google Shape;125;g138a1e40217_0_109"/>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26" name="Google Shape;126;g138a1e40217_0_10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7071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g138a1e40217_0_11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9" name="Google Shape;129;g138a1e40217_0_11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0" name="Google Shape;130;g138a1e40217_0_11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31" name="Google Shape;131;g138a1e40217_0_11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32" name="Google Shape;132;g138a1e40217_0_1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8120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g138a1e40217_0_124"/>
          <p:cNvSpPr/>
          <p:nvPr/>
        </p:nvSpPr>
        <p:spPr>
          <a:xfrm>
            <a:off x="17" y="0"/>
            <a:ext cx="4050900"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5" name="Google Shape;135;g138a1e40217_0_124"/>
          <p:cNvSpPr/>
          <p:nvPr/>
        </p:nvSpPr>
        <p:spPr>
          <a:xfrm>
            <a:off x="4040071" y="0"/>
            <a:ext cx="63900"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6" name="Google Shape;136;g138a1e40217_0_1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7" name="Google Shape;137;g138a1e40217_0_1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8" name="Google Shape;138;g138a1e40217_0_1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39" name="Google Shape;139;g138a1e40217_0_124"/>
          <p:cNvSpPr txBox="1">
            <a:spLocks noGrp="1"/>
          </p:cNvSpPr>
          <p:nvPr>
            <p:ph type="dt" idx="10"/>
          </p:nvPr>
        </p:nvSpPr>
        <p:spPr>
          <a:xfrm>
            <a:off x="465512" y="6459787"/>
            <a:ext cx="26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40" name="Google Shape;140;g138a1e40217_0_124"/>
          <p:cNvSpPr txBox="1">
            <a:spLocks noGrp="1"/>
          </p:cNvSpPr>
          <p:nvPr>
            <p:ph type="ftr" idx="11"/>
          </p:nvPr>
        </p:nvSpPr>
        <p:spPr>
          <a:xfrm>
            <a:off x="4800600" y="6459787"/>
            <a:ext cx="4648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41" name="Google Shape;141;g138a1e40217_0_1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25214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g138a1e40217_0_133"/>
          <p:cNvSpPr/>
          <p:nvPr/>
        </p:nvSpPr>
        <p:spPr>
          <a:xfrm>
            <a:off x="1" y="4953000"/>
            <a:ext cx="12188700" cy="1905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4" name="Google Shape;144;g138a1e40217_0_133"/>
          <p:cNvSpPr/>
          <p:nvPr/>
        </p:nvSpPr>
        <p:spPr>
          <a:xfrm>
            <a:off x="16" y="491507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5" name="Google Shape;145;g138a1e40217_0_133"/>
          <p:cNvSpPr txBox="1">
            <a:spLocks noGrp="1"/>
          </p:cNvSpPr>
          <p:nvPr>
            <p:ph type="title"/>
          </p:nvPr>
        </p:nvSpPr>
        <p:spPr>
          <a:xfrm>
            <a:off x="1097281" y="5074920"/>
            <a:ext cx="101136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6" name="Google Shape;146;g138a1e40217_0_133"/>
          <p:cNvSpPr>
            <a:spLocks noGrp="1"/>
          </p:cNvSpPr>
          <p:nvPr>
            <p:ph type="pic" idx="2"/>
          </p:nvPr>
        </p:nvSpPr>
        <p:spPr>
          <a:xfrm>
            <a:off x="16" y="0"/>
            <a:ext cx="12192000" cy="4915200"/>
          </a:xfrm>
          <a:prstGeom prst="rect">
            <a:avLst/>
          </a:prstGeom>
          <a:solidFill>
            <a:srgbClr val="C6D1DD"/>
          </a:solidFill>
          <a:ln>
            <a:noFill/>
          </a:ln>
        </p:spPr>
      </p:sp>
      <p:sp>
        <p:nvSpPr>
          <p:cNvPr id="147" name="Google Shape;147;g138a1e40217_0_133"/>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494">
                <a:solidFill>
                  <a:srgbClr val="FFFFFF"/>
                </a:solidFill>
              </a:defRPr>
            </a:lvl1pPr>
            <a:lvl2pPr marL="914400" lvl="1" indent="-228600" algn="l">
              <a:lnSpc>
                <a:spcPct val="90000"/>
              </a:lnSpc>
              <a:spcBef>
                <a:spcPts val="598"/>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48" name="Google Shape;148;g138a1e40217_0_13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49" name="Google Shape;149;g138a1e40217_0_13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50" name="Google Shape;150;g138a1e40217_0_1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7269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g138a1e40217_0_1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53" name="Google Shape;153;g138a1e40217_0_142"/>
          <p:cNvSpPr txBox="1">
            <a:spLocks noGrp="1"/>
          </p:cNvSpPr>
          <p:nvPr>
            <p:ph type="body" idx="1"/>
          </p:nvPr>
        </p:nvSpPr>
        <p:spPr>
          <a:xfrm rot="5400000">
            <a:off x="4114829" y="-1171815"/>
            <a:ext cx="402330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4" name="Google Shape;154;g138a1e40217_0_14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55" name="Google Shape;155;g138a1e40217_0_14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56" name="Google Shape;156;g138a1e40217_0_14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6925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g138a1e40217_0_14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59" name="Google Shape;159;g138a1e40217_0_14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60" name="Google Shape;160;g138a1e40217_0_148"/>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1" name="Google Shape;161;g138a1e40217_0_148"/>
          <p:cNvSpPr txBox="1">
            <a:spLocks noGrp="1"/>
          </p:cNvSpPr>
          <p:nvPr>
            <p:ph type="body" idx="1"/>
          </p:nvPr>
        </p:nvSpPr>
        <p:spPr>
          <a:xfrm rot="5400000">
            <a:off x="1825351" y="-574847"/>
            <a:ext cx="5760000"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2" name="Google Shape;162;g138a1e40217_0_14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63" name="Google Shape;163;g138a1e40217_0_14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64" name="Google Shape;164;g138a1e40217_0_14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730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g138a1e40217_0_1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 name="Google Shape;27;g138a1e40217_0_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28" name="Google Shape;28;g138a1e40217_0_16"/>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9" name="Google Shape;29;g138a1e40217_0_16"/>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30" name="Google Shape;30;g138a1e40217_0_1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2334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g138a1e40217_0_156"/>
          <p:cNvSpPr txBox="1">
            <a:spLocks noGrp="1"/>
          </p:cNvSpPr>
          <p:nvPr>
            <p:ph type="title"/>
          </p:nvPr>
        </p:nvSpPr>
        <p:spPr>
          <a:xfrm>
            <a:off x="551384" y="2051019"/>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7" name="Google Shape;167;g138a1e40217_0_156"/>
          <p:cNvSpPr txBox="1">
            <a:spLocks noGrp="1"/>
          </p:cNvSpPr>
          <p:nvPr>
            <p:ph type="body" idx="1"/>
          </p:nvPr>
        </p:nvSpPr>
        <p:spPr>
          <a:xfrm>
            <a:off x="551384" y="4359587"/>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68" name="Google Shape;168;g138a1e40217_0_1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69" name="Google Shape;169;g138a1e40217_0_156"/>
          <p:cNvSpPr txBox="1">
            <a:spLocks noGrp="1"/>
          </p:cNvSpPr>
          <p:nvPr>
            <p:ph type="ftr" idx="11"/>
          </p:nvPr>
        </p:nvSpPr>
        <p:spPr>
          <a:xfrm>
            <a:off x="685800" y="6481102"/>
            <a:ext cx="2817900" cy="37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70" name="Google Shape;170;g138a1e40217_0_15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12422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g138a1e40217_0_16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g138a1e40217_0_162"/>
          <p:cNvSpPr txBox="1">
            <a:spLocks noGrp="1"/>
          </p:cNvSpPr>
          <p:nvPr>
            <p:ph type="body" idx="1"/>
          </p:nvPr>
        </p:nvSpPr>
        <p:spPr>
          <a:xfrm>
            <a:off x="676656"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4" name="Google Shape;174;g138a1e40217_0_162"/>
          <p:cNvSpPr txBox="1">
            <a:spLocks noGrp="1"/>
          </p:cNvSpPr>
          <p:nvPr>
            <p:ph type="body" idx="2"/>
          </p:nvPr>
        </p:nvSpPr>
        <p:spPr>
          <a:xfrm>
            <a:off x="6011331"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5" name="Google Shape;175;g138a1e40217_0_1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76" name="Google Shape;176;g138a1e40217_0_162"/>
          <p:cNvSpPr txBox="1">
            <a:spLocks noGrp="1"/>
          </p:cNvSpPr>
          <p:nvPr>
            <p:ph type="body" idx="3"/>
          </p:nvPr>
        </p:nvSpPr>
        <p:spPr>
          <a:xfrm>
            <a:off x="5951986" y="6509540"/>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7" name="Google Shape;177;g138a1e40217_0_16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78" name="Google Shape;178;g138a1e40217_0_1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Tree>
    <p:extLst>
      <p:ext uri="{BB962C8B-B14F-4D97-AF65-F5344CB8AC3E}">
        <p14:creationId xmlns:p14="http://schemas.microsoft.com/office/powerpoint/2010/main" val="1779439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g138a1e40217_0_17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1" name="Google Shape;181;g138a1e40217_0_17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82" name="Google Shape;182;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83" name="Google Shape;183;g138a1e40217_0_17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84" name="Google Shape;184;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85" name="Google Shape;185;g138a1e40217_0_17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endParaRPr/>
          </a:p>
        </p:txBody>
      </p:sp>
      <p:sp>
        <p:nvSpPr>
          <p:cNvPr id="186" name="Google Shape;186;g138a1e40217_0_17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endParaRPr/>
          </a:p>
        </p:txBody>
      </p:sp>
      <p:sp>
        <p:nvSpPr>
          <p:cNvPr id="187" name="Google Shape;187;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88" name="Google Shape;188;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03333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g138a1e40217_0_18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1" name="Google Shape;191;g138a1e40217_0_18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92" name="Google Shape;192;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93" name="Google Shape;193;g138a1e40217_0_18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4" name="Google Shape;194;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95" name="Google Shape;195;g138a1e40217_0_18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196" name="Google Shape;196;g138a1e40217_0_18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197" name="Google Shape;197;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98" name="Google Shape;198;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663009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g138a1e40217_0_19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1" name="Google Shape;201;g138a1e40217_0_19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02" name="Google Shape;202;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03" name="Google Shape;203;g138a1e40217_0_19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4" name="Google Shape;204;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05" name="Google Shape;205;g138a1e40217_0_19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06" name="Google Shape;206;g138a1e40217_0_19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07" name="Google Shape;207;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08" name="Google Shape;208;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921971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g138a1e40217_0_20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1" name="Google Shape;211;g138a1e40217_0_20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12" name="Google Shape;212;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13" name="Google Shape;213;g138a1e40217_0_20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4" name="Google Shape;214;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15" name="Google Shape;215;g138a1e40217_0_20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16" name="Google Shape;216;g138a1e40217_0_20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17" name="Google Shape;217;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18" name="Google Shape;218;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177482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g138a1e40217_0_21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1" name="Google Shape;221;g138a1e40217_0_21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22" name="Google Shape;222;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23" name="Google Shape;223;g138a1e40217_0_21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4" name="Google Shape;224;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25" name="Google Shape;225;g138a1e40217_0_21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26" name="Google Shape;226;g138a1e40217_0_21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27" name="Google Shape;227;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28" name="Google Shape;228;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172542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g138a1e40217_0_22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1" name="Google Shape;231;g138a1e40217_0_22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32" name="Google Shape;232;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33" name="Google Shape;233;g138a1e40217_0_22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4" name="Google Shape;234;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35" name="Google Shape;235;g138a1e40217_0_22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36" name="Google Shape;236;g138a1e40217_0_22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37" name="Google Shape;237;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38" name="Google Shape;238;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1167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g138a1e40217_0_23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1" name="Google Shape;241;g138a1e40217_0_23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42" name="Google Shape;242;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43" name="Google Shape;243;g138a1e40217_0_23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4" name="Google Shape;244;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45" name="Google Shape;245;g138a1e40217_0_23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46" name="Google Shape;246;g138a1e40217_0_23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47" name="Google Shape;247;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48" name="Google Shape;248;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8086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g138a1e40217_0_24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1" name="Google Shape;251;g138a1e40217_0_24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52" name="Google Shape;252;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53" name="Google Shape;253;g138a1e40217_0_24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4" name="Google Shape;254;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55" name="Google Shape;255;g138a1e40217_0_24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56" name="Google Shape;256;g138a1e40217_0_24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57" name="Google Shape;257;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58" name="Google Shape;258;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77784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g138a1e40217_0_22"/>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3" name="Google Shape;33;g138a1e40217_0_22"/>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4" name="Google Shape;34;g138a1e40217_0_22"/>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5" name="Google Shape;35;g138a1e40217_0_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4400" lvl="1" indent="-228600" algn="l">
              <a:lnSpc>
                <a:spcPct val="90000"/>
              </a:lnSpc>
              <a:spcBef>
                <a:spcPts val="199"/>
              </a:spcBef>
              <a:spcAft>
                <a:spcPts val="0"/>
              </a:spcAft>
              <a:buSzPts val="1800"/>
              <a:buNone/>
              <a:defRPr sz="1793">
                <a:solidFill>
                  <a:srgbClr val="888888"/>
                </a:solidFill>
              </a:defRPr>
            </a:lvl2pPr>
            <a:lvl3pPr marL="1371600" lvl="2" indent="-228600" algn="l">
              <a:lnSpc>
                <a:spcPct val="90000"/>
              </a:lnSpc>
              <a:spcBef>
                <a:spcPts val="398"/>
              </a:spcBef>
              <a:spcAft>
                <a:spcPts val="0"/>
              </a:spcAft>
              <a:buSzPts val="1600"/>
              <a:buNone/>
              <a:defRPr sz="1594">
                <a:solidFill>
                  <a:srgbClr val="888888"/>
                </a:solidFill>
              </a:defRPr>
            </a:lvl3pPr>
            <a:lvl4pPr marL="1828800" lvl="3" indent="-228600" algn="l">
              <a:lnSpc>
                <a:spcPct val="90000"/>
              </a:lnSpc>
              <a:spcBef>
                <a:spcPts val="398"/>
              </a:spcBef>
              <a:spcAft>
                <a:spcPts val="0"/>
              </a:spcAft>
              <a:buSzPts val="1400"/>
              <a:buNone/>
              <a:defRPr sz="1394">
                <a:solidFill>
                  <a:srgbClr val="888888"/>
                </a:solidFill>
              </a:defRPr>
            </a:lvl4pPr>
            <a:lvl5pPr marL="2286000" lvl="4" indent="-228600" algn="l">
              <a:lnSpc>
                <a:spcPct val="90000"/>
              </a:lnSpc>
              <a:spcBef>
                <a:spcPts val="398"/>
              </a:spcBef>
              <a:spcAft>
                <a:spcPts val="0"/>
              </a:spcAft>
              <a:buSzPts val="1400"/>
              <a:buNone/>
              <a:defRPr sz="1394">
                <a:solidFill>
                  <a:srgbClr val="888888"/>
                </a:solidFill>
              </a:defRPr>
            </a:lvl5pPr>
            <a:lvl6pPr marL="2743200" lvl="5" indent="-228600" algn="l">
              <a:lnSpc>
                <a:spcPct val="90000"/>
              </a:lnSpc>
              <a:spcBef>
                <a:spcPts val="398"/>
              </a:spcBef>
              <a:spcAft>
                <a:spcPts val="0"/>
              </a:spcAft>
              <a:buSzPts val="1400"/>
              <a:buNone/>
              <a:defRPr sz="1394">
                <a:solidFill>
                  <a:srgbClr val="888888"/>
                </a:solidFill>
              </a:defRPr>
            </a:lvl6pPr>
            <a:lvl7pPr marL="3200400" lvl="6" indent="-228600" algn="l">
              <a:lnSpc>
                <a:spcPct val="90000"/>
              </a:lnSpc>
              <a:spcBef>
                <a:spcPts val="398"/>
              </a:spcBef>
              <a:spcAft>
                <a:spcPts val="0"/>
              </a:spcAft>
              <a:buSzPts val="1400"/>
              <a:buNone/>
              <a:defRPr sz="1394">
                <a:solidFill>
                  <a:srgbClr val="888888"/>
                </a:solidFill>
              </a:defRPr>
            </a:lvl7pPr>
            <a:lvl8pPr marL="3657600" lvl="7" indent="-228600" algn="l">
              <a:lnSpc>
                <a:spcPct val="90000"/>
              </a:lnSpc>
              <a:spcBef>
                <a:spcPts val="398"/>
              </a:spcBef>
              <a:spcAft>
                <a:spcPts val="0"/>
              </a:spcAft>
              <a:buSzPts val="1400"/>
              <a:buNone/>
              <a:defRPr sz="1394">
                <a:solidFill>
                  <a:srgbClr val="888888"/>
                </a:solidFill>
              </a:defRPr>
            </a:lvl8pPr>
            <a:lvl9pPr marL="4114800" lvl="8" indent="-228600" algn="l">
              <a:lnSpc>
                <a:spcPct val="90000"/>
              </a:lnSpc>
              <a:spcBef>
                <a:spcPts val="398"/>
              </a:spcBef>
              <a:spcAft>
                <a:spcPts val="398"/>
              </a:spcAft>
              <a:buSzPts val="1400"/>
              <a:buNone/>
              <a:defRPr sz="1394">
                <a:solidFill>
                  <a:srgbClr val="888888"/>
                </a:solidFill>
              </a:defRPr>
            </a:lvl9pPr>
          </a:lstStyle>
          <a:p>
            <a:pPr lvl="0"/>
            <a:r>
              <a:rPr lang="es-ES"/>
              <a:t>Haga clic para modificar los estilos de texto del patrón</a:t>
            </a:r>
          </a:p>
        </p:txBody>
      </p:sp>
      <p:sp>
        <p:nvSpPr>
          <p:cNvPr id="36" name="Google Shape;36;g138a1e40217_0_2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37" name="Google Shape;37;g138a1e40217_0_2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38" name="Google Shape;38;g138a1e40217_0_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39" name="Google Shape;39;g138a1e40217_0_2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41341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g138a1e40217_0_25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1" name="Google Shape;261;g138a1e40217_0_25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62" name="Google Shape;262;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63" name="Google Shape;263;g138a1e40217_0_25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4" name="Google Shape;264;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65" name="Google Shape;265;g138a1e40217_0_25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66" name="Google Shape;266;g138a1e40217_0_25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67" name="Google Shape;267;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68" name="Google Shape;268;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92001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g138a1e40217_0_26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1" name="Google Shape;271;g138a1e40217_0_26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72" name="Google Shape;272;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73" name="Google Shape;273;g138a1e40217_0_26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4" name="Google Shape;274;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75" name="Google Shape;275;g138a1e40217_0_26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276" name="Google Shape;276;g138a1e40217_0_26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277" name="Google Shape;277;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78" name="Google Shape;278;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4231641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n con título 1">
  <p:cSld name="Imagen con título 1">
    <p:spTree>
      <p:nvGrpSpPr>
        <p:cNvPr id="1" name="Shape 279"/>
        <p:cNvGrpSpPr/>
        <p:nvPr/>
      </p:nvGrpSpPr>
      <p:grpSpPr>
        <a:xfrm>
          <a:off x="0" y="0"/>
          <a:ext cx="0" cy="0"/>
          <a:chOff x="0" y="0"/>
          <a:chExt cx="0" cy="0"/>
        </a:xfrm>
      </p:grpSpPr>
      <p:sp>
        <p:nvSpPr>
          <p:cNvPr id="280" name="Google Shape;280;g138a1e40217_0_270"/>
          <p:cNvSpPr txBox="1">
            <a:spLocks noGrp="1"/>
          </p:cNvSpPr>
          <p:nvPr>
            <p:ph type="title"/>
          </p:nvPr>
        </p:nvSpPr>
        <p:spPr>
          <a:xfrm>
            <a:off x="653976" y="4737546"/>
            <a:ext cx="10780800" cy="6132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C00000"/>
              </a:buClr>
              <a:buSzPts val="3300"/>
              <a:buFont typeface="Calibri"/>
              <a:buNone/>
              <a:defRPr sz="3300" b="0">
                <a:solidFill>
                  <a:srgbClr val="C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281" name="Google Shape;281;g138a1e40217_0_270"/>
          <p:cNvSpPr txBox="1">
            <a:spLocks noGrp="1"/>
          </p:cNvSpPr>
          <p:nvPr>
            <p:ph type="body" idx="1"/>
          </p:nvPr>
        </p:nvSpPr>
        <p:spPr>
          <a:xfrm>
            <a:off x="653976" y="5487888"/>
            <a:ext cx="9229200" cy="5334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975"/>
              </a:spcBef>
              <a:spcAft>
                <a:spcPts val="0"/>
              </a:spcAft>
              <a:buSzPts val="1800"/>
              <a:buNone/>
              <a:defRPr sz="1800">
                <a:solidFill>
                  <a:srgbClr val="C00000"/>
                </a:solidFill>
              </a:defRPr>
            </a:lvl1pPr>
            <a:lvl2pPr marL="914400" lvl="1" indent="-228600" algn="l" rtl="0">
              <a:lnSpc>
                <a:spcPct val="85000"/>
              </a:lnSpc>
              <a:spcBef>
                <a:spcPts val="450"/>
              </a:spcBef>
              <a:spcAft>
                <a:spcPts val="0"/>
              </a:spcAft>
              <a:buClr>
                <a:srgbClr val="262626"/>
              </a:buClr>
              <a:buSzPts val="900"/>
              <a:buNone/>
              <a:defRPr sz="900"/>
            </a:lvl2pPr>
            <a:lvl3pPr marL="1371600" lvl="2" indent="-228600" algn="l" rtl="0">
              <a:lnSpc>
                <a:spcPct val="85000"/>
              </a:lnSpc>
              <a:spcBef>
                <a:spcPts val="450"/>
              </a:spcBef>
              <a:spcAft>
                <a:spcPts val="0"/>
              </a:spcAft>
              <a:buClr>
                <a:srgbClr val="262626"/>
              </a:buClr>
              <a:buSzPts val="750"/>
              <a:buNone/>
              <a:defRPr sz="750"/>
            </a:lvl3pPr>
            <a:lvl4pPr marL="1828800" lvl="3" indent="-228600" algn="l" rtl="0">
              <a:lnSpc>
                <a:spcPct val="85000"/>
              </a:lnSpc>
              <a:spcBef>
                <a:spcPts val="450"/>
              </a:spcBef>
              <a:spcAft>
                <a:spcPts val="0"/>
              </a:spcAft>
              <a:buClr>
                <a:srgbClr val="262626"/>
              </a:buClr>
              <a:buSzPts val="675"/>
              <a:buNone/>
              <a:defRPr sz="675"/>
            </a:lvl4pPr>
            <a:lvl5pPr marL="2286000" lvl="4" indent="-228600" algn="l" rtl="0">
              <a:lnSpc>
                <a:spcPct val="85000"/>
              </a:lnSpc>
              <a:spcBef>
                <a:spcPts val="450"/>
              </a:spcBef>
              <a:spcAft>
                <a:spcPts val="0"/>
              </a:spcAft>
              <a:buClr>
                <a:srgbClr val="262626"/>
              </a:buClr>
              <a:buSzPts val="675"/>
              <a:buNone/>
              <a:defRPr sz="675"/>
            </a:lvl5pPr>
            <a:lvl6pPr marL="2743200" lvl="5" indent="-228600" algn="l" rtl="0">
              <a:lnSpc>
                <a:spcPct val="85000"/>
              </a:lnSpc>
              <a:spcBef>
                <a:spcPts val="450"/>
              </a:spcBef>
              <a:spcAft>
                <a:spcPts val="0"/>
              </a:spcAft>
              <a:buClr>
                <a:srgbClr val="262626"/>
              </a:buClr>
              <a:buSzPts val="675"/>
              <a:buNone/>
              <a:defRPr sz="675"/>
            </a:lvl6pPr>
            <a:lvl7pPr marL="3200400" lvl="6" indent="-228600" algn="l" rtl="0">
              <a:lnSpc>
                <a:spcPct val="85000"/>
              </a:lnSpc>
              <a:spcBef>
                <a:spcPts val="450"/>
              </a:spcBef>
              <a:spcAft>
                <a:spcPts val="0"/>
              </a:spcAft>
              <a:buClr>
                <a:srgbClr val="262626"/>
              </a:buClr>
              <a:buSzPts val="675"/>
              <a:buNone/>
              <a:defRPr sz="675"/>
            </a:lvl7pPr>
            <a:lvl8pPr marL="3657600" lvl="7" indent="-228600" algn="l" rtl="0">
              <a:lnSpc>
                <a:spcPct val="85000"/>
              </a:lnSpc>
              <a:spcBef>
                <a:spcPts val="450"/>
              </a:spcBef>
              <a:spcAft>
                <a:spcPts val="0"/>
              </a:spcAft>
              <a:buClr>
                <a:srgbClr val="262626"/>
              </a:buClr>
              <a:buSzPts val="675"/>
              <a:buNone/>
              <a:defRPr sz="675"/>
            </a:lvl8pPr>
            <a:lvl9pPr marL="4114800" lvl="8" indent="-228600" algn="l" rtl="0">
              <a:lnSpc>
                <a:spcPct val="85000"/>
              </a:lnSpc>
              <a:spcBef>
                <a:spcPts val="450"/>
              </a:spcBef>
              <a:spcAft>
                <a:spcPts val="400"/>
              </a:spcAft>
              <a:buClr>
                <a:srgbClr val="262626"/>
              </a:buClr>
              <a:buSzPts val="675"/>
              <a:buNone/>
              <a:defRPr sz="675"/>
            </a:lvl9pPr>
          </a:lstStyle>
          <a:p>
            <a:pPr lvl="0"/>
            <a:r>
              <a:rPr lang="es-ES"/>
              <a:t>Haga clic para modificar los estilos de texto del patrón</a:t>
            </a:r>
          </a:p>
        </p:txBody>
      </p:sp>
      <p:sp>
        <p:nvSpPr>
          <p:cNvPr id="282" name="Google Shape;282;g138a1e40217_0_270"/>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2022</a:t>
            </a:r>
          </a:p>
        </p:txBody>
      </p:sp>
      <p:sp>
        <p:nvSpPr>
          <p:cNvPr id="283" name="Google Shape;283;g138a1e40217_0_270"/>
          <p:cNvSpPr txBox="1">
            <a:spLocks noGrp="1"/>
          </p:cNvSpPr>
          <p:nvPr>
            <p:ph type="ftr" idx="11"/>
          </p:nvPr>
        </p:nvSpPr>
        <p:spPr>
          <a:xfrm>
            <a:off x="685800" y="6481100"/>
            <a:ext cx="2241900" cy="302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Ingeniería de Software I          </a:t>
            </a:r>
          </a:p>
        </p:txBody>
      </p:sp>
      <p:sp>
        <p:nvSpPr>
          <p:cNvPr id="284" name="Google Shape;284;g138a1e40217_0_270"/>
          <p:cNvSpPr txBox="1">
            <a:spLocks noGrp="1"/>
          </p:cNvSpPr>
          <p:nvPr>
            <p:ph type="sldNum" idx="12"/>
          </p:nvPr>
        </p:nvSpPr>
        <p:spPr>
          <a:xfrm>
            <a:off x="9265920" y="2780930"/>
            <a:ext cx="2926200" cy="13971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7725" b="0" i="0" u="none" strike="noStrike" cap="none">
                <a:solidFill>
                  <a:schemeClr val="accent6"/>
                </a:solidFill>
                <a:latin typeface="Calibri"/>
                <a:ea typeface="Calibri"/>
                <a:cs typeface="Calibri"/>
                <a:sym typeface="Calibri"/>
              </a:defRPr>
            </a:lvl1pPr>
            <a:lvl2pPr marL="0" lvl="1" indent="0" algn="r" rtl="0">
              <a:spcBef>
                <a:spcPts val="0"/>
              </a:spcBef>
              <a:buNone/>
              <a:defRPr sz="7725" b="0" i="0" u="none" strike="noStrike" cap="none">
                <a:solidFill>
                  <a:schemeClr val="accent6"/>
                </a:solidFill>
                <a:latin typeface="Calibri"/>
                <a:ea typeface="Calibri"/>
                <a:cs typeface="Calibri"/>
                <a:sym typeface="Calibri"/>
              </a:defRPr>
            </a:lvl2pPr>
            <a:lvl3pPr marL="0" lvl="2" indent="0" algn="r" rtl="0">
              <a:spcBef>
                <a:spcPts val="0"/>
              </a:spcBef>
              <a:buNone/>
              <a:defRPr sz="7725" b="0" i="0" u="none" strike="noStrike" cap="none">
                <a:solidFill>
                  <a:schemeClr val="accent6"/>
                </a:solidFill>
                <a:latin typeface="Calibri"/>
                <a:ea typeface="Calibri"/>
                <a:cs typeface="Calibri"/>
                <a:sym typeface="Calibri"/>
              </a:defRPr>
            </a:lvl3pPr>
            <a:lvl4pPr marL="0" lvl="3" indent="0" algn="r" rtl="0">
              <a:spcBef>
                <a:spcPts val="0"/>
              </a:spcBef>
              <a:buNone/>
              <a:defRPr sz="7725" b="0" i="0" u="none" strike="noStrike" cap="none">
                <a:solidFill>
                  <a:schemeClr val="accent6"/>
                </a:solidFill>
                <a:latin typeface="Calibri"/>
                <a:ea typeface="Calibri"/>
                <a:cs typeface="Calibri"/>
                <a:sym typeface="Calibri"/>
              </a:defRPr>
            </a:lvl4pPr>
            <a:lvl5pPr marL="0" lvl="4" indent="0" algn="r" rtl="0">
              <a:spcBef>
                <a:spcPts val="0"/>
              </a:spcBef>
              <a:buNone/>
              <a:defRPr sz="7725" b="0" i="0" u="none" strike="noStrike" cap="none">
                <a:solidFill>
                  <a:schemeClr val="accent6"/>
                </a:solidFill>
                <a:latin typeface="Calibri"/>
                <a:ea typeface="Calibri"/>
                <a:cs typeface="Calibri"/>
                <a:sym typeface="Calibri"/>
              </a:defRPr>
            </a:lvl5pPr>
            <a:lvl6pPr marL="0" lvl="5" indent="0" algn="r" rtl="0">
              <a:spcBef>
                <a:spcPts val="0"/>
              </a:spcBef>
              <a:buNone/>
              <a:defRPr sz="7725" b="0" i="0" u="none" strike="noStrike" cap="none">
                <a:solidFill>
                  <a:schemeClr val="accent6"/>
                </a:solidFill>
                <a:latin typeface="Calibri"/>
                <a:ea typeface="Calibri"/>
                <a:cs typeface="Calibri"/>
                <a:sym typeface="Calibri"/>
              </a:defRPr>
            </a:lvl6pPr>
            <a:lvl7pPr marL="0" lvl="6" indent="0" algn="r" rtl="0">
              <a:spcBef>
                <a:spcPts val="0"/>
              </a:spcBef>
              <a:buNone/>
              <a:defRPr sz="7725" b="0" i="0" u="none" strike="noStrike" cap="none">
                <a:solidFill>
                  <a:schemeClr val="accent6"/>
                </a:solidFill>
                <a:latin typeface="Calibri"/>
                <a:ea typeface="Calibri"/>
                <a:cs typeface="Calibri"/>
                <a:sym typeface="Calibri"/>
              </a:defRPr>
            </a:lvl7pPr>
            <a:lvl8pPr marL="0" lvl="7" indent="0" algn="r" rtl="0">
              <a:spcBef>
                <a:spcPts val="0"/>
              </a:spcBef>
              <a:buNone/>
              <a:defRPr sz="7725" b="0" i="0" u="none" strike="noStrike" cap="none">
                <a:solidFill>
                  <a:schemeClr val="accent6"/>
                </a:solidFill>
                <a:latin typeface="Calibri"/>
                <a:ea typeface="Calibri"/>
                <a:cs typeface="Calibri"/>
                <a:sym typeface="Calibri"/>
              </a:defRPr>
            </a:lvl8pPr>
            <a:lvl9pPr marL="0" lvl="8" indent="0" algn="r" rtl="0">
              <a:spcBef>
                <a:spcPts val="0"/>
              </a:spcBef>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85" name="Google Shape;285;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pic>
        <p:nvPicPr>
          <p:cNvPr id="286" name="Google Shape;286;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spTree>
    <p:extLst>
      <p:ext uri="{BB962C8B-B14F-4D97-AF65-F5344CB8AC3E}">
        <p14:creationId xmlns:p14="http://schemas.microsoft.com/office/powerpoint/2010/main" val="79270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0"/>
        <p:cNvGrpSpPr/>
        <p:nvPr/>
      </p:nvGrpSpPr>
      <p:grpSpPr>
        <a:xfrm>
          <a:off x="0" y="0"/>
          <a:ext cx="0" cy="0"/>
          <a:chOff x="0" y="0"/>
          <a:chExt cx="0" cy="0"/>
        </a:xfrm>
      </p:grpSpPr>
      <p:sp>
        <p:nvSpPr>
          <p:cNvPr id="41" name="Google Shape;41;g138a1e40217_0_3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2" name="Google Shape;42;g138a1e40217_0_31"/>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43" name="Google Shape;43;g138a1e40217_0_31"/>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44" name="Google Shape;44;g138a1e40217_0_3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4801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g138a1e40217_0_36"/>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7" name="Google Shape;47;g138a1e40217_0_36"/>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48" name="Google Shape;48;g138a1e40217_0_36"/>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49" name="Google Shape;49;g138a1e40217_0_36"/>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50" name="Google Shape;50;g138a1e40217_0_36"/>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51" name="Google Shape;51;g138a1e40217_0_36"/>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52" name="Google Shape;52;g138a1e40217_0_36"/>
          <p:cNvSpPr txBox="1"/>
          <p:nvPr/>
        </p:nvSpPr>
        <p:spPr>
          <a:xfrm>
            <a:off x="5176315" y="6484429"/>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C00000"/>
                </a:solidFill>
                <a:latin typeface="Calibri"/>
                <a:ea typeface="Calibri"/>
                <a:cs typeface="Calibri"/>
                <a:sym typeface="Calibri"/>
              </a:rPr>
              <a:t>Fuente:</a:t>
            </a:r>
            <a:endParaRPr sz="822" b="0" i="0" u="none" strike="noStrike" cap="none">
              <a:solidFill>
                <a:srgbClr val="C00000"/>
              </a:solidFill>
              <a:latin typeface="Calibri"/>
              <a:ea typeface="Calibri"/>
              <a:cs typeface="Calibri"/>
              <a:sym typeface="Calibri"/>
            </a:endParaRPr>
          </a:p>
        </p:txBody>
      </p:sp>
      <p:cxnSp>
        <p:nvCxnSpPr>
          <p:cNvPr id="53" name="Google Shape;53;g138a1e40217_0_36"/>
          <p:cNvCxnSpPr/>
          <p:nvPr/>
        </p:nvCxnSpPr>
        <p:spPr>
          <a:xfrm>
            <a:off x="623393" y="1772816"/>
            <a:ext cx="10772700"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98983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g138a1e40217_0_45"/>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6" name="Google Shape;56;g138a1e40217_0_45"/>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7" name="Google Shape;57;g138a1e40217_0_4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58" name="Google Shape;58;g138a1e40217_0_4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r>
              <a:rPr lang="es-ES"/>
              <a:t>Haga clic para modificar el estilo de subtítulo del patrón</a:t>
            </a:r>
            <a:endParaRPr/>
          </a:p>
        </p:txBody>
      </p:sp>
      <p:sp>
        <p:nvSpPr>
          <p:cNvPr id="59" name="Google Shape;59;g138a1e40217_0_45"/>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60" name="Google Shape;60;g138a1e40217_0_45"/>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61" name="Google Shape;61;g138a1e40217_0_4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62" name="Google Shape;62;g138a1e40217_0_4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12443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g138a1e40217_0_54"/>
          <p:cNvSpPr txBox="1">
            <a:spLocks noGrp="1"/>
          </p:cNvSpPr>
          <p:nvPr>
            <p:ph type="title"/>
          </p:nvPr>
        </p:nvSpPr>
        <p:spPr>
          <a:xfrm>
            <a:off x="645393" y="11663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65" name="Google Shape;65;g138a1e40217_0_54"/>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66" name="Google Shape;66;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
        <p:nvSpPr>
          <p:cNvPr id="67" name="Google Shape;67;g138a1e40217_0_54"/>
          <p:cNvSpPr txBox="1">
            <a:spLocks noGrp="1"/>
          </p:cNvSpPr>
          <p:nvPr>
            <p:ph type="body" idx="1"/>
          </p:nvPr>
        </p:nvSpPr>
        <p:spPr>
          <a:xfrm>
            <a:off x="788830" y="2924945"/>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68" name="Google Shape;68;g138a1e40217_0_54"/>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69" name="Google Shape;69;g138a1e40217_0_54"/>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70" name="Google Shape;70;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154599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g138a1e40217_0_6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73" name="Google Shape;73;g138a1e40217_0_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74" name="Google Shape;74;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75" name="Google Shape;75;g138a1e40217_0_6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76" name="Google Shape;76;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77" name="Google Shape;77;g138a1e40217_0_6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78" name="Google Shape;78;g138a1e40217_0_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79" name="Google Shape;79;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80" name="Google Shape;80;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394957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g138a1e40217_0_7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83" name="Google Shape;83;g138a1e40217_0_7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84" name="Google Shape;84;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85" name="Google Shape;85;g138a1e40217_0_7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86" name="Google Shape;86;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87" name="Google Shape;87;g138a1e40217_0_7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2022</a:t>
            </a:r>
          </a:p>
        </p:txBody>
      </p:sp>
      <p:sp>
        <p:nvSpPr>
          <p:cNvPr id="88" name="Google Shape;88;g138a1e40217_0_7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          </a:t>
            </a:r>
          </a:p>
        </p:txBody>
      </p:sp>
      <p:sp>
        <p:nvSpPr>
          <p:cNvPr id="89" name="Google Shape;89;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90" name="Google Shape;90;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19505171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g138a1e40217_0_0"/>
          <p:cNvSpPr/>
          <p:nvPr/>
        </p:nvSpPr>
        <p:spPr>
          <a:xfrm>
            <a:off x="1"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1" name="Google Shape;11;g138a1e40217_0_0"/>
          <p:cNvSpPr/>
          <p:nvPr/>
        </p:nvSpPr>
        <p:spPr>
          <a:xfrm>
            <a:off x="16" y="6334316"/>
            <a:ext cx="12192000" cy="666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 name="Google Shape;12;g138a1e40217_0_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138a1e40217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g138a1e40217_0_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2022</a:t>
            </a:r>
          </a:p>
        </p:txBody>
      </p:sp>
      <p:sp>
        <p:nvSpPr>
          <p:cNvPr id="15" name="Google Shape;15;g138a1e40217_0_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Ingeniería de Software I          </a:t>
            </a:r>
          </a:p>
        </p:txBody>
      </p:sp>
      <p:sp>
        <p:nvSpPr>
          <p:cNvPr id="16" name="Google Shape;16;g138a1e40217_0_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17" name="Google Shape;17;g138a1e40217_0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180352823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xtremeprogramming.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adaptivesd.com/" TargetMode="External"/><Relationship Id="rId5" Type="http://schemas.openxmlformats.org/officeDocument/2006/relationships/hyperlink" Target="http://www.crystalmethodologies.org/" TargetMode="External"/><Relationship Id="rId4" Type="http://schemas.openxmlformats.org/officeDocument/2006/relationships/hyperlink" Target="http://www.dsdm.or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gilealliance.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C00000"/>
              </a:buClr>
              <a:buSzPts val="3300"/>
              <a:buFont typeface="Calibri"/>
              <a:buNone/>
            </a:pPr>
            <a:r>
              <a:rPr lang="es-ES"/>
              <a:t>Ingeniería de Software I </a:t>
            </a:r>
            <a:endParaRPr/>
          </a:p>
        </p:txBody>
      </p:sp>
      <p:sp>
        <p:nvSpPr>
          <p:cNvPr id="108" name="Google Shape;108;p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s-ES"/>
              <a:t>Metodologías Ágiles</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Principios...</a:t>
            </a:r>
            <a:endParaRPr/>
          </a:p>
        </p:txBody>
      </p:sp>
      <p:sp>
        <p:nvSpPr>
          <p:cNvPr id="189" name="Google Shape;189;p1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90" name="Google Shape;190;p1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
        <p:nvSpPr>
          <p:cNvPr id="191" name="Google Shape;191;p10"/>
          <p:cNvSpPr txBox="1"/>
          <p:nvPr/>
        </p:nvSpPr>
        <p:spPr>
          <a:xfrm>
            <a:off x="868681" y="1865315"/>
            <a:ext cx="9913620" cy="3465244"/>
          </a:xfrm>
          <a:prstGeom prst="rect">
            <a:avLst/>
          </a:prstGeom>
          <a:noFill/>
          <a:ln>
            <a:noFill/>
          </a:ln>
        </p:spPr>
        <p:txBody>
          <a:bodyPr spcFirstLastPara="1" wrap="square" lIns="91425" tIns="45700" rIns="91425" bIns="45700" anchor="t" anchorCtr="0">
            <a:spAutoFit/>
          </a:bodyPr>
          <a:lstStyle/>
          <a:p>
            <a:pPr marL="914400" marR="0" lvl="1" indent="-457200" algn="l" rtl="0">
              <a:lnSpc>
                <a:spcPct val="115000"/>
              </a:lnSpc>
              <a:spcBef>
                <a:spcPts val="0"/>
              </a:spcBef>
              <a:spcAft>
                <a:spcPts val="0"/>
              </a:spcAft>
              <a:buClr>
                <a:schemeClr val="dk1"/>
              </a:buClr>
              <a:buSzPts val="2400"/>
              <a:buFont typeface="Calibri"/>
              <a:buAutoNum type="arabicPeriod" startAt="9"/>
            </a:pPr>
            <a:r>
              <a:rPr lang="es-ES" sz="2400" b="0" i="0" u="none" strike="noStrike" cap="none">
                <a:solidFill>
                  <a:schemeClr val="dk1"/>
                </a:solidFill>
                <a:latin typeface="Calibri"/>
                <a:ea typeface="Calibri"/>
                <a:cs typeface="Calibri"/>
                <a:sym typeface="Calibri"/>
              </a:rPr>
              <a:t>Atención continua a la excelencia técnica y buen diseño incrementa la agilidad.</a:t>
            </a:r>
            <a:endParaRPr/>
          </a:p>
          <a:p>
            <a:pPr marL="914400" marR="0" lvl="1" indent="-457200" algn="l" rtl="0">
              <a:lnSpc>
                <a:spcPct val="115000"/>
              </a:lnSpc>
              <a:spcBef>
                <a:spcPts val="0"/>
              </a:spcBef>
              <a:spcAft>
                <a:spcPts val="0"/>
              </a:spcAft>
              <a:buClr>
                <a:schemeClr val="dk1"/>
              </a:buClr>
              <a:buSzPts val="2400"/>
              <a:buFont typeface="Calibri"/>
              <a:buAutoNum type="arabicPeriod" startAt="9"/>
            </a:pPr>
            <a:r>
              <a:rPr lang="es-ES" sz="2400" b="0" i="0" u="none" strike="noStrike" cap="none">
                <a:solidFill>
                  <a:schemeClr val="dk1"/>
                </a:solidFill>
                <a:latin typeface="Calibri"/>
                <a:ea typeface="Calibri"/>
                <a:cs typeface="Calibri"/>
                <a:sym typeface="Calibri"/>
              </a:rPr>
              <a:t>Simplicidad (el arte de maximizar la cantidad de trabajo no dado) es esencial.</a:t>
            </a:r>
            <a:endParaRPr/>
          </a:p>
          <a:p>
            <a:pPr marL="914400" marR="0" lvl="1" indent="-457200" algn="l" rtl="0">
              <a:lnSpc>
                <a:spcPct val="115000"/>
              </a:lnSpc>
              <a:spcBef>
                <a:spcPts val="0"/>
              </a:spcBef>
              <a:spcAft>
                <a:spcPts val="0"/>
              </a:spcAft>
              <a:buClr>
                <a:schemeClr val="dk1"/>
              </a:buClr>
              <a:buSzPts val="2400"/>
              <a:buFont typeface="Calibri"/>
              <a:buAutoNum type="arabicPeriod" startAt="9"/>
            </a:pPr>
            <a:r>
              <a:rPr lang="es-ES" sz="2400" b="0" i="0" u="none" strike="noStrike" cap="none">
                <a:solidFill>
                  <a:schemeClr val="dk1"/>
                </a:solidFill>
                <a:latin typeface="Calibri"/>
                <a:ea typeface="Calibri"/>
                <a:cs typeface="Calibri"/>
                <a:sym typeface="Calibri"/>
              </a:rPr>
              <a:t>Las mejores arquitecturas, requerimientos y diseños surgen de la propia organización de los equipos.</a:t>
            </a:r>
            <a:endParaRPr/>
          </a:p>
          <a:p>
            <a:pPr marL="914400" marR="0" lvl="1" indent="-457200" algn="l" rtl="0">
              <a:lnSpc>
                <a:spcPct val="115000"/>
              </a:lnSpc>
              <a:spcBef>
                <a:spcPts val="0"/>
              </a:spcBef>
              <a:spcAft>
                <a:spcPts val="0"/>
              </a:spcAft>
              <a:buClr>
                <a:schemeClr val="dk1"/>
              </a:buClr>
              <a:buSzPts val="2400"/>
              <a:buFont typeface="Calibri"/>
              <a:buAutoNum type="arabicPeriod" startAt="9"/>
            </a:pPr>
            <a:r>
              <a:rPr lang="es-ES" sz="2400" b="0" i="0" u="none" strike="noStrike" cap="none">
                <a:solidFill>
                  <a:schemeClr val="dk1"/>
                </a:solidFill>
                <a:latin typeface="Calibri"/>
                <a:ea typeface="Calibri"/>
                <a:cs typeface="Calibri"/>
                <a:sym typeface="Calibri"/>
              </a:rPr>
              <a:t>A intervalos regulares, el equipo reflexiona sobre cómo volverse más efectivo, entonces afina y ajusta su comportamiento en consecuencia.</a:t>
            </a:r>
            <a:endParaRPr/>
          </a:p>
        </p:txBody>
      </p:sp>
      <p:sp>
        <p:nvSpPr>
          <p:cNvPr id="2" name="Marcador de fecha 1">
            <a:extLst>
              <a:ext uri="{FF2B5EF4-FFF2-40B4-BE49-F238E27FC236}">
                <a16:creationId xmlns:a16="http://schemas.microsoft.com/office/drawing/2014/main" id="{9BB074F6-39D9-D335-0AFB-75BBD33DF404}"/>
              </a:ext>
            </a:extLst>
          </p:cNvPr>
          <p:cNvSpPr>
            <a:spLocks noGrp="1"/>
          </p:cNvSpPr>
          <p:nvPr>
            <p:ph type="dt" idx="10"/>
          </p:nvPr>
        </p:nvSpPr>
        <p:spPr/>
        <p:txBody>
          <a:bodyPr/>
          <a:lstStyle/>
          <a:p>
            <a:r>
              <a:rPr lang="es-AR"/>
              <a:t>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Comparación Ágil vs. No Ágil </a:t>
            </a:r>
            <a:endParaRPr/>
          </a:p>
        </p:txBody>
      </p:sp>
      <p:sp>
        <p:nvSpPr>
          <p:cNvPr id="197" name="Google Shape;197;p1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98" name="Google Shape;198;p1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grpSp>
        <p:nvGrpSpPr>
          <p:cNvPr id="199" name="Google Shape;199;p11"/>
          <p:cNvGrpSpPr/>
          <p:nvPr/>
        </p:nvGrpSpPr>
        <p:grpSpPr>
          <a:xfrm>
            <a:off x="1854172" y="1737364"/>
            <a:ext cx="7924800" cy="4339879"/>
            <a:chOff x="-3" y="-3"/>
            <a:chExt cx="3710" cy="3143"/>
          </a:xfrm>
        </p:grpSpPr>
        <p:grpSp>
          <p:nvGrpSpPr>
            <p:cNvPr id="200" name="Google Shape;200;p11"/>
            <p:cNvGrpSpPr/>
            <p:nvPr/>
          </p:nvGrpSpPr>
          <p:grpSpPr>
            <a:xfrm>
              <a:off x="-3" y="0"/>
              <a:ext cx="3707" cy="3137"/>
              <a:chOff x="-3" y="0"/>
              <a:chExt cx="3707" cy="3137"/>
            </a:xfrm>
          </p:grpSpPr>
          <p:grpSp>
            <p:nvGrpSpPr>
              <p:cNvPr id="201" name="Google Shape;201;p11"/>
              <p:cNvGrpSpPr/>
              <p:nvPr/>
            </p:nvGrpSpPr>
            <p:grpSpPr>
              <a:xfrm>
                <a:off x="0" y="0"/>
                <a:ext cx="1852" cy="374"/>
                <a:chOff x="0" y="0"/>
                <a:chExt cx="1852" cy="374"/>
              </a:xfrm>
            </p:grpSpPr>
            <p:sp>
              <p:nvSpPr>
                <p:cNvPr id="202" name="Google Shape;202;p11"/>
                <p:cNvSpPr/>
                <p:nvPr/>
              </p:nvSpPr>
              <p:spPr>
                <a:xfrm>
                  <a:off x="28" y="0"/>
                  <a:ext cx="1796" cy="374"/>
                </a:xfrm>
                <a:prstGeom prst="rect">
                  <a:avLst/>
                </a:prstGeom>
                <a:noFill/>
                <a:ln>
                  <a:noFill/>
                </a:ln>
              </p:spPr>
              <p:txBody>
                <a:bodyPr spcFirstLastPara="1" wrap="square" lIns="91425" tIns="45700" rIns="91425" bIns="0" anchor="t" anchorCtr="0">
                  <a:noAutofit/>
                </a:bodyPr>
                <a:lstStyle/>
                <a:p>
                  <a:pPr marL="0" marR="0" lvl="0" indent="0" algn="ctr" rtl="0">
                    <a:spcBef>
                      <a:spcPts val="0"/>
                    </a:spcBef>
                    <a:spcAft>
                      <a:spcPts val="0"/>
                    </a:spcAft>
                    <a:buNone/>
                  </a:pPr>
                  <a:r>
                    <a:rPr lang="es-ES" sz="2000" b="1" i="0" u="none" strike="noStrike" cap="none">
                      <a:solidFill>
                        <a:schemeClr val="dk1"/>
                      </a:solidFill>
                      <a:latin typeface="Calibri"/>
                      <a:ea typeface="Calibri"/>
                      <a:cs typeface="Calibri"/>
                      <a:sym typeface="Calibri"/>
                    </a:rPr>
                    <a:t>Metodología Ágil</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03" name="Google Shape;203;p11"/>
                <p:cNvSpPr/>
                <p:nvPr/>
              </p:nvSpPr>
              <p:spPr>
                <a:xfrm>
                  <a:off x="0" y="0"/>
                  <a:ext cx="1852" cy="37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 name="Google Shape;204;p11"/>
              <p:cNvGrpSpPr/>
              <p:nvPr/>
            </p:nvGrpSpPr>
            <p:grpSpPr>
              <a:xfrm>
                <a:off x="1852" y="0"/>
                <a:ext cx="1852" cy="374"/>
                <a:chOff x="1852" y="0"/>
                <a:chExt cx="1852" cy="374"/>
              </a:xfrm>
            </p:grpSpPr>
            <p:sp>
              <p:nvSpPr>
                <p:cNvPr id="205" name="Google Shape;205;p11"/>
                <p:cNvSpPr/>
                <p:nvPr/>
              </p:nvSpPr>
              <p:spPr>
                <a:xfrm>
                  <a:off x="1880" y="0"/>
                  <a:ext cx="1796" cy="374"/>
                </a:xfrm>
                <a:prstGeom prst="rect">
                  <a:avLst/>
                </a:prstGeom>
                <a:noFill/>
                <a:ln>
                  <a:noFill/>
                </a:ln>
              </p:spPr>
              <p:txBody>
                <a:bodyPr spcFirstLastPara="1" wrap="square" lIns="91425" tIns="45700" rIns="91425" bIns="0" anchor="t" anchorCtr="0">
                  <a:noAutofit/>
                </a:bodyPr>
                <a:lstStyle/>
                <a:p>
                  <a:pPr marL="0" marR="0" lvl="0" indent="0" algn="ctr" rtl="0">
                    <a:spcBef>
                      <a:spcPts val="0"/>
                    </a:spcBef>
                    <a:spcAft>
                      <a:spcPts val="0"/>
                    </a:spcAft>
                    <a:buNone/>
                  </a:pPr>
                  <a:r>
                    <a:rPr lang="es-ES" sz="2000" b="1" i="0" u="none" strike="noStrike" cap="none">
                      <a:solidFill>
                        <a:schemeClr val="dk1"/>
                      </a:solidFill>
                      <a:latin typeface="Calibri"/>
                      <a:ea typeface="Calibri"/>
                      <a:cs typeface="Calibri"/>
                      <a:sym typeface="Calibri"/>
                    </a:rPr>
                    <a:t>Metodología No Ágil</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06" name="Google Shape;206;p11"/>
                <p:cNvSpPr/>
                <p:nvPr/>
              </p:nvSpPr>
              <p:spPr>
                <a:xfrm>
                  <a:off x="1852" y="0"/>
                  <a:ext cx="1852" cy="37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11"/>
              <p:cNvGrpSpPr/>
              <p:nvPr/>
            </p:nvGrpSpPr>
            <p:grpSpPr>
              <a:xfrm>
                <a:off x="0" y="374"/>
                <a:ext cx="1852" cy="403"/>
                <a:chOff x="0" y="374"/>
                <a:chExt cx="1852" cy="403"/>
              </a:xfrm>
            </p:grpSpPr>
            <p:sp>
              <p:nvSpPr>
                <p:cNvPr id="208" name="Google Shape;208;p11"/>
                <p:cNvSpPr/>
                <p:nvPr/>
              </p:nvSpPr>
              <p:spPr>
                <a:xfrm>
                  <a:off x="28" y="374"/>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Pocos Artefactos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09" name="Google Shape;209;p11"/>
                <p:cNvSpPr/>
                <p:nvPr/>
              </p:nvSpPr>
              <p:spPr>
                <a:xfrm>
                  <a:off x="0" y="374"/>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0" name="Google Shape;210;p11"/>
              <p:cNvGrpSpPr/>
              <p:nvPr/>
            </p:nvGrpSpPr>
            <p:grpSpPr>
              <a:xfrm>
                <a:off x="1852" y="374"/>
                <a:ext cx="1852" cy="403"/>
                <a:chOff x="1852" y="374"/>
                <a:chExt cx="1852" cy="403"/>
              </a:xfrm>
            </p:grpSpPr>
            <p:sp>
              <p:nvSpPr>
                <p:cNvPr id="211" name="Google Shape;211;p11"/>
                <p:cNvSpPr/>
                <p:nvPr/>
              </p:nvSpPr>
              <p:spPr>
                <a:xfrm>
                  <a:off x="1880" y="374"/>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Más Artefactos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12" name="Google Shape;212;p11"/>
                <p:cNvSpPr/>
                <p:nvPr/>
              </p:nvSpPr>
              <p:spPr>
                <a:xfrm>
                  <a:off x="1852" y="374"/>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11"/>
              <p:cNvGrpSpPr/>
              <p:nvPr/>
            </p:nvGrpSpPr>
            <p:grpSpPr>
              <a:xfrm>
                <a:off x="0" y="777"/>
                <a:ext cx="1852" cy="403"/>
                <a:chOff x="0" y="777"/>
                <a:chExt cx="1852" cy="403"/>
              </a:xfrm>
            </p:grpSpPr>
            <p:sp>
              <p:nvSpPr>
                <p:cNvPr id="214" name="Google Shape;214;p11"/>
                <p:cNvSpPr/>
                <p:nvPr/>
              </p:nvSpPr>
              <p:spPr>
                <a:xfrm>
                  <a:off x="28" y="777"/>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Pocos Roles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15" name="Google Shape;215;p11"/>
                <p:cNvSpPr/>
                <p:nvPr/>
              </p:nvSpPr>
              <p:spPr>
                <a:xfrm>
                  <a:off x="0" y="777"/>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11"/>
              <p:cNvGrpSpPr/>
              <p:nvPr/>
            </p:nvGrpSpPr>
            <p:grpSpPr>
              <a:xfrm>
                <a:off x="1852" y="777"/>
                <a:ext cx="1852" cy="403"/>
                <a:chOff x="1852" y="777"/>
                <a:chExt cx="1852" cy="403"/>
              </a:xfrm>
            </p:grpSpPr>
            <p:sp>
              <p:nvSpPr>
                <p:cNvPr id="217" name="Google Shape;217;p11"/>
                <p:cNvSpPr/>
                <p:nvPr/>
              </p:nvSpPr>
              <p:spPr>
                <a:xfrm>
                  <a:off x="1880" y="777"/>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Más Roles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18" name="Google Shape;218;p11"/>
                <p:cNvSpPr/>
                <p:nvPr/>
              </p:nvSpPr>
              <p:spPr>
                <a:xfrm>
                  <a:off x="1852" y="777"/>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1"/>
              <p:cNvGrpSpPr/>
              <p:nvPr/>
            </p:nvGrpSpPr>
            <p:grpSpPr>
              <a:xfrm>
                <a:off x="0" y="1180"/>
                <a:ext cx="1852" cy="518"/>
                <a:chOff x="0" y="1180"/>
                <a:chExt cx="1852" cy="518"/>
              </a:xfrm>
            </p:grpSpPr>
            <p:sp>
              <p:nvSpPr>
                <p:cNvPr id="220" name="Google Shape;220;p11"/>
                <p:cNvSpPr/>
                <p:nvPr/>
              </p:nvSpPr>
              <p:spPr>
                <a:xfrm>
                  <a:off x="28" y="1180"/>
                  <a:ext cx="1796"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dirty="0">
                      <a:solidFill>
                        <a:schemeClr val="dk1"/>
                      </a:solidFill>
                      <a:latin typeface="Calibri"/>
                      <a:ea typeface="Calibri"/>
                      <a:cs typeface="Calibri"/>
                      <a:sym typeface="Calibri"/>
                    </a:rPr>
                    <a:t>No existe un contrato tradicional o al menos es bastante flexible</a:t>
                  </a:r>
                  <a:endParaRPr dirty="0"/>
                </a:p>
                <a:p>
                  <a:pPr marL="0" marR="0" lvl="0" indent="0" algn="ctr" rtl="0">
                    <a:spcBef>
                      <a:spcPts val="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221" name="Google Shape;221;p11"/>
                <p:cNvSpPr/>
                <p:nvPr/>
              </p:nvSpPr>
              <p:spPr>
                <a:xfrm>
                  <a:off x="0" y="1180"/>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1"/>
              <p:cNvGrpSpPr/>
              <p:nvPr/>
            </p:nvGrpSpPr>
            <p:grpSpPr>
              <a:xfrm>
                <a:off x="1852" y="1180"/>
                <a:ext cx="1852" cy="518"/>
                <a:chOff x="1852" y="1180"/>
                <a:chExt cx="1852" cy="518"/>
              </a:xfrm>
            </p:grpSpPr>
            <p:sp>
              <p:nvSpPr>
                <p:cNvPr id="223" name="Google Shape;223;p11"/>
                <p:cNvSpPr/>
                <p:nvPr/>
              </p:nvSpPr>
              <p:spPr>
                <a:xfrm>
                  <a:off x="1880" y="1180"/>
                  <a:ext cx="1796"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Existe un contrato prefijado</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24" name="Google Shape;224;p11"/>
                <p:cNvSpPr/>
                <p:nvPr/>
              </p:nvSpPr>
              <p:spPr>
                <a:xfrm>
                  <a:off x="1852" y="1180"/>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5" name="Google Shape;225;p11"/>
              <p:cNvGrpSpPr/>
              <p:nvPr/>
            </p:nvGrpSpPr>
            <p:grpSpPr>
              <a:xfrm>
                <a:off x="0" y="1698"/>
                <a:ext cx="1852" cy="518"/>
                <a:chOff x="0" y="1698"/>
                <a:chExt cx="1852" cy="518"/>
              </a:xfrm>
            </p:grpSpPr>
            <p:sp>
              <p:nvSpPr>
                <p:cNvPr id="226" name="Google Shape;226;p11"/>
                <p:cNvSpPr/>
                <p:nvPr/>
              </p:nvSpPr>
              <p:spPr>
                <a:xfrm>
                  <a:off x="28" y="1698"/>
                  <a:ext cx="1796"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El cliente es parte del equipo de desarrollo (además in-situ)</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27" name="Google Shape;227;p11"/>
                <p:cNvSpPr/>
                <p:nvPr/>
              </p:nvSpPr>
              <p:spPr>
                <a:xfrm>
                  <a:off x="0" y="1698"/>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8" name="Google Shape;228;p11"/>
              <p:cNvGrpSpPr/>
              <p:nvPr/>
            </p:nvGrpSpPr>
            <p:grpSpPr>
              <a:xfrm>
                <a:off x="1852" y="1698"/>
                <a:ext cx="1852" cy="518"/>
                <a:chOff x="1852" y="1698"/>
                <a:chExt cx="1852" cy="518"/>
              </a:xfrm>
            </p:grpSpPr>
            <p:sp>
              <p:nvSpPr>
                <p:cNvPr id="229" name="Google Shape;229;p11"/>
                <p:cNvSpPr/>
                <p:nvPr/>
              </p:nvSpPr>
              <p:spPr>
                <a:xfrm>
                  <a:off x="1880" y="1698"/>
                  <a:ext cx="1796"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El cliente interactúa con el equipo de desarrollo mediante reuniones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30" name="Google Shape;230;p11"/>
                <p:cNvSpPr/>
                <p:nvPr/>
              </p:nvSpPr>
              <p:spPr>
                <a:xfrm>
                  <a:off x="1852" y="1698"/>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1" name="Google Shape;231;p11"/>
              <p:cNvGrpSpPr/>
              <p:nvPr/>
            </p:nvGrpSpPr>
            <p:grpSpPr>
              <a:xfrm>
                <a:off x="-3" y="2216"/>
                <a:ext cx="1855" cy="518"/>
                <a:chOff x="-3" y="2216"/>
                <a:chExt cx="1855" cy="518"/>
              </a:xfrm>
            </p:grpSpPr>
            <p:sp>
              <p:nvSpPr>
                <p:cNvPr id="232" name="Google Shape;232;p11"/>
                <p:cNvSpPr/>
                <p:nvPr/>
              </p:nvSpPr>
              <p:spPr>
                <a:xfrm>
                  <a:off x="-3" y="2216"/>
                  <a:ext cx="1827"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Grupos pequeños (&lt; 10 integrantes) y trabajando en el mismo sitio</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33" name="Google Shape;233;p11"/>
                <p:cNvSpPr/>
                <p:nvPr/>
              </p:nvSpPr>
              <p:spPr>
                <a:xfrm>
                  <a:off x="0" y="2216"/>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4" name="Google Shape;234;p11"/>
              <p:cNvGrpSpPr/>
              <p:nvPr/>
            </p:nvGrpSpPr>
            <p:grpSpPr>
              <a:xfrm>
                <a:off x="1852" y="2216"/>
                <a:ext cx="1852" cy="518"/>
                <a:chOff x="1852" y="2216"/>
                <a:chExt cx="1852" cy="518"/>
              </a:xfrm>
            </p:grpSpPr>
            <p:sp>
              <p:nvSpPr>
                <p:cNvPr id="235" name="Google Shape;235;p11"/>
                <p:cNvSpPr/>
                <p:nvPr/>
              </p:nvSpPr>
              <p:spPr>
                <a:xfrm>
                  <a:off x="1880" y="2216"/>
                  <a:ext cx="1796" cy="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Grupos grandes</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36" name="Google Shape;236;p11"/>
                <p:cNvSpPr/>
                <p:nvPr/>
              </p:nvSpPr>
              <p:spPr>
                <a:xfrm>
                  <a:off x="1852" y="2216"/>
                  <a:ext cx="1852"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7" name="Google Shape;237;p11"/>
              <p:cNvGrpSpPr/>
              <p:nvPr/>
            </p:nvGrpSpPr>
            <p:grpSpPr>
              <a:xfrm>
                <a:off x="0" y="2734"/>
                <a:ext cx="1852" cy="403"/>
                <a:chOff x="0" y="2734"/>
                <a:chExt cx="1852" cy="403"/>
              </a:xfrm>
            </p:grpSpPr>
            <p:sp>
              <p:nvSpPr>
                <p:cNvPr id="238" name="Google Shape;238;p11"/>
                <p:cNvSpPr/>
                <p:nvPr/>
              </p:nvSpPr>
              <p:spPr>
                <a:xfrm>
                  <a:off x="28" y="2734"/>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Menos énfasis en la arquitectura</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39" name="Google Shape;239;p11"/>
                <p:cNvSpPr/>
                <p:nvPr/>
              </p:nvSpPr>
              <p:spPr>
                <a:xfrm>
                  <a:off x="0" y="2734"/>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0" name="Google Shape;240;p11"/>
              <p:cNvGrpSpPr/>
              <p:nvPr/>
            </p:nvGrpSpPr>
            <p:grpSpPr>
              <a:xfrm>
                <a:off x="1852" y="2734"/>
                <a:ext cx="1852" cy="403"/>
                <a:chOff x="1852" y="2734"/>
                <a:chExt cx="1852" cy="403"/>
              </a:xfrm>
            </p:grpSpPr>
            <p:sp>
              <p:nvSpPr>
                <p:cNvPr id="241" name="Google Shape;241;p11"/>
                <p:cNvSpPr/>
                <p:nvPr/>
              </p:nvSpPr>
              <p:spPr>
                <a:xfrm>
                  <a:off x="1880" y="2734"/>
                  <a:ext cx="1796" cy="4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0" i="0" u="none" strike="noStrike" cap="none">
                      <a:solidFill>
                        <a:schemeClr val="dk1"/>
                      </a:solidFill>
                      <a:latin typeface="Calibri"/>
                      <a:ea typeface="Calibri"/>
                      <a:cs typeface="Calibri"/>
                      <a:sym typeface="Calibri"/>
                    </a:rPr>
                    <a:t>La arquitectura es esencial</a:t>
                  </a:r>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42" name="Google Shape;242;p11"/>
                <p:cNvSpPr/>
                <p:nvPr/>
              </p:nvSpPr>
              <p:spPr>
                <a:xfrm>
                  <a:off x="1852" y="2734"/>
                  <a:ext cx="185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43" name="Google Shape;243;p11"/>
            <p:cNvSpPr/>
            <p:nvPr/>
          </p:nvSpPr>
          <p:spPr>
            <a:xfrm>
              <a:off x="-3" y="-3"/>
              <a:ext cx="3710" cy="3143"/>
            </a:xfrm>
            <a:prstGeom prst="rect">
              <a:avLst/>
            </a:prstGeom>
            <a:noFill/>
            <a:ln w="11100"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Marcador de fecha 1">
            <a:extLst>
              <a:ext uri="{FF2B5EF4-FFF2-40B4-BE49-F238E27FC236}">
                <a16:creationId xmlns:a16="http://schemas.microsoft.com/office/drawing/2014/main" id="{4005A8EF-DE80-D449-87F8-3BE564F74061}"/>
              </a:ext>
            </a:extLst>
          </p:cNvPr>
          <p:cNvSpPr>
            <a:spLocks noGrp="1"/>
          </p:cNvSpPr>
          <p:nvPr>
            <p:ph type="dt" idx="10"/>
          </p:nvPr>
        </p:nvSpPr>
        <p:spPr/>
        <p:txBody>
          <a:bodyPr/>
          <a:lstStyle/>
          <a:p>
            <a:r>
              <a:rPr lang="es-AR"/>
              <a:t>2022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Desventajas</a:t>
            </a:r>
            <a:endParaRPr/>
          </a:p>
        </p:txBody>
      </p:sp>
      <p:sp>
        <p:nvSpPr>
          <p:cNvPr id="249" name="Google Shape;249;p12"/>
          <p:cNvSpPr txBox="1">
            <a:spLocks noGrp="1"/>
          </p:cNvSpPr>
          <p:nvPr>
            <p:ph type="body" idx="1"/>
          </p:nvPr>
        </p:nvSpPr>
        <p:spPr>
          <a:xfrm>
            <a:off x="1153958" y="1916723"/>
            <a:ext cx="10058401" cy="3766185"/>
          </a:xfrm>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2000"/>
              <a:buNone/>
            </a:pPr>
            <a:r>
              <a:rPr lang="es-ES" sz="2000" dirty="0"/>
              <a:t>En la práctica, los principios que subyacen a los métodos ágiles son a veces difíciles de cumplir:</a:t>
            </a:r>
            <a:endParaRPr dirty="0"/>
          </a:p>
          <a:p>
            <a:pPr marL="342900" lvl="0" algn="l" rtl="0">
              <a:lnSpc>
                <a:spcPct val="85000"/>
              </a:lnSpc>
              <a:spcBef>
                <a:spcPts val="975"/>
              </a:spcBef>
              <a:spcAft>
                <a:spcPts val="0"/>
              </a:spcAft>
              <a:buClrTx/>
              <a:buSzPts val="2000"/>
              <a:buFont typeface="Wingdings" panose="05000000000000000000" pitchFamily="2" charset="2"/>
              <a:buChar char="q"/>
            </a:pPr>
            <a:r>
              <a:rPr lang="es-ES" sz="2000" b="1" dirty="0"/>
              <a:t>Aunque es atractiva la idea de involucrar al cliente en el proceso de desarrollo, </a:t>
            </a:r>
            <a:r>
              <a:rPr lang="es-ES" sz="2000" dirty="0"/>
              <a:t>los representantes del cliente están sujetos a otras presiones, y no intervienen por completo en el desarrollo del software.</a:t>
            </a:r>
            <a:endParaRPr dirty="0"/>
          </a:p>
          <a:p>
            <a:pPr marL="342900" lvl="0" algn="l" rtl="0">
              <a:lnSpc>
                <a:spcPct val="85000"/>
              </a:lnSpc>
              <a:spcBef>
                <a:spcPts val="975"/>
              </a:spcBef>
              <a:spcAft>
                <a:spcPts val="0"/>
              </a:spcAft>
              <a:buClrTx/>
              <a:buSzPts val="2000"/>
              <a:buFont typeface="Wingdings" panose="05000000000000000000" pitchFamily="2" charset="2"/>
              <a:buChar char="q"/>
            </a:pPr>
            <a:r>
              <a:rPr lang="es-ES" sz="2000" b="1" dirty="0"/>
              <a:t>Priorizar los cambios podría ser difícil, </a:t>
            </a:r>
            <a:r>
              <a:rPr lang="es-ES" sz="2000" dirty="0"/>
              <a:t>sobre todo en sistemas donde  existen muchos participantes. Cada uno por lo general ofrece diversas prioridades a diferentes cambios.</a:t>
            </a:r>
            <a:endParaRPr dirty="0"/>
          </a:p>
          <a:p>
            <a:pPr marL="342900" lvl="0" algn="l" rtl="0">
              <a:lnSpc>
                <a:spcPct val="85000"/>
              </a:lnSpc>
              <a:spcBef>
                <a:spcPts val="975"/>
              </a:spcBef>
              <a:spcAft>
                <a:spcPts val="0"/>
              </a:spcAft>
              <a:buClrTx/>
              <a:buSzPts val="2000"/>
              <a:buFont typeface="Wingdings" panose="05000000000000000000" pitchFamily="2" charset="2"/>
              <a:buChar char="q"/>
            </a:pPr>
            <a:r>
              <a:rPr lang="es-ES" sz="2000" b="1" dirty="0"/>
              <a:t>Mantener la simplicidad requiere trabajo adicional. </a:t>
            </a:r>
            <a:r>
              <a:rPr lang="es-ES" sz="2000" dirty="0"/>
              <a:t>Bajo la presión de fechas de entrega, es posible que los miembros del equipo carezcan de tiempo para realizar las  simplificaciones deseables al sistema.</a:t>
            </a:r>
            <a:endParaRPr dirty="0"/>
          </a:p>
          <a:p>
            <a:pPr marL="342900" lvl="0" algn="l" rtl="0">
              <a:lnSpc>
                <a:spcPct val="85000"/>
              </a:lnSpc>
              <a:spcBef>
                <a:spcPts val="975"/>
              </a:spcBef>
              <a:spcAft>
                <a:spcPts val="0"/>
              </a:spcAft>
              <a:buClrTx/>
              <a:buSzPts val="2000"/>
              <a:buFont typeface="Wingdings" panose="05000000000000000000" pitchFamily="2" charset="2"/>
              <a:buChar char="q"/>
            </a:pPr>
            <a:r>
              <a:rPr lang="es-ES" sz="2000" b="1" dirty="0"/>
              <a:t>Muchas organizaciones, especialmente las grandes compañías, pasan años cambiando su cultura, de tal modo que los procesos se definan y continúen</a:t>
            </a:r>
            <a:r>
              <a:rPr lang="es-ES" sz="2000" dirty="0"/>
              <a:t>. Para ellas, resulta difícil moverse hacia un modelo de trabajo donde los procesos sean informales y estén definidos por equipos de desarrollo.</a:t>
            </a:r>
            <a:endParaRPr dirty="0"/>
          </a:p>
        </p:txBody>
      </p:sp>
      <p:sp>
        <p:nvSpPr>
          <p:cNvPr id="250" name="Google Shape;250;p1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251" name="Google Shape;251;p1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
        <p:nvSpPr>
          <p:cNvPr id="2" name="Marcador de fecha 1">
            <a:extLst>
              <a:ext uri="{FF2B5EF4-FFF2-40B4-BE49-F238E27FC236}">
                <a16:creationId xmlns:a16="http://schemas.microsoft.com/office/drawing/2014/main" id="{D605242B-1EA5-6E60-F3F7-846B66D13060}"/>
              </a:ext>
            </a:extLst>
          </p:cNvPr>
          <p:cNvSpPr>
            <a:spLocks noGrp="1"/>
          </p:cNvSpPr>
          <p:nvPr>
            <p:ph type="dt" idx="10"/>
          </p:nvPr>
        </p:nvSpPr>
        <p:spPr/>
        <p:txBody>
          <a:bodyPr/>
          <a:lstStyle/>
          <a:p>
            <a:r>
              <a:rPr lang="es-AR"/>
              <a:t>2022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Desventajas</a:t>
            </a:r>
            <a:endParaRPr/>
          </a:p>
        </p:txBody>
      </p:sp>
      <p:sp>
        <p:nvSpPr>
          <p:cNvPr id="257" name="Google Shape;257;p13"/>
          <p:cNvSpPr txBox="1">
            <a:spLocks noGrp="1"/>
          </p:cNvSpPr>
          <p:nvPr>
            <p:ph type="body" idx="1"/>
          </p:nvPr>
        </p:nvSpPr>
        <p:spPr>
          <a:xfrm>
            <a:off x="1239365" y="2001129"/>
            <a:ext cx="9916316" cy="3766185"/>
          </a:xfrm>
          <a:prstGeom prst="rect">
            <a:avLst/>
          </a:prstGeom>
          <a:noFill/>
          <a:ln>
            <a:noFill/>
          </a:ln>
        </p:spPr>
        <p:txBody>
          <a:bodyPr spcFirstLastPara="1" wrap="square" lIns="91425" tIns="45700" rIns="91425" bIns="45700" anchor="t" anchorCtr="0">
            <a:no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200" dirty="0"/>
              <a:t>Por lo general, el documento de requerimientos del software forma parte del contrato entre el cliente y el proveedor. Como en los métodos ágiles se minimiza la documentación, suele ser complejo reglamentarlo.</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dirty="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endParaRPr sz="2200" dirty="0"/>
          </a:p>
        </p:txBody>
      </p:sp>
      <p:sp>
        <p:nvSpPr>
          <p:cNvPr id="258" name="Google Shape;258;p1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259" name="Google Shape;259;p1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
        <p:nvSpPr>
          <p:cNvPr id="2" name="Marcador de fecha 1">
            <a:extLst>
              <a:ext uri="{FF2B5EF4-FFF2-40B4-BE49-F238E27FC236}">
                <a16:creationId xmlns:a16="http://schemas.microsoft.com/office/drawing/2014/main" id="{793BC56E-B696-70CC-1C61-C9E40478E4EB}"/>
              </a:ext>
            </a:extLst>
          </p:cNvPr>
          <p:cNvSpPr>
            <a:spLocks noGrp="1"/>
          </p:cNvSpPr>
          <p:nvPr>
            <p:ph type="dt" idx="10"/>
          </p:nvPr>
        </p:nvSpPr>
        <p:spPr/>
        <p:txBody>
          <a:bodyPr/>
          <a:lstStyle/>
          <a:p>
            <a:r>
              <a:rPr lang="es-AR"/>
              <a:t>2022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dirty="0"/>
              <a:t>Principales Metodologías Agiles </a:t>
            </a:r>
            <a:endParaRPr dirty="0"/>
          </a:p>
        </p:txBody>
      </p:sp>
      <p:sp>
        <p:nvSpPr>
          <p:cNvPr id="265" name="Google Shape;265;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7980" lvl="0" indent="-457200" algn="l" rtl="0">
              <a:lnSpc>
                <a:spcPct val="85000"/>
              </a:lnSpc>
              <a:spcBef>
                <a:spcPts val="0"/>
              </a:spcBef>
              <a:spcAft>
                <a:spcPts val="0"/>
              </a:spcAft>
              <a:buSzPts val="2800"/>
              <a:buFont typeface="Wingdings" panose="05000000000000000000" pitchFamily="2" charset="2"/>
              <a:buChar char="q"/>
            </a:pPr>
            <a:r>
              <a:rPr lang="es-ES" sz="2800" dirty="0"/>
              <a:t>XP Extreme </a:t>
            </a:r>
            <a:r>
              <a:rPr lang="es-ES" sz="2800" dirty="0" err="1"/>
              <a:t>Programming</a:t>
            </a:r>
            <a:r>
              <a:rPr lang="es-ES" sz="2800" dirty="0"/>
              <a:t> </a:t>
            </a:r>
            <a:r>
              <a:rPr lang="es-ES" sz="2800" u="sng" dirty="0">
                <a:solidFill>
                  <a:schemeClr val="hlink"/>
                </a:solidFill>
                <a:hlinkClick r:id="rId3"/>
              </a:rPr>
              <a:t>www.extremeprogramming.org</a:t>
            </a:r>
            <a:endParaRPr sz="2800"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dirty="0"/>
              <a:t>Scrum</a:t>
            </a:r>
            <a:endParaRPr sz="2800"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dirty="0"/>
              <a:t>DSDM (Dynamic </a:t>
            </a:r>
            <a:r>
              <a:rPr lang="es-ES" sz="2800" dirty="0" err="1"/>
              <a:t>Systems</a:t>
            </a:r>
            <a:r>
              <a:rPr lang="es-ES" sz="2800" dirty="0"/>
              <a:t> </a:t>
            </a:r>
            <a:r>
              <a:rPr lang="es-ES" sz="2800" dirty="0" err="1"/>
              <a:t>Development</a:t>
            </a:r>
            <a:r>
              <a:rPr lang="es-ES" sz="2800" dirty="0"/>
              <a:t> </a:t>
            </a:r>
            <a:r>
              <a:rPr lang="es-ES" sz="2800" dirty="0" err="1"/>
              <a:t>Method</a:t>
            </a:r>
            <a:r>
              <a:rPr lang="es-ES" sz="2800" dirty="0"/>
              <a:t>) </a:t>
            </a:r>
            <a:r>
              <a:rPr lang="es-ES" sz="2800" u="sng" dirty="0">
                <a:solidFill>
                  <a:schemeClr val="hlink"/>
                </a:solidFill>
                <a:hlinkClick r:id="rId4"/>
              </a:rPr>
              <a:t>www.dsdm.org</a:t>
            </a:r>
            <a:endParaRPr sz="2800"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dirty="0" err="1"/>
              <a:t>Crystal</a:t>
            </a:r>
            <a:r>
              <a:rPr lang="es-ES" sz="2800" dirty="0"/>
              <a:t> </a:t>
            </a:r>
            <a:r>
              <a:rPr lang="es-ES" sz="2800" dirty="0" err="1"/>
              <a:t>Methods</a:t>
            </a:r>
            <a:r>
              <a:rPr lang="es-ES" sz="2800" dirty="0"/>
              <a:t> (</a:t>
            </a:r>
            <a:r>
              <a:rPr lang="es-ES" sz="2800" dirty="0" err="1"/>
              <a:t>Cockburn’s</a:t>
            </a:r>
            <a:r>
              <a:rPr lang="es-ES" sz="2800" dirty="0"/>
              <a:t> </a:t>
            </a:r>
            <a:r>
              <a:rPr lang="es-ES" sz="2800" dirty="0" err="1"/>
              <a:t>Crystal</a:t>
            </a:r>
            <a:r>
              <a:rPr lang="es-ES" sz="2800" dirty="0"/>
              <a:t> </a:t>
            </a:r>
            <a:r>
              <a:rPr lang="es-ES" sz="2800" dirty="0" err="1"/>
              <a:t>Family</a:t>
            </a:r>
            <a:r>
              <a:rPr lang="es-ES" sz="2800" dirty="0"/>
              <a:t> </a:t>
            </a:r>
            <a:r>
              <a:rPr lang="es-ES" sz="2800" dirty="0" err="1"/>
              <a:t>Methodologies</a:t>
            </a:r>
            <a:r>
              <a:rPr lang="es-ES" sz="2800" dirty="0"/>
              <a:t>)	</a:t>
            </a:r>
            <a:r>
              <a:rPr lang="es-ES" sz="2800" u="sng" dirty="0">
                <a:solidFill>
                  <a:schemeClr val="hlink"/>
                </a:solidFill>
                <a:hlinkClick r:id="rId5"/>
              </a:rPr>
              <a:t>www.crystalmethodologies.org</a:t>
            </a:r>
            <a:endParaRPr sz="2800"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dirty="0"/>
              <a:t>ASD Adaptative Software </a:t>
            </a:r>
            <a:r>
              <a:rPr lang="es-ES" sz="2800" dirty="0" err="1"/>
              <a:t>Development</a:t>
            </a:r>
            <a:r>
              <a:rPr lang="es-ES" sz="2800" dirty="0"/>
              <a:t>  </a:t>
            </a:r>
            <a:r>
              <a:rPr lang="es-ES" sz="2800" u="sng" dirty="0">
                <a:solidFill>
                  <a:schemeClr val="hlink"/>
                </a:solidFill>
                <a:hlinkClick r:id="rId6"/>
              </a:rPr>
              <a:t>www.adaptivesd.com</a:t>
            </a:r>
            <a:endParaRPr sz="2800"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dirty="0"/>
              <a:t>FDD </a:t>
            </a:r>
            <a:r>
              <a:rPr lang="es-ES" sz="2800" dirty="0" err="1"/>
              <a:t>Feature-Driven</a:t>
            </a:r>
            <a:r>
              <a:rPr lang="es-ES" sz="2800" dirty="0"/>
              <a:t> </a:t>
            </a:r>
            <a:r>
              <a:rPr lang="es-ES" sz="2800" dirty="0" err="1"/>
              <a:t>Development</a:t>
            </a:r>
            <a:endParaRPr sz="2800" dirty="0"/>
          </a:p>
          <a:p>
            <a:pPr marL="525780" lvl="0" indent="-457200" algn="l" rtl="0">
              <a:lnSpc>
                <a:spcPct val="85000"/>
              </a:lnSpc>
              <a:spcBef>
                <a:spcPts val="975"/>
              </a:spcBef>
              <a:spcAft>
                <a:spcPts val="0"/>
              </a:spcAft>
              <a:buSzPts val="2800"/>
              <a:buFont typeface="Wingdings" panose="05000000000000000000" pitchFamily="2" charset="2"/>
              <a:buChar char="q"/>
            </a:pPr>
            <a:endParaRPr sz="2800" dirty="0"/>
          </a:p>
          <a:p>
            <a:pPr marL="525780" lvl="0" indent="-457200" algn="l" rtl="0">
              <a:lnSpc>
                <a:spcPct val="85000"/>
              </a:lnSpc>
              <a:spcBef>
                <a:spcPts val="975"/>
              </a:spcBef>
              <a:spcAft>
                <a:spcPts val="0"/>
              </a:spcAft>
              <a:buSzPts val="2800"/>
              <a:buFont typeface="Wingdings" panose="05000000000000000000" pitchFamily="2" charset="2"/>
              <a:buChar char="q"/>
            </a:pPr>
            <a:endParaRPr sz="2800" dirty="0"/>
          </a:p>
        </p:txBody>
      </p:sp>
      <p:sp>
        <p:nvSpPr>
          <p:cNvPr id="266" name="Google Shape;266;p1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267" name="Google Shape;267;p1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
        <p:nvSpPr>
          <p:cNvPr id="2" name="Marcador de fecha 1">
            <a:extLst>
              <a:ext uri="{FF2B5EF4-FFF2-40B4-BE49-F238E27FC236}">
                <a16:creationId xmlns:a16="http://schemas.microsoft.com/office/drawing/2014/main" id="{0A4DC3BC-89E3-A8A3-8782-8E45F5065669}"/>
              </a:ext>
            </a:extLst>
          </p:cNvPr>
          <p:cNvSpPr>
            <a:spLocks noGrp="1"/>
          </p:cNvSpPr>
          <p:nvPr>
            <p:ph type="dt" idx="10"/>
          </p:nvPr>
        </p:nvSpPr>
        <p:spPr/>
        <p:txBody>
          <a:bodyPr/>
          <a:lstStyle/>
          <a:p>
            <a:r>
              <a:rPr lang="es-AR"/>
              <a:t>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5"/>
          <p:cNvSpPr txBox="1">
            <a:spLocks noGrp="1"/>
          </p:cNvSpPr>
          <p:nvPr>
            <p:ph type="title"/>
          </p:nvPr>
        </p:nvSpPr>
        <p:spPr>
          <a:xfrm>
            <a:off x="795908" y="611180"/>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es-ES" sz="4800" b="1" dirty="0" err="1">
                <a:latin typeface="+mj-lt"/>
              </a:rPr>
              <a:t>eXtreme</a:t>
            </a:r>
            <a:r>
              <a:rPr lang="es-ES" sz="4800" b="1" dirty="0">
                <a:latin typeface="+mj-lt"/>
              </a:rPr>
              <a:t> </a:t>
            </a:r>
            <a:r>
              <a:rPr lang="es-ES" sz="4800" b="1" dirty="0" err="1">
                <a:latin typeface="+mj-lt"/>
              </a:rPr>
              <a:t>Programming</a:t>
            </a:r>
            <a:endParaRPr sz="4800" b="1" dirty="0">
              <a:latin typeface="+mj-lt"/>
            </a:endParaRPr>
          </a:p>
        </p:txBody>
      </p:sp>
      <p:sp>
        <p:nvSpPr>
          <p:cNvPr id="276" name="Google Shape;276;p1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
        <p:nvSpPr>
          <p:cNvPr id="273" name="Google Shape;273;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1100"/>
              <a:buNone/>
            </a:pPr>
            <a:r>
              <a:rPr lang="es-ES"/>
              <a:t>eXtreme Programming</a:t>
            </a:r>
            <a:endParaRPr/>
          </a:p>
        </p:txBody>
      </p:sp>
      <p:sp>
        <p:nvSpPr>
          <p:cNvPr id="274" name="Google Shape;274;p15"/>
          <p:cNvSpPr txBox="1">
            <a:spLocks noGrp="1"/>
          </p:cNvSpPr>
          <p:nvPr>
            <p:ph type="body" idx="2"/>
          </p:nvPr>
        </p:nvSpPr>
        <p:spPr>
          <a:xfrm>
            <a:off x="623392" y="1902575"/>
            <a:ext cx="10945216" cy="4478753"/>
          </a:xfrm>
          <a:prstGeom prst="rect">
            <a:avLst/>
          </a:prstGeom>
          <a:noFill/>
          <a:ln>
            <a:noFill/>
          </a:ln>
        </p:spPr>
        <p:txBody>
          <a:bodyPr spcFirstLastPara="1" wrap="square" lIns="91425" tIns="45700" rIns="91425" bIns="45700" anchor="t" anchorCtr="0">
            <a:normAutofit/>
          </a:bodyPr>
          <a:lstStyle/>
          <a:p>
            <a:pPr marL="281940" lvl="0" indent="-342900" algn="l" rtl="0">
              <a:lnSpc>
                <a:spcPct val="85000"/>
              </a:lnSpc>
              <a:spcBef>
                <a:spcPts val="0"/>
              </a:spcBef>
              <a:spcAft>
                <a:spcPts val="0"/>
              </a:spcAft>
              <a:buClrTx/>
              <a:buSzPts val="2400"/>
              <a:buFont typeface="Wingdings" panose="05000000000000000000" pitchFamily="2" charset="2"/>
              <a:buChar char="q"/>
            </a:pPr>
            <a:r>
              <a:rPr lang="es-ES" sz="2400" dirty="0"/>
              <a:t>Es una disciplina de desarrollo de software basado en los valores de la </a:t>
            </a:r>
            <a:r>
              <a:rPr lang="es-ES" sz="2400" i="1" dirty="0"/>
              <a:t>sencillez</a:t>
            </a:r>
            <a:r>
              <a:rPr lang="es-ES" sz="2400" dirty="0"/>
              <a:t>, la </a:t>
            </a:r>
            <a:r>
              <a:rPr lang="es-ES" sz="2400" i="1" dirty="0"/>
              <a:t>comunicación</a:t>
            </a:r>
            <a:r>
              <a:rPr lang="es-ES" sz="2400" dirty="0"/>
              <a:t>, la </a:t>
            </a:r>
            <a:r>
              <a:rPr lang="es-ES" sz="2400" i="1" dirty="0"/>
              <a:t>retroalimentación</a:t>
            </a:r>
            <a:r>
              <a:rPr lang="es-ES" sz="2400" dirty="0"/>
              <a:t>, la </a:t>
            </a:r>
            <a:r>
              <a:rPr lang="es-ES" sz="2400" i="1" dirty="0"/>
              <a:t>valentía</a:t>
            </a:r>
            <a:r>
              <a:rPr lang="es-ES" sz="2400" dirty="0"/>
              <a:t> y el </a:t>
            </a:r>
            <a:r>
              <a:rPr lang="es-ES" sz="2400" i="1" dirty="0"/>
              <a:t>respeto</a:t>
            </a:r>
            <a:endParaRPr dirty="0"/>
          </a:p>
          <a:p>
            <a:pPr marL="281940" lvl="0" indent="-342900" algn="l" rtl="0">
              <a:lnSpc>
                <a:spcPct val="85000"/>
              </a:lnSpc>
              <a:spcBef>
                <a:spcPts val="975"/>
              </a:spcBef>
              <a:spcAft>
                <a:spcPts val="0"/>
              </a:spcAft>
              <a:buClrTx/>
              <a:buSzPts val="2400"/>
              <a:buFont typeface="Wingdings" panose="05000000000000000000" pitchFamily="2" charset="2"/>
              <a:buChar char="q"/>
            </a:pPr>
            <a:r>
              <a:rPr lang="es-ES" sz="2400" dirty="0"/>
              <a:t>Su acción consiste en llevar a todo el equipo reunido en la presencia de prácticas simples, con suficiente información para ver dónde están y para ajustar las prácticas a su situación particular.</a:t>
            </a:r>
            <a:endParaRPr dirty="0"/>
          </a:p>
        </p:txBody>
      </p:sp>
      <p:sp>
        <p:nvSpPr>
          <p:cNvPr id="275" name="Google Shape;275;p1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2" name="Marcador de fecha 1">
            <a:extLst>
              <a:ext uri="{FF2B5EF4-FFF2-40B4-BE49-F238E27FC236}">
                <a16:creationId xmlns:a16="http://schemas.microsoft.com/office/drawing/2014/main" id="{EFBB39A3-1E7D-881C-4344-27A71A5BCD1A}"/>
              </a:ext>
            </a:extLst>
          </p:cNvPr>
          <p:cNvSpPr>
            <a:spLocks noGrp="1"/>
          </p:cNvSpPr>
          <p:nvPr>
            <p:ph type="dt" idx="10"/>
          </p:nvPr>
        </p:nvSpPr>
        <p:spPr/>
        <p:txBody>
          <a:bodyPr/>
          <a:lstStyle/>
          <a:p>
            <a:r>
              <a:rPr lang="es-AR"/>
              <a:t>2022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7"/>
          <p:cNvSpPr txBox="1">
            <a:spLocks noGrp="1"/>
          </p:cNvSpPr>
          <p:nvPr>
            <p:ph type="title"/>
          </p:nvPr>
        </p:nvSpPr>
        <p:spPr>
          <a:xfrm>
            <a:off x="1041010" y="412328"/>
            <a:ext cx="10058400" cy="1450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400"/>
              <a:buFont typeface="Calibri"/>
              <a:buNone/>
            </a:pPr>
            <a:r>
              <a:rPr lang="es-ES" b="1" dirty="0" err="1">
                <a:solidFill>
                  <a:schemeClr val="tx1"/>
                </a:solidFill>
                <a:latin typeface="+mj-lt"/>
              </a:rPr>
              <a:t>eXtreme</a:t>
            </a:r>
            <a:r>
              <a:rPr lang="es-ES" b="1" dirty="0">
                <a:solidFill>
                  <a:schemeClr val="tx1"/>
                </a:solidFill>
                <a:latin typeface="+mj-lt"/>
              </a:rPr>
              <a:t> </a:t>
            </a:r>
            <a:r>
              <a:rPr lang="es-ES" b="1" dirty="0" err="1">
                <a:solidFill>
                  <a:schemeClr val="tx1"/>
                </a:solidFill>
                <a:latin typeface="+mj-lt"/>
              </a:rPr>
              <a:t>Programming</a:t>
            </a:r>
            <a:endParaRPr sz="5400" b="1" dirty="0">
              <a:solidFill>
                <a:schemeClr val="tx1"/>
              </a:solidFill>
              <a:latin typeface="+mj-lt"/>
            </a:endParaRPr>
          </a:p>
        </p:txBody>
      </p:sp>
      <p:pic>
        <p:nvPicPr>
          <p:cNvPr id="291" name="Google Shape;291;p17"/>
          <p:cNvPicPr preferRelativeResize="0">
            <a:picLocks noGrp="1"/>
          </p:cNvPicPr>
          <p:nvPr>
            <p:ph type="body" idx="1"/>
          </p:nvPr>
        </p:nvPicPr>
        <p:blipFill rotWithShape="1">
          <a:blip r:embed="rId3">
            <a:alphaModFix/>
          </a:blip>
          <a:srcRect/>
          <a:stretch/>
        </p:blipFill>
        <p:spPr>
          <a:xfrm>
            <a:off x="9180513" y="716708"/>
            <a:ext cx="1500187" cy="861218"/>
          </a:xfrm>
          <a:prstGeom prst="rect">
            <a:avLst/>
          </a:prstGeom>
          <a:noFill/>
          <a:ln>
            <a:noFill/>
          </a:ln>
        </p:spPr>
      </p:pic>
      <p:sp>
        <p:nvSpPr>
          <p:cNvPr id="292" name="Google Shape;292;p17"/>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solidFill>
                  <a:schemeClr val="lt1"/>
                </a:solidFill>
              </a:rPr>
              <a:t>2022</a:t>
            </a:r>
            <a:endParaRPr>
              <a:solidFill>
                <a:schemeClr val="lt1"/>
              </a:solidFill>
            </a:endParaRPr>
          </a:p>
        </p:txBody>
      </p:sp>
      <p:sp>
        <p:nvSpPr>
          <p:cNvPr id="293" name="Google Shape;293;p1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solidFill>
                  <a:schemeClr val="lt1"/>
                </a:solidFill>
              </a:rPr>
              <a:t>Ingeniería de Software I          </a:t>
            </a:r>
            <a:endParaRPr>
              <a:solidFill>
                <a:schemeClr val="lt1"/>
              </a:solidFill>
            </a:endParaRPr>
          </a:p>
        </p:txBody>
      </p:sp>
      <p:sp>
        <p:nvSpPr>
          <p:cNvPr id="294" name="Google Shape;294;p1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
        <p:nvSpPr>
          <p:cNvPr id="295" name="Google Shape;295;p17"/>
          <p:cNvSpPr/>
          <p:nvPr/>
        </p:nvSpPr>
        <p:spPr>
          <a:xfrm>
            <a:off x="1263626" y="2198688"/>
            <a:ext cx="7572375"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b="0" i="0" u="none" strike="noStrike" cap="none">
                <a:solidFill>
                  <a:schemeClr val="dk1"/>
                </a:solidFill>
                <a:latin typeface="Calibri"/>
                <a:ea typeface="Calibri"/>
                <a:cs typeface="Calibri"/>
                <a:sym typeface="Calibri"/>
              </a:rPr>
              <a:t>Los principios básicos de la </a:t>
            </a:r>
            <a:r>
              <a:rPr lang="es-ES" sz="2400" b="0" i="1" u="none" strike="noStrike" cap="none">
                <a:solidFill>
                  <a:schemeClr val="dk1"/>
                </a:solidFill>
                <a:latin typeface="Calibri"/>
                <a:ea typeface="Calibri"/>
                <a:cs typeface="Calibri"/>
                <a:sym typeface="Calibri"/>
              </a:rPr>
              <a:t>Programación Extrema (XP) [Beck, 1999] </a:t>
            </a:r>
            <a:r>
              <a:rPr lang="es-ES" sz="2400" b="0" i="0" u="none" strike="noStrike" cap="none">
                <a:solidFill>
                  <a:schemeClr val="dk1"/>
                </a:solidFill>
                <a:latin typeface="Calibri"/>
                <a:ea typeface="Calibri"/>
                <a:cs typeface="Calibri"/>
                <a:sym typeface="Calibri"/>
              </a:rPr>
              <a:t>son : </a:t>
            </a:r>
            <a:endParaRPr/>
          </a:p>
          <a:p>
            <a:pPr marL="0" marR="0" lvl="0" indent="0" algn="just"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296" name="Google Shape;296;p17"/>
          <p:cNvPicPr preferRelativeResize="0"/>
          <p:nvPr/>
        </p:nvPicPr>
        <p:blipFill rotWithShape="1">
          <a:blip r:embed="rId4">
            <a:alphaModFix/>
          </a:blip>
          <a:srcRect/>
          <a:stretch/>
        </p:blipFill>
        <p:spPr>
          <a:xfrm>
            <a:off x="4758440" y="2869808"/>
            <a:ext cx="4422074" cy="32714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Extreme Programming - Características</a:t>
            </a:r>
            <a:endParaRPr/>
          </a:p>
        </p:txBody>
      </p:sp>
      <p:sp>
        <p:nvSpPr>
          <p:cNvPr id="302" name="Google Shape;302;p1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03" name="Google Shape;303;p1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
        <p:nvSpPr>
          <p:cNvPr id="304" name="Google Shape;304;p18"/>
          <p:cNvSpPr txBox="1"/>
          <p:nvPr/>
        </p:nvSpPr>
        <p:spPr>
          <a:xfrm>
            <a:off x="1484314" y="2049464"/>
            <a:ext cx="7200900"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800" b="0" i="0" u="none" strike="noStrike" cap="none">
                <a:solidFill>
                  <a:schemeClr val="dk1"/>
                </a:solidFill>
                <a:latin typeface="Calibri"/>
                <a:ea typeface="Calibri"/>
                <a:cs typeface="Calibri"/>
                <a:sym typeface="Calibri"/>
              </a:rPr>
              <a:t>Las características esenciales :</a:t>
            </a:r>
            <a:endParaRPr/>
          </a:p>
          <a:p>
            <a:pPr marL="0" marR="0" lvl="0" indent="0" algn="just" rtl="0">
              <a:spcBef>
                <a:spcPts val="0"/>
              </a:spcBef>
              <a:spcAft>
                <a:spcPts val="0"/>
              </a:spcAft>
              <a:buNone/>
            </a:pPr>
            <a:r>
              <a:rPr lang="es-ES" sz="2800" b="0" i="0" u="none" strike="noStrike" cap="none">
                <a:solidFill>
                  <a:schemeClr val="dk1"/>
                </a:solidFill>
                <a:latin typeface="Calibri"/>
                <a:ea typeface="Calibri"/>
                <a:cs typeface="Calibri"/>
                <a:sym typeface="Calibri"/>
              </a:rPr>
              <a:t> </a:t>
            </a:r>
            <a:endParaRPr/>
          </a:p>
          <a:p>
            <a:pPr marL="914400" marR="0" lvl="1" indent="-457200" algn="just" rtl="0">
              <a:spcBef>
                <a:spcPts val="0"/>
              </a:spcBef>
              <a:spcAft>
                <a:spcPts val="0"/>
              </a:spcAft>
              <a:buClr>
                <a:schemeClr val="dk1"/>
              </a:buClr>
              <a:buSzPts val="2800"/>
              <a:buFont typeface="Noto Sans Symbols"/>
              <a:buChar char="❑"/>
            </a:pPr>
            <a:r>
              <a:rPr lang="es-ES" sz="2800" b="0" i="0" u="none" strike="noStrike" cap="none">
                <a:solidFill>
                  <a:schemeClr val="dk1"/>
                </a:solidFill>
                <a:latin typeface="Calibri"/>
                <a:ea typeface="Calibri"/>
                <a:cs typeface="Calibri"/>
                <a:sym typeface="Calibri"/>
              </a:rPr>
              <a:t>Historias de usuario</a:t>
            </a:r>
            <a:endParaRPr/>
          </a:p>
          <a:p>
            <a:pPr marL="914400" marR="0" lvl="1" indent="-457200" algn="just" rtl="0">
              <a:spcBef>
                <a:spcPts val="0"/>
              </a:spcBef>
              <a:spcAft>
                <a:spcPts val="0"/>
              </a:spcAft>
              <a:buClr>
                <a:schemeClr val="dk1"/>
              </a:buClr>
              <a:buSzPts val="2800"/>
              <a:buFont typeface="Noto Sans Symbols"/>
              <a:buChar char="❑"/>
            </a:pPr>
            <a:r>
              <a:rPr lang="es-ES" sz="2800" b="0" i="0" u="none" strike="noStrike" cap="none">
                <a:solidFill>
                  <a:schemeClr val="dk1"/>
                </a:solidFill>
                <a:latin typeface="Calibri"/>
                <a:ea typeface="Calibri"/>
                <a:cs typeface="Calibri"/>
                <a:sym typeface="Calibri"/>
              </a:rPr>
              <a:t>Roles</a:t>
            </a:r>
            <a:endParaRPr/>
          </a:p>
          <a:p>
            <a:pPr marL="914400" marR="0" lvl="1" indent="-457200" algn="just" rtl="0">
              <a:spcBef>
                <a:spcPts val="0"/>
              </a:spcBef>
              <a:spcAft>
                <a:spcPts val="0"/>
              </a:spcAft>
              <a:buClr>
                <a:schemeClr val="dk1"/>
              </a:buClr>
              <a:buSzPts val="2800"/>
              <a:buFont typeface="Noto Sans Symbols"/>
              <a:buChar char="❑"/>
            </a:pPr>
            <a:r>
              <a:rPr lang="es-ES" sz="2800" b="0" i="0" u="none" strike="noStrike" cap="none">
                <a:solidFill>
                  <a:schemeClr val="dk1"/>
                </a:solidFill>
                <a:latin typeface="Calibri"/>
                <a:ea typeface="Calibri"/>
                <a:cs typeface="Calibri"/>
                <a:sym typeface="Calibri"/>
              </a:rPr>
              <a:t>Proceso </a:t>
            </a:r>
            <a:endParaRPr/>
          </a:p>
          <a:p>
            <a:pPr marL="914400" marR="0" lvl="1" indent="-457200" algn="just" rtl="0">
              <a:spcBef>
                <a:spcPts val="0"/>
              </a:spcBef>
              <a:spcAft>
                <a:spcPts val="0"/>
              </a:spcAft>
              <a:buClr>
                <a:schemeClr val="dk1"/>
              </a:buClr>
              <a:buSzPts val="2800"/>
              <a:buFont typeface="Noto Sans Symbols"/>
              <a:buChar char="❑"/>
            </a:pPr>
            <a:r>
              <a:rPr lang="es-ES" sz="2800" b="0" i="0" u="none" strike="noStrike" cap="none">
                <a:solidFill>
                  <a:schemeClr val="dk1"/>
                </a:solidFill>
                <a:latin typeface="Calibri"/>
                <a:ea typeface="Calibri"/>
                <a:cs typeface="Calibri"/>
                <a:sym typeface="Calibri"/>
              </a:rPr>
              <a:t>Prácticas</a:t>
            </a:r>
            <a:endParaRPr/>
          </a:p>
          <a:p>
            <a:pPr marL="0" marR="0" lvl="0" indent="0" algn="just"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2" name="Marcador de fecha 1">
            <a:extLst>
              <a:ext uri="{FF2B5EF4-FFF2-40B4-BE49-F238E27FC236}">
                <a16:creationId xmlns:a16="http://schemas.microsoft.com/office/drawing/2014/main" id="{D955C283-F7E7-67C2-653D-5F8DDDB96542}"/>
              </a:ext>
            </a:extLst>
          </p:cNvPr>
          <p:cNvSpPr>
            <a:spLocks noGrp="1"/>
          </p:cNvSpPr>
          <p:nvPr>
            <p:ph type="dt" idx="10"/>
          </p:nvPr>
        </p:nvSpPr>
        <p:spPr/>
        <p:txBody>
          <a:bodyPr/>
          <a:lstStyle/>
          <a:p>
            <a:r>
              <a:rPr lang="es-AR"/>
              <a:t>2022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1066800" y="263506"/>
            <a:ext cx="10058400" cy="1450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es-ES" sz="4400" b="1">
                <a:latin typeface="+mj-lt"/>
              </a:rPr>
              <a:t>XP - Roles </a:t>
            </a:r>
            <a:endParaRPr sz="5400" b="1">
              <a:latin typeface="+mj-lt"/>
            </a:endParaRPr>
          </a:p>
        </p:txBody>
      </p:sp>
      <p:sp>
        <p:nvSpPr>
          <p:cNvPr id="310" name="Google Shape;310;p19"/>
          <p:cNvSpPr txBox="1">
            <a:spLocks noGrp="1"/>
          </p:cNvSpPr>
          <p:nvPr>
            <p:ph type="body" idx="1"/>
          </p:nvPr>
        </p:nvSpPr>
        <p:spPr>
          <a:xfrm>
            <a:off x="1097281" y="1845734"/>
            <a:ext cx="5458264" cy="4023360"/>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3200"/>
              <a:buNone/>
            </a:pPr>
            <a:r>
              <a:rPr lang="es-ES" sz="3600" dirty="0">
                <a:solidFill>
                  <a:schemeClr val="dk1"/>
                </a:solidFill>
              </a:rPr>
              <a:t>Programador </a:t>
            </a:r>
            <a:r>
              <a:rPr lang="es-ES" sz="2800" i="1" dirty="0">
                <a:solidFill>
                  <a:schemeClr val="dk1"/>
                </a:solidFill>
              </a:rPr>
              <a:t>(</a:t>
            </a:r>
            <a:r>
              <a:rPr lang="es-ES" sz="2800" i="1" dirty="0" err="1">
                <a:solidFill>
                  <a:schemeClr val="dk1"/>
                </a:solidFill>
              </a:rPr>
              <a:t>Programmer</a:t>
            </a:r>
            <a:r>
              <a:rPr lang="es-ES" sz="2800" i="1" dirty="0">
                <a:solidFill>
                  <a:schemeClr val="dk1"/>
                </a:solidFill>
              </a:rPr>
              <a:t>)</a:t>
            </a:r>
            <a:endParaRPr sz="24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Responsable de decisiones técnicas</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Responsable de construir el sistema</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Sin distinción entre analistas, diseñadores o codificadores</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En XP, los programadores diseñan, programan y realizan las pruebas</a:t>
            </a:r>
            <a:endParaRPr sz="2000" dirty="0">
              <a:solidFill>
                <a:schemeClr val="dk1"/>
              </a:solidFill>
            </a:endParaRPr>
          </a:p>
        </p:txBody>
      </p:sp>
      <p:sp>
        <p:nvSpPr>
          <p:cNvPr id="311" name="Google Shape;311;p19"/>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solidFill>
                  <a:schemeClr val="lt1"/>
                </a:solidFill>
              </a:rPr>
              <a:t>2022</a:t>
            </a:r>
            <a:endParaRPr>
              <a:solidFill>
                <a:schemeClr val="lt1"/>
              </a:solidFill>
            </a:endParaRPr>
          </a:p>
        </p:txBody>
      </p:sp>
      <p:sp>
        <p:nvSpPr>
          <p:cNvPr id="312" name="Google Shape;312;p1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solidFill>
                  <a:schemeClr val="lt1"/>
                </a:solidFill>
              </a:rPr>
              <a:t>Ingeniería de Software I          </a:t>
            </a:r>
            <a:endParaRPr/>
          </a:p>
        </p:txBody>
      </p:sp>
      <p:sp>
        <p:nvSpPr>
          <p:cNvPr id="313" name="Google Shape;313;p1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
        <p:nvSpPr>
          <p:cNvPr id="314" name="Google Shape;314;p19"/>
          <p:cNvSpPr txBox="1">
            <a:spLocks noGrp="1"/>
          </p:cNvSpPr>
          <p:nvPr>
            <p:ph type="body" idx="4294967295"/>
          </p:nvPr>
        </p:nvSpPr>
        <p:spPr>
          <a:xfrm>
            <a:off x="6678459" y="1845734"/>
            <a:ext cx="4533900" cy="4114800"/>
          </a:xfrm>
          <a:prstGeom prst="rect">
            <a:avLst/>
          </a:prstGeom>
          <a:solidFill>
            <a:schemeClr val="lt1"/>
          </a:solidFill>
          <a:ln>
            <a:noFill/>
          </a:ln>
        </p:spPr>
        <p:txBody>
          <a:bodyPr spcFirstLastPara="1" wrap="square" lIns="91425" tIns="45700" rIns="91425" bIns="45700" anchor="t" anchorCtr="0">
            <a:normAutofit fontScale="92500"/>
          </a:bodyPr>
          <a:lstStyle/>
          <a:p>
            <a:pPr marL="0" lvl="0" indent="0" algn="l" rtl="0">
              <a:lnSpc>
                <a:spcPct val="110000"/>
              </a:lnSpc>
              <a:spcBef>
                <a:spcPts val="0"/>
              </a:spcBef>
              <a:spcAft>
                <a:spcPts val="0"/>
              </a:spcAft>
              <a:buSzPts val="3200"/>
              <a:buNone/>
            </a:pPr>
            <a:r>
              <a:rPr lang="es-ES" sz="3600" dirty="0">
                <a:solidFill>
                  <a:schemeClr val="dk1"/>
                </a:solidFill>
              </a:rPr>
              <a:t>Jefe de Proyecto</a:t>
            </a:r>
            <a:r>
              <a:rPr lang="es-ES" sz="2400" dirty="0">
                <a:solidFill>
                  <a:schemeClr val="dk1"/>
                </a:solidFill>
              </a:rPr>
              <a:t> </a:t>
            </a:r>
            <a:r>
              <a:rPr lang="es-ES" sz="2400" i="1" dirty="0">
                <a:solidFill>
                  <a:schemeClr val="dk1"/>
                </a:solidFill>
              </a:rPr>
              <a:t>(Manager)</a:t>
            </a:r>
            <a:endParaRPr sz="2400" dirty="0"/>
          </a:p>
          <a:p>
            <a:pPr marL="289179" lvl="1" indent="-285750" algn="l" rtl="0">
              <a:lnSpc>
                <a:spcPct val="11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Organiza y guía las reuniones</a:t>
            </a:r>
            <a:endParaRPr sz="2000" dirty="0"/>
          </a:p>
          <a:p>
            <a:pPr marL="289179" lvl="1" indent="-285750" algn="l" rtl="0">
              <a:lnSpc>
                <a:spcPct val="11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Asegura condiciones adecuadas para el proyecto</a:t>
            </a:r>
            <a:endParaRPr sz="2000" dirty="0"/>
          </a:p>
          <a:p>
            <a:pPr marL="403479" lvl="1" indent="-285750" algn="l" rtl="0">
              <a:lnSpc>
                <a:spcPct val="110000"/>
              </a:lnSpc>
              <a:spcBef>
                <a:spcPts val="450"/>
              </a:spcBef>
              <a:spcAft>
                <a:spcPts val="0"/>
              </a:spcAft>
              <a:buClr>
                <a:srgbClr val="262626"/>
              </a:buClr>
              <a:buSzPts val="1800"/>
              <a:buFont typeface="Wingdings" panose="05000000000000000000" pitchFamily="2" charset="2"/>
              <a:buChar char="q"/>
            </a:pPr>
            <a:endParaRPr sz="2000" dirty="0">
              <a:solidFill>
                <a:schemeClr val="dk1"/>
              </a:solidFill>
            </a:endParaRPr>
          </a:p>
          <a:p>
            <a:pPr marL="0" lvl="0" indent="0" algn="l" rtl="0">
              <a:lnSpc>
                <a:spcPct val="110000"/>
              </a:lnSpc>
              <a:spcBef>
                <a:spcPts val="975"/>
              </a:spcBef>
              <a:spcAft>
                <a:spcPts val="0"/>
              </a:spcAft>
              <a:buSzPts val="3200"/>
              <a:buNone/>
            </a:pPr>
            <a:r>
              <a:rPr lang="es-ES" sz="3600" dirty="0">
                <a:solidFill>
                  <a:schemeClr val="dk1"/>
                </a:solidFill>
              </a:rPr>
              <a:t>Cliente</a:t>
            </a:r>
            <a:r>
              <a:rPr lang="es-ES" sz="2400" dirty="0">
                <a:solidFill>
                  <a:schemeClr val="dk1"/>
                </a:solidFill>
              </a:rPr>
              <a:t> </a:t>
            </a:r>
            <a:r>
              <a:rPr lang="es-ES" sz="2400" i="1" dirty="0">
                <a:solidFill>
                  <a:schemeClr val="dk1"/>
                </a:solidFill>
              </a:rPr>
              <a:t>(</a:t>
            </a:r>
            <a:r>
              <a:rPr lang="es-ES" sz="2400" i="1" dirty="0" err="1">
                <a:solidFill>
                  <a:schemeClr val="dk1"/>
                </a:solidFill>
              </a:rPr>
              <a:t>Customer</a:t>
            </a:r>
            <a:r>
              <a:rPr lang="es-ES" sz="2400" i="1" dirty="0">
                <a:solidFill>
                  <a:schemeClr val="dk1"/>
                </a:solidFill>
              </a:rPr>
              <a:t>)</a:t>
            </a:r>
            <a:endParaRPr sz="2400" dirty="0"/>
          </a:p>
          <a:p>
            <a:pPr marL="289179" lvl="1" indent="-285750" algn="l" rtl="0">
              <a:lnSpc>
                <a:spcPct val="11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Es parte del equipo</a:t>
            </a:r>
            <a:endParaRPr sz="2000" dirty="0"/>
          </a:p>
          <a:p>
            <a:pPr marL="289179" lvl="1" indent="-285750" algn="l" rtl="0">
              <a:lnSpc>
                <a:spcPct val="11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Determina qué construir y cuándo</a:t>
            </a:r>
            <a:endParaRPr sz="2000" dirty="0"/>
          </a:p>
          <a:p>
            <a:pPr marL="289179" lvl="1" indent="-285750" algn="l" rtl="0">
              <a:lnSpc>
                <a:spcPct val="11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Establece las pruebas funcionales </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Calibri"/>
              <a:buNone/>
            </a:pPr>
            <a:r>
              <a:rPr lang="es-ES" sz="4000" b="1" dirty="0">
                <a:latin typeface="+mj-lt"/>
              </a:rPr>
              <a:t>XP - Roles</a:t>
            </a:r>
            <a:endParaRPr b="1" dirty="0">
              <a:latin typeface="+mj-lt"/>
            </a:endParaRPr>
          </a:p>
        </p:txBody>
      </p:sp>
      <p:sp>
        <p:nvSpPr>
          <p:cNvPr id="320" name="Google Shape;320;p20"/>
          <p:cNvSpPr txBox="1">
            <a:spLocks noGrp="1"/>
          </p:cNvSpPr>
          <p:nvPr>
            <p:ph type="body" idx="1"/>
          </p:nvPr>
        </p:nvSpPr>
        <p:spPr>
          <a:xfrm>
            <a:off x="1097280" y="1845734"/>
            <a:ext cx="5189221" cy="402336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3200"/>
              <a:buNone/>
            </a:pPr>
            <a:r>
              <a:rPr lang="es-ES" sz="3600" dirty="0">
                <a:solidFill>
                  <a:schemeClr val="dk1"/>
                </a:solidFill>
              </a:rPr>
              <a:t>Entrenador</a:t>
            </a:r>
            <a:r>
              <a:rPr lang="es-ES" sz="4000" dirty="0">
                <a:solidFill>
                  <a:schemeClr val="dk1"/>
                </a:solidFill>
              </a:rPr>
              <a:t> </a:t>
            </a:r>
            <a:r>
              <a:rPr lang="es-ES" sz="2800" i="1" dirty="0">
                <a:solidFill>
                  <a:schemeClr val="dk1"/>
                </a:solidFill>
              </a:rPr>
              <a:t>(Coach)</a:t>
            </a:r>
            <a:endParaRPr sz="24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Responsable del proceso</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Tiende a estar en un segundo plano a medida que el equipo madura</a:t>
            </a:r>
            <a:endParaRPr sz="2000" dirty="0"/>
          </a:p>
          <a:p>
            <a:pPr marL="638429" lvl="1" indent="-457200" algn="l" rtl="0">
              <a:lnSpc>
                <a:spcPct val="120000"/>
              </a:lnSpc>
              <a:spcBef>
                <a:spcPts val="450"/>
              </a:spcBef>
              <a:spcAft>
                <a:spcPts val="0"/>
              </a:spcAft>
              <a:buClr>
                <a:srgbClr val="262626"/>
              </a:buClr>
              <a:buSzPts val="2800"/>
              <a:buFont typeface="Wingdings" panose="05000000000000000000" pitchFamily="2" charset="2"/>
              <a:buChar char="q"/>
            </a:pPr>
            <a:endParaRPr sz="3200" dirty="0">
              <a:solidFill>
                <a:schemeClr val="dk1"/>
              </a:solidFill>
            </a:endParaRPr>
          </a:p>
        </p:txBody>
      </p:sp>
      <p:sp>
        <p:nvSpPr>
          <p:cNvPr id="321" name="Google Shape;321;p20"/>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solidFill>
                  <a:schemeClr val="lt1"/>
                </a:solidFill>
              </a:rPr>
              <a:t>2022</a:t>
            </a:r>
            <a:endParaRPr>
              <a:solidFill>
                <a:schemeClr val="lt1"/>
              </a:solidFill>
            </a:endParaRPr>
          </a:p>
        </p:txBody>
      </p:sp>
      <p:sp>
        <p:nvSpPr>
          <p:cNvPr id="322" name="Google Shape;322;p2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solidFill>
                  <a:schemeClr val="lt1"/>
                </a:solidFill>
              </a:rPr>
              <a:t>Ingeniería de Software I          </a:t>
            </a:r>
            <a:endParaRPr/>
          </a:p>
        </p:txBody>
      </p:sp>
      <p:sp>
        <p:nvSpPr>
          <p:cNvPr id="323" name="Google Shape;323;p2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
        <p:nvSpPr>
          <p:cNvPr id="324" name="Google Shape;324;p20"/>
          <p:cNvSpPr txBox="1">
            <a:spLocks noGrp="1"/>
          </p:cNvSpPr>
          <p:nvPr>
            <p:ph type="body" idx="4294967295"/>
          </p:nvPr>
        </p:nvSpPr>
        <p:spPr>
          <a:xfrm>
            <a:off x="6821634" y="1868594"/>
            <a:ext cx="5079634" cy="40005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20000"/>
              </a:lnSpc>
              <a:spcBef>
                <a:spcPts val="0"/>
              </a:spcBef>
              <a:spcAft>
                <a:spcPts val="0"/>
              </a:spcAft>
              <a:buSzPts val="3200"/>
              <a:buNone/>
            </a:pPr>
            <a:r>
              <a:rPr lang="es-ES" sz="3600" dirty="0">
                <a:solidFill>
                  <a:schemeClr val="dk1"/>
                </a:solidFill>
              </a:rPr>
              <a:t>Encargado de Pruebas</a:t>
            </a:r>
            <a:r>
              <a:rPr lang="es-ES" sz="2400" dirty="0">
                <a:solidFill>
                  <a:schemeClr val="dk1"/>
                </a:solidFill>
              </a:rPr>
              <a:t> (</a:t>
            </a:r>
            <a:r>
              <a:rPr lang="es-ES" sz="2400" i="1" dirty="0" err="1">
                <a:solidFill>
                  <a:schemeClr val="dk1"/>
                </a:solidFill>
              </a:rPr>
              <a:t>Tester</a:t>
            </a:r>
            <a:r>
              <a:rPr lang="es-ES" sz="2400" dirty="0">
                <a:solidFill>
                  <a:schemeClr val="dk1"/>
                </a:solidFill>
              </a:rPr>
              <a:t>) </a:t>
            </a:r>
            <a:endParaRPr sz="2400" i="1" dirty="0">
              <a:solidFill>
                <a:schemeClr val="dk1"/>
              </a:solidFill>
            </a:endParaRPr>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Ayuda al cliente con las pruebas funcionales</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Se asegura de que las pruebas funcionales se superan</a:t>
            </a:r>
            <a:endParaRPr sz="2000" dirty="0"/>
          </a:p>
          <a:p>
            <a:pPr marL="0" lvl="0" indent="0" algn="l" rtl="0">
              <a:lnSpc>
                <a:spcPct val="120000"/>
              </a:lnSpc>
              <a:spcBef>
                <a:spcPts val="975"/>
              </a:spcBef>
              <a:spcAft>
                <a:spcPts val="0"/>
              </a:spcAft>
              <a:buSzPts val="3200"/>
              <a:buNone/>
            </a:pPr>
            <a:r>
              <a:rPr lang="es-ES" sz="3600" dirty="0">
                <a:solidFill>
                  <a:schemeClr val="dk1"/>
                </a:solidFill>
              </a:rPr>
              <a:t>Rastreador </a:t>
            </a:r>
            <a:r>
              <a:rPr lang="es-ES" dirty="0">
                <a:solidFill>
                  <a:schemeClr val="dk1"/>
                </a:solidFill>
              </a:rPr>
              <a:t>(</a:t>
            </a:r>
            <a:r>
              <a:rPr lang="es-ES" i="1" dirty="0" err="1">
                <a:solidFill>
                  <a:schemeClr val="dk1"/>
                </a:solidFill>
              </a:rPr>
              <a:t>Tracker</a:t>
            </a:r>
            <a:r>
              <a:rPr lang="es-ES" dirty="0">
                <a:solidFill>
                  <a:schemeClr val="dk1"/>
                </a:solidFill>
              </a:rPr>
              <a:t>)</a:t>
            </a:r>
            <a:endParaRPr sz="2800" dirty="0">
              <a:solidFill>
                <a:schemeClr val="dk1"/>
              </a:solidFill>
            </a:endParaRPr>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i="1" dirty="0" err="1">
                <a:solidFill>
                  <a:schemeClr val="dk1"/>
                </a:solidFill>
              </a:rPr>
              <a:t>Metric</a:t>
            </a:r>
            <a:r>
              <a:rPr lang="es-ES" sz="2000" i="1" dirty="0">
                <a:solidFill>
                  <a:schemeClr val="dk1"/>
                </a:solidFill>
              </a:rPr>
              <a:t> Man</a:t>
            </a:r>
            <a:endParaRPr sz="2000" dirty="0">
              <a:solidFill>
                <a:schemeClr val="dk1"/>
              </a:solidFill>
            </a:endParaRPr>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Observa sin molestar</a:t>
            </a:r>
            <a:endParaRPr sz="2000" dirty="0"/>
          </a:p>
          <a:p>
            <a:pPr marL="289179" lvl="1" indent="-285750" algn="l" rtl="0">
              <a:lnSpc>
                <a:spcPct val="120000"/>
              </a:lnSpc>
              <a:spcBef>
                <a:spcPts val="450"/>
              </a:spcBef>
              <a:spcAft>
                <a:spcPts val="0"/>
              </a:spcAft>
              <a:buClr>
                <a:schemeClr val="dk1"/>
              </a:buClr>
              <a:buSzPts val="1800"/>
              <a:buFont typeface="Wingdings" panose="05000000000000000000" pitchFamily="2" charset="2"/>
              <a:buChar char="q"/>
            </a:pPr>
            <a:r>
              <a:rPr lang="es-ES" sz="2000" dirty="0">
                <a:solidFill>
                  <a:schemeClr val="dk1"/>
                </a:solidFill>
              </a:rPr>
              <a:t>Conserva datos históricos</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Metodologías Ágiles</a:t>
            </a:r>
            <a:endParaRPr/>
          </a:p>
        </p:txBody>
      </p:sp>
      <p:sp>
        <p:nvSpPr>
          <p:cNvPr id="118" name="Google Shape;118;p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19" name="Google Shape;119;p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2" name="Marcador de fecha 1">
            <a:extLst>
              <a:ext uri="{FF2B5EF4-FFF2-40B4-BE49-F238E27FC236}">
                <a16:creationId xmlns:a16="http://schemas.microsoft.com/office/drawing/2014/main" id="{4CD3B4D8-3547-CB81-6808-7887F12C54DE}"/>
              </a:ext>
            </a:extLst>
          </p:cNvPr>
          <p:cNvSpPr>
            <a:spLocks noGrp="1"/>
          </p:cNvSpPr>
          <p:nvPr>
            <p:ph type="dt" idx="10"/>
          </p:nvPr>
        </p:nvSpPr>
        <p:spPr/>
        <p:txBody>
          <a:bodyPr/>
          <a:lstStyle/>
          <a:p>
            <a:r>
              <a:rPr lang="es-AR"/>
              <a:t>2022</a:t>
            </a:r>
          </a:p>
        </p:txBody>
      </p:sp>
      <p:sp>
        <p:nvSpPr>
          <p:cNvPr id="117" name="Google Shape;117;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ClrTx/>
              <a:buSzPts val="2400"/>
              <a:buFont typeface="Wingdings" panose="05000000000000000000" pitchFamily="2" charset="2"/>
              <a:buChar char="q"/>
            </a:pPr>
            <a:r>
              <a:rPr lang="es-ES" sz="2400" dirty="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endParaRPr dirty="0"/>
          </a:p>
          <a:p>
            <a:pPr marL="259080" lvl="0" algn="l" rtl="0">
              <a:lnSpc>
                <a:spcPct val="85000"/>
              </a:lnSpc>
              <a:spcBef>
                <a:spcPts val="975"/>
              </a:spcBef>
              <a:spcAft>
                <a:spcPts val="0"/>
              </a:spcAft>
              <a:buClrTx/>
              <a:buSzPts val="2400"/>
              <a:buFont typeface="Wingdings" panose="05000000000000000000" pitchFamily="2" charset="2"/>
              <a:buChar char="q"/>
            </a:pPr>
            <a:r>
              <a:rPr lang="es-ES" sz="2400" dirty="0"/>
              <a:t>En general se realizaban sistemas críticos, desarrollados por grandes equipos, a menudo dispersos geográficamente.</a:t>
            </a:r>
            <a:endParaRPr dirty="0"/>
          </a:p>
          <a:p>
            <a:pPr marL="259080" lvl="0" algn="l" rtl="0">
              <a:lnSpc>
                <a:spcPct val="85000"/>
              </a:lnSpc>
              <a:spcBef>
                <a:spcPts val="975"/>
              </a:spcBef>
              <a:spcAft>
                <a:spcPts val="0"/>
              </a:spcAft>
              <a:buClrTx/>
              <a:buSzPts val="2400"/>
              <a:buFont typeface="Wingdings" panose="05000000000000000000" pitchFamily="2" charset="2"/>
              <a:buChar char="q"/>
            </a:pPr>
            <a:r>
              <a:rPr lang="es-ES" sz="2400" dirty="0"/>
              <a:t>Sin embargo, cuando este enfoque fue aplicado a sistemas de negocio pequeños y de tamaño medio, el esfuerzo invertido era grande, y cuando cambiaban los requerimientos, se hacía esencial rehacer el trabajo. </a:t>
            </a:r>
            <a:endParaRPr dirty="0"/>
          </a:p>
          <a:p>
            <a:pPr marL="259080" lvl="0" algn="l" rtl="0">
              <a:lnSpc>
                <a:spcPct val="85000"/>
              </a:lnSpc>
              <a:spcBef>
                <a:spcPts val="975"/>
              </a:spcBef>
              <a:spcAft>
                <a:spcPts val="0"/>
              </a:spcAft>
              <a:buClrTx/>
              <a:buSzPts val="2400"/>
              <a:buFont typeface="Wingdings" panose="05000000000000000000" pitchFamily="2" charset="2"/>
              <a:buChar char="q"/>
            </a:pPr>
            <a:r>
              <a:rPr lang="es-ES" sz="2400" dirty="0"/>
              <a:t>Del descontento nacieron las metodologías ágiles.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410649" y="336550"/>
            <a:ext cx="7772400" cy="1249251"/>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Calibri"/>
              <a:buNone/>
            </a:pPr>
            <a:r>
              <a:rPr lang="es-ES" sz="4400" b="1" dirty="0">
                <a:latin typeface="+mj-lt"/>
              </a:rPr>
              <a:t>XP - Proceso</a:t>
            </a:r>
            <a:endParaRPr sz="5400" b="1" dirty="0">
              <a:latin typeface="+mj-lt"/>
            </a:endParaRPr>
          </a:p>
        </p:txBody>
      </p:sp>
      <p:sp>
        <p:nvSpPr>
          <p:cNvPr id="330" name="Google Shape;330;p21"/>
          <p:cNvSpPr txBox="1">
            <a:spLocks noGrp="1"/>
          </p:cNvSpPr>
          <p:nvPr>
            <p:ph type="dt" idx="10"/>
          </p:nvPr>
        </p:nvSpPr>
        <p:spPr>
          <a:xfrm>
            <a:off x="2166911" y="6381750"/>
            <a:ext cx="24765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solidFill>
                  <a:schemeClr val="lt1"/>
                </a:solidFill>
              </a:rPr>
              <a:t>2022</a:t>
            </a:r>
            <a:endParaRPr>
              <a:solidFill>
                <a:schemeClr val="lt1"/>
              </a:solidFill>
            </a:endParaRPr>
          </a:p>
        </p:txBody>
      </p:sp>
      <p:sp>
        <p:nvSpPr>
          <p:cNvPr id="331" name="Google Shape;331;p2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solidFill>
                  <a:schemeClr val="lt1"/>
                </a:solidFill>
              </a:rPr>
              <a:t>Ingeniería de Software I          </a:t>
            </a:r>
            <a:endParaRPr/>
          </a:p>
        </p:txBody>
      </p:sp>
      <p:sp>
        <p:nvSpPr>
          <p:cNvPr id="332" name="Google Shape;332;p2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solidFill>
                  <a:schemeClr val="lt1"/>
                </a:solidFill>
              </a:rPr>
              <a:t>20</a:t>
            </a:fld>
            <a:endParaRPr>
              <a:solidFill>
                <a:schemeClr val="lt1"/>
              </a:solidFill>
            </a:endParaRPr>
          </a:p>
        </p:txBody>
      </p:sp>
      <p:sp>
        <p:nvSpPr>
          <p:cNvPr id="333" name="Google Shape;333;p21"/>
          <p:cNvSpPr txBox="1">
            <a:spLocks noGrp="1"/>
          </p:cNvSpPr>
          <p:nvPr>
            <p:ph type="body" idx="4294967295"/>
          </p:nvPr>
        </p:nvSpPr>
        <p:spPr>
          <a:xfrm>
            <a:off x="1125692" y="1839913"/>
            <a:ext cx="8342313" cy="4681537"/>
          </a:xfrm>
          <a:prstGeom prst="rect">
            <a:avLst/>
          </a:prstGeom>
          <a:noFill/>
          <a:ln>
            <a:noFill/>
          </a:ln>
        </p:spPr>
        <p:txBody>
          <a:bodyPr spcFirstLastPara="1" wrap="square" lIns="91425" tIns="45700" rIns="91425" bIns="45700" anchor="t" anchorCtr="0">
            <a:normAutofit/>
          </a:bodyPr>
          <a:lstStyle/>
          <a:p>
            <a:pPr marL="182880" lvl="0" indent="-182880" algn="l" rtl="0">
              <a:lnSpc>
                <a:spcPct val="85000"/>
              </a:lnSpc>
              <a:spcBef>
                <a:spcPts val="0"/>
              </a:spcBef>
              <a:spcAft>
                <a:spcPts val="0"/>
              </a:spcAft>
              <a:buSzPts val="1800"/>
              <a:buNone/>
            </a:pPr>
            <a:r>
              <a:rPr lang="es-ES" dirty="0">
                <a:solidFill>
                  <a:schemeClr val="dk1"/>
                </a:solidFill>
              </a:rPr>
              <a:t>El ciclo de vida consiste en:</a:t>
            </a:r>
            <a:endParaRPr dirty="0"/>
          </a:p>
          <a:p>
            <a:pPr marL="182880" lvl="0" indent="-182880" algn="l" rtl="0">
              <a:lnSpc>
                <a:spcPct val="85000"/>
              </a:lnSpc>
              <a:spcBef>
                <a:spcPts val="975"/>
              </a:spcBef>
              <a:spcAft>
                <a:spcPts val="0"/>
              </a:spcAft>
              <a:buSzPts val="1800"/>
              <a:buNone/>
            </a:pPr>
            <a:endParaRPr dirty="0">
              <a:solidFill>
                <a:schemeClr val="dk1"/>
              </a:solidFill>
            </a:endParaRPr>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Exploración </a:t>
            </a:r>
            <a:endParaRPr dirty="0"/>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Planificación</a:t>
            </a:r>
            <a:endParaRPr dirty="0"/>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Iteraciones</a:t>
            </a:r>
            <a:endParaRPr dirty="0"/>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Producción</a:t>
            </a:r>
            <a:endParaRPr dirty="0"/>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Mantenimiento</a:t>
            </a:r>
            <a:endParaRPr dirty="0"/>
          </a:p>
          <a:p>
            <a:pPr marL="1441450" lvl="4" indent="-342900" algn="l" rtl="0">
              <a:lnSpc>
                <a:spcPct val="85000"/>
              </a:lnSpc>
              <a:spcBef>
                <a:spcPts val="450"/>
              </a:spcBef>
              <a:spcAft>
                <a:spcPts val="0"/>
              </a:spcAft>
              <a:buClr>
                <a:schemeClr val="dk1"/>
              </a:buClr>
              <a:buSzPts val="2400"/>
              <a:buFont typeface="Calibri"/>
              <a:buAutoNum type="arabicPeriod"/>
            </a:pPr>
            <a:r>
              <a:rPr lang="es-ES" sz="2400" dirty="0">
                <a:solidFill>
                  <a:schemeClr val="dk1"/>
                </a:solidFill>
              </a:rPr>
              <a:t>Muerte</a:t>
            </a:r>
            <a:endParaRPr dirty="0"/>
          </a:p>
          <a:p>
            <a:pPr marL="1188720" lvl="4" indent="-137159" algn="l" rtl="0">
              <a:lnSpc>
                <a:spcPct val="85000"/>
              </a:lnSpc>
              <a:spcBef>
                <a:spcPts val="450"/>
              </a:spcBef>
              <a:spcAft>
                <a:spcPts val="0"/>
              </a:spcAft>
              <a:buClr>
                <a:srgbClr val="262626"/>
              </a:buClr>
              <a:buSzPts val="2800"/>
              <a:buNone/>
            </a:pPr>
            <a:endParaRPr sz="2800" dirty="0">
              <a:solidFill>
                <a:schemeClr val="dk1"/>
              </a:solidFill>
            </a:endParaRPr>
          </a:p>
          <a:p>
            <a:pPr marL="182880" lvl="0" indent="-182880" algn="l" rtl="0">
              <a:lnSpc>
                <a:spcPct val="85000"/>
              </a:lnSpc>
              <a:spcBef>
                <a:spcPts val="975"/>
              </a:spcBef>
              <a:spcAft>
                <a:spcPts val="0"/>
              </a:spcAft>
              <a:buSzPts val="2800"/>
              <a:buNone/>
            </a:pPr>
            <a:endParaRPr sz="2800" dirty="0">
              <a:solidFill>
                <a:schemeClr val="dk1"/>
              </a:solidFill>
            </a:endParaRPr>
          </a:p>
        </p:txBody>
      </p:sp>
      <p:pic>
        <p:nvPicPr>
          <p:cNvPr id="334" name="Google Shape;334;p21" descr="Ciclo de vida base de XP"/>
          <p:cNvPicPr preferRelativeResize="0"/>
          <p:nvPr/>
        </p:nvPicPr>
        <p:blipFill rotWithShape="1">
          <a:blip r:embed="rId3">
            <a:alphaModFix/>
          </a:blip>
          <a:srcRect b="17577"/>
          <a:stretch/>
        </p:blipFill>
        <p:spPr>
          <a:xfrm>
            <a:off x="4594286" y="2268577"/>
            <a:ext cx="6786478" cy="20911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Calibri"/>
              <a:buNone/>
            </a:pPr>
            <a:r>
              <a:rPr lang="es-ES" sz="4400" b="1" dirty="0">
                <a:latin typeface="+mj-lt"/>
              </a:rPr>
              <a:t>XP - Proceso</a:t>
            </a:r>
            <a:endParaRPr sz="5400" b="1" dirty="0">
              <a:latin typeface="+mj-lt"/>
            </a:endParaRPr>
          </a:p>
        </p:txBody>
      </p:sp>
      <p:sp>
        <p:nvSpPr>
          <p:cNvPr id="340" name="Google Shape;340;p2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41" name="Google Shape;341;p2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
        <p:nvSpPr>
          <p:cNvPr id="342" name="Google Shape;342;p22"/>
          <p:cNvSpPr/>
          <p:nvPr/>
        </p:nvSpPr>
        <p:spPr>
          <a:xfrm>
            <a:off x="1188418" y="1923040"/>
            <a:ext cx="9657383" cy="3708708"/>
          </a:xfrm>
          <a:prstGeom prst="rect">
            <a:avLst/>
          </a:prstGeom>
          <a:noFill/>
          <a:ln>
            <a:noFill/>
          </a:ln>
        </p:spPr>
        <p:txBody>
          <a:bodyPr spcFirstLastPara="1" wrap="square" lIns="91425" tIns="45700" rIns="91425" bIns="45700" anchor="t" anchorCtr="0">
            <a:spAutoFit/>
          </a:bodyPr>
          <a:lstStyle/>
          <a:p>
            <a:pPr marL="457200" marR="0" lvl="4" indent="-457200" algn="l" rtl="0">
              <a:spcBef>
                <a:spcPts val="0"/>
              </a:spcBef>
              <a:spcAft>
                <a:spcPts val="0"/>
              </a:spcAft>
              <a:buClr>
                <a:schemeClr val="dk2"/>
              </a:buClr>
              <a:buSzPts val="2200"/>
              <a:buFont typeface="Calibri"/>
              <a:buAutoNum type="arabicPeriod"/>
            </a:pPr>
            <a:r>
              <a:rPr lang="es-ES" sz="2200" b="0" i="0" u="none" strike="noStrike" cap="none" dirty="0">
                <a:solidFill>
                  <a:schemeClr val="dk1"/>
                </a:solidFill>
                <a:latin typeface="Calibri"/>
                <a:ea typeface="Calibri"/>
                <a:cs typeface="Calibri"/>
                <a:sym typeface="Calibri"/>
              </a:rPr>
              <a:t>Exploración </a:t>
            </a:r>
            <a:endParaRPr dirty="0"/>
          </a:p>
          <a:p>
            <a:pPr marL="0" marR="0" lvl="0" indent="0" algn="l" rtl="0">
              <a:spcBef>
                <a:spcPts val="0"/>
              </a:spcBef>
              <a:spcAft>
                <a:spcPts val="0"/>
              </a:spcAft>
              <a:buNone/>
            </a:pPr>
            <a:endParaRPr sz="2200" b="0" i="0" u="none" strike="noStrike" cap="none" dirty="0">
              <a:solidFill>
                <a:schemeClr val="dk1"/>
              </a:solidFill>
              <a:latin typeface="Calibri"/>
              <a:ea typeface="Calibri"/>
              <a:cs typeface="Calibri"/>
              <a:sym typeface="Calibri"/>
            </a:endParaRPr>
          </a:p>
          <a:p>
            <a:pPr marL="6604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Los clientes plantean las historias de usuario que son de interés para la primera entrega del producto.</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El equipo de desarrollo se familiariza con las herramientas, tecnologías y prácticas que se utilizarán en el proyecto.</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Se construye un prototipo. </a:t>
            </a:r>
            <a:endParaRPr dirty="0"/>
          </a:p>
          <a:p>
            <a:pPr marL="457200" marR="0" lvl="1" indent="0" algn="l" rtl="0">
              <a:spcBef>
                <a:spcPts val="600"/>
              </a:spcBef>
              <a:spcAft>
                <a:spcPts val="0"/>
              </a:spcAft>
              <a:buNone/>
            </a:pPr>
            <a:endParaRPr sz="2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200" b="0" i="0" u="none" strike="noStrike" cap="none" dirty="0">
                <a:solidFill>
                  <a:schemeClr val="dk1"/>
                </a:solidFill>
                <a:latin typeface="Calibri"/>
                <a:ea typeface="Calibri"/>
                <a:cs typeface="Calibri"/>
                <a:sym typeface="Calibri"/>
              </a:rPr>
              <a:t>La fase de exploración toma de pocas semanas a pocos meses, dependiendo del tamaño y familiaridad que tengan los programadores con la tecnología.</a:t>
            </a:r>
            <a:endParaRPr dirty="0"/>
          </a:p>
        </p:txBody>
      </p:sp>
      <p:sp>
        <p:nvSpPr>
          <p:cNvPr id="343" name="Google Shape;343;p22" descr="http://www.monografias.com/trabajos51/programacion-extrema/Image3551.gif"/>
          <p:cNvSpPr/>
          <p:nvPr/>
        </p:nvSpPr>
        <p:spPr>
          <a:xfrm>
            <a:off x="9342438" y="411166"/>
            <a:ext cx="1174751" cy="2154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4" name="Google Shape;344;p22" descr="Ciclo de vida base de XP"/>
          <p:cNvPicPr preferRelativeResize="0"/>
          <p:nvPr/>
        </p:nvPicPr>
        <p:blipFill rotWithShape="1">
          <a:blip r:embed="rId3">
            <a:alphaModFix/>
          </a:blip>
          <a:srcRect b="17773"/>
          <a:stretch/>
        </p:blipFill>
        <p:spPr>
          <a:xfrm>
            <a:off x="7018609" y="274639"/>
            <a:ext cx="4091305" cy="1090138"/>
          </a:xfrm>
          <a:prstGeom prst="rect">
            <a:avLst/>
          </a:prstGeom>
          <a:noFill/>
          <a:ln>
            <a:noFill/>
          </a:ln>
        </p:spPr>
      </p:pic>
      <p:sp>
        <p:nvSpPr>
          <p:cNvPr id="2" name="Marcador de fecha 1">
            <a:extLst>
              <a:ext uri="{FF2B5EF4-FFF2-40B4-BE49-F238E27FC236}">
                <a16:creationId xmlns:a16="http://schemas.microsoft.com/office/drawing/2014/main" id="{45896383-88DB-67D4-4598-A01D0D9151C6}"/>
              </a:ext>
            </a:extLst>
          </p:cNvPr>
          <p:cNvSpPr>
            <a:spLocks noGrp="1"/>
          </p:cNvSpPr>
          <p:nvPr>
            <p:ph type="dt" idx="10"/>
          </p:nvPr>
        </p:nvSpPr>
        <p:spPr/>
        <p:txBody>
          <a:bodyPr/>
          <a:lstStyle/>
          <a:p>
            <a:r>
              <a:rPr lang="es-AR"/>
              <a:t>2022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buClr>
                <a:schemeClr val="accent1"/>
              </a:buClr>
              <a:buSzPts val="4000"/>
            </a:pPr>
            <a:r>
              <a:rPr lang="es-ES" sz="4400" b="1" dirty="0">
                <a:latin typeface="+mj-lt"/>
              </a:rPr>
              <a:t>XP - Proceso</a:t>
            </a:r>
            <a:endParaRPr sz="4400" b="1" dirty="0">
              <a:latin typeface="+mj-lt"/>
            </a:endParaRPr>
          </a:p>
        </p:txBody>
      </p:sp>
      <p:sp>
        <p:nvSpPr>
          <p:cNvPr id="350" name="Google Shape;350;p2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51" name="Google Shape;351;p2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
        <p:nvSpPr>
          <p:cNvPr id="352" name="Google Shape;352;p23"/>
          <p:cNvSpPr/>
          <p:nvPr/>
        </p:nvSpPr>
        <p:spPr>
          <a:xfrm>
            <a:off x="1206502" y="1936750"/>
            <a:ext cx="8532815" cy="3370153"/>
          </a:xfrm>
          <a:prstGeom prst="rect">
            <a:avLst/>
          </a:prstGeom>
          <a:noFill/>
          <a:ln>
            <a:noFill/>
          </a:ln>
        </p:spPr>
        <p:txBody>
          <a:bodyPr spcFirstLastPara="1" wrap="square" lIns="91425" tIns="45700" rIns="91425" bIns="45700" anchor="t" anchorCtr="0">
            <a:spAutoFit/>
          </a:bodyPr>
          <a:lstStyle/>
          <a:p>
            <a:pPr marL="457200" marR="0" lvl="4" indent="-457200" algn="l" rtl="0">
              <a:spcBef>
                <a:spcPts val="0"/>
              </a:spcBef>
              <a:spcAft>
                <a:spcPts val="0"/>
              </a:spcAft>
              <a:buClr>
                <a:schemeClr val="dk2"/>
              </a:buClr>
              <a:buSzPts val="2200"/>
              <a:buFont typeface="Calibri"/>
              <a:buAutoNum type="arabicPeriod" startAt="2"/>
            </a:pPr>
            <a:r>
              <a:rPr lang="es-ES" sz="2200" b="0" i="0" u="none" strike="noStrike" cap="none" dirty="0">
                <a:solidFill>
                  <a:schemeClr val="dk1"/>
                </a:solidFill>
                <a:latin typeface="Calibri"/>
                <a:ea typeface="Calibri"/>
                <a:cs typeface="Calibri"/>
                <a:sym typeface="Calibri"/>
              </a:rPr>
              <a:t>Planificación </a:t>
            </a:r>
            <a:endParaRPr dirty="0"/>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6604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El cliente establece la prioridad de cada historia de usuario.</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Los programadores realizan una estimación del esfuerzo.</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 Se toman acuerdos sobre el contenido de la primera entrega y se determina un cronograma en conjunto con el cliente.</a:t>
            </a:r>
            <a:endParaRPr dirty="0"/>
          </a:p>
          <a:p>
            <a:pPr marL="457200" marR="0" lvl="1" indent="0" algn="l" rtl="0">
              <a:spcBef>
                <a:spcPts val="600"/>
              </a:spcBef>
              <a:spcAft>
                <a:spcPts val="0"/>
              </a:spcAft>
              <a:buClr>
                <a:schemeClr val="dk1"/>
              </a:buClr>
              <a:buSzPts val="2200"/>
              <a:buFont typeface="Noto Sans Symbols"/>
              <a:buNone/>
            </a:pPr>
            <a:endParaRPr sz="2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200" dirty="0">
                <a:solidFill>
                  <a:schemeClr val="dk1"/>
                </a:solidFill>
                <a:latin typeface="Calibri"/>
                <a:ea typeface="Calibri"/>
                <a:cs typeface="Calibri"/>
                <a:sym typeface="Calibri"/>
              </a:rPr>
              <a:t>Esta fase dura unos pocos días.</a:t>
            </a:r>
            <a:endParaRPr dirty="0"/>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p:txBody>
      </p:sp>
      <p:sp>
        <p:nvSpPr>
          <p:cNvPr id="353" name="Google Shape;353;p23" descr="http://www.monografias.com/trabajos51/programacion-extrema/Image3551.gif"/>
          <p:cNvSpPr/>
          <p:nvPr/>
        </p:nvSpPr>
        <p:spPr>
          <a:xfrm>
            <a:off x="8399465" y="536575"/>
            <a:ext cx="2160587" cy="2800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54" name="Google Shape;354;p23" descr="Ciclo de vida base de XP"/>
          <p:cNvPicPr preferRelativeResize="0"/>
          <p:nvPr/>
        </p:nvPicPr>
        <p:blipFill rotWithShape="1">
          <a:blip r:embed="rId3">
            <a:alphaModFix/>
          </a:blip>
          <a:srcRect b="20669"/>
          <a:stretch/>
        </p:blipFill>
        <p:spPr>
          <a:xfrm>
            <a:off x="6406842" y="490110"/>
            <a:ext cx="4464360" cy="1147621"/>
          </a:xfrm>
          <a:prstGeom prst="rect">
            <a:avLst/>
          </a:prstGeom>
          <a:noFill/>
          <a:ln>
            <a:noFill/>
          </a:ln>
        </p:spPr>
      </p:pic>
      <p:sp>
        <p:nvSpPr>
          <p:cNvPr id="2" name="Marcador de fecha 1">
            <a:extLst>
              <a:ext uri="{FF2B5EF4-FFF2-40B4-BE49-F238E27FC236}">
                <a16:creationId xmlns:a16="http://schemas.microsoft.com/office/drawing/2014/main" id="{F719393F-3169-4A84-465D-CBB4941A615B}"/>
              </a:ext>
            </a:extLst>
          </p:cNvPr>
          <p:cNvSpPr>
            <a:spLocks noGrp="1"/>
          </p:cNvSpPr>
          <p:nvPr>
            <p:ph type="dt" idx="10"/>
          </p:nvPr>
        </p:nvSpPr>
        <p:spPr/>
        <p:txBody>
          <a:bodyPr/>
          <a:lstStyle/>
          <a:p>
            <a:r>
              <a:rPr lang="es-AR"/>
              <a:t>2022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buClr>
                <a:schemeClr val="accent1"/>
              </a:buClr>
              <a:buSzPts val="4000"/>
            </a:pPr>
            <a:r>
              <a:rPr lang="es-ES" sz="4400" b="1" dirty="0">
                <a:latin typeface="+mj-lt"/>
              </a:rPr>
              <a:t>XP - Proceso</a:t>
            </a:r>
            <a:endParaRPr sz="4400" b="1" dirty="0">
              <a:latin typeface="+mj-lt"/>
            </a:endParaRPr>
          </a:p>
        </p:txBody>
      </p:sp>
      <p:sp>
        <p:nvSpPr>
          <p:cNvPr id="360" name="Google Shape;360;p2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61" name="Google Shape;361;p2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
        <p:nvSpPr>
          <p:cNvPr id="362" name="Google Shape;362;p24"/>
          <p:cNvSpPr/>
          <p:nvPr/>
        </p:nvSpPr>
        <p:spPr>
          <a:xfrm>
            <a:off x="1138237" y="1826044"/>
            <a:ext cx="9518651" cy="3370153"/>
          </a:xfrm>
          <a:prstGeom prst="rect">
            <a:avLst/>
          </a:prstGeom>
          <a:noFill/>
          <a:ln>
            <a:noFill/>
          </a:ln>
        </p:spPr>
        <p:txBody>
          <a:bodyPr spcFirstLastPara="1" wrap="square" lIns="91425" tIns="45700" rIns="91425" bIns="45700" anchor="t" anchorCtr="0">
            <a:spAutoFit/>
          </a:bodyPr>
          <a:lstStyle/>
          <a:p>
            <a:pPr marL="457200" marR="0" lvl="4" indent="-457200" algn="l" rtl="0">
              <a:spcBef>
                <a:spcPts val="0"/>
              </a:spcBef>
              <a:spcAft>
                <a:spcPts val="0"/>
              </a:spcAft>
              <a:buClr>
                <a:schemeClr val="dk2"/>
              </a:buClr>
              <a:buSzPts val="2200"/>
              <a:buFont typeface="Calibri"/>
              <a:buAutoNum type="arabicPeriod" startAt="3"/>
            </a:pPr>
            <a:r>
              <a:rPr lang="es-ES" sz="2200" b="0" i="0" u="none" strike="noStrike" cap="none" dirty="0">
                <a:solidFill>
                  <a:schemeClr val="dk1"/>
                </a:solidFill>
                <a:latin typeface="Calibri"/>
                <a:ea typeface="Calibri"/>
                <a:cs typeface="Calibri"/>
                <a:sym typeface="Calibri"/>
              </a:rPr>
              <a:t>Iteración </a:t>
            </a:r>
            <a:endParaRPr dirty="0"/>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6604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El Plan de Entrega está compuesto por iteraciones de no más de tres semanas. </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El cliente es quien decide qué historias se implementarán en cada iteración</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Al final de la última iteración el sistema estará listo para entrar en producción.</a:t>
            </a:r>
            <a:endParaRPr dirty="0"/>
          </a:p>
          <a:p>
            <a:pPr marL="457200" marR="0" lvl="1" indent="0" algn="l" rtl="0">
              <a:spcBef>
                <a:spcPts val="600"/>
              </a:spcBef>
              <a:spcAft>
                <a:spcPts val="0"/>
              </a:spcAft>
              <a:buClr>
                <a:schemeClr val="dk1"/>
              </a:buClr>
              <a:buSzPts val="2200"/>
              <a:buFont typeface="Noto Sans Symbols"/>
              <a:buNone/>
            </a:pPr>
            <a:endParaRPr sz="2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200" dirty="0">
                <a:solidFill>
                  <a:schemeClr val="dk1"/>
                </a:solidFill>
                <a:latin typeface="Calibri"/>
                <a:ea typeface="Calibri"/>
                <a:cs typeface="Calibri"/>
                <a:sym typeface="Calibri"/>
              </a:rPr>
              <a:t>Esta fase incluye varias iteraciones sobre el sistema antes de ser entregado.</a:t>
            </a:r>
            <a:endParaRPr dirty="0"/>
          </a:p>
        </p:txBody>
      </p:sp>
      <p:sp>
        <p:nvSpPr>
          <p:cNvPr id="363" name="Google Shape;363;p24" descr="http://www.monografias.com/trabajos51/programacion-extrema/Image3551.gif"/>
          <p:cNvSpPr/>
          <p:nvPr/>
        </p:nvSpPr>
        <p:spPr>
          <a:xfrm>
            <a:off x="8580437" y="428625"/>
            <a:ext cx="2076451" cy="2744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64" name="Google Shape;364;p24" descr="Ciclo de vida base de XP"/>
          <p:cNvPicPr preferRelativeResize="0"/>
          <p:nvPr/>
        </p:nvPicPr>
        <p:blipFill rotWithShape="1">
          <a:blip r:embed="rId3">
            <a:alphaModFix/>
          </a:blip>
          <a:srcRect b="17171"/>
          <a:stretch/>
        </p:blipFill>
        <p:spPr>
          <a:xfrm>
            <a:off x="7197820" y="274639"/>
            <a:ext cx="4061583" cy="1090138"/>
          </a:xfrm>
          <a:prstGeom prst="rect">
            <a:avLst/>
          </a:prstGeom>
          <a:noFill/>
          <a:ln>
            <a:noFill/>
          </a:ln>
        </p:spPr>
      </p:pic>
      <p:sp>
        <p:nvSpPr>
          <p:cNvPr id="2" name="Marcador de fecha 1">
            <a:extLst>
              <a:ext uri="{FF2B5EF4-FFF2-40B4-BE49-F238E27FC236}">
                <a16:creationId xmlns:a16="http://schemas.microsoft.com/office/drawing/2014/main" id="{77E04939-4DE4-EBE9-1871-FE977D2AA31F}"/>
              </a:ext>
            </a:extLst>
          </p:cNvPr>
          <p:cNvSpPr>
            <a:spLocks noGrp="1"/>
          </p:cNvSpPr>
          <p:nvPr>
            <p:ph type="dt" idx="10"/>
          </p:nvPr>
        </p:nvSpPr>
        <p:spPr/>
        <p:txBody>
          <a:bodyPr/>
          <a:lstStyle/>
          <a:p>
            <a:r>
              <a:rPr lang="es-AR"/>
              <a:t>2022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buClr>
                <a:schemeClr val="accent1"/>
              </a:buClr>
              <a:buSzPts val="4000"/>
            </a:pPr>
            <a:r>
              <a:rPr lang="es-ES" sz="4400" b="1" dirty="0">
                <a:latin typeface="+mj-lt"/>
              </a:rPr>
              <a:t>XP - Proceso</a:t>
            </a:r>
            <a:endParaRPr sz="4400" b="1" dirty="0">
              <a:latin typeface="+mj-lt"/>
            </a:endParaRPr>
          </a:p>
        </p:txBody>
      </p:sp>
      <p:sp>
        <p:nvSpPr>
          <p:cNvPr id="370" name="Google Shape;370;p2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71" name="Google Shape;371;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
        <p:nvSpPr>
          <p:cNvPr id="372" name="Google Shape;372;p25"/>
          <p:cNvSpPr/>
          <p:nvPr/>
        </p:nvSpPr>
        <p:spPr>
          <a:xfrm>
            <a:off x="1218425" y="2090333"/>
            <a:ext cx="8682036" cy="3370153"/>
          </a:xfrm>
          <a:prstGeom prst="rect">
            <a:avLst/>
          </a:prstGeom>
          <a:noFill/>
          <a:ln>
            <a:noFill/>
          </a:ln>
        </p:spPr>
        <p:txBody>
          <a:bodyPr spcFirstLastPara="1" wrap="square" lIns="91425" tIns="45700" rIns="91425" bIns="45700" anchor="t" anchorCtr="0">
            <a:spAutoFit/>
          </a:bodyPr>
          <a:lstStyle/>
          <a:p>
            <a:pPr marL="0" marR="0" lvl="4" indent="0" algn="l" rtl="0">
              <a:spcBef>
                <a:spcPts val="0"/>
              </a:spcBef>
              <a:spcAft>
                <a:spcPts val="0"/>
              </a:spcAft>
              <a:buNone/>
            </a:pPr>
            <a:r>
              <a:rPr lang="es-ES" sz="2200" b="0" i="0" u="none" strike="noStrike" cap="none" dirty="0">
                <a:solidFill>
                  <a:schemeClr val="dk1"/>
                </a:solidFill>
                <a:latin typeface="Calibri"/>
                <a:ea typeface="Calibri"/>
                <a:cs typeface="Calibri"/>
                <a:sym typeface="Calibri"/>
              </a:rPr>
              <a:t>4 - Producción </a:t>
            </a:r>
            <a:endParaRPr dirty="0"/>
          </a:p>
          <a:p>
            <a:pPr marL="342900" marR="0" lvl="0" indent="-203200" algn="l" rtl="0">
              <a:spcBef>
                <a:spcPts val="0"/>
              </a:spcBef>
              <a:spcAft>
                <a:spcPts val="0"/>
              </a:spcAft>
              <a:buClr>
                <a:schemeClr val="dk1"/>
              </a:buClr>
              <a:buSzPts val="2200"/>
              <a:buFont typeface="Noto Sans Symbols"/>
              <a:buNone/>
            </a:pPr>
            <a:endParaRPr sz="2200" dirty="0">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Esta fase requiere de pruebas adicionales  y revisiones de rendimiento antes de que el sistema sea trasladado al entorno del cliente.</a:t>
            </a:r>
            <a:endParaRPr dirty="0"/>
          </a:p>
          <a:p>
            <a:pPr marL="8001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 Al mismo tiempo, se deben tomar decisiones sobre la inclusión de nuevas características a la versión actual, debido a cambios durante esta fase.</a:t>
            </a:r>
            <a:endParaRPr dirty="0"/>
          </a:p>
          <a:p>
            <a:pPr marL="800100" marR="0" lvl="1" indent="-203200" algn="l" rtl="0">
              <a:spcBef>
                <a:spcPts val="600"/>
              </a:spcBef>
              <a:spcAft>
                <a:spcPts val="0"/>
              </a:spcAft>
              <a:buClr>
                <a:schemeClr val="dk1"/>
              </a:buClr>
              <a:buSzPts val="2200"/>
              <a:buFont typeface="Noto Sans Symbols"/>
              <a:buNone/>
            </a:pPr>
            <a:endParaRPr sz="2200" b="0" i="0" u="none" strike="noStrike" cap="none" dirty="0">
              <a:solidFill>
                <a:schemeClr val="dk1"/>
              </a:solidFill>
              <a:latin typeface="Calibri"/>
              <a:ea typeface="Calibri"/>
              <a:cs typeface="Calibri"/>
              <a:sym typeface="Calibri"/>
            </a:endParaRPr>
          </a:p>
        </p:txBody>
      </p:sp>
      <p:pic>
        <p:nvPicPr>
          <p:cNvPr id="373" name="Google Shape;373;p25" descr="Ciclo de vida base de XP"/>
          <p:cNvPicPr preferRelativeResize="0"/>
          <p:nvPr/>
        </p:nvPicPr>
        <p:blipFill rotWithShape="1">
          <a:blip r:embed="rId3">
            <a:alphaModFix/>
          </a:blip>
          <a:srcRect b="16111"/>
          <a:stretch/>
        </p:blipFill>
        <p:spPr>
          <a:xfrm>
            <a:off x="7498707" y="424070"/>
            <a:ext cx="3611207" cy="981649"/>
          </a:xfrm>
          <a:prstGeom prst="rect">
            <a:avLst/>
          </a:prstGeom>
          <a:noFill/>
          <a:ln>
            <a:noFill/>
          </a:ln>
        </p:spPr>
      </p:pic>
      <p:sp>
        <p:nvSpPr>
          <p:cNvPr id="2" name="Marcador de fecha 1">
            <a:extLst>
              <a:ext uri="{FF2B5EF4-FFF2-40B4-BE49-F238E27FC236}">
                <a16:creationId xmlns:a16="http://schemas.microsoft.com/office/drawing/2014/main" id="{992EFB33-20BC-27F5-F179-97C9EAE8A10B}"/>
              </a:ext>
            </a:extLst>
          </p:cNvPr>
          <p:cNvSpPr>
            <a:spLocks noGrp="1"/>
          </p:cNvSpPr>
          <p:nvPr>
            <p:ph type="dt" idx="10"/>
          </p:nvPr>
        </p:nvSpPr>
        <p:spPr/>
        <p:txBody>
          <a:bodyPr/>
          <a:lstStyle/>
          <a:p>
            <a:r>
              <a:rPr lang="es-AR"/>
              <a:t>2022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buClr>
                <a:schemeClr val="accent1"/>
              </a:buClr>
              <a:buSzPts val="4000"/>
            </a:pPr>
            <a:r>
              <a:rPr lang="es-ES" sz="4400" b="1" dirty="0">
                <a:latin typeface="+mj-lt"/>
              </a:rPr>
              <a:t>XP - Proceso</a:t>
            </a:r>
            <a:endParaRPr sz="4400" b="1" dirty="0">
              <a:latin typeface="+mj-lt"/>
            </a:endParaRPr>
          </a:p>
        </p:txBody>
      </p:sp>
      <p:sp>
        <p:nvSpPr>
          <p:cNvPr id="379" name="Google Shape;379;p2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80" name="Google Shape;380;p2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
        <p:nvSpPr>
          <p:cNvPr id="381" name="Google Shape;381;p26"/>
          <p:cNvSpPr/>
          <p:nvPr/>
        </p:nvSpPr>
        <p:spPr>
          <a:xfrm>
            <a:off x="1097280" y="1925641"/>
            <a:ext cx="10115205" cy="2954655"/>
          </a:xfrm>
          <a:prstGeom prst="rect">
            <a:avLst/>
          </a:prstGeom>
          <a:noFill/>
          <a:ln>
            <a:noFill/>
          </a:ln>
        </p:spPr>
        <p:txBody>
          <a:bodyPr spcFirstLastPara="1" wrap="square" lIns="91425" tIns="45700" rIns="91425" bIns="45700" anchor="t" anchorCtr="0">
            <a:spAutoFit/>
          </a:bodyPr>
          <a:lstStyle/>
          <a:p>
            <a:pPr marL="457200" marR="0" lvl="4" indent="-457200" algn="l" rtl="0">
              <a:spcBef>
                <a:spcPts val="0"/>
              </a:spcBef>
              <a:spcAft>
                <a:spcPts val="0"/>
              </a:spcAft>
              <a:buClr>
                <a:schemeClr val="dk2"/>
              </a:buClr>
              <a:buSzPts val="2200"/>
              <a:buFont typeface="Calibri"/>
              <a:buAutoNum type="arabicPeriod" startAt="5"/>
            </a:pPr>
            <a:r>
              <a:rPr lang="es-ES" sz="2200" b="0" i="0" u="none" strike="noStrike" cap="none" dirty="0">
                <a:solidFill>
                  <a:schemeClr val="dk1"/>
                </a:solidFill>
                <a:latin typeface="Calibri"/>
                <a:ea typeface="Calibri"/>
                <a:cs typeface="Calibri"/>
                <a:sym typeface="Calibri"/>
              </a:rPr>
              <a:t>Mantenimiento </a:t>
            </a:r>
            <a:endParaRPr dirty="0"/>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6604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Mientras la primera versión se encuentra en producción, el proyecto XP debe mantener el sistema en funcionamiento al mismo tiempo que desarrolla nuevas iteraciones. </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La fase de mantenimiento puede requerir nuevo personal dentro del equipo y cambios en su estructura.</a:t>
            </a:r>
            <a:endParaRPr dirty="0"/>
          </a:p>
          <a:p>
            <a:pPr marL="457200" marR="0" lvl="1" indent="0" algn="l" rtl="0">
              <a:spcBef>
                <a:spcPts val="600"/>
              </a:spcBef>
              <a:spcAft>
                <a:spcPts val="0"/>
              </a:spcAft>
              <a:buClr>
                <a:schemeClr val="dk1"/>
              </a:buClr>
              <a:buSzPts val="2200"/>
              <a:buFont typeface="Noto Sans Symbols"/>
              <a:buNone/>
            </a:pPr>
            <a:endParaRPr sz="2200" b="0" i="0" u="none" strike="noStrike" cap="none" dirty="0">
              <a:solidFill>
                <a:schemeClr val="dk1"/>
              </a:solidFill>
              <a:latin typeface="Calibri"/>
              <a:ea typeface="Calibri"/>
              <a:cs typeface="Calibri"/>
              <a:sym typeface="Calibri"/>
            </a:endParaRPr>
          </a:p>
        </p:txBody>
      </p:sp>
      <p:pic>
        <p:nvPicPr>
          <p:cNvPr id="382" name="Google Shape;382;p26" descr="Ciclo de vida base de XP"/>
          <p:cNvPicPr preferRelativeResize="0"/>
          <p:nvPr/>
        </p:nvPicPr>
        <p:blipFill rotWithShape="1">
          <a:blip r:embed="rId3">
            <a:alphaModFix/>
          </a:blip>
          <a:srcRect b="17527"/>
          <a:stretch/>
        </p:blipFill>
        <p:spPr>
          <a:xfrm>
            <a:off x="6761727" y="516646"/>
            <a:ext cx="4348187" cy="1162029"/>
          </a:xfrm>
          <a:prstGeom prst="rect">
            <a:avLst/>
          </a:prstGeom>
          <a:noFill/>
          <a:ln>
            <a:noFill/>
          </a:ln>
        </p:spPr>
      </p:pic>
      <p:sp>
        <p:nvSpPr>
          <p:cNvPr id="2" name="Marcador de fecha 1">
            <a:extLst>
              <a:ext uri="{FF2B5EF4-FFF2-40B4-BE49-F238E27FC236}">
                <a16:creationId xmlns:a16="http://schemas.microsoft.com/office/drawing/2014/main" id="{78E03C5B-A35E-C26B-B31D-E850D24AF6B0}"/>
              </a:ext>
            </a:extLst>
          </p:cNvPr>
          <p:cNvSpPr>
            <a:spLocks noGrp="1"/>
          </p:cNvSpPr>
          <p:nvPr>
            <p:ph type="dt" idx="10"/>
          </p:nvPr>
        </p:nvSpPr>
        <p:spPr/>
        <p:txBody>
          <a:bodyPr/>
          <a:lstStyle/>
          <a:p>
            <a:r>
              <a:rPr lang="es-AR"/>
              <a:t>2022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XP - Proceso</a:t>
            </a:r>
            <a:endParaRPr/>
          </a:p>
        </p:txBody>
      </p:sp>
      <p:sp>
        <p:nvSpPr>
          <p:cNvPr id="388" name="Google Shape;388;p2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89" name="Google Shape;389;p2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
        <p:nvSpPr>
          <p:cNvPr id="390" name="Google Shape;390;p27"/>
          <p:cNvSpPr/>
          <p:nvPr/>
        </p:nvSpPr>
        <p:spPr>
          <a:xfrm>
            <a:off x="1219202" y="1876427"/>
            <a:ext cx="9936479" cy="3370153"/>
          </a:xfrm>
          <a:prstGeom prst="rect">
            <a:avLst/>
          </a:prstGeom>
          <a:noFill/>
          <a:ln>
            <a:noFill/>
          </a:ln>
        </p:spPr>
        <p:txBody>
          <a:bodyPr spcFirstLastPara="1" wrap="square" lIns="91425" tIns="45700" rIns="91425" bIns="45700" anchor="t" anchorCtr="0">
            <a:spAutoFit/>
          </a:bodyPr>
          <a:lstStyle/>
          <a:p>
            <a:pPr marL="457200" marR="0" lvl="4" indent="-457200" algn="l" rtl="0">
              <a:spcBef>
                <a:spcPts val="0"/>
              </a:spcBef>
              <a:spcAft>
                <a:spcPts val="0"/>
              </a:spcAft>
              <a:buClr>
                <a:schemeClr val="dk2"/>
              </a:buClr>
              <a:buSzPts val="2200"/>
              <a:buFont typeface="Calibri"/>
              <a:buAutoNum type="arabicPeriod" startAt="6"/>
            </a:pPr>
            <a:r>
              <a:rPr lang="es-ES" sz="2200" b="0" i="0" u="none" strike="noStrike" cap="none" dirty="0">
                <a:solidFill>
                  <a:schemeClr val="dk1"/>
                </a:solidFill>
                <a:latin typeface="Calibri"/>
                <a:ea typeface="Calibri"/>
                <a:cs typeface="Calibri"/>
                <a:sym typeface="Calibri"/>
              </a:rPr>
              <a:t>Muerte </a:t>
            </a:r>
            <a:endParaRPr dirty="0"/>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660400" marR="0" lvl="1" indent="-342900" algn="l" rtl="0">
              <a:spcBef>
                <a:spcPts val="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Es cuando el cliente no tiene más historias para ser incluidas en el sistema. </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Se genera la documentación final del sistema y no se realizan más cambios en la arquitectura. </a:t>
            </a:r>
            <a:endParaRPr dirty="0"/>
          </a:p>
          <a:p>
            <a:pPr marL="660400" marR="0" lvl="1" indent="-342900" algn="l" rtl="0">
              <a:spcBef>
                <a:spcPts val="600"/>
              </a:spcBef>
              <a:spcAft>
                <a:spcPts val="0"/>
              </a:spcAft>
              <a:buClr>
                <a:schemeClr val="dk1"/>
              </a:buClr>
              <a:buSzPts val="2200"/>
              <a:buFont typeface="Wingdings" panose="05000000000000000000" pitchFamily="2" charset="2"/>
              <a:buChar char="q"/>
            </a:pPr>
            <a:r>
              <a:rPr lang="es-ES" sz="2200" b="0" i="0" u="none" strike="noStrike" cap="none" dirty="0">
                <a:solidFill>
                  <a:schemeClr val="dk1"/>
                </a:solidFill>
                <a:latin typeface="Calibri"/>
                <a:ea typeface="Calibri"/>
                <a:cs typeface="Calibri"/>
                <a:sym typeface="Calibri"/>
              </a:rPr>
              <a:t>La muerte del proyecto también ocurre cuando el sistema no genera los beneficios esperados por el cliente o cuando no hay presupuesto para mantenerlo.</a:t>
            </a:r>
            <a:endParaRPr dirty="0"/>
          </a:p>
          <a:p>
            <a:pPr marL="457200" marR="0" lvl="1" indent="0" algn="l" rtl="0">
              <a:spcBef>
                <a:spcPts val="600"/>
              </a:spcBef>
              <a:spcAft>
                <a:spcPts val="0"/>
              </a:spcAft>
              <a:buClr>
                <a:schemeClr val="dk1"/>
              </a:buClr>
              <a:buSzPts val="2200"/>
              <a:buFont typeface="Noto Sans Symbols"/>
              <a:buNone/>
            </a:pPr>
            <a:endParaRPr sz="2200" b="0" i="0" u="none" strike="noStrike" cap="none" dirty="0">
              <a:solidFill>
                <a:schemeClr val="dk1"/>
              </a:solidFill>
              <a:latin typeface="Calibri"/>
              <a:ea typeface="Calibri"/>
              <a:cs typeface="Calibri"/>
              <a:sym typeface="Calibri"/>
            </a:endParaRPr>
          </a:p>
        </p:txBody>
      </p:sp>
      <p:sp>
        <p:nvSpPr>
          <p:cNvPr id="2" name="Marcador de fecha 1">
            <a:extLst>
              <a:ext uri="{FF2B5EF4-FFF2-40B4-BE49-F238E27FC236}">
                <a16:creationId xmlns:a16="http://schemas.microsoft.com/office/drawing/2014/main" id="{771D8399-4A13-C6BE-E4B7-737A7AE75936}"/>
              </a:ext>
            </a:extLst>
          </p:cNvPr>
          <p:cNvSpPr>
            <a:spLocks noGrp="1"/>
          </p:cNvSpPr>
          <p:nvPr>
            <p:ph type="dt" idx="10"/>
          </p:nvPr>
        </p:nvSpPr>
        <p:spPr/>
        <p:txBody>
          <a:bodyPr/>
          <a:lstStyle/>
          <a:p>
            <a:r>
              <a:rPr lang="es-AR"/>
              <a:t>2022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Extreme Programming - Prácticas </a:t>
            </a:r>
            <a:endParaRPr/>
          </a:p>
        </p:txBody>
      </p:sp>
      <p:sp>
        <p:nvSpPr>
          <p:cNvPr id="396" name="Google Shape;396;p2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397" name="Google Shape;397;p2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
        <p:nvSpPr>
          <p:cNvPr id="398" name="Google Shape;398;p28"/>
          <p:cNvSpPr/>
          <p:nvPr/>
        </p:nvSpPr>
        <p:spPr>
          <a:xfrm>
            <a:off x="1173378" y="1850853"/>
            <a:ext cx="10458079" cy="4508886"/>
          </a:xfrm>
          <a:prstGeom prst="rect">
            <a:avLst/>
          </a:prstGeom>
          <a:noFill/>
          <a:ln>
            <a:noFill/>
          </a:ln>
        </p:spPr>
        <p:txBody>
          <a:bodyPr spcFirstLastPara="1" wrap="square" lIns="91425" tIns="45700" rIns="91425" bIns="45700" anchor="ctr" anchorCtr="0">
            <a:spAutoFit/>
          </a:bodyPr>
          <a:lstStyle/>
          <a:p>
            <a:pPr marL="342900" marR="0" lvl="0" indent="-342900" algn="l" rtl="0">
              <a:spcBef>
                <a:spcPts val="0"/>
              </a:spcBef>
              <a:spcAft>
                <a:spcPts val="0"/>
              </a:spcAft>
              <a:buClr>
                <a:schemeClr val="dk1"/>
              </a:buClr>
              <a:buSzPts val="2000"/>
              <a:buFont typeface="Noto Sans Symbols"/>
              <a:buChar char="❑"/>
            </a:pPr>
            <a:r>
              <a:rPr lang="es-ES" sz="2000" dirty="0">
                <a:solidFill>
                  <a:schemeClr val="dk1"/>
                </a:solidFill>
                <a:latin typeface="Calibri"/>
                <a:ea typeface="Calibri"/>
                <a:cs typeface="Calibri"/>
                <a:sym typeface="Calibri"/>
              </a:rPr>
              <a:t> </a:t>
            </a:r>
            <a:r>
              <a:rPr lang="es-ES" sz="2000" dirty="0" err="1">
                <a:solidFill>
                  <a:schemeClr val="dk1"/>
                </a:solidFill>
                <a:latin typeface="Calibri"/>
                <a:ea typeface="Calibri"/>
                <a:cs typeface="Calibri"/>
                <a:sym typeface="Calibri"/>
              </a:rPr>
              <a:t>Testing</a:t>
            </a:r>
            <a:r>
              <a:rPr lang="es-ES" sz="2000" dirty="0">
                <a:solidFill>
                  <a:schemeClr val="dk1"/>
                </a:solidFill>
                <a:latin typeface="Calibri"/>
                <a:ea typeface="Calibri"/>
                <a:cs typeface="Calibri"/>
                <a:sym typeface="Calibri"/>
              </a:rPr>
              <a:t>: </a:t>
            </a:r>
            <a:endParaRPr dirty="0"/>
          </a:p>
          <a:p>
            <a:pPr marL="457200" marR="0" lvl="1"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Los programadores continuamente escriben pruebas unitarias, las cuales deben correr sin problemas para que el desarrollo continúe. </a:t>
            </a:r>
            <a:endParaRPr dirty="0"/>
          </a:p>
          <a:p>
            <a:pPr marL="457200" marR="0" lvl="1" indent="0" algn="l" rtl="0">
              <a:spcBef>
                <a:spcPts val="600"/>
              </a:spcBef>
              <a:spcAft>
                <a:spcPts val="0"/>
              </a:spcAft>
              <a:buNone/>
            </a:pPr>
            <a:r>
              <a:rPr lang="es-ES" sz="2000" b="0" i="0" u="none" strike="noStrike" cap="none" dirty="0">
                <a:solidFill>
                  <a:schemeClr val="dk1"/>
                </a:solidFill>
                <a:latin typeface="Calibri"/>
                <a:ea typeface="Calibri"/>
                <a:cs typeface="Calibri"/>
                <a:sym typeface="Calibri"/>
              </a:rPr>
              <a:t>Los clientes escriben pruebas demostrando que las funcionalidades están terminadas.</a:t>
            </a:r>
            <a:endParaRPr dirty="0"/>
          </a:p>
          <a:p>
            <a:pPr marL="800100" marR="0" lvl="1" indent="-215900" algn="l" rtl="0">
              <a:spcBef>
                <a:spcPts val="600"/>
              </a:spcBef>
              <a:spcAft>
                <a:spcPts val="0"/>
              </a:spcAft>
              <a:buClr>
                <a:schemeClr val="dk1"/>
              </a:buClr>
              <a:buSzPts val="2000"/>
              <a:buFont typeface="Noto Sans Symbols"/>
              <a:buNone/>
            </a:pPr>
            <a:endParaRPr sz="900" b="0" i="0" u="none" strike="noStrike" cap="none" dirty="0">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000"/>
              <a:buFont typeface="Noto Sans Symbols"/>
              <a:buChar char="❑"/>
            </a:pPr>
            <a:r>
              <a:rPr lang="es-ES" sz="2000" dirty="0">
                <a:solidFill>
                  <a:schemeClr val="dk1"/>
                </a:solidFill>
                <a:latin typeface="Calibri"/>
                <a:ea typeface="Calibri"/>
                <a:cs typeface="Calibri"/>
                <a:sym typeface="Calibri"/>
              </a:rPr>
              <a:t> </a:t>
            </a:r>
            <a:r>
              <a:rPr lang="es-ES" sz="2000" dirty="0" err="1">
                <a:solidFill>
                  <a:schemeClr val="dk1"/>
                </a:solidFill>
                <a:latin typeface="Calibri"/>
                <a:ea typeface="Calibri"/>
                <a:cs typeface="Calibri"/>
                <a:sym typeface="Calibri"/>
              </a:rPr>
              <a:t>Refactoring</a:t>
            </a:r>
            <a:r>
              <a:rPr lang="es-ES" sz="2000" dirty="0">
                <a:solidFill>
                  <a:schemeClr val="dk1"/>
                </a:solidFill>
                <a:latin typeface="Calibri"/>
                <a:ea typeface="Calibri"/>
                <a:cs typeface="Calibri"/>
                <a:sym typeface="Calibri"/>
              </a:rPr>
              <a:t>: </a:t>
            </a:r>
            <a:endParaRPr dirty="0"/>
          </a:p>
          <a:p>
            <a:pPr marL="457200" marR="0" lvl="1" indent="0" algn="l" rtl="0">
              <a:spcBef>
                <a:spcPts val="600"/>
              </a:spcBef>
              <a:spcAft>
                <a:spcPts val="0"/>
              </a:spcAft>
              <a:buNone/>
            </a:pPr>
            <a:r>
              <a:rPr lang="es-ES" sz="2000" b="0" i="0" u="none" strike="noStrike" cap="none" dirty="0">
                <a:solidFill>
                  <a:schemeClr val="dk1"/>
                </a:solidFill>
                <a:latin typeface="Calibri"/>
                <a:ea typeface="Calibri"/>
                <a:cs typeface="Calibri"/>
                <a:sym typeface="Calibri"/>
              </a:rPr>
              <a:t>Actividad constante de reestructuración del código con el objetivo de remover duplicación de código, mejorar su legibilidad, simplificarlo y hacerlo más flexible para facilitar los posteriores cambios.</a:t>
            </a:r>
            <a:endParaRPr dirty="0"/>
          </a:p>
          <a:p>
            <a:pPr marL="342900" marR="0" lvl="0" indent="-215900" algn="l" rtl="0">
              <a:spcBef>
                <a:spcPts val="0"/>
              </a:spcBef>
              <a:spcAft>
                <a:spcPts val="0"/>
              </a:spcAft>
              <a:buClr>
                <a:schemeClr val="dk1"/>
              </a:buClr>
              <a:buSzPts val="2000"/>
              <a:buFont typeface="Noto Sans Symbols"/>
              <a:buNone/>
            </a:pPr>
            <a:endParaRPr sz="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s-ES" sz="2000" dirty="0">
                <a:solidFill>
                  <a:schemeClr val="dk1"/>
                </a:solidFill>
                <a:latin typeface="Calibri"/>
                <a:ea typeface="Calibri"/>
                <a:cs typeface="Calibri"/>
                <a:sym typeface="Calibri"/>
              </a:rPr>
              <a:t>Programación de a Pares: </a:t>
            </a:r>
            <a:endParaRPr dirty="0"/>
          </a:p>
          <a:p>
            <a:pPr marL="457200" marR="0" lvl="1"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Todo el código de producción es escrito por dos programadores en una máquina.</a:t>
            </a:r>
            <a:endParaRPr sz="2000" b="0" i="0" u="none" strike="noStrike" cap="none"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Calibri"/>
              <a:ea typeface="Calibri"/>
              <a:cs typeface="Calibri"/>
              <a:sym typeface="Calibri"/>
            </a:endParaRPr>
          </a:p>
        </p:txBody>
      </p:sp>
      <p:pic>
        <p:nvPicPr>
          <p:cNvPr id="399" name="Google Shape;399;p28"/>
          <p:cNvPicPr preferRelativeResize="0"/>
          <p:nvPr/>
        </p:nvPicPr>
        <p:blipFill rotWithShape="1">
          <a:blip r:embed="rId3">
            <a:alphaModFix/>
          </a:blip>
          <a:srcRect/>
          <a:stretch/>
        </p:blipFill>
        <p:spPr>
          <a:xfrm>
            <a:off x="10373042" y="4891245"/>
            <a:ext cx="1565275" cy="1323975"/>
          </a:xfrm>
          <a:prstGeom prst="rect">
            <a:avLst/>
          </a:prstGeom>
          <a:noFill/>
          <a:ln>
            <a:noFill/>
          </a:ln>
        </p:spPr>
      </p:pic>
      <p:pic>
        <p:nvPicPr>
          <p:cNvPr id="400" name="Google Shape;400;p28" descr="http://www.atherio.com/assets/images/functionality_testing_1.jpg"/>
          <p:cNvPicPr preferRelativeResize="0"/>
          <p:nvPr/>
        </p:nvPicPr>
        <p:blipFill rotWithShape="1">
          <a:blip r:embed="rId4">
            <a:alphaModFix/>
          </a:blip>
          <a:srcRect l="29721" r="19879" b="12369"/>
          <a:stretch/>
        </p:blipFill>
        <p:spPr>
          <a:xfrm>
            <a:off x="10807626" y="2645649"/>
            <a:ext cx="1192115" cy="1450800"/>
          </a:xfrm>
          <a:prstGeom prst="rect">
            <a:avLst/>
          </a:prstGeom>
          <a:noFill/>
          <a:ln>
            <a:noFill/>
          </a:ln>
        </p:spPr>
      </p:pic>
      <p:sp>
        <p:nvSpPr>
          <p:cNvPr id="2" name="Marcador de fecha 1">
            <a:extLst>
              <a:ext uri="{FF2B5EF4-FFF2-40B4-BE49-F238E27FC236}">
                <a16:creationId xmlns:a16="http://schemas.microsoft.com/office/drawing/2014/main" id="{508A8A1B-CC5A-5BC7-E7F1-E88E28F9CF97}"/>
              </a:ext>
            </a:extLst>
          </p:cNvPr>
          <p:cNvSpPr>
            <a:spLocks noGrp="1"/>
          </p:cNvSpPr>
          <p:nvPr>
            <p:ph type="dt" idx="10"/>
          </p:nvPr>
        </p:nvSpPr>
        <p:spPr/>
        <p:txBody>
          <a:bodyPr/>
          <a:lstStyle/>
          <a:p>
            <a:r>
              <a:rPr lang="es-AR"/>
              <a:t>2022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Extreme Programming - Prácticas </a:t>
            </a:r>
            <a:endParaRPr/>
          </a:p>
        </p:txBody>
      </p:sp>
      <p:sp>
        <p:nvSpPr>
          <p:cNvPr id="406" name="Google Shape;406;p2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07" name="Google Shape;407;p2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
        <p:nvSpPr>
          <p:cNvPr id="408" name="Google Shape;408;p29"/>
          <p:cNvSpPr/>
          <p:nvPr/>
        </p:nvSpPr>
        <p:spPr>
          <a:xfrm>
            <a:off x="750579" y="1828800"/>
            <a:ext cx="9552205" cy="4632037"/>
          </a:xfrm>
          <a:prstGeom prst="rect">
            <a:avLst/>
          </a:prstGeom>
          <a:noFill/>
          <a:ln>
            <a:noFill/>
          </a:ln>
        </p:spPr>
        <p:txBody>
          <a:bodyPr spcFirstLastPara="1" wrap="square" lIns="91425" tIns="45700" rIns="91425" bIns="45700" anchor="ctr" anchorCtr="0">
            <a:spAutoFit/>
          </a:bodyPr>
          <a:lstStyle/>
          <a:p>
            <a:pPr marL="342900" marR="0" lvl="0" indent="-342900" algn="l" rtl="0">
              <a:spcBef>
                <a:spcPts val="0"/>
              </a:spcBef>
              <a:spcAft>
                <a:spcPts val="0"/>
              </a:spcAft>
              <a:buClr>
                <a:schemeClr val="dk1"/>
              </a:buClr>
              <a:buSzPts val="2000"/>
              <a:buFont typeface="Noto Sans Symbols"/>
              <a:buChar char="❑"/>
            </a:pPr>
            <a:r>
              <a:rPr lang="es-ES" sz="2000">
                <a:solidFill>
                  <a:schemeClr val="dk1"/>
                </a:solidFill>
                <a:latin typeface="Calibri"/>
                <a:ea typeface="Calibri"/>
                <a:cs typeface="Calibri"/>
                <a:sym typeface="Calibri"/>
              </a:rPr>
              <a:t>Propiedad Colectiva del Código: </a:t>
            </a:r>
            <a:endParaRPr/>
          </a:p>
          <a:p>
            <a:pPr marL="457200" marR="0" lvl="1"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Cualquiera puede cambiar código en cualquier parte del sistema en cualquier momento.</a:t>
            </a:r>
            <a:endParaRPr/>
          </a:p>
          <a:p>
            <a:pPr marL="457200" marR="0" lvl="1" indent="0" algn="l" rtl="0">
              <a:spcBef>
                <a:spcPts val="600"/>
              </a:spcBef>
              <a:spcAft>
                <a:spcPts val="0"/>
              </a:spcAft>
              <a:buNone/>
            </a:pPr>
            <a:r>
              <a:rPr lang="es-ES" sz="2000" b="0" i="0" u="none" strike="noStrike" cap="none">
                <a:solidFill>
                  <a:schemeClr val="dk1"/>
                </a:solidFill>
                <a:latin typeface="Calibri"/>
                <a:ea typeface="Calibri"/>
                <a:cs typeface="Calibri"/>
                <a:sym typeface="Calibri"/>
              </a:rPr>
              <a:t>Motiva a contribuir con nuevas ideas, evitando a la vez que algún programador sea imprescindible.</a:t>
            </a:r>
            <a:endParaRPr/>
          </a:p>
          <a:p>
            <a:pPr marL="342900" marR="0" lvl="0" indent="-215900" algn="l" rtl="0">
              <a:spcBef>
                <a:spcPts val="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000"/>
              <a:buFont typeface="Noto Sans Symbols"/>
              <a:buChar char="❑"/>
            </a:pPr>
            <a:r>
              <a:rPr lang="es-ES" sz="2000">
                <a:solidFill>
                  <a:schemeClr val="dk1"/>
                </a:solidFill>
                <a:latin typeface="Calibri"/>
                <a:ea typeface="Calibri"/>
                <a:cs typeface="Calibri"/>
                <a:sym typeface="Calibri"/>
              </a:rPr>
              <a:t>Integración Continua: </a:t>
            </a:r>
            <a:endParaRPr/>
          </a:p>
          <a:p>
            <a:pPr marL="457200" marR="0" lvl="1" indent="0" algn="l" rtl="0">
              <a:spcBef>
                <a:spcPts val="600"/>
              </a:spcBef>
              <a:spcAft>
                <a:spcPts val="0"/>
              </a:spcAft>
              <a:buNone/>
            </a:pPr>
            <a:r>
              <a:rPr lang="es-ES" sz="2000" b="0" i="0" u="none" strike="noStrike" cap="none">
                <a:solidFill>
                  <a:schemeClr val="dk1"/>
                </a:solidFill>
                <a:latin typeface="Calibri"/>
                <a:ea typeface="Calibri"/>
                <a:cs typeface="Calibri"/>
                <a:sym typeface="Calibri"/>
              </a:rPr>
              <a:t>Cada pieza de código es integrada en el sistema una vez que esté lista. Así, el sistema puede llegar a ser integrado y construido varias veces en un mismo día.</a:t>
            </a:r>
            <a:endParaRPr/>
          </a:p>
          <a:p>
            <a:pPr marL="457200" marR="0" lvl="1" indent="0" algn="l" rtl="0">
              <a:spcBef>
                <a:spcPts val="600"/>
              </a:spcBef>
              <a:spcAft>
                <a:spcPts val="0"/>
              </a:spcAft>
              <a:buNone/>
            </a:pPr>
            <a:r>
              <a:rPr lang="es-ES" sz="2000" b="0" i="0" u="none" strike="noStrike" cap="none">
                <a:solidFill>
                  <a:schemeClr val="dk1"/>
                </a:solidFill>
                <a:latin typeface="Calibri"/>
                <a:ea typeface="Calibri"/>
                <a:cs typeface="Calibri"/>
                <a:sym typeface="Calibri"/>
              </a:rPr>
              <a:t>Reduce la fragmentación de los esfuerzos de los desarrolladores por falta de comunicación sobre lo que puede ser reutilizado o compartido.</a:t>
            </a:r>
            <a:endParaRPr/>
          </a:p>
          <a:p>
            <a:pPr marL="342900" marR="0" lvl="0" indent="-215900" algn="l" rtl="0">
              <a:spcBef>
                <a:spcPts val="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215900" algn="l" rtl="0">
              <a:spcBef>
                <a:spcPts val="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p:txBody>
      </p:sp>
      <p:pic>
        <p:nvPicPr>
          <p:cNvPr id="409" name="Google Shape;409;p29" descr="https://encrypted-tbn0.gstatic.com/images?q=tbn:ANd9GcSnJH7QftIXkGpKrHUS7HT2rgFasPEJJXIB9CTb9_s3R6kzfJRP"/>
          <p:cNvPicPr preferRelativeResize="0"/>
          <p:nvPr/>
        </p:nvPicPr>
        <p:blipFill rotWithShape="1">
          <a:blip r:embed="rId3">
            <a:alphaModFix/>
          </a:blip>
          <a:srcRect l="10698" t="8557" r="7285" b="8855"/>
          <a:stretch/>
        </p:blipFill>
        <p:spPr>
          <a:xfrm>
            <a:off x="10383520" y="1778807"/>
            <a:ext cx="1422400" cy="1608138"/>
          </a:xfrm>
          <a:prstGeom prst="rect">
            <a:avLst/>
          </a:prstGeom>
          <a:noFill/>
          <a:ln>
            <a:noFill/>
          </a:ln>
        </p:spPr>
      </p:pic>
      <p:pic>
        <p:nvPicPr>
          <p:cNvPr id="410" name="Google Shape;410;p29" descr="http://www.factoressencial.com/uploads/pics/Imatge_Plugins_2_11-2_06.jpg"/>
          <p:cNvPicPr preferRelativeResize="0"/>
          <p:nvPr/>
        </p:nvPicPr>
        <p:blipFill rotWithShape="1">
          <a:blip r:embed="rId4">
            <a:alphaModFix/>
          </a:blip>
          <a:srcRect/>
          <a:stretch/>
        </p:blipFill>
        <p:spPr>
          <a:xfrm>
            <a:off x="9940009" y="4673969"/>
            <a:ext cx="1635125" cy="1096963"/>
          </a:xfrm>
          <a:prstGeom prst="rect">
            <a:avLst/>
          </a:prstGeom>
          <a:noFill/>
          <a:ln>
            <a:noFill/>
          </a:ln>
        </p:spPr>
      </p:pic>
      <p:sp>
        <p:nvSpPr>
          <p:cNvPr id="2" name="Marcador de fecha 1">
            <a:extLst>
              <a:ext uri="{FF2B5EF4-FFF2-40B4-BE49-F238E27FC236}">
                <a16:creationId xmlns:a16="http://schemas.microsoft.com/office/drawing/2014/main" id="{9FFCC6D5-7C07-BB6F-7113-BB5461857428}"/>
              </a:ext>
            </a:extLst>
          </p:cNvPr>
          <p:cNvSpPr>
            <a:spLocks noGrp="1"/>
          </p:cNvSpPr>
          <p:nvPr>
            <p:ph type="dt" idx="10"/>
          </p:nvPr>
        </p:nvSpPr>
        <p:spPr/>
        <p:txBody>
          <a:bodyPr/>
          <a:lstStyle/>
          <a:p>
            <a:r>
              <a:rPr lang="es-AR"/>
              <a:t>2022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Extreme Programming - Prácticas </a:t>
            </a:r>
            <a:endParaRPr/>
          </a:p>
        </p:txBody>
      </p:sp>
      <p:sp>
        <p:nvSpPr>
          <p:cNvPr id="416" name="Google Shape;416;p3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17" name="Google Shape;417;p3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
        <p:nvSpPr>
          <p:cNvPr id="418" name="Google Shape;418;p30"/>
          <p:cNvSpPr/>
          <p:nvPr/>
        </p:nvSpPr>
        <p:spPr>
          <a:xfrm>
            <a:off x="1097281" y="1476944"/>
            <a:ext cx="9900428" cy="4708981"/>
          </a:xfrm>
          <a:prstGeom prst="rect">
            <a:avLst/>
          </a:prstGeom>
          <a:noFill/>
          <a:ln>
            <a:noFill/>
          </a:ln>
        </p:spPr>
        <p:txBody>
          <a:bodyPr spcFirstLastPara="1" wrap="square" lIns="91425" tIns="45700" rIns="91425" bIns="45700" anchor="ctr" anchorCtr="0">
            <a:spAutoFit/>
          </a:bodyPr>
          <a:lstStyle/>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000"/>
              <a:buFont typeface="Noto Sans Symbols"/>
              <a:buChar char="❑"/>
            </a:pPr>
            <a:r>
              <a:rPr lang="es-ES" sz="2000">
                <a:solidFill>
                  <a:schemeClr val="dk1"/>
                </a:solidFill>
                <a:latin typeface="Calibri"/>
                <a:ea typeface="Calibri"/>
                <a:cs typeface="Calibri"/>
                <a:sym typeface="Calibri"/>
              </a:rPr>
              <a:t> Semana de 40-horas: </a:t>
            </a:r>
            <a:endParaRPr/>
          </a:p>
          <a:p>
            <a:pPr marL="457200" marR="0" lvl="1"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Se debe trabajar un máximo de 40 horas por semana. </a:t>
            </a:r>
            <a:endParaRPr/>
          </a:p>
          <a:p>
            <a:pPr marL="457200" marR="0" lvl="1" indent="0" algn="l" rtl="0">
              <a:spcBef>
                <a:spcPts val="600"/>
              </a:spcBef>
              <a:spcAft>
                <a:spcPts val="0"/>
              </a:spcAft>
              <a:buNone/>
            </a:pPr>
            <a:r>
              <a:rPr lang="es-ES" sz="2000" b="0" i="0" u="none" strike="noStrike" cap="none">
                <a:solidFill>
                  <a:schemeClr val="dk1"/>
                </a:solidFill>
                <a:latin typeface="Calibri"/>
                <a:ea typeface="Calibri"/>
                <a:cs typeface="Calibri"/>
                <a:sym typeface="Calibri"/>
              </a:rPr>
              <a:t>El trabajo extra desmotiva al equipo.</a:t>
            </a:r>
            <a:endParaRPr/>
          </a:p>
          <a:p>
            <a:pPr marL="457200" marR="0" lvl="1" indent="0" algn="l" rtl="0">
              <a:spcBef>
                <a:spcPts val="600"/>
              </a:spcBef>
              <a:spcAft>
                <a:spcPts val="0"/>
              </a:spcAft>
              <a:buNone/>
            </a:pPr>
            <a:r>
              <a:rPr lang="es-ES" sz="2000" b="0" i="0" u="none" strike="noStrike" cap="none">
                <a:solidFill>
                  <a:schemeClr val="dk1"/>
                </a:solidFill>
                <a:latin typeface="Calibri"/>
                <a:ea typeface="Calibri"/>
                <a:cs typeface="Calibri"/>
                <a:sym typeface="Calibri"/>
              </a:rPr>
              <a:t>Los proyectos que requieren trabajo extra para intentar cumplir con los plazos suelen al final ser entregados con retraso. En lugar de esto se puede realizar el juego de la planificación para cambiar el ámbito del proyecto o la fecha de entrega.</a:t>
            </a:r>
            <a:endParaRPr/>
          </a:p>
          <a:p>
            <a:pPr marL="342900" marR="0" lvl="0" indent="-215900" algn="l" rtl="0">
              <a:spcBef>
                <a:spcPts val="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s-ES" sz="2000">
                <a:solidFill>
                  <a:schemeClr val="dk1"/>
                </a:solidFill>
                <a:latin typeface="Calibri"/>
                <a:ea typeface="Calibri"/>
                <a:cs typeface="Calibri"/>
                <a:sym typeface="Calibri"/>
              </a:rPr>
              <a:t>Cliente en el Lugar de Desarrollo: </a:t>
            </a:r>
            <a:endParaRPr/>
          </a:p>
          <a:p>
            <a:pPr marL="457200" marR="0" lvl="1"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El cliente tiene que estar presente y disponible todo el tiempo para el equipo.</a:t>
            </a:r>
            <a:endParaRPr/>
          </a:p>
          <a:p>
            <a:pPr marL="800100" marR="0" lvl="1" indent="-215900" algn="l" rtl="0">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s-ES" sz="2000">
                <a:solidFill>
                  <a:schemeClr val="dk1"/>
                </a:solidFill>
                <a:latin typeface="Calibri"/>
                <a:ea typeface="Calibri"/>
                <a:cs typeface="Calibri"/>
                <a:sym typeface="Calibri"/>
              </a:rPr>
              <a:t> Estándares de Codificación: </a:t>
            </a:r>
            <a:endParaRPr/>
          </a:p>
          <a:p>
            <a:pPr marL="457200" marR="0" lvl="1"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Los programadores escriben todo el código de acuerdo con reglas que enfatizan la comunicación a través del mismo.</a:t>
            </a:r>
            <a:endParaRPr sz="2000" b="0" i="0" u="none" strike="noStrike" cap="none">
              <a:solidFill>
                <a:schemeClr val="dk1"/>
              </a:solidFill>
              <a:latin typeface="Calibri"/>
              <a:ea typeface="Calibri"/>
              <a:cs typeface="Calibri"/>
              <a:sym typeface="Calibri"/>
            </a:endParaRPr>
          </a:p>
        </p:txBody>
      </p:sp>
      <p:sp>
        <p:nvSpPr>
          <p:cNvPr id="2" name="Marcador de fecha 1">
            <a:extLst>
              <a:ext uri="{FF2B5EF4-FFF2-40B4-BE49-F238E27FC236}">
                <a16:creationId xmlns:a16="http://schemas.microsoft.com/office/drawing/2014/main" id="{BE5B0B01-B624-3A21-BAC6-F1E2159CB228}"/>
              </a:ext>
            </a:extLst>
          </p:cNvPr>
          <p:cNvSpPr>
            <a:spLocks noGrp="1"/>
          </p:cNvSpPr>
          <p:nvPr>
            <p:ph type="dt" idx="10"/>
          </p:nvPr>
        </p:nvSpPr>
        <p:spPr/>
        <p:txBody>
          <a:bodyPr/>
          <a:lstStyle/>
          <a:p>
            <a:r>
              <a:rPr lang="es-AR"/>
              <a:t>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Metodologías Ágiles</a:t>
            </a:r>
            <a:br>
              <a:rPr lang="es-ES"/>
            </a:br>
            <a:r>
              <a:rPr lang="es-ES"/>
              <a:t>Introducción</a:t>
            </a:r>
            <a:endParaRPr/>
          </a:p>
        </p:txBody>
      </p:sp>
      <p:sp>
        <p:nvSpPr>
          <p:cNvPr id="126" name="Google Shape;126;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SzPts val="2400"/>
              <a:buChar char="»"/>
            </a:pPr>
            <a:r>
              <a:rPr lang="es-ES" sz="2400"/>
              <a:t>El éxito de un desarrollo está dado por la metodología empleada la cual nos da una dirección a seguir para su correcta conclusión.</a:t>
            </a:r>
            <a:endParaRPr/>
          </a:p>
          <a:p>
            <a:pPr marL="68580" lvl="0" indent="-152400" algn="l" rtl="0">
              <a:lnSpc>
                <a:spcPct val="85000"/>
              </a:lnSpc>
              <a:spcBef>
                <a:spcPts val="975"/>
              </a:spcBef>
              <a:spcAft>
                <a:spcPts val="0"/>
              </a:spcAft>
              <a:buSzPts val="2400"/>
              <a:buChar char="»"/>
            </a:pPr>
            <a:r>
              <a:rPr lang="es-ES" sz="2400"/>
              <a:t>Generalmente esta metodología lleva asociado un marcado énfasis en el control del proceso, definiendo roles, actividades, herramientas y documentación detallada.</a:t>
            </a:r>
            <a:endParaRPr/>
          </a:p>
          <a:p>
            <a:pPr marL="68580" lvl="0" indent="-152400" algn="l" rtl="0">
              <a:lnSpc>
                <a:spcPct val="85000"/>
              </a:lnSpc>
              <a:spcBef>
                <a:spcPts val="975"/>
              </a:spcBef>
              <a:spcAft>
                <a:spcPts val="0"/>
              </a:spcAft>
              <a:buSzPts val="2400"/>
              <a:buChar char="»"/>
            </a:pPr>
            <a:r>
              <a:rPr lang="es-ES" sz="2400"/>
              <a:t>Este enfoque no resulta ser muy adecuado para proyectos actuales donde el entorno del sistema es muy cambiante y se exige una reducción de tiempo.</a:t>
            </a:r>
            <a:endParaRPr/>
          </a:p>
          <a:p>
            <a:pPr marL="68580" lvl="0" indent="-152400" algn="l" rtl="0">
              <a:lnSpc>
                <a:spcPct val="85000"/>
              </a:lnSpc>
              <a:spcBef>
                <a:spcPts val="975"/>
              </a:spcBef>
              <a:spcAft>
                <a:spcPts val="0"/>
              </a:spcAft>
              <a:buSzPts val="2400"/>
              <a:buChar char="»"/>
            </a:pPr>
            <a:r>
              <a:rPr lang="es-ES" sz="2400"/>
              <a:t>Ante estas dificultades, muchos equipos se resignan a prescindir de las buenas prácticas, asumiendo los riesgos.</a:t>
            </a:r>
            <a:endParaRPr/>
          </a:p>
          <a:p>
            <a:pPr marL="68580" lvl="0" indent="-152400" algn="l" rtl="0">
              <a:lnSpc>
                <a:spcPct val="85000"/>
              </a:lnSpc>
              <a:spcBef>
                <a:spcPts val="975"/>
              </a:spcBef>
              <a:spcAft>
                <a:spcPts val="0"/>
              </a:spcAft>
              <a:buSzPts val="2400"/>
              <a:buChar char="»"/>
            </a:pPr>
            <a:r>
              <a:rPr lang="es-ES" sz="2400"/>
              <a:t>En este contexto, las metodologías ágiles emergen como una posible solución.</a:t>
            </a:r>
            <a:endParaRPr/>
          </a:p>
          <a:p>
            <a:pPr marL="68580" lvl="0" indent="0" algn="l" rtl="0">
              <a:lnSpc>
                <a:spcPct val="85000"/>
              </a:lnSpc>
              <a:spcBef>
                <a:spcPts val="975"/>
              </a:spcBef>
              <a:spcAft>
                <a:spcPts val="0"/>
              </a:spcAft>
              <a:buSzPts val="2400"/>
              <a:buNone/>
            </a:pPr>
            <a:endParaRPr sz="2400"/>
          </a:p>
        </p:txBody>
      </p:sp>
      <p:sp>
        <p:nvSpPr>
          <p:cNvPr id="127" name="Google Shape;127;p3"/>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128" name="Google Shape;128;p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29" name="Google Shape;129;p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a:t>
            </a:r>
            <a:endParaRPr/>
          </a:p>
        </p:txBody>
      </p:sp>
      <p:sp>
        <p:nvSpPr>
          <p:cNvPr id="424" name="Google Shape;424;p3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400" dirty="0"/>
              <a:t>Scrum es un proceso en el que se aplican, de manera regular, un conjunto de mejores prácticas para trabajar en equipo y obtener el mejor resultado posible de un proyecto.</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Estas prácticas se apoyan unas a otras y su selección tiene origen en un estudio de la manera de trabajar de equipos altamente productivos. </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En Scrum se realizan entregas parciales y regulares del resultado final del proyecto, priorizadas por el beneficio que aportan al receptor del proyecto</a:t>
            </a:r>
            <a:endParaRPr dirty="0"/>
          </a:p>
        </p:txBody>
      </p:sp>
      <p:sp>
        <p:nvSpPr>
          <p:cNvPr id="425" name="Google Shape;425;p3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26" name="Google Shape;426;p3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30</a:t>
            </a:fld>
            <a:endParaRPr/>
          </a:p>
        </p:txBody>
      </p:sp>
      <p:pic>
        <p:nvPicPr>
          <p:cNvPr id="427" name="Google Shape;427;p31" descr="Resultado de imagen para metodologia scrum logo"/>
          <p:cNvPicPr preferRelativeResize="0"/>
          <p:nvPr/>
        </p:nvPicPr>
        <p:blipFill rotWithShape="1">
          <a:blip r:embed="rId3">
            <a:alphaModFix/>
          </a:blip>
          <a:srcRect/>
          <a:stretch/>
        </p:blipFill>
        <p:spPr>
          <a:xfrm>
            <a:off x="9196736" y="140300"/>
            <a:ext cx="2719346" cy="1450800"/>
          </a:xfrm>
          <a:prstGeom prst="rect">
            <a:avLst/>
          </a:prstGeom>
          <a:noFill/>
          <a:ln>
            <a:noFill/>
          </a:ln>
        </p:spPr>
      </p:pic>
      <p:sp>
        <p:nvSpPr>
          <p:cNvPr id="2" name="Marcador de fecha 1">
            <a:extLst>
              <a:ext uri="{FF2B5EF4-FFF2-40B4-BE49-F238E27FC236}">
                <a16:creationId xmlns:a16="http://schemas.microsoft.com/office/drawing/2014/main" id="{E3405A2B-05FB-F40B-691D-FD4E99C4C690}"/>
              </a:ext>
            </a:extLst>
          </p:cNvPr>
          <p:cNvSpPr>
            <a:spLocks noGrp="1"/>
          </p:cNvSpPr>
          <p:nvPr>
            <p:ph type="dt" idx="10"/>
          </p:nvPr>
        </p:nvSpPr>
        <p:spPr/>
        <p:txBody>
          <a:bodyPr/>
          <a:lstStyle/>
          <a:p>
            <a:r>
              <a:rPr lang="es-AR"/>
              <a:t>2022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 - Principios</a:t>
            </a:r>
            <a:endParaRPr/>
          </a:p>
        </p:txBody>
      </p:sp>
      <p:sp>
        <p:nvSpPr>
          <p:cNvPr id="433" name="Google Shape;433;p3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400" b="1" dirty="0"/>
              <a:t>Eliminar el desperdicio</a:t>
            </a:r>
            <a:r>
              <a:rPr lang="es-ES" sz="2400" dirty="0"/>
              <a:t>: no generar artefactos, ni perder el tiempo haciendo cosas que no le suman valor al cliente. </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b="1" dirty="0"/>
              <a:t>Construir la calidad con el producto: </a:t>
            </a:r>
            <a:r>
              <a:rPr lang="es-ES" sz="2400" dirty="0"/>
              <a:t>la idea es inyectar la calidad directamente en el código desde el inicio.</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b="1" dirty="0"/>
              <a:t>Crear conocimiento:</a:t>
            </a:r>
            <a:r>
              <a:rPr lang="es-ES" sz="2400" dirty="0"/>
              <a:t> En la práctica no se puede tener el conocimiento antes de empezar el desarrollo.</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b="1" dirty="0"/>
              <a:t>Diferir las decisiones:</a:t>
            </a:r>
            <a:r>
              <a:rPr lang="es-ES" sz="2400" dirty="0"/>
              <a:t> tomar las decisiones en el momento adecuado, esperar hasta ese momento, ya que uno tiene mas información a medida que va pasando el tiempo. Si se puede esperar, mejor.</a:t>
            </a:r>
            <a:endParaRPr dirty="0"/>
          </a:p>
        </p:txBody>
      </p:sp>
      <p:sp>
        <p:nvSpPr>
          <p:cNvPr id="434" name="Google Shape;434;p3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35" name="Google Shape;435;p3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31</a:t>
            </a:fld>
            <a:endParaRPr/>
          </a:p>
        </p:txBody>
      </p:sp>
      <p:pic>
        <p:nvPicPr>
          <p:cNvPr id="436" name="Google Shape;436;p32" descr="Resultado de imagen para metodologia scrum logo"/>
          <p:cNvPicPr preferRelativeResize="0"/>
          <p:nvPr/>
        </p:nvPicPr>
        <p:blipFill rotWithShape="1">
          <a:blip r:embed="rId3">
            <a:alphaModFix/>
          </a:blip>
          <a:srcRect/>
          <a:stretch/>
        </p:blipFill>
        <p:spPr>
          <a:xfrm>
            <a:off x="9264730" y="178276"/>
            <a:ext cx="2583358" cy="1450800"/>
          </a:xfrm>
          <a:prstGeom prst="rect">
            <a:avLst/>
          </a:prstGeom>
          <a:noFill/>
          <a:ln>
            <a:noFill/>
          </a:ln>
        </p:spPr>
      </p:pic>
      <p:sp>
        <p:nvSpPr>
          <p:cNvPr id="2" name="Marcador de fecha 1">
            <a:extLst>
              <a:ext uri="{FF2B5EF4-FFF2-40B4-BE49-F238E27FC236}">
                <a16:creationId xmlns:a16="http://schemas.microsoft.com/office/drawing/2014/main" id="{8CFE923A-B778-61D8-777A-05F5FAB46679}"/>
              </a:ext>
            </a:extLst>
          </p:cNvPr>
          <p:cNvSpPr>
            <a:spLocks noGrp="1"/>
          </p:cNvSpPr>
          <p:nvPr>
            <p:ph type="dt" idx="10"/>
          </p:nvPr>
        </p:nvSpPr>
        <p:spPr/>
        <p:txBody>
          <a:bodyPr/>
          <a:lstStyle/>
          <a:p>
            <a:r>
              <a:rPr lang="es-AR"/>
              <a:t>2022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 - Principios</a:t>
            </a:r>
            <a:endParaRPr/>
          </a:p>
        </p:txBody>
      </p:sp>
      <p:sp>
        <p:nvSpPr>
          <p:cNvPr id="442" name="Google Shape;442;p3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7980" lvl="0" indent="-457200" algn="l" rtl="0">
              <a:lnSpc>
                <a:spcPct val="85000"/>
              </a:lnSpc>
              <a:spcBef>
                <a:spcPts val="0"/>
              </a:spcBef>
              <a:spcAft>
                <a:spcPts val="0"/>
              </a:spcAft>
              <a:buSzPts val="2800"/>
              <a:buFont typeface="Wingdings" panose="05000000000000000000" pitchFamily="2" charset="2"/>
              <a:buChar char="q"/>
            </a:pPr>
            <a:r>
              <a:rPr lang="es-ES" sz="2800" b="1" dirty="0"/>
              <a:t>Entregar rápido: </a:t>
            </a:r>
            <a:r>
              <a:rPr lang="es-ES" sz="2800" dirty="0"/>
              <a:t>Debe ser una de las ventajas competitivas más  importantes.</a:t>
            </a:r>
            <a:endParaRPr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b="1" dirty="0"/>
              <a:t>Respetar a las personas: </a:t>
            </a:r>
            <a:r>
              <a:rPr lang="es-ES" sz="2800" dirty="0"/>
              <a:t>la gente trabaja mejor cuando se encuentra en un ambiente que la motive y se sienta respetada.</a:t>
            </a:r>
            <a:endParaRPr sz="2800" b="1" dirty="0"/>
          </a:p>
          <a:p>
            <a:pPr marL="347980" lvl="0" indent="-457200" algn="l" rtl="0">
              <a:lnSpc>
                <a:spcPct val="85000"/>
              </a:lnSpc>
              <a:spcBef>
                <a:spcPts val="975"/>
              </a:spcBef>
              <a:spcAft>
                <a:spcPts val="0"/>
              </a:spcAft>
              <a:buSzPts val="2800"/>
              <a:buFont typeface="Wingdings" panose="05000000000000000000" pitchFamily="2" charset="2"/>
              <a:buChar char="q"/>
            </a:pPr>
            <a:r>
              <a:rPr lang="es-ES" sz="2800" b="1" dirty="0"/>
              <a:t>Optimizar el todo:</a:t>
            </a:r>
            <a:r>
              <a:rPr lang="es-ES" sz="2800" dirty="0"/>
              <a:t> optimizar todo el proceso, ya que el proceso es una unidad, y para lograr tener éxito y avanzar, hay que tratarlo como tal.</a:t>
            </a:r>
            <a:endParaRPr sz="2800" dirty="0"/>
          </a:p>
        </p:txBody>
      </p:sp>
      <p:sp>
        <p:nvSpPr>
          <p:cNvPr id="443" name="Google Shape;443;p33"/>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444" name="Google Shape;444;p3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45" name="Google Shape;445;p3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32</a:t>
            </a:fld>
            <a:endParaRPr/>
          </a:p>
        </p:txBody>
      </p:sp>
      <p:pic>
        <p:nvPicPr>
          <p:cNvPr id="446" name="Google Shape;446;p33" descr="Resultado de imagen para metodologia scrum logo"/>
          <p:cNvPicPr preferRelativeResize="0"/>
          <p:nvPr/>
        </p:nvPicPr>
        <p:blipFill rotWithShape="1">
          <a:blip r:embed="rId3">
            <a:alphaModFix/>
          </a:blip>
          <a:srcRect/>
          <a:stretch/>
        </p:blipFill>
        <p:spPr>
          <a:xfrm>
            <a:off x="9278797" y="178276"/>
            <a:ext cx="2555223" cy="145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Roles - Scrum</a:t>
            </a:r>
            <a:endParaRPr/>
          </a:p>
        </p:txBody>
      </p:sp>
      <p:sp>
        <p:nvSpPr>
          <p:cNvPr id="452" name="Google Shape;452;p34"/>
          <p:cNvSpPr txBox="1">
            <a:spLocks noGrp="1"/>
          </p:cNvSpPr>
          <p:nvPr>
            <p:ph type="body" idx="1"/>
          </p:nvPr>
        </p:nvSpPr>
        <p:spPr>
          <a:xfrm>
            <a:off x="569976" y="1856248"/>
            <a:ext cx="8347799" cy="4468320"/>
          </a:xfrm>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200" dirty="0"/>
              <a:t>El </a:t>
            </a:r>
            <a:r>
              <a:rPr lang="es-ES" sz="2200" b="1" dirty="0" err="1"/>
              <a:t>Product</a:t>
            </a:r>
            <a:r>
              <a:rPr lang="es-ES" sz="2200" b="1" dirty="0"/>
              <a:t> </a:t>
            </a:r>
            <a:r>
              <a:rPr lang="es-ES" sz="2200" b="1" dirty="0" err="1"/>
              <a:t>Owner</a:t>
            </a:r>
            <a:r>
              <a:rPr lang="es-ES" sz="2200" b="1" dirty="0"/>
              <a:t> (Propietario) </a:t>
            </a:r>
            <a:r>
              <a:rPr lang="es-ES" sz="2200" dirty="0"/>
              <a:t>conoce y marca las prioridades del proyecto o producto.</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dirty="0"/>
              <a:t>El </a:t>
            </a:r>
            <a:r>
              <a:rPr lang="es-ES" sz="2200" b="1" dirty="0"/>
              <a:t>Scrum Master (Jefe)</a:t>
            </a:r>
            <a:r>
              <a:rPr lang="es-ES" sz="2200" dirty="0"/>
              <a:t> es la persona que asegura el seguimiento de la metodología guiando las reuniones y ayudando al equipo ante cualquier problema que pueda aparecer. Su responsabilidad es entre otras, la de hacer de paraguas ante las presiones externas.</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dirty="0"/>
              <a:t>El </a:t>
            </a:r>
            <a:r>
              <a:rPr lang="es-ES" sz="2200" b="1" dirty="0"/>
              <a:t>Scrum </a:t>
            </a:r>
            <a:r>
              <a:rPr lang="es-ES" sz="2200" b="1" dirty="0" err="1"/>
              <a:t>Team</a:t>
            </a:r>
            <a:r>
              <a:rPr lang="es-ES" sz="2200" b="1" dirty="0"/>
              <a:t> (Equipo)</a:t>
            </a:r>
            <a:r>
              <a:rPr lang="es-ES" sz="2200" dirty="0"/>
              <a:t> son las personas responsables de implementar la funcionalidad o funcionalidades elegidas por el </a:t>
            </a:r>
            <a:r>
              <a:rPr lang="es-ES" sz="2200" dirty="0" err="1"/>
              <a:t>Product</a:t>
            </a:r>
            <a:r>
              <a:rPr lang="es-ES" sz="2200" dirty="0"/>
              <a:t> </a:t>
            </a:r>
            <a:r>
              <a:rPr lang="es-ES" sz="2200" dirty="0" err="1"/>
              <a:t>Owner</a:t>
            </a:r>
            <a:r>
              <a:rPr lang="es-ES" sz="2200" dirty="0"/>
              <a:t>.</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dirty="0"/>
              <a:t>Los </a:t>
            </a:r>
            <a:r>
              <a:rPr lang="es-ES" sz="2200" b="1" dirty="0"/>
              <a:t>Usuarios o Cliente</a:t>
            </a:r>
            <a:r>
              <a:rPr lang="es-ES" sz="2200" dirty="0"/>
              <a:t>, son los beneficiarios finales del producto, y son quienes viendo los progresos, pueden aportar ideas, sugerencias o necesidades.</a:t>
            </a:r>
            <a:endParaRPr sz="2200" dirty="0"/>
          </a:p>
        </p:txBody>
      </p:sp>
      <p:sp>
        <p:nvSpPr>
          <p:cNvPr id="453" name="Google Shape;453;p3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54" name="Google Shape;454;p3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33</a:t>
            </a:fld>
            <a:endParaRPr/>
          </a:p>
        </p:txBody>
      </p:sp>
      <p:sp>
        <p:nvSpPr>
          <p:cNvPr id="455" name="Google Shape;455;p34"/>
          <p:cNvSpPr/>
          <p:nvPr/>
        </p:nvSpPr>
        <p:spPr>
          <a:xfrm>
            <a:off x="9178925" y="974728"/>
            <a:ext cx="1187451" cy="9191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34"/>
          <p:cNvSpPr/>
          <p:nvPr/>
        </p:nvSpPr>
        <p:spPr>
          <a:xfrm>
            <a:off x="9178925" y="2249491"/>
            <a:ext cx="1187451" cy="1260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34"/>
          <p:cNvSpPr/>
          <p:nvPr/>
        </p:nvSpPr>
        <p:spPr>
          <a:xfrm>
            <a:off x="9326565" y="5194300"/>
            <a:ext cx="1044575" cy="877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4"/>
          <p:cNvSpPr/>
          <p:nvPr/>
        </p:nvSpPr>
        <p:spPr>
          <a:xfrm>
            <a:off x="9178928" y="3578228"/>
            <a:ext cx="1331913" cy="1204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59" name="Google Shape;459;p34" descr="https://rajatbhalla.files.wordpress.com/2014/07/scrum-roles2.png"/>
          <p:cNvPicPr preferRelativeResize="0"/>
          <p:nvPr/>
        </p:nvPicPr>
        <p:blipFill rotWithShape="1">
          <a:blip r:embed="rId3">
            <a:alphaModFix/>
          </a:blip>
          <a:srcRect l="6688" t="10785" r="8043" b="4122"/>
          <a:stretch/>
        </p:blipFill>
        <p:spPr>
          <a:xfrm>
            <a:off x="8508985" y="2799619"/>
            <a:ext cx="3816627" cy="3586823"/>
          </a:xfrm>
          <a:prstGeom prst="rect">
            <a:avLst/>
          </a:prstGeom>
          <a:noFill/>
          <a:ln>
            <a:noFill/>
          </a:ln>
        </p:spPr>
      </p:pic>
      <p:pic>
        <p:nvPicPr>
          <p:cNvPr id="460" name="Google Shape;460;p34" descr="Resultado de imagen para metodologia scrum logo"/>
          <p:cNvPicPr preferRelativeResize="0"/>
          <p:nvPr/>
        </p:nvPicPr>
        <p:blipFill rotWithShape="1">
          <a:blip r:embed="rId4">
            <a:alphaModFix/>
          </a:blip>
          <a:srcRect/>
          <a:stretch/>
        </p:blipFill>
        <p:spPr>
          <a:xfrm>
            <a:off x="9441354" y="231070"/>
            <a:ext cx="2372343" cy="1416074"/>
          </a:xfrm>
          <a:prstGeom prst="rect">
            <a:avLst/>
          </a:prstGeom>
          <a:noFill/>
          <a:ln>
            <a:noFill/>
          </a:ln>
        </p:spPr>
      </p:pic>
      <p:sp>
        <p:nvSpPr>
          <p:cNvPr id="2" name="Marcador de fecha 1">
            <a:extLst>
              <a:ext uri="{FF2B5EF4-FFF2-40B4-BE49-F238E27FC236}">
                <a16:creationId xmlns:a16="http://schemas.microsoft.com/office/drawing/2014/main" id="{0243F72B-2C87-967C-5EF4-C6F56328861C}"/>
              </a:ext>
            </a:extLst>
          </p:cNvPr>
          <p:cNvSpPr>
            <a:spLocks noGrp="1"/>
          </p:cNvSpPr>
          <p:nvPr>
            <p:ph type="dt" idx="10"/>
          </p:nvPr>
        </p:nvSpPr>
        <p:spPr/>
        <p:txBody>
          <a:bodyPr/>
          <a:lstStyle/>
          <a:p>
            <a:r>
              <a:rPr lang="es-AR"/>
              <a:t>2022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Artefactos - Scrum</a:t>
            </a:r>
            <a:endParaRPr/>
          </a:p>
        </p:txBody>
      </p:sp>
      <p:sp>
        <p:nvSpPr>
          <p:cNvPr id="466" name="Google Shape;466;p35"/>
          <p:cNvSpPr txBox="1">
            <a:spLocks noGrp="1"/>
          </p:cNvSpPr>
          <p:nvPr>
            <p:ph type="body" idx="1"/>
          </p:nvPr>
        </p:nvSpPr>
        <p:spPr>
          <a:xfrm>
            <a:off x="810268" y="2018742"/>
            <a:ext cx="7698717" cy="3766185"/>
          </a:xfrm>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200" b="1" dirty="0" err="1"/>
              <a:t>Product</a:t>
            </a:r>
            <a:r>
              <a:rPr lang="es-ES" sz="2200" b="1" dirty="0"/>
              <a:t> Backlog: </a:t>
            </a:r>
            <a:r>
              <a:rPr lang="es-ES" sz="2200" dirty="0"/>
              <a:t>es la lista maestra que contiene toda la funcionalidad deseada en el producto. La característica más importante es que la funcionalidad se encuentra ordenada por un orden de prioridad.</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b="1" dirty="0"/>
              <a:t>Sprint Backlog:</a:t>
            </a:r>
            <a:r>
              <a:rPr lang="es-ES" sz="2200" dirty="0"/>
              <a:t> es la lista que contiene toda la funcionalidad que el equipo se comprometió a desarrollar durante un Sprint determinado.</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b="1" dirty="0" err="1"/>
              <a:t>Burndown</a:t>
            </a:r>
            <a:r>
              <a:rPr lang="es-ES" sz="2200" b="1" dirty="0"/>
              <a:t> Chart:</a:t>
            </a:r>
            <a:r>
              <a:rPr lang="es-ES" sz="2200" dirty="0"/>
              <a:t> muestra un acumulativo del trabajo hecho, día-a-día.</a:t>
            </a:r>
            <a:endParaRPr sz="2200" dirty="0"/>
          </a:p>
          <a:p>
            <a:pPr marL="259080" lvl="0" algn="l" rtl="0">
              <a:lnSpc>
                <a:spcPct val="85000"/>
              </a:lnSpc>
              <a:spcBef>
                <a:spcPts val="975"/>
              </a:spcBef>
              <a:spcAft>
                <a:spcPts val="0"/>
              </a:spcAft>
              <a:buSzPts val="2400"/>
              <a:buFont typeface="Wingdings" panose="05000000000000000000" pitchFamily="2" charset="2"/>
              <a:buChar char="q"/>
            </a:pPr>
            <a:r>
              <a:rPr lang="es-ES" sz="2200" dirty="0"/>
              <a:t>Entre otros… </a:t>
            </a:r>
            <a:endParaRPr sz="2200" dirty="0"/>
          </a:p>
          <a:p>
            <a:pPr marL="411480" lvl="0" algn="l" rtl="0">
              <a:lnSpc>
                <a:spcPct val="85000"/>
              </a:lnSpc>
              <a:spcBef>
                <a:spcPts val="975"/>
              </a:spcBef>
              <a:spcAft>
                <a:spcPts val="0"/>
              </a:spcAft>
              <a:buSzPts val="2400"/>
              <a:buFont typeface="Wingdings" panose="05000000000000000000" pitchFamily="2" charset="2"/>
              <a:buChar char="q"/>
            </a:pPr>
            <a:endParaRPr sz="2200" dirty="0"/>
          </a:p>
        </p:txBody>
      </p:sp>
      <p:sp>
        <p:nvSpPr>
          <p:cNvPr id="467" name="Google Shape;467;p3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68" name="Google Shape;468;p3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34</a:t>
            </a:fld>
            <a:endParaRPr/>
          </a:p>
        </p:txBody>
      </p:sp>
      <p:pic>
        <p:nvPicPr>
          <p:cNvPr id="469" name="Google Shape;469;p35" descr="http://4.bp.blogspot.com/-HamVDwDzGLc/TzNJS7MdGpI/AAAAAAAAAGc/2WC29WtvgKw/s1600/sprint_backlog_17641B8F.png"/>
          <p:cNvPicPr preferRelativeResize="0"/>
          <p:nvPr/>
        </p:nvPicPr>
        <p:blipFill rotWithShape="1">
          <a:blip r:embed="rId3">
            <a:alphaModFix/>
          </a:blip>
          <a:srcRect l="3637" r="4052"/>
          <a:stretch/>
        </p:blipFill>
        <p:spPr>
          <a:xfrm>
            <a:off x="8333329" y="2749010"/>
            <a:ext cx="3858671" cy="3471728"/>
          </a:xfrm>
          <a:prstGeom prst="rect">
            <a:avLst/>
          </a:prstGeom>
          <a:noFill/>
          <a:ln>
            <a:noFill/>
          </a:ln>
        </p:spPr>
      </p:pic>
      <p:pic>
        <p:nvPicPr>
          <p:cNvPr id="470" name="Google Shape;470;p35" descr="Resultado de imagen para metodologia scrum logo"/>
          <p:cNvPicPr preferRelativeResize="0"/>
          <p:nvPr/>
        </p:nvPicPr>
        <p:blipFill rotWithShape="1">
          <a:blip r:embed="rId4">
            <a:alphaModFix/>
          </a:blip>
          <a:srcRect/>
          <a:stretch/>
        </p:blipFill>
        <p:spPr>
          <a:xfrm>
            <a:off x="9313967" y="206127"/>
            <a:ext cx="2484884" cy="1450800"/>
          </a:xfrm>
          <a:prstGeom prst="rect">
            <a:avLst/>
          </a:prstGeom>
          <a:noFill/>
          <a:ln>
            <a:noFill/>
          </a:ln>
        </p:spPr>
      </p:pic>
      <p:sp>
        <p:nvSpPr>
          <p:cNvPr id="2" name="Marcador de fecha 1">
            <a:extLst>
              <a:ext uri="{FF2B5EF4-FFF2-40B4-BE49-F238E27FC236}">
                <a16:creationId xmlns:a16="http://schemas.microsoft.com/office/drawing/2014/main" id="{692BA428-B4D5-A9EA-5289-AC18C7B01324}"/>
              </a:ext>
            </a:extLst>
          </p:cNvPr>
          <p:cNvSpPr>
            <a:spLocks noGrp="1"/>
          </p:cNvSpPr>
          <p:nvPr>
            <p:ph type="dt" idx="10"/>
          </p:nvPr>
        </p:nvSpPr>
        <p:spPr/>
        <p:txBody>
          <a:bodyPr/>
          <a:lstStyle/>
          <a:p>
            <a:r>
              <a:rPr lang="es-AR"/>
              <a:t>2022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 - Proceso</a:t>
            </a:r>
            <a:endParaRPr/>
          </a:p>
        </p:txBody>
      </p:sp>
      <p:pic>
        <p:nvPicPr>
          <p:cNvPr id="476" name="Google Shape;476;p36"/>
          <p:cNvPicPr preferRelativeResize="0">
            <a:picLocks noGrp="1"/>
          </p:cNvPicPr>
          <p:nvPr>
            <p:ph type="body" idx="1"/>
          </p:nvPr>
        </p:nvPicPr>
        <p:blipFill rotWithShape="1">
          <a:blip r:embed="rId3">
            <a:alphaModFix/>
          </a:blip>
          <a:srcRect/>
          <a:stretch/>
        </p:blipFill>
        <p:spPr>
          <a:xfrm>
            <a:off x="2301924" y="1213328"/>
            <a:ext cx="7531189" cy="4944616"/>
          </a:xfrm>
          <a:prstGeom prst="rect">
            <a:avLst/>
          </a:prstGeom>
          <a:noFill/>
          <a:ln>
            <a:noFill/>
          </a:ln>
        </p:spPr>
      </p:pic>
      <p:sp>
        <p:nvSpPr>
          <p:cNvPr id="477" name="Google Shape;477;p3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478" name="Google Shape;478;p3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79" name="Google Shape;479;p3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35</a:t>
            </a:fld>
            <a:endParaRPr/>
          </a:p>
        </p:txBody>
      </p:sp>
      <p:pic>
        <p:nvPicPr>
          <p:cNvPr id="480" name="Google Shape;480;p36" descr="Resultado de imagen para metodologia scrum logo"/>
          <p:cNvPicPr preferRelativeResize="0"/>
          <p:nvPr/>
        </p:nvPicPr>
        <p:blipFill rotWithShape="1">
          <a:blip r:embed="rId4">
            <a:alphaModFix/>
          </a:blip>
          <a:srcRect/>
          <a:stretch/>
        </p:blipFill>
        <p:spPr>
          <a:xfrm>
            <a:off x="9326880" y="33113"/>
            <a:ext cx="2687268" cy="1450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 - Proceso</a:t>
            </a:r>
            <a:endParaRPr/>
          </a:p>
        </p:txBody>
      </p:sp>
      <p:sp>
        <p:nvSpPr>
          <p:cNvPr id="486" name="Google Shape;486;p37"/>
          <p:cNvSpPr txBox="1">
            <a:spLocks noGrp="1"/>
          </p:cNvSpPr>
          <p:nvPr>
            <p:ph type="body" idx="1"/>
          </p:nvPr>
        </p:nvSpPr>
        <p:spPr>
          <a:xfrm>
            <a:off x="676276" y="2270001"/>
            <a:ext cx="10753725" cy="3766185"/>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SzPts val="2400"/>
              <a:buChar char="»"/>
            </a:pPr>
            <a:r>
              <a:rPr lang="es-ES" sz="2400"/>
              <a:t>Scrum es </a:t>
            </a:r>
            <a:r>
              <a:rPr lang="es-ES" sz="2400" b="1" u="sng"/>
              <a:t>iterativo e incremental </a:t>
            </a:r>
            <a:endParaRPr/>
          </a:p>
          <a:p>
            <a:pPr marL="68580" lvl="0" indent="-152400" algn="l" rtl="0">
              <a:lnSpc>
                <a:spcPct val="85000"/>
              </a:lnSpc>
              <a:spcBef>
                <a:spcPts val="975"/>
              </a:spcBef>
              <a:spcAft>
                <a:spcPts val="0"/>
              </a:spcAft>
              <a:buSzPts val="2400"/>
              <a:buChar char="»"/>
            </a:pPr>
            <a:r>
              <a:rPr lang="es-ES" sz="2400"/>
              <a:t>Se busca poder atacar todos los problemas que surgen durante el desarrollo del proyecto.</a:t>
            </a:r>
            <a:endParaRPr/>
          </a:p>
          <a:p>
            <a:pPr marL="68580" lvl="0" indent="-152400" algn="l" rtl="0">
              <a:lnSpc>
                <a:spcPct val="85000"/>
              </a:lnSpc>
              <a:spcBef>
                <a:spcPts val="975"/>
              </a:spcBef>
              <a:spcAft>
                <a:spcPts val="0"/>
              </a:spcAft>
              <a:buSzPts val="2400"/>
              <a:buChar char="»"/>
            </a:pPr>
            <a:r>
              <a:rPr lang="es-ES" sz="2400"/>
              <a:t>El nombre Scrum se debe a que durante los Sprints, lo que serían las fases de desarrollo, se solapan, de manera que no es un proceso de cascada por cada iteración, si no que tenemos todas éstas etapas juntas que se ejecutan una y otra vez, hasta que se crea suficiente. </a:t>
            </a:r>
            <a:endParaRPr/>
          </a:p>
          <a:p>
            <a:pPr marL="68580" lvl="0" indent="0" algn="l" rtl="0">
              <a:lnSpc>
                <a:spcPct val="85000"/>
              </a:lnSpc>
              <a:spcBef>
                <a:spcPts val="975"/>
              </a:spcBef>
              <a:spcAft>
                <a:spcPts val="0"/>
              </a:spcAft>
              <a:buSzPts val="2400"/>
              <a:buNone/>
            </a:pPr>
            <a:endParaRPr sz="2400"/>
          </a:p>
        </p:txBody>
      </p:sp>
      <p:sp>
        <p:nvSpPr>
          <p:cNvPr id="487" name="Google Shape;487;p3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88" name="Google Shape;488;p3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36</a:t>
            </a:fld>
            <a:endParaRPr/>
          </a:p>
        </p:txBody>
      </p:sp>
      <p:sp>
        <p:nvSpPr>
          <p:cNvPr id="489" name="Google Shape;489;p37"/>
          <p:cNvSpPr/>
          <p:nvPr/>
        </p:nvSpPr>
        <p:spPr>
          <a:xfrm>
            <a:off x="1425575" y="3245128"/>
            <a:ext cx="295274"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 </a:t>
            </a:r>
            <a:endParaRPr/>
          </a:p>
        </p:txBody>
      </p:sp>
      <p:pic>
        <p:nvPicPr>
          <p:cNvPr id="490" name="Google Shape;490;p37" descr="Resultado de imagen para metodologia scrum logo"/>
          <p:cNvPicPr preferRelativeResize="0"/>
          <p:nvPr/>
        </p:nvPicPr>
        <p:blipFill rotWithShape="1">
          <a:blip r:embed="rId3">
            <a:alphaModFix/>
          </a:blip>
          <a:srcRect/>
          <a:stretch/>
        </p:blipFill>
        <p:spPr>
          <a:xfrm>
            <a:off x="9528925" y="286605"/>
            <a:ext cx="2400478" cy="1308985"/>
          </a:xfrm>
          <a:prstGeom prst="rect">
            <a:avLst/>
          </a:prstGeom>
          <a:noFill/>
          <a:ln>
            <a:noFill/>
          </a:ln>
        </p:spPr>
      </p:pic>
      <p:sp>
        <p:nvSpPr>
          <p:cNvPr id="2" name="Marcador de fecha 1">
            <a:extLst>
              <a:ext uri="{FF2B5EF4-FFF2-40B4-BE49-F238E27FC236}">
                <a16:creationId xmlns:a16="http://schemas.microsoft.com/office/drawing/2014/main" id="{EB900F74-4D0B-5C23-DB1E-17A594DFD19E}"/>
              </a:ext>
            </a:extLst>
          </p:cNvPr>
          <p:cNvSpPr>
            <a:spLocks noGrp="1"/>
          </p:cNvSpPr>
          <p:nvPr>
            <p:ph type="dt" idx="10"/>
          </p:nvPr>
        </p:nvSpPr>
        <p:spPr/>
        <p:txBody>
          <a:bodyPr/>
          <a:lstStyle/>
          <a:p>
            <a:r>
              <a:rPr lang="es-AR"/>
              <a:t>2022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Scrum - Proceso</a:t>
            </a:r>
            <a:endParaRPr/>
          </a:p>
        </p:txBody>
      </p:sp>
      <p:sp>
        <p:nvSpPr>
          <p:cNvPr id="496" name="Google Shape;496;p3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177800" algn="l" rtl="0">
              <a:lnSpc>
                <a:spcPct val="85000"/>
              </a:lnSpc>
              <a:spcBef>
                <a:spcPts val="0"/>
              </a:spcBef>
              <a:spcAft>
                <a:spcPts val="0"/>
              </a:spcAft>
              <a:buSzPts val="2800"/>
              <a:buChar char="»"/>
            </a:pPr>
            <a:r>
              <a:rPr lang="es-ES" sz="2800"/>
              <a:t>Este </a:t>
            </a:r>
            <a:r>
              <a:rPr lang="es-ES" sz="2800" u="sng"/>
              <a:t>solapamiento de fases </a:t>
            </a:r>
            <a:r>
              <a:rPr lang="es-ES" sz="2800"/>
              <a:t>se puede asemejar a un scrum de rugby, en el cual todos los jugadores (o roles, en nuestro caso), trabajan juntos para lograr un objetivo.</a:t>
            </a:r>
            <a:endParaRPr sz="2800"/>
          </a:p>
        </p:txBody>
      </p:sp>
      <p:sp>
        <p:nvSpPr>
          <p:cNvPr id="497" name="Google Shape;497;p38"/>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498" name="Google Shape;498;p3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499" name="Google Shape;499;p3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37</a:t>
            </a:fld>
            <a:endParaRPr/>
          </a:p>
        </p:txBody>
      </p:sp>
      <p:sp>
        <p:nvSpPr>
          <p:cNvPr id="500" name="Google Shape;500;p38" descr="_44181384_eng_sa_scrum416"/>
          <p:cNvSpPr/>
          <p:nvPr/>
        </p:nvSpPr>
        <p:spPr>
          <a:xfrm>
            <a:off x="3881441" y="1928813"/>
            <a:ext cx="3629025" cy="2609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01" name="Google Shape;501;p38" descr="_44181384_eng_sa_scrum416"/>
          <p:cNvPicPr preferRelativeResize="0"/>
          <p:nvPr/>
        </p:nvPicPr>
        <p:blipFill rotWithShape="1">
          <a:blip r:embed="rId3">
            <a:alphaModFix/>
          </a:blip>
          <a:srcRect/>
          <a:stretch/>
        </p:blipFill>
        <p:spPr>
          <a:xfrm>
            <a:off x="4032238" y="3460736"/>
            <a:ext cx="3629025" cy="2609850"/>
          </a:xfrm>
          <a:prstGeom prst="rect">
            <a:avLst/>
          </a:prstGeom>
          <a:noFill/>
          <a:ln>
            <a:noFill/>
          </a:ln>
        </p:spPr>
      </p:pic>
      <p:pic>
        <p:nvPicPr>
          <p:cNvPr id="502" name="Google Shape;502;p38" descr="Resultado de imagen para metodologia scrum logo"/>
          <p:cNvPicPr preferRelativeResize="0"/>
          <p:nvPr/>
        </p:nvPicPr>
        <p:blipFill rotWithShape="1">
          <a:blip r:embed="rId4">
            <a:alphaModFix/>
          </a:blip>
          <a:srcRect/>
          <a:stretch/>
        </p:blipFill>
        <p:spPr>
          <a:xfrm>
            <a:off x="9338978" y="159619"/>
            <a:ext cx="2646695" cy="155840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¿Cuándo usar Scrum?</a:t>
            </a:r>
            <a:endParaRPr/>
          </a:p>
        </p:txBody>
      </p:sp>
      <p:sp>
        <p:nvSpPr>
          <p:cNvPr id="508" name="Google Shape;508;p3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SzPts val="2400"/>
              <a:buChar char="»"/>
            </a:pPr>
            <a:r>
              <a:rPr lang="es-ES" sz="2400"/>
              <a:t>Scrum está pensado para ser aplicado en proyectos en donde el “caos” es una constante, aquellos proyectos en los que tenemos requerimientos dinámicos, y que tenemos que implementar tecnología de punta. </a:t>
            </a:r>
            <a:endParaRPr/>
          </a:p>
          <a:p>
            <a:pPr marL="68580" lvl="0" indent="-152400" algn="l" rtl="0">
              <a:lnSpc>
                <a:spcPct val="85000"/>
              </a:lnSpc>
              <a:spcBef>
                <a:spcPts val="975"/>
              </a:spcBef>
              <a:spcAft>
                <a:spcPts val="0"/>
              </a:spcAft>
              <a:buSzPts val="2400"/>
              <a:buChar char="»"/>
            </a:pPr>
            <a:r>
              <a:rPr lang="es-ES" sz="2400"/>
              <a:t>Esos proyectos difíciles, que con los enfoques tradicionales se hace imposible llegar a buen puerto.</a:t>
            </a:r>
            <a:endParaRPr/>
          </a:p>
        </p:txBody>
      </p:sp>
      <p:sp>
        <p:nvSpPr>
          <p:cNvPr id="509" name="Google Shape;509;p39"/>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510" name="Google Shape;510;p3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11" name="Google Shape;511;p3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38</a:t>
            </a:fld>
            <a:endParaRPr/>
          </a:p>
        </p:txBody>
      </p:sp>
      <p:pic>
        <p:nvPicPr>
          <p:cNvPr id="512" name="Google Shape;512;p39" descr="Resultado de imagen para metodologia scrum logo"/>
          <p:cNvPicPr preferRelativeResize="0"/>
          <p:nvPr/>
        </p:nvPicPr>
        <p:blipFill rotWithShape="1">
          <a:blip r:embed="rId3">
            <a:alphaModFix/>
          </a:blip>
          <a:srcRect/>
          <a:stretch/>
        </p:blipFill>
        <p:spPr>
          <a:xfrm>
            <a:off x="9377271" y="362609"/>
            <a:ext cx="2358275" cy="125271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C00000"/>
              </a:buClr>
              <a:buSzPts val="5400"/>
              <a:buFont typeface="Calibri"/>
              <a:buNone/>
            </a:pPr>
            <a:r>
              <a:rPr lang="es-ES"/>
              <a:t>Desarrollo de Software Basado en Modelos</a:t>
            </a:r>
            <a:endParaRPr/>
          </a:p>
        </p:txBody>
      </p:sp>
      <p:sp>
        <p:nvSpPr>
          <p:cNvPr id="3" name="Marcador de texto 2">
            <a:extLst>
              <a:ext uri="{FF2B5EF4-FFF2-40B4-BE49-F238E27FC236}">
                <a16:creationId xmlns:a16="http://schemas.microsoft.com/office/drawing/2014/main" id="{AC687B85-01EA-2A18-2D07-63B49180BEBA}"/>
              </a:ext>
            </a:extLst>
          </p:cNvPr>
          <p:cNvSpPr>
            <a:spLocks noGrp="1"/>
          </p:cNvSpPr>
          <p:nvPr>
            <p:ph type="body" idx="1"/>
          </p:nvPr>
        </p:nvSpPr>
        <p:spPr/>
        <p:txBody>
          <a:bodyPr/>
          <a:lstStyle/>
          <a:p>
            <a:endParaRPr lang="es-AR"/>
          </a:p>
        </p:txBody>
      </p:sp>
      <p:sp>
        <p:nvSpPr>
          <p:cNvPr id="2" name="Marcador de fecha 1">
            <a:extLst>
              <a:ext uri="{FF2B5EF4-FFF2-40B4-BE49-F238E27FC236}">
                <a16:creationId xmlns:a16="http://schemas.microsoft.com/office/drawing/2014/main" id="{16C7FC1B-CD37-5287-1900-5594142C8D07}"/>
              </a:ext>
            </a:extLst>
          </p:cNvPr>
          <p:cNvSpPr>
            <a:spLocks noGrp="1"/>
          </p:cNvSpPr>
          <p:nvPr>
            <p:ph type="dt" idx="10"/>
          </p:nvPr>
        </p:nvSpPr>
        <p:spPr/>
        <p:txBody>
          <a:bodyPr/>
          <a:lstStyle/>
          <a:p>
            <a:r>
              <a:rPr lang="es-AR"/>
              <a:t>2022</a:t>
            </a:r>
          </a:p>
        </p:txBody>
      </p:sp>
      <p:sp>
        <p:nvSpPr>
          <p:cNvPr id="519" name="Google Shape;519;p4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20" name="Google Shape;520;p4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solidFill>
                  <a:srgbClr val="C00000"/>
                </a:solidFill>
              </a:rPr>
              <a:t>39</a:t>
            </a:fld>
            <a:endParaRPr>
              <a:solidFill>
                <a:srgbClr val="C00000"/>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Metodologías Ágiles</a:t>
            </a:r>
            <a:br>
              <a:rPr lang="es-ES"/>
            </a:br>
            <a:r>
              <a:rPr lang="es-ES"/>
              <a:t>Introducción</a:t>
            </a:r>
            <a:endParaRPr/>
          </a:p>
        </p:txBody>
      </p:sp>
      <p:sp>
        <p:nvSpPr>
          <p:cNvPr id="138" name="Google Shape;138;p4"/>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259080" lvl="0" algn="l" rtl="0">
              <a:lnSpc>
                <a:spcPct val="85000"/>
              </a:lnSpc>
              <a:spcBef>
                <a:spcPts val="0"/>
              </a:spcBef>
              <a:spcAft>
                <a:spcPts val="0"/>
              </a:spcAft>
              <a:buSzPts val="2400"/>
              <a:buFont typeface="Wingdings" panose="05000000000000000000" pitchFamily="2" charset="2"/>
              <a:buChar char="q"/>
            </a:pPr>
            <a:r>
              <a:rPr lang="es-ES" sz="2400" dirty="0"/>
              <a:t>“Es un enfoque iterativo e incremental (evolutivo) de desarrollo de software” </a:t>
            </a:r>
            <a:endParaRPr dirty="0"/>
          </a:p>
          <a:p>
            <a:pPr marL="68580" lvl="0" indent="0" algn="l" rtl="0">
              <a:lnSpc>
                <a:spcPct val="85000"/>
              </a:lnSpc>
              <a:spcBef>
                <a:spcPts val="975"/>
              </a:spcBef>
              <a:spcAft>
                <a:spcPts val="0"/>
              </a:spcAft>
              <a:buSzPts val="2400"/>
              <a:buNone/>
            </a:pPr>
            <a:endParaRPr sz="2400"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Objetivos : </a:t>
            </a:r>
            <a:endParaRPr dirty="0"/>
          </a:p>
          <a:p>
            <a:pPr marL="260604" lvl="1" indent="-257175" algn="l" rtl="0">
              <a:lnSpc>
                <a:spcPct val="85000"/>
              </a:lnSpc>
              <a:spcBef>
                <a:spcPts val="450"/>
              </a:spcBef>
              <a:spcAft>
                <a:spcPts val="0"/>
              </a:spcAft>
              <a:buClr>
                <a:srgbClr val="262626"/>
              </a:buClr>
              <a:buSzPts val="2400"/>
              <a:buChar char=" "/>
            </a:pPr>
            <a:r>
              <a:rPr lang="es-ES" sz="2400" dirty="0"/>
              <a:t>Producir software de alta calidad con un costo efectivo  y en el tiempo apropiado.</a:t>
            </a:r>
            <a:endParaRPr dirty="0"/>
          </a:p>
          <a:p>
            <a:pPr marL="260604" lvl="1" indent="-257175" algn="l" rtl="0">
              <a:lnSpc>
                <a:spcPct val="85000"/>
              </a:lnSpc>
              <a:spcBef>
                <a:spcPts val="450"/>
              </a:spcBef>
              <a:spcAft>
                <a:spcPts val="0"/>
              </a:spcAft>
              <a:buClr>
                <a:srgbClr val="262626"/>
              </a:buClr>
              <a:buSzPts val="2400"/>
              <a:buChar char=" "/>
            </a:pPr>
            <a:r>
              <a:rPr lang="es-ES" sz="2400" dirty="0"/>
              <a:t>Esbozar los valores y principios que deberían permitir a los equipos desarrollar software rápidamente y respondiendo a los cambios que puedan surgir a lo largo del proyecto.</a:t>
            </a:r>
            <a:endParaRPr dirty="0"/>
          </a:p>
          <a:p>
            <a:pPr marL="260604" lvl="1" indent="-257175" algn="l" rtl="0">
              <a:lnSpc>
                <a:spcPct val="85000"/>
              </a:lnSpc>
              <a:spcBef>
                <a:spcPts val="450"/>
              </a:spcBef>
              <a:spcAft>
                <a:spcPts val="0"/>
              </a:spcAft>
              <a:buClr>
                <a:srgbClr val="262626"/>
              </a:buClr>
              <a:buSzPts val="2400"/>
              <a:buChar char=" "/>
            </a:pPr>
            <a:r>
              <a:rPr lang="es-ES" sz="2400" dirty="0"/>
              <a:t>Ofrecer una alternativa a los procesos de desarrollo de software tradicionales, caracterizados por ser rígidos y dirigidos por la documentación que se genera en cada una de las actividades desarrolladas.</a:t>
            </a:r>
            <a:endParaRPr dirty="0"/>
          </a:p>
        </p:txBody>
      </p:sp>
      <p:sp>
        <p:nvSpPr>
          <p:cNvPr id="139" name="Google Shape;139;p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40" name="Google Shape;140;p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
        <p:nvSpPr>
          <p:cNvPr id="141" name="Google Shape;141;p4"/>
          <p:cNvSpPr/>
          <p:nvPr/>
        </p:nvSpPr>
        <p:spPr>
          <a:xfrm>
            <a:off x="6903902" y="2240005"/>
            <a:ext cx="3571875" cy="2286000"/>
          </a:xfrm>
          <a:prstGeom prst="wedgeRoundRectCallout">
            <a:avLst>
              <a:gd name="adj1" fmla="val -102413"/>
              <a:gd name="adj2" fmla="val -46053"/>
              <a:gd name="adj3" fmla="val 16667"/>
            </a:avLst>
          </a:prstGeom>
          <a:solidFill>
            <a:schemeClr val="lt1"/>
          </a:solidFill>
          <a:ln w="254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600" b="0" i="0" u="none" strike="noStrike" cap="none">
                <a:solidFill>
                  <a:schemeClr val="dk1"/>
                </a:solidFill>
                <a:latin typeface="Calibri"/>
                <a:ea typeface="Calibri"/>
                <a:cs typeface="Calibri"/>
                <a:sym typeface="Calibri"/>
              </a:rPr>
              <a:t>es una estrategia programada y en etapas, en la que las diferentes partes del sistema se desarrollan en diferentes momentos o a diferentes velocidades, y se integran a medida que se completan</a:t>
            </a:r>
            <a:endParaRPr sz="1600" b="0" i="0" u="none" strike="noStrike" cap="none">
              <a:solidFill>
                <a:schemeClr val="dk1"/>
              </a:solidFill>
              <a:latin typeface="Calibri"/>
              <a:ea typeface="Calibri"/>
              <a:cs typeface="Calibri"/>
              <a:sym typeface="Calibri"/>
            </a:endParaRPr>
          </a:p>
        </p:txBody>
      </p:sp>
      <p:sp>
        <p:nvSpPr>
          <p:cNvPr id="142" name="Google Shape;142;p4"/>
          <p:cNvSpPr/>
          <p:nvPr/>
        </p:nvSpPr>
        <p:spPr>
          <a:xfrm>
            <a:off x="4484829" y="4070054"/>
            <a:ext cx="2928937" cy="2163763"/>
          </a:xfrm>
          <a:prstGeom prst="wedgeRoundRectCallout">
            <a:avLst>
              <a:gd name="adj1" fmla="val -82442"/>
              <a:gd name="adj2" fmla="val -129553"/>
              <a:gd name="adj3" fmla="val 16667"/>
            </a:avLst>
          </a:prstGeom>
          <a:solidFill>
            <a:schemeClr val="lt1"/>
          </a:solidFill>
          <a:ln w="254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600" b="0" i="1" u="none" strike="noStrike" cap="none">
                <a:solidFill>
                  <a:schemeClr val="dk1"/>
                </a:solidFill>
                <a:latin typeface="Calibri"/>
                <a:ea typeface="Calibri"/>
                <a:cs typeface="Calibri"/>
                <a:sym typeface="Calibri"/>
              </a:rPr>
              <a:t>El desarrollo iterativo es una estrategia de reproceso en la que el tiempo se separa para revisar y mejorar partes del sistema.</a:t>
            </a:r>
            <a:endParaRPr/>
          </a:p>
        </p:txBody>
      </p:sp>
      <p:pic>
        <p:nvPicPr>
          <p:cNvPr id="143" name="Google Shape;143;p4" descr="http://upload.wikimedia.org/wikipedia/commons/thumb/8/89/Agile_Software_Development_methodology.svg/512px-Agile_Software_Development_methodology.svg.png?uselang=es"/>
          <p:cNvPicPr preferRelativeResize="0"/>
          <p:nvPr/>
        </p:nvPicPr>
        <p:blipFill rotWithShape="1">
          <a:blip r:embed="rId3">
            <a:alphaModFix/>
          </a:blip>
          <a:srcRect/>
          <a:stretch/>
        </p:blipFill>
        <p:spPr>
          <a:xfrm>
            <a:off x="9696400" y="204620"/>
            <a:ext cx="2210903" cy="2729084"/>
          </a:xfrm>
          <a:prstGeom prst="rect">
            <a:avLst/>
          </a:prstGeom>
          <a:noFill/>
          <a:ln>
            <a:noFill/>
          </a:ln>
        </p:spPr>
      </p:pic>
      <p:sp>
        <p:nvSpPr>
          <p:cNvPr id="2" name="Marcador de fecha 1">
            <a:extLst>
              <a:ext uri="{FF2B5EF4-FFF2-40B4-BE49-F238E27FC236}">
                <a16:creationId xmlns:a16="http://schemas.microsoft.com/office/drawing/2014/main" id="{127654AE-6820-E9F5-8DA1-BF5290791332}"/>
              </a:ext>
            </a:extLst>
          </p:cNvPr>
          <p:cNvSpPr>
            <a:spLocks noGrp="1"/>
          </p:cNvSpPr>
          <p:nvPr>
            <p:ph type="dt" idx="10"/>
          </p:nvPr>
        </p:nvSpPr>
        <p:spPr/>
        <p:txBody>
          <a:bodyPr/>
          <a:lstStyle/>
          <a:p>
            <a:r>
              <a:rPr lang="es-AR"/>
              <a:t>2022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2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42"/>
                                        </p:tgtEl>
                                      </p:cBhvr>
                                    </p:animEffect>
                                    <p:set>
                                      <p:cBhvr>
                                        <p:cTn id="12" dur="1" fill="hold">
                                          <p:stCondLst>
                                            <p:cond delay="2000"/>
                                          </p:stCondLst>
                                        </p:cTn>
                                        <p:tgtEl>
                                          <p:spTgt spid="1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20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41"/>
                                        </p:tgtEl>
                                      </p:cBhvr>
                                    </p:animEffect>
                                    <p:set>
                                      <p:cBhvr>
                                        <p:cTn id="22" dur="1" fill="hold">
                                          <p:stCondLst>
                                            <p:cond delay="2000"/>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El Desarrollo de Software Basado en Modelos. (MBD)</a:t>
            </a:r>
            <a:endParaRPr/>
          </a:p>
        </p:txBody>
      </p:sp>
      <p:sp>
        <p:nvSpPr>
          <p:cNvPr id="526" name="Google Shape;526;p4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400" dirty="0"/>
              <a:t>Hacia fines de los 70’ De Marco introdujo el concepto de desarrollo de software basado en modelos. Destacó que la construcción de un sistema de software debe ser precedida por la construcción de un modelo, tal como se realiza en otros sistemas ingenieriles.</a:t>
            </a:r>
            <a:endParaRPr dirty="0"/>
          </a:p>
          <a:p>
            <a:pPr marL="411480" lvl="0" algn="l" rtl="0">
              <a:lnSpc>
                <a:spcPct val="85000"/>
              </a:lnSpc>
              <a:spcBef>
                <a:spcPts val="975"/>
              </a:spcBef>
              <a:spcAft>
                <a:spcPts val="0"/>
              </a:spcAft>
              <a:buSzPts val="2400"/>
              <a:buFont typeface="Wingdings" panose="05000000000000000000" pitchFamily="2" charset="2"/>
              <a:buChar char="q"/>
            </a:pPr>
            <a:endParaRPr sz="2400"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sz="2400" dirty="0"/>
          </a:p>
        </p:txBody>
      </p:sp>
      <p:sp>
        <p:nvSpPr>
          <p:cNvPr id="527" name="Google Shape;527;p4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28" name="Google Shape;528;p4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40</a:t>
            </a:fld>
            <a:endParaRPr/>
          </a:p>
        </p:txBody>
      </p:sp>
      <p:sp>
        <p:nvSpPr>
          <p:cNvPr id="2" name="Marcador de fecha 1">
            <a:extLst>
              <a:ext uri="{FF2B5EF4-FFF2-40B4-BE49-F238E27FC236}">
                <a16:creationId xmlns:a16="http://schemas.microsoft.com/office/drawing/2014/main" id="{D2347E7D-B617-6325-BA67-FAA013555E4C}"/>
              </a:ext>
            </a:extLst>
          </p:cNvPr>
          <p:cNvSpPr>
            <a:spLocks noGrp="1"/>
          </p:cNvSpPr>
          <p:nvPr>
            <p:ph type="dt" idx="10"/>
          </p:nvPr>
        </p:nvSpPr>
        <p:spPr/>
        <p:txBody>
          <a:bodyPr/>
          <a:lstStyle/>
          <a:p>
            <a:r>
              <a:rPr lang="es-AR"/>
              <a:t>2022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dirty="0"/>
              <a:t>El Desarrollo de Software Basado en Modelos. (MBD)</a:t>
            </a:r>
            <a:endParaRPr dirty="0"/>
          </a:p>
        </p:txBody>
      </p:sp>
      <p:sp>
        <p:nvSpPr>
          <p:cNvPr id="534" name="Google Shape;534;p4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400" dirty="0"/>
              <a:t>Construcción de un Sistema de Software</a:t>
            </a:r>
            <a:endParaRPr dirty="0"/>
          </a:p>
        </p:txBody>
      </p:sp>
      <p:sp>
        <p:nvSpPr>
          <p:cNvPr id="535" name="Google Shape;535;p4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36" name="Google Shape;536;p4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41</a:t>
            </a:fld>
            <a:endParaRPr/>
          </a:p>
        </p:txBody>
      </p:sp>
      <p:sp>
        <p:nvSpPr>
          <p:cNvPr id="537" name="Google Shape;537;p42" descr="C:\Users\Vale\Pictures\Imagen2.png"/>
          <p:cNvSpPr/>
          <p:nvPr/>
        </p:nvSpPr>
        <p:spPr>
          <a:xfrm>
            <a:off x="1714501" y="2414588"/>
            <a:ext cx="8702675" cy="318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8" name="Google Shape;538;p42" descr="C:\Users\Vale\Pictures\Imagen2.png"/>
          <p:cNvPicPr preferRelativeResize="0"/>
          <p:nvPr/>
        </p:nvPicPr>
        <p:blipFill rotWithShape="1">
          <a:blip r:embed="rId3">
            <a:alphaModFix/>
          </a:blip>
          <a:srcRect/>
          <a:stretch/>
        </p:blipFill>
        <p:spPr>
          <a:xfrm>
            <a:off x="1866901" y="2566988"/>
            <a:ext cx="8702675" cy="3186112"/>
          </a:xfrm>
          <a:prstGeom prst="rect">
            <a:avLst/>
          </a:prstGeom>
          <a:noFill/>
          <a:ln>
            <a:noFill/>
          </a:ln>
        </p:spPr>
      </p:pic>
      <p:sp>
        <p:nvSpPr>
          <p:cNvPr id="2" name="Marcador de fecha 1">
            <a:extLst>
              <a:ext uri="{FF2B5EF4-FFF2-40B4-BE49-F238E27FC236}">
                <a16:creationId xmlns:a16="http://schemas.microsoft.com/office/drawing/2014/main" id="{90AA7BE8-E0AC-D47D-FA60-5DB0A506A40D}"/>
              </a:ext>
            </a:extLst>
          </p:cNvPr>
          <p:cNvSpPr>
            <a:spLocks noGrp="1"/>
          </p:cNvSpPr>
          <p:nvPr>
            <p:ph type="dt" idx="10"/>
          </p:nvPr>
        </p:nvSpPr>
        <p:spPr/>
        <p:txBody>
          <a:bodyPr/>
          <a:lstStyle/>
          <a:p>
            <a:r>
              <a:rPr lang="es-AR"/>
              <a:t>2022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Desarrollo de Software Dirigido por Modelos. (MDD)</a:t>
            </a:r>
            <a:endParaRPr/>
          </a:p>
        </p:txBody>
      </p:sp>
      <p:sp>
        <p:nvSpPr>
          <p:cNvPr id="544" name="Google Shape;544;p43"/>
          <p:cNvSpPr txBox="1">
            <a:spLocks noGrp="1"/>
          </p:cNvSpPr>
          <p:nvPr>
            <p:ph type="body" idx="1"/>
          </p:nvPr>
        </p:nvSpPr>
        <p:spPr>
          <a:xfrm>
            <a:off x="1097280" y="1785460"/>
            <a:ext cx="10323999" cy="4471617"/>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2000"/>
              <a:buNone/>
            </a:pPr>
            <a:r>
              <a:rPr lang="es-ES" sz="2200" dirty="0"/>
              <a:t>El adjetivo «dirigido» en MDD, a diferencia de «basado», enfatiza que este paradigma asigna a los modelos un rol central y activo: son al menos tan importantes como el código fuente.</a:t>
            </a:r>
            <a:endParaRPr sz="2200" dirty="0"/>
          </a:p>
          <a:p>
            <a:pPr marL="411480" lvl="0" algn="l" rtl="0">
              <a:lnSpc>
                <a:spcPct val="85000"/>
              </a:lnSpc>
              <a:spcBef>
                <a:spcPts val="975"/>
              </a:spcBef>
              <a:spcAft>
                <a:spcPts val="0"/>
              </a:spcAft>
              <a:buSzPts val="2000"/>
              <a:buFont typeface="Wingdings" panose="05000000000000000000" pitchFamily="2" charset="2"/>
              <a:buChar char="q"/>
            </a:pPr>
            <a:endParaRPr sz="2200" dirty="0"/>
          </a:p>
          <a:p>
            <a:pPr marL="0" lvl="0" indent="0" algn="l" rtl="0">
              <a:lnSpc>
                <a:spcPct val="85000"/>
              </a:lnSpc>
              <a:spcBef>
                <a:spcPts val="975"/>
              </a:spcBef>
              <a:spcAft>
                <a:spcPts val="0"/>
              </a:spcAft>
              <a:buSzPts val="2000"/>
              <a:buNone/>
            </a:pPr>
            <a:r>
              <a:rPr lang="es-ES" sz="2200" dirty="0" err="1"/>
              <a:t>Model</a:t>
            </a:r>
            <a:r>
              <a:rPr lang="es-ES" sz="2200" dirty="0"/>
              <a:t> </a:t>
            </a:r>
            <a:r>
              <a:rPr lang="es-ES" sz="2200" dirty="0" err="1"/>
              <a:t>Driven</a:t>
            </a:r>
            <a:r>
              <a:rPr lang="es-ES" sz="2200" dirty="0"/>
              <a:t> </a:t>
            </a:r>
            <a:r>
              <a:rPr lang="es-ES" sz="2200" dirty="0" err="1"/>
              <a:t>Development</a:t>
            </a:r>
            <a:r>
              <a:rPr lang="es-ES" sz="2200" dirty="0"/>
              <a:t> (MDD) promueve enfatizar los siguientes puntos claves:</a:t>
            </a:r>
            <a:endParaRPr sz="2200" dirty="0"/>
          </a:p>
          <a:p>
            <a:pPr marL="803529" lvl="2">
              <a:lnSpc>
                <a:spcPct val="85000"/>
              </a:lnSpc>
              <a:spcBef>
                <a:spcPts val="450"/>
              </a:spcBef>
              <a:buClr>
                <a:srgbClr val="262626"/>
              </a:buClr>
              <a:buSzPts val="2000"/>
              <a:buFont typeface="Wingdings" panose="05000000000000000000" pitchFamily="2" charset="2"/>
              <a:buChar char="q"/>
            </a:pPr>
            <a:r>
              <a:rPr lang="es-ES" sz="1800" dirty="0"/>
              <a:t>Mayor nivel de abstracción en la especificación tanto del problema a resolver como de la solución correspondiente.</a:t>
            </a:r>
            <a:endParaRPr sz="1600" dirty="0"/>
          </a:p>
          <a:p>
            <a:pPr marL="803529" lvl="2">
              <a:lnSpc>
                <a:spcPct val="85000"/>
              </a:lnSpc>
              <a:spcBef>
                <a:spcPts val="450"/>
              </a:spcBef>
              <a:buClr>
                <a:srgbClr val="262626"/>
              </a:buClr>
              <a:buSzPts val="2000"/>
              <a:buFont typeface="Wingdings" panose="05000000000000000000" pitchFamily="2" charset="2"/>
              <a:buChar char="q"/>
            </a:pPr>
            <a:r>
              <a:rPr lang="es-ES" sz="1800" dirty="0"/>
              <a:t>Aumento de confianza en la automatización asistida </a:t>
            </a:r>
            <a:r>
              <a:rPr lang="es-ES" sz="2400" dirty="0"/>
              <a:t>por</a:t>
            </a:r>
            <a:r>
              <a:rPr lang="es-ES" sz="1800" dirty="0"/>
              <a:t> computadora para soportar el análisis, el diseño y la ejecución. </a:t>
            </a:r>
            <a:endParaRPr sz="1600" dirty="0"/>
          </a:p>
          <a:p>
            <a:pPr marL="803529" lvl="2">
              <a:lnSpc>
                <a:spcPct val="85000"/>
              </a:lnSpc>
              <a:spcBef>
                <a:spcPts val="450"/>
              </a:spcBef>
              <a:buClr>
                <a:srgbClr val="262626"/>
              </a:buClr>
              <a:buSzPts val="2000"/>
              <a:buFont typeface="Wingdings" panose="05000000000000000000" pitchFamily="2" charset="2"/>
              <a:buChar char="q"/>
            </a:pPr>
            <a:r>
              <a:rPr lang="es-ES" sz="1800" dirty="0"/>
              <a:t>Uso de estándares industriales como medio para facilitar las comunicaciones, la interacción entre diferentes aplicaciones y productos, y la especialización tecnológica. </a:t>
            </a:r>
            <a:endParaRPr sz="1600" dirty="0"/>
          </a:p>
          <a:p>
            <a:pPr marL="803529" lvl="2">
              <a:lnSpc>
                <a:spcPct val="85000"/>
              </a:lnSpc>
              <a:spcBef>
                <a:spcPts val="450"/>
              </a:spcBef>
              <a:buClr>
                <a:srgbClr val="262626"/>
              </a:buClr>
              <a:buSzPts val="2000"/>
              <a:buFont typeface="Wingdings" panose="05000000000000000000" pitchFamily="2" charset="2"/>
              <a:buChar char="q"/>
            </a:pPr>
            <a:r>
              <a:rPr lang="es-ES" sz="1800" dirty="0"/>
              <a:t>Los modelos son los conductores primarios en todos los aspectos del desarrollo de software.</a:t>
            </a:r>
            <a:endParaRPr sz="1800" dirty="0"/>
          </a:p>
        </p:txBody>
      </p:sp>
      <p:sp>
        <p:nvSpPr>
          <p:cNvPr id="545" name="Google Shape;545;p4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46" name="Google Shape;546;p4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42</a:t>
            </a:fld>
            <a:endParaRPr/>
          </a:p>
        </p:txBody>
      </p:sp>
      <p:sp>
        <p:nvSpPr>
          <p:cNvPr id="2" name="Marcador de fecha 1">
            <a:extLst>
              <a:ext uri="{FF2B5EF4-FFF2-40B4-BE49-F238E27FC236}">
                <a16:creationId xmlns:a16="http://schemas.microsoft.com/office/drawing/2014/main" id="{75950FCD-882D-5EF1-8E49-B8211F9471CC}"/>
              </a:ext>
            </a:extLst>
          </p:cNvPr>
          <p:cNvSpPr>
            <a:spLocks noGrp="1"/>
          </p:cNvSpPr>
          <p:nvPr>
            <p:ph type="dt" idx="10"/>
          </p:nvPr>
        </p:nvSpPr>
        <p:spPr/>
        <p:txBody>
          <a:bodyPr/>
          <a:lstStyle/>
          <a:p>
            <a:r>
              <a:rPr lang="es-AR"/>
              <a:t>2022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Desarrollo de Software Dirigido por Modelos. (MDD)</a:t>
            </a:r>
            <a:endParaRPr/>
          </a:p>
        </p:txBody>
      </p:sp>
      <p:sp>
        <p:nvSpPr>
          <p:cNvPr id="552" name="Google Shape;552;p4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4480" lvl="0" algn="l" rtl="0">
              <a:lnSpc>
                <a:spcPct val="85000"/>
              </a:lnSpc>
              <a:spcBef>
                <a:spcPts val="0"/>
              </a:spcBef>
              <a:spcAft>
                <a:spcPts val="0"/>
              </a:spcAft>
              <a:buSzPts val="2000"/>
              <a:buFont typeface="Wingdings" panose="05000000000000000000" pitchFamily="2" charset="2"/>
              <a:buChar char="q"/>
            </a:pPr>
            <a:r>
              <a:rPr lang="es-ES" sz="2000" dirty="0"/>
              <a:t>Los modelos pasan de ser entidades contemplativas (es decir, artefactos que son interpretados por los diseñadores y programadores) para convertirse en entidades productivas a partir de las cuales se deriva la implementación en forma automática.</a:t>
            </a:r>
            <a:endParaRPr dirty="0"/>
          </a:p>
          <a:p>
            <a:pPr marL="114300" lvl="0" indent="0" algn="l" rtl="0">
              <a:lnSpc>
                <a:spcPct val="85000"/>
              </a:lnSpc>
              <a:spcBef>
                <a:spcPts val="975"/>
              </a:spcBef>
              <a:spcAft>
                <a:spcPts val="0"/>
              </a:spcAft>
              <a:buSzPts val="2000"/>
              <a:buNone/>
            </a:pPr>
            <a:br>
              <a:rPr lang="es-ES" sz="2000" dirty="0"/>
            </a:br>
            <a:endParaRPr sz="2000" dirty="0"/>
          </a:p>
          <a:p>
            <a:pPr marL="411480" lvl="0" algn="l" rtl="0">
              <a:lnSpc>
                <a:spcPct val="85000"/>
              </a:lnSpc>
              <a:spcBef>
                <a:spcPts val="975"/>
              </a:spcBef>
              <a:spcAft>
                <a:spcPts val="0"/>
              </a:spcAft>
              <a:buSzPts val="2000"/>
              <a:buFont typeface="Wingdings" panose="05000000000000000000" pitchFamily="2" charset="2"/>
              <a:buChar char="q"/>
            </a:pPr>
            <a:endParaRPr sz="2000" dirty="0"/>
          </a:p>
          <a:p>
            <a:pPr marL="411480" lvl="0" algn="l" rtl="0">
              <a:lnSpc>
                <a:spcPct val="85000"/>
              </a:lnSpc>
              <a:spcBef>
                <a:spcPts val="975"/>
              </a:spcBef>
              <a:spcAft>
                <a:spcPts val="0"/>
              </a:spcAft>
              <a:buSzPts val="2000"/>
              <a:buFont typeface="Wingdings" panose="05000000000000000000" pitchFamily="2" charset="2"/>
              <a:buChar char="q"/>
            </a:pPr>
            <a:endParaRPr sz="2000" dirty="0"/>
          </a:p>
          <a:p>
            <a:pPr marL="411480" lvl="0" algn="l" rtl="0">
              <a:lnSpc>
                <a:spcPct val="85000"/>
              </a:lnSpc>
              <a:spcBef>
                <a:spcPts val="975"/>
              </a:spcBef>
              <a:spcAft>
                <a:spcPts val="0"/>
              </a:spcAft>
              <a:buSzPts val="2000"/>
              <a:buFont typeface="Wingdings" panose="05000000000000000000" pitchFamily="2" charset="2"/>
              <a:buChar char="q"/>
            </a:pPr>
            <a:endParaRPr sz="2000" dirty="0"/>
          </a:p>
        </p:txBody>
      </p:sp>
      <p:sp>
        <p:nvSpPr>
          <p:cNvPr id="553" name="Google Shape;553;p44"/>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2022</a:t>
            </a:r>
            <a:endParaRPr/>
          </a:p>
        </p:txBody>
      </p:sp>
      <p:sp>
        <p:nvSpPr>
          <p:cNvPr id="554" name="Google Shape;554;p4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55" name="Google Shape;555;p4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43</a:t>
            </a:fld>
            <a:endParaRPr/>
          </a:p>
        </p:txBody>
      </p:sp>
      <p:sp>
        <p:nvSpPr>
          <p:cNvPr id="556" name="Google Shape;556;p44"/>
          <p:cNvSpPr/>
          <p:nvPr/>
        </p:nvSpPr>
        <p:spPr>
          <a:xfrm>
            <a:off x="1919289" y="2719391"/>
            <a:ext cx="8424863" cy="3455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57" name="Google Shape;557;p44"/>
          <p:cNvPicPr preferRelativeResize="0"/>
          <p:nvPr/>
        </p:nvPicPr>
        <p:blipFill rotWithShape="1">
          <a:blip r:embed="rId3">
            <a:alphaModFix/>
          </a:blip>
          <a:srcRect/>
          <a:stretch/>
        </p:blipFill>
        <p:spPr>
          <a:xfrm>
            <a:off x="692333" y="2992225"/>
            <a:ext cx="9601200" cy="3865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Ciclo de Vida del Software Dirigido por Modelos.</a:t>
            </a:r>
            <a:endParaRPr/>
          </a:p>
        </p:txBody>
      </p:sp>
      <p:sp>
        <p:nvSpPr>
          <p:cNvPr id="564" name="Google Shape;564;p4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65" name="Google Shape;565;p4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44</a:t>
            </a:fld>
            <a:endParaRPr/>
          </a:p>
        </p:txBody>
      </p:sp>
      <p:sp>
        <p:nvSpPr>
          <p:cNvPr id="566" name="Google Shape;566;p45"/>
          <p:cNvSpPr/>
          <p:nvPr/>
        </p:nvSpPr>
        <p:spPr>
          <a:xfrm>
            <a:off x="2946400" y="1628778"/>
            <a:ext cx="6121400" cy="4873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67" name="Google Shape;567;p45"/>
          <p:cNvPicPr preferRelativeResize="0"/>
          <p:nvPr/>
        </p:nvPicPr>
        <p:blipFill rotWithShape="1">
          <a:blip r:embed="rId3">
            <a:alphaModFix/>
          </a:blip>
          <a:srcRect/>
          <a:stretch/>
        </p:blipFill>
        <p:spPr>
          <a:xfrm>
            <a:off x="3686185" y="1790159"/>
            <a:ext cx="6121400" cy="4508525"/>
          </a:xfrm>
          <a:prstGeom prst="rect">
            <a:avLst/>
          </a:prstGeom>
          <a:noFill/>
          <a:ln>
            <a:noFill/>
          </a:ln>
        </p:spPr>
      </p:pic>
      <p:sp>
        <p:nvSpPr>
          <p:cNvPr id="2" name="Marcador de fecha 1">
            <a:extLst>
              <a:ext uri="{FF2B5EF4-FFF2-40B4-BE49-F238E27FC236}">
                <a16:creationId xmlns:a16="http://schemas.microsoft.com/office/drawing/2014/main" id="{412DFB93-C351-CD7D-C04B-CAFF70B5EBB2}"/>
              </a:ext>
            </a:extLst>
          </p:cNvPr>
          <p:cNvSpPr>
            <a:spLocks noGrp="1"/>
          </p:cNvSpPr>
          <p:nvPr>
            <p:ph type="dt" idx="10"/>
          </p:nvPr>
        </p:nvSpPr>
        <p:spPr/>
        <p:txBody>
          <a:bodyPr/>
          <a:lstStyle/>
          <a:p>
            <a:r>
              <a:rPr lang="es-AR"/>
              <a:t>2022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400"/>
              <a:buFont typeface="Calibri"/>
              <a:buNone/>
            </a:pPr>
            <a:r>
              <a:rPr lang="es-ES" sz="4400" dirty="0">
                <a:latin typeface="+mj-lt"/>
              </a:rPr>
              <a:t>Los tres pasos principales en el proceso de</a:t>
            </a:r>
            <a:br>
              <a:rPr lang="es-ES" sz="4400" dirty="0">
                <a:latin typeface="+mj-lt"/>
              </a:rPr>
            </a:br>
            <a:r>
              <a:rPr lang="es-ES" sz="4400" dirty="0">
                <a:latin typeface="+mj-lt"/>
              </a:rPr>
              <a:t>desarrollo MDD.</a:t>
            </a:r>
            <a:endParaRPr sz="4400" dirty="0">
              <a:latin typeface="+mj-lt"/>
            </a:endParaRPr>
          </a:p>
        </p:txBody>
      </p:sp>
      <p:sp>
        <p:nvSpPr>
          <p:cNvPr id="584" name="Google Shape;584;p4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85" name="Google Shape;585;p4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45</a:t>
            </a:fld>
            <a:endParaRPr/>
          </a:p>
        </p:txBody>
      </p:sp>
      <p:sp>
        <p:nvSpPr>
          <p:cNvPr id="586" name="Google Shape;586;p47"/>
          <p:cNvSpPr/>
          <p:nvPr/>
        </p:nvSpPr>
        <p:spPr>
          <a:xfrm>
            <a:off x="3863975" y="1268416"/>
            <a:ext cx="4781551" cy="55895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87" name="Google Shape;587;p47"/>
          <p:cNvPicPr preferRelativeResize="0"/>
          <p:nvPr/>
        </p:nvPicPr>
        <p:blipFill rotWithShape="1">
          <a:blip r:embed="rId3">
            <a:alphaModFix/>
          </a:blip>
          <a:srcRect/>
          <a:stretch/>
        </p:blipFill>
        <p:spPr>
          <a:xfrm>
            <a:off x="2548606" y="1833695"/>
            <a:ext cx="5813182" cy="4201884"/>
          </a:xfrm>
          <a:prstGeom prst="rect">
            <a:avLst/>
          </a:prstGeom>
          <a:noFill/>
          <a:ln>
            <a:noFill/>
          </a:ln>
        </p:spPr>
      </p:pic>
      <p:sp>
        <p:nvSpPr>
          <p:cNvPr id="2" name="Marcador de fecha 1">
            <a:extLst>
              <a:ext uri="{FF2B5EF4-FFF2-40B4-BE49-F238E27FC236}">
                <a16:creationId xmlns:a16="http://schemas.microsoft.com/office/drawing/2014/main" id="{B18C3C8F-8763-20BF-8CDF-9F7BC1FFAB59}"/>
              </a:ext>
            </a:extLst>
          </p:cNvPr>
          <p:cNvSpPr>
            <a:spLocks noGrp="1"/>
          </p:cNvSpPr>
          <p:nvPr>
            <p:ph type="dt" idx="10"/>
          </p:nvPr>
        </p:nvSpPr>
        <p:spPr/>
        <p:txBody>
          <a:bodyPr/>
          <a:lstStyle/>
          <a:p>
            <a:r>
              <a:rPr lang="es-AR"/>
              <a:t>2022</a:t>
            </a:r>
          </a:p>
        </p:txBody>
      </p:sp>
      <p:sp>
        <p:nvSpPr>
          <p:cNvPr id="3" name="Bocadillo: rectángulo con esquinas redondeadas 2">
            <a:extLst>
              <a:ext uri="{FF2B5EF4-FFF2-40B4-BE49-F238E27FC236}">
                <a16:creationId xmlns:a16="http://schemas.microsoft.com/office/drawing/2014/main" id="{B5D6A587-3BD4-C703-B080-07181C349AA5}"/>
              </a:ext>
            </a:extLst>
          </p:cNvPr>
          <p:cNvSpPr/>
          <p:nvPr/>
        </p:nvSpPr>
        <p:spPr>
          <a:xfrm>
            <a:off x="1538062" y="1067070"/>
            <a:ext cx="3683014" cy="1135476"/>
          </a:xfrm>
          <a:prstGeom prst="wedgeRoundRectCallout">
            <a:avLst>
              <a:gd name="adj1" fmla="val 79590"/>
              <a:gd name="adj2" fmla="val 88607"/>
              <a:gd name="adj3" fmla="val 1666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rtl="0">
              <a:lnSpc>
                <a:spcPct val="85000"/>
              </a:lnSpc>
              <a:spcBef>
                <a:spcPts val="0"/>
              </a:spcBef>
              <a:spcAft>
                <a:spcPts val="0"/>
              </a:spcAft>
              <a:buClr>
                <a:srgbClr val="C00000"/>
              </a:buClr>
              <a:buSzPts val="2000"/>
            </a:pPr>
            <a:r>
              <a:rPr lang="es-ES" sz="1400" dirty="0">
                <a:solidFill>
                  <a:srgbClr val="262626"/>
                </a:solidFill>
                <a:latin typeface="Calibri"/>
                <a:ea typeface="Calibri"/>
                <a:cs typeface="Calibri"/>
                <a:sym typeface="Calibri"/>
              </a:rPr>
              <a:t>Un modelo de un sistema que no contiene información acerca de la plataforma o la tecnología que es usada para implementarlo”</a:t>
            </a:r>
          </a:p>
        </p:txBody>
      </p:sp>
      <p:sp>
        <p:nvSpPr>
          <p:cNvPr id="4" name="Bocadillo: rectángulo con esquinas redondeadas 3">
            <a:extLst>
              <a:ext uri="{FF2B5EF4-FFF2-40B4-BE49-F238E27FC236}">
                <a16:creationId xmlns:a16="http://schemas.microsoft.com/office/drawing/2014/main" id="{690D8FC6-E20E-16A7-1FF3-4428C3020C0E}"/>
              </a:ext>
            </a:extLst>
          </p:cNvPr>
          <p:cNvSpPr/>
          <p:nvPr/>
        </p:nvSpPr>
        <p:spPr>
          <a:xfrm>
            <a:off x="8508985" y="2571015"/>
            <a:ext cx="3683014" cy="1135476"/>
          </a:xfrm>
          <a:prstGeom prst="wedgeRoundRectCallout">
            <a:avLst>
              <a:gd name="adj1" fmla="val -81980"/>
              <a:gd name="adj2" fmla="val 47722"/>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5000"/>
              </a:lnSpc>
              <a:buClr>
                <a:srgbClr val="C00000"/>
              </a:buClr>
              <a:buSzPts val="2000"/>
            </a:pPr>
            <a:r>
              <a:rPr lang="es-ES" sz="1400" dirty="0">
                <a:solidFill>
                  <a:srgbClr val="262626"/>
                </a:solidFill>
                <a:latin typeface="Calibri"/>
                <a:ea typeface="Calibri"/>
                <a:cs typeface="Calibri"/>
                <a:sym typeface="Calibri"/>
              </a:rPr>
              <a:t>Un modelo de un sistema que incluye información acerca de la tecnología específica que se usará para su implementación sobre  una plataforma específica”</a:t>
            </a:r>
            <a:endParaRPr lang="es-ES" dirty="0"/>
          </a:p>
          <a:p>
            <a:pPr marR="0" lvl="0" algn="l" rtl="0">
              <a:lnSpc>
                <a:spcPct val="85000"/>
              </a:lnSpc>
              <a:spcBef>
                <a:spcPts val="0"/>
              </a:spcBef>
              <a:spcAft>
                <a:spcPts val="0"/>
              </a:spcAft>
              <a:buClr>
                <a:srgbClr val="C00000"/>
              </a:buClr>
              <a:buSzPts val="2000"/>
            </a:pPr>
            <a:endParaRPr lang="es-ES" sz="1400" dirty="0">
              <a:solidFill>
                <a:srgbClr val="262626"/>
              </a:solidFill>
              <a:latin typeface="Calibri"/>
              <a:ea typeface="Calibri"/>
              <a:cs typeface="Calibri"/>
              <a:sym typeface="Calibri"/>
            </a:endParaRPr>
          </a:p>
        </p:txBody>
      </p:sp>
      <p:sp>
        <p:nvSpPr>
          <p:cNvPr id="6" name="Rectángulo: esquinas redondeadas 5">
            <a:extLst>
              <a:ext uri="{FF2B5EF4-FFF2-40B4-BE49-F238E27FC236}">
                <a16:creationId xmlns:a16="http://schemas.microsoft.com/office/drawing/2014/main" id="{E1C54A69-88DF-EB17-3AFD-D244091ED8FB}"/>
              </a:ext>
            </a:extLst>
          </p:cNvPr>
          <p:cNvSpPr/>
          <p:nvPr/>
        </p:nvSpPr>
        <p:spPr>
          <a:xfrm>
            <a:off x="4659344" y="3241848"/>
            <a:ext cx="6312095" cy="281028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rtl="0">
              <a:lnSpc>
                <a:spcPct val="85000"/>
              </a:lnSpc>
              <a:spcBef>
                <a:spcPts val="975"/>
              </a:spcBef>
              <a:spcAft>
                <a:spcPts val="0"/>
              </a:spcAft>
              <a:buClr>
                <a:srgbClr val="C00000"/>
              </a:buClr>
              <a:buSzPts val="2000"/>
            </a:pPr>
            <a:r>
              <a:rPr lang="es-ES" sz="1800" dirty="0">
                <a:solidFill>
                  <a:srgbClr val="262626"/>
                </a:solidFill>
                <a:ea typeface="Calibri"/>
                <a:cs typeface="Calibri"/>
                <a:sym typeface="Calibri"/>
              </a:rPr>
              <a:t>Transformación de modelos: “Especifica el proceso de conversión de un modelo en otro modelo del mismo sistema.”</a:t>
            </a:r>
          </a:p>
          <a:p>
            <a:pPr marL="3429" marR="0" lvl="1" algn="l" rtl="0">
              <a:lnSpc>
                <a:spcPct val="85000"/>
              </a:lnSpc>
              <a:spcBef>
                <a:spcPts val="450"/>
              </a:spcBef>
              <a:spcAft>
                <a:spcPts val="0"/>
              </a:spcAft>
              <a:buClr>
                <a:srgbClr val="262626"/>
              </a:buClr>
              <a:buSzPts val="2000"/>
            </a:pPr>
            <a:r>
              <a:rPr lang="es-ES" sz="1800" b="0" i="0" u="none" strike="noStrike" cap="none" dirty="0">
                <a:solidFill>
                  <a:srgbClr val="262626"/>
                </a:solidFill>
                <a:ea typeface="Calibri"/>
                <a:cs typeface="Calibri"/>
                <a:sym typeface="Calibri"/>
              </a:rPr>
              <a:t>Cada transformación incluye (al menos):</a:t>
            </a:r>
            <a:endParaRPr lang="es-ES" sz="1800" dirty="0"/>
          </a:p>
          <a:p>
            <a:pPr marL="411480" marR="0" lvl="2" indent="-411480" algn="l" rtl="0">
              <a:lnSpc>
                <a:spcPct val="85000"/>
              </a:lnSpc>
              <a:spcBef>
                <a:spcPts val="450"/>
              </a:spcBef>
              <a:spcAft>
                <a:spcPts val="0"/>
              </a:spcAft>
              <a:buClr>
                <a:srgbClr val="262626"/>
              </a:buClr>
              <a:buSzPts val="1600"/>
              <a:buFont typeface="Wingdings" panose="05000000000000000000" pitchFamily="2" charset="2"/>
              <a:buChar char="q"/>
            </a:pPr>
            <a:r>
              <a:rPr lang="es-ES" sz="1800" b="0" i="1" u="none" strike="noStrike" cap="none" dirty="0">
                <a:solidFill>
                  <a:srgbClr val="262626"/>
                </a:solidFill>
                <a:ea typeface="Calibri"/>
                <a:cs typeface="Calibri"/>
                <a:sym typeface="Calibri"/>
              </a:rPr>
              <a:t>un PIM, </a:t>
            </a:r>
            <a:endParaRPr lang="es-ES" sz="1800" dirty="0"/>
          </a:p>
          <a:p>
            <a:pPr marL="411480" marR="0" lvl="2" indent="-411480" algn="l" rtl="0">
              <a:lnSpc>
                <a:spcPct val="85000"/>
              </a:lnSpc>
              <a:spcBef>
                <a:spcPts val="450"/>
              </a:spcBef>
              <a:spcAft>
                <a:spcPts val="0"/>
              </a:spcAft>
              <a:buClr>
                <a:srgbClr val="262626"/>
              </a:buClr>
              <a:buSzPts val="1600"/>
              <a:buFont typeface="Wingdings" panose="05000000000000000000" pitchFamily="2" charset="2"/>
              <a:buChar char="q"/>
            </a:pPr>
            <a:r>
              <a:rPr lang="es-ES" sz="1800" b="0" i="1" u="none" strike="noStrike" cap="none" dirty="0">
                <a:solidFill>
                  <a:srgbClr val="262626"/>
                </a:solidFill>
                <a:ea typeface="Calibri"/>
                <a:cs typeface="Calibri"/>
                <a:sym typeface="Calibri"/>
              </a:rPr>
              <a:t>un Modelo de la Plataforma, </a:t>
            </a:r>
            <a:endParaRPr lang="es-ES" sz="1800" dirty="0"/>
          </a:p>
          <a:p>
            <a:pPr marL="411480" marR="0" lvl="2" indent="-411480" algn="l" rtl="0">
              <a:lnSpc>
                <a:spcPct val="85000"/>
              </a:lnSpc>
              <a:spcBef>
                <a:spcPts val="450"/>
              </a:spcBef>
              <a:spcAft>
                <a:spcPts val="0"/>
              </a:spcAft>
              <a:buClr>
                <a:srgbClr val="262626"/>
              </a:buClr>
              <a:buSzPts val="1600"/>
              <a:buFont typeface="Wingdings" panose="05000000000000000000" pitchFamily="2" charset="2"/>
              <a:buChar char="q"/>
            </a:pPr>
            <a:r>
              <a:rPr lang="es-ES" sz="1800" b="0" i="1" u="none" strike="noStrike" cap="none" dirty="0">
                <a:solidFill>
                  <a:srgbClr val="262626"/>
                </a:solidFill>
                <a:ea typeface="Calibri"/>
                <a:cs typeface="Calibri"/>
                <a:sym typeface="Calibri"/>
              </a:rPr>
              <a:t>una Transformación, y </a:t>
            </a:r>
            <a:endParaRPr lang="es-ES" sz="1800" dirty="0"/>
          </a:p>
          <a:p>
            <a:pPr marL="411480" marR="0" lvl="2" indent="-411480" algn="l" rtl="0">
              <a:lnSpc>
                <a:spcPct val="85000"/>
              </a:lnSpc>
              <a:spcBef>
                <a:spcPts val="450"/>
              </a:spcBef>
              <a:spcAft>
                <a:spcPts val="0"/>
              </a:spcAft>
              <a:buClr>
                <a:srgbClr val="262626"/>
              </a:buClr>
              <a:buSzPts val="1600"/>
              <a:buFont typeface="Wingdings" panose="05000000000000000000" pitchFamily="2" charset="2"/>
              <a:buChar char="q"/>
            </a:pPr>
            <a:r>
              <a:rPr lang="es-ES" sz="1800" b="0" i="1" u="none" strike="noStrike" cap="none" dirty="0">
                <a:solidFill>
                  <a:srgbClr val="262626"/>
                </a:solidFill>
                <a:ea typeface="Calibri"/>
                <a:cs typeface="Calibri"/>
                <a:sym typeface="Calibri"/>
              </a:rPr>
              <a:t>un PSM</a:t>
            </a:r>
          </a:p>
          <a:p>
            <a:pPr marL="284480" marR="0" lvl="0" indent="-342900" algn="l" rtl="0">
              <a:lnSpc>
                <a:spcPct val="85000"/>
              </a:lnSpc>
              <a:spcBef>
                <a:spcPts val="975"/>
              </a:spcBef>
              <a:spcAft>
                <a:spcPts val="0"/>
              </a:spcAft>
              <a:buClr>
                <a:srgbClr val="C00000"/>
              </a:buClr>
              <a:buSzPts val="2000"/>
              <a:buFont typeface="Wingdings" panose="05000000000000000000" pitchFamily="2" charset="2"/>
              <a:buChar char="q"/>
            </a:pPr>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127000" algn="l" rtl="0">
              <a:lnSpc>
                <a:spcPct val="85000"/>
              </a:lnSpc>
              <a:spcBef>
                <a:spcPts val="0"/>
              </a:spcBef>
              <a:spcAft>
                <a:spcPts val="0"/>
              </a:spcAft>
              <a:buSzPts val="2000"/>
              <a:buChar char="»"/>
            </a:pPr>
            <a:r>
              <a:rPr lang="es-ES" sz="2000"/>
              <a:t>En general, se puede decir que una definición de transformación consiste en una colección de reglas, las cuales son especificaciones no ambiguas de las formas en que un modelo (o parte de él) puede ser usado para crear otro modelo (o parte de él).</a:t>
            </a:r>
            <a:endParaRPr/>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0" algn="l" rtl="0">
              <a:lnSpc>
                <a:spcPct val="85000"/>
              </a:lnSpc>
              <a:spcBef>
                <a:spcPts val="975"/>
              </a:spcBef>
              <a:spcAft>
                <a:spcPts val="0"/>
              </a:spcAft>
              <a:buSzPts val="2000"/>
              <a:buNone/>
            </a:pPr>
            <a:endParaRPr sz="2000"/>
          </a:p>
          <a:p>
            <a:pPr marL="68580" lvl="0" indent="-127000" algn="l" rtl="0">
              <a:lnSpc>
                <a:spcPct val="85000"/>
              </a:lnSpc>
              <a:spcBef>
                <a:spcPts val="975"/>
              </a:spcBef>
              <a:spcAft>
                <a:spcPts val="0"/>
              </a:spcAft>
              <a:buSzPts val="2000"/>
              <a:buChar char="»"/>
            </a:pPr>
            <a:r>
              <a:rPr lang="es-ES" sz="2000"/>
              <a:t>El patrón MDD es normalmente utilizado sucesivas veces para producir una sucesión de transformaciones.</a:t>
            </a:r>
            <a:endParaRPr/>
          </a:p>
        </p:txBody>
      </p:sp>
      <p:sp>
        <p:nvSpPr>
          <p:cNvPr id="594" name="Google Shape;594;p4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595" name="Google Shape;595;p4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46</a:t>
            </a:fld>
            <a:endParaRPr/>
          </a:p>
        </p:txBody>
      </p:sp>
      <p:sp>
        <p:nvSpPr>
          <p:cNvPr id="596" name="Google Shape;596;p48"/>
          <p:cNvSpPr txBox="1"/>
          <p:nvPr/>
        </p:nvSpPr>
        <p:spPr>
          <a:xfrm>
            <a:off x="620761" y="734096"/>
            <a:ext cx="8229600" cy="1004551"/>
          </a:xfrm>
          <a:prstGeom prst="rect">
            <a:avLst/>
          </a:prstGeom>
          <a:noFill/>
          <a:ln>
            <a:noFill/>
          </a:ln>
        </p:spPr>
        <p:txBody>
          <a:bodyPr spcFirstLastPara="1" wrap="square" lIns="91425" tIns="45700" rIns="91425" bIns="91425" anchor="ctr" anchorCtr="0">
            <a:noAutofit/>
          </a:bodyPr>
          <a:lstStyle/>
          <a:p>
            <a:pPr marL="0" marR="0" lvl="0" indent="0" algn="l" rtl="0">
              <a:spcBef>
                <a:spcPts val="0"/>
              </a:spcBef>
              <a:spcAft>
                <a:spcPts val="0"/>
              </a:spcAft>
              <a:buNone/>
            </a:pPr>
            <a:r>
              <a:rPr lang="es-ES" sz="4400" b="1">
                <a:solidFill>
                  <a:schemeClr val="accent1"/>
                </a:solidFill>
                <a:latin typeface="Calibri"/>
                <a:ea typeface="Calibri"/>
                <a:cs typeface="Calibri"/>
                <a:sym typeface="Calibri"/>
              </a:rPr>
              <a:t>¿Qué es una transformación?</a:t>
            </a:r>
            <a:endParaRPr/>
          </a:p>
        </p:txBody>
      </p:sp>
      <p:sp>
        <p:nvSpPr>
          <p:cNvPr id="597" name="Google Shape;597;p48"/>
          <p:cNvSpPr/>
          <p:nvPr/>
        </p:nvSpPr>
        <p:spPr>
          <a:xfrm>
            <a:off x="1866902" y="2565400"/>
            <a:ext cx="8456613" cy="2495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98" name="Google Shape;598;p48"/>
          <p:cNvPicPr preferRelativeResize="0"/>
          <p:nvPr/>
        </p:nvPicPr>
        <p:blipFill rotWithShape="1">
          <a:blip r:embed="rId3">
            <a:alphaModFix/>
          </a:blip>
          <a:srcRect/>
          <a:stretch/>
        </p:blipFill>
        <p:spPr>
          <a:xfrm>
            <a:off x="640080" y="3024227"/>
            <a:ext cx="10515600" cy="2495550"/>
          </a:xfrm>
          <a:prstGeom prst="rect">
            <a:avLst/>
          </a:prstGeom>
          <a:noFill/>
          <a:ln>
            <a:noFill/>
          </a:ln>
        </p:spPr>
      </p:pic>
      <p:sp>
        <p:nvSpPr>
          <p:cNvPr id="2" name="Marcador de fecha 1">
            <a:extLst>
              <a:ext uri="{FF2B5EF4-FFF2-40B4-BE49-F238E27FC236}">
                <a16:creationId xmlns:a16="http://schemas.microsoft.com/office/drawing/2014/main" id="{AB5A0715-FB7E-0D58-006F-4C84C872EC38}"/>
              </a:ext>
            </a:extLst>
          </p:cNvPr>
          <p:cNvSpPr>
            <a:spLocks noGrp="1"/>
          </p:cNvSpPr>
          <p:nvPr>
            <p:ph type="dt" idx="10"/>
          </p:nvPr>
        </p:nvSpPr>
        <p:spPr/>
        <p:txBody>
          <a:bodyPr/>
          <a:lstStyle/>
          <a:p>
            <a:r>
              <a:rPr lang="es-AR"/>
              <a:t>2022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2" name="Título 1">
            <a:extLst>
              <a:ext uri="{FF2B5EF4-FFF2-40B4-BE49-F238E27FC236}">
                <a16:creationId xmlns:a16="http://schemas.microsoft.com/office/drawing/2014/main" id="{424BF7F6-2DC0-E0AC-5C51-311F7A972258}"/>
              </a:ext>
            </a:extLst>
          </p:cNvPr>
          <p:cNvSpPr>
            <a:spLocks noGrp="1"/>
          </p:cNvSpPr>
          <p:nvPr>
            <p:ph type="title"/>
          </p:nvPr>
        </p:nvSpPr>
        <p:spPr/>
        <p:txBody>
          <a:bodyPr/>
          <a:lstStyle/>
          <a:p>
            <a:r>
              <a:rPr lang="es-ES" sz="4800" b="1" dirty="0">
                <a:solidFill>
                  <a:schemeClr val="tx1"/>
                </a:solidFill>
                <a:latin typeface="+mj-lt"/>
                <a:ea typeface="Calibri"/>
                <a:cs typeface="Calibri"/>
                <a:sym typeface="Calibri"/>
              </a:rPr>
              <a:t>Ejemplo de una transformación.</a:t>
            </a:r>
            <a:br>
              <a:rPr lang="es-ES" dirty="0">
                <a:solidFill>
                  <a:schemeClr val="tx1"/>
                </a:solidFill>
                <a:latin typeface="+mj-lt"/>
              </a:rPr>
            </a:br>
            <a:endParaRPr lang="es-AR" dirty="0">
              <a:solidFill>
                <a:schemeClr val="tx1"/>
              </a:solidFill>
              <a:latin typeface="+mj-lt"/>
            </a:endParaRPr>
          </a:p>
        </p:txBody>
      </p:sp>
      <p:sp>
        <p:nvSpPr>
          <p:cNvPr id="603" name="Google Shape;603;p49"/>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solidFill>
                  <a:schemeClr val="lt1"/>
                </a:solidFill>
              </a:rPr>
              <a:t>2022</a:t>
            </a:r>
            <a:endParaRPr>
              <a:solidFill>
                <a:schemeClr val="lt1"/>
              </a:solidFill>
            </a:endParaRPr>
          </a:p>
        </p:txBody>
      </p:sp>
      <p:sp>
        <p:nvSpPr>
          <p:cNvPr id="604" name="Google Shape;604;p4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solidFill>
                  <a:schemeClr val="lt1"/>
                </a:solidFill>
              </a:rPr>
              <a:t>Ingeniería de Software I          </a:t>
            </a:r>
            <a:endParaRPr/>
          </a:p>
        </p:txBody>
      </p:sp>
      <p:sp>
        <p:nvSpPr>
          <p:cNvPr id="605" name="Google Shape;605;p4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47</a:t>
            </a:fld>
            <a:endParaRPr/>
          </a:p>
        </p:txBody>
      </p:sp>
      <p:sp>
        <p:nvSpPr>
          <p:cNvPr id="606" name="Google Shape;606;p49"/>
          <p:cNvSpPr/>
          <p:nvPr/>
        </p:nvSpPr>
        <p:spPr>
          <a:xfrm>
            <a:off x="2855913" y="990600"/>
            <a:ext cx="6400800" cy="5175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08" name="Google Shape;608;p49"/>
          <p:cNvPicPr preferRelativeResize="0"/>
          <p:nvPr/>
        </p:nvPicPr>
        <p:blipFill rotWithShape="1">
          <a:blip r:embed="rId3">
            <a:alphaModFix/>
          </a:blip>
          <a:srcRect/>
          <a:stretch/>
        </p:blipFill>
        <p:spPr>
          <a:xfrm>
            <a:off x="2952729" y="1142984"/>
            <a:ext cx="6610372" cy="5175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dirty="0"/>
              <a:t>Orígenes de MDD.</a:t>
            </a:r>
            <a:endParaRPr dirty="0"/>
          </a:p>
        </p:txBody>
      </p:sp>
      <p:sp>
        <p:nvSpPr>
          <p:cNvPr id="2" name="Marcador de fecha 1">
            <a:extLst>
              <a:ext uri="{FF2B5EF4-FFF2-40B4-BE49-F238E27FC236}">
                <a16:creationId xmlns:a16="http://schemas.microsoft.com/office/drawing/2014/main" id="{926296EA-61B1-B362-C811-1760DEA29945}"/>
              </a:ext>
            </a:extLst>
          </p:cNvPr>
          <p:cNvSpPr>
            <a:spLocks noGrp="1"/>
          </p:cNvSpPr>
          <p:nvPr>
            <p:ph type="dt" idx="10"/>
          </p:nvPr>
        </p:nvSpPr>
        <p:spPr/>
        <p:txBody>
          <a:bodyPr/>
          <a:lstStyle/>
          <a:p>
            <a:r>
              <a:rPr lang="es-AR"/>
              <a:t>2022</a:t>
            </a:r>
          </a:p>
        </p:txBody>
      </p:sp>
      <p:sp>
        <p:nvSpPr>
          <p:cNvPr id="614" name="Google Shape;614;p5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615" name="Google Shape;615;p5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48</a:t>
            </a:fld>
            <a:endParaRPr/>
          </a:p>
        </p:txBody>
      </p:sp>
      <p:sp>
        <p:nvSpPr>
          <p:cNvPr id="616" name="Google Shape;616;p50"/>
          <p:cNvSpPr txBox="1">
            <a:spLocks noGrp="1"/>
          </p:cNvSpPr>
          <p:nvPr>
            <p:ph type="body" idx="4294967295"/>
          </p:nvPr>
        </p:nvSpPr>
        <p:spPr>
          <a:xfrm>
            <a:off x="1246188" y="1947863"/>
            <a:ext cx="10945812" cy="4321175"/>
          </a:xfrm>
          <a:prstGeom prst="rect">
            <a:avLst/>
          </a:prstGeom>
          <a:noFill/>
          <a:ln>
            <a:noFill/>
          </a:ln>
        </p:spPr>
        <p:txBody>
          <a:bodyPr spcFirstLastPara="1" wrap="square" lIns="91425" tIns="45700" rIns="91425" bIns="45700" anchor="t" anchorCtr="0">
            <a:normAutofit/>
          </a:bodyPr>
          <a:lstStyle/>
          <a:p>
            <a:pPr marL="259080" lvl="0" indent="-342900" algn="l" rtl="0">
              <a:lnSpc>
                <a:spcPct val="85000"/>
              </a:lnSpc>
              <a:spcBef>
                <a:spcPts val="0"/>
              </a:spcBef>
              <a:spcAft>
                <a:spcPts val="0"/>
              </a:spcAft>
              <a:buSzPts val="2400"/>
              <a:buFont typeface="Wingdings" panose="05000000000000000000" pitchFamily="2" charset="2"/>
              <a:buChar char="q"/>
            </a:pPr>
            <a:r>
              <a:rPr lang="es-ES" sz="2400" dirty="0"/>
              <a:t>MDD es la evolución natural de la ingeniería de software basada en modelos enriquecida mediante el agregado de transformaciones automáticas entre modelos. </a:t>
            </a:r>
            <a:endParaRPr dirty="0"/>
          </a:p>
          <a:p>
            <a:pPr marL="259080" lvl="0" indent="-342900" algn="l" rtl="0">
              <a:lnSpc>
                <a:spcPct val="85000"/>
              </a:lnSpc>
              <a:spcBef>
                <a:spcPts val="975"/>
              </a:spcBef>
              <a:spcAft>
                <a:spcPts val="0"/>
              </a:spcAft>
              <a:buSzPts val="2400"/>
              <a:buFont typeface="Wingdings" panose="05000000000000000000" pitchFamily="2" charset="2"/>
              <a:buChar char="q"/>
            </a:pPr>
            <a:r>
              <a:rPr lang="es-ES" sz="2400" dirty="0"/>
              <a:t>Si bien MDD define un nuevo paradigma para el desarrollo de software, sus principios fundamentales no constituyen realmente nuevas ideas sino que son reformulaciones y asociaciones de ideas anteriores.</a:t>
            </a:r>
            <a:endParaRPr dirty="0"/>
          </a:p>
          <a:p>
            <a:pPr marL="259080" lvl="0" indent="-342900" algn="l" rtl="0">
              <a:lnSpc>
                <a:spcPct val="85000"/>
              </a:lnSpc>
              <a:spcBef>
                <a:spcPts val="975"/>
              </a:spcBef>
              <a:spcAft>
                <a:spcPts val="0"/>
              </a:spcAft>
              <a:buSzPts val="2400"/>
              <a:buFont typeface="Wingdings" panose="05000000000000000000" pitchFamily="2" charset="2"/>
              <a:buChar char="q"/>
            </a:pPr>
            <a:r>
              <a:rPr lang="es-ES" sz="2400" dirty="0"/>
              <a:t>La técnica de transformación se asemeja al proceso de abstracción y refinamiento presentado por Dijkstra.</a:t>
            </a:r>
            <a:endParaRPr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59080" lvl="0" algn="l" rtl="0">
              <a:lnSpc>
                <a:spcPct val="85000"/>
              </a:lnSpc>
              <a:spcBef>
                <a:spcPts val="0"/>
              </a:spcBef>
              <a:spcAft>
                <a:spcPts val="0"/>
              </a:spcAft>
              <a:buSzPts val="2400"/>
              <a:buFont typeface="Wingdings" panose="05000000000000000000" pitchFamily="2" charset="2"/>
              <a:buChar char="q"/>
            </a:pPr>
            <a:r>
              <a:rPr lang="es-ES" sz="2400" dirty="0"/>
              <a:t>Incremento en la productividad (modelos y transformaciones).</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Adaptación a los cambios tecnológicos.</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Adaptación a los cambios de requisitos.  </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Consistencia (automatización).</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err="1"/>
              <a:t>Re-uso</a:t>
            </a:r>
            <a:r>
              <a:rPr lang="es-ES" sz="2400" dirty="0"/>
              <a:t> (de modelos y transformaciones).</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Mejoras en la comunicación con los usuarios y la comunicación entre los desarrolladores (los modelos permanecen actualizados).</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Captura de la experiencia (cambio de experto).</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Los modelos son productos de larga duración (resisten cambios).</a:t>
            </a:r>
            <a:endParaRPr dirty="0"/>
          </a:p>
          <a:p>
            <a:pPr marL="259080" lvl="0" algn="l" rtl="0">
              <a:lnSpc>
                <a:spcPct val="85000"/>
              </a:lnSpc>
              <a:spcBef>
                <a:spcPts val="975"/>
              </a:spcBef>
              <a:spcAft>
                <a:spcPts val="0"/>
              </a:spcAft>
              <a:buSzPts val="2400"/>
              <a:buFont typeface="Wingdings" panose="05000000000000000000" pitchFamily="2" charset="2"/>
              <a:buChar char="q"/>
            </a:pPr>
            <a:r>
              <a:rPr lang="es-ES" sz="2400" dirty="0"/>
              <a:t>Posibilidad de demorar decisiones tecnológicas.</a:t>
            </a:r>
            <a:endParaRPr sz="2400" dirty="0"/>
          </a:p>
        </p:txBody>
      </p:sp>
      <p:sp>
        <p:nvSpPr>
          <p:cNvPr id="622" name="Google Shape;622;p5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623" name="Google Shape;623;p5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49</a:t>
            </a:fld>
            <a:endParaRPr/>
          </a:p>
        </p:txBody>
      </p:sp>
      <p:sp>
        <p:nvSpPr>
          <p:cNvPr id="624" name="Google Shape;624;p51"/>
          <p:cNvSpPr txBox="1"/>
          <p:nvPr/>
        </p:nvSpPr>
        <p:spPr>
          <a:xfrm>
            <a:off x="1361415" y="490694"/>
            <a:ext cx="8229600" cy="1214438"/>
          </a:xfrm>
          <a:prstGeom prst="rect">
            <a:avLst/>
          </a:prstGeom>
          <a:noFill/>
          <a:ln>
            <a:noFill/>
          </a:ln>
        </p:spPr>
        <p:txBody>
          <a:bodyPr spcFirstLastPara="1" wrap="square" lIns="91425" tIns="45700" rIns="91425" bIns="91425" anchor="ctr" anchorCtr="0">
            <a:noAutofit/>
          </a:bodyPr>
          <a:lstStyle/>
          <a:p>
            <a:pPr marL="0" marR="0" lvl="0" indent="0" algn="l" rtl="0">
              <a:spcBef>
                <a:spcPts val="0"/>
              </a:spcBef>
              <a:spcAft>
                <a:spcPts val="0"/>
              </a:spcAft>
              <a:buNone/>
            </a:pPr>
            <a:r>
              <a:rPr lang="es-ES" sz="4400" b="1" dirty="0">
                <a:solidFill>
                  <a:schemeClr val="tx1"/>
                </a:solidFill>
                <a:latin typeface="+mj-lt"/>
                <a:ea typeface="Calibri"/>
                <a:cs typeface="Calibri"/>
                <a:sym typeface="Calibri"/>
              </a:rPr>
              <a:t>Beneficios de MDD.</a:t>
            </a:r>
            <a:endParaRPr dirty="0">
              <a:solidFill>
                <a:schemeClr val="tx1"/>
              </a:solidFill>
              <a:latin typeface="+mj-lt"/>
            </a:endParaRPr>
          </a:p>
        </p:txBody>
      </p:sp>
      <p:sp>
        <p:nvSpPr>
          <p:cNvPr id="2" name="Marcador de fecha 1">
            <a:extLst>
              <a:ext uri="{FF2B5EF4-FFF2-40B4-BE49-F238E27FC236}">
                <a16:creationId xmlns:a16="http://schemas.microsoft.com/office/drawing/2014/main" id="{84EFFF0F-F910-C98F-A25D-30DA51A1C1B9}"/>
              </a:ext>
            </a:extLst>
          </p:cNvPr>
          <p:cNvSpPr>
            <a:spLocks noGrp="1"/>
          </p:cNvSpPr>
          <p:nvPr>
            <p:ph type="dt" idx="10"/>
          </p:nvPr>
        </p:nvSpPr>
        <p:spPr/>
        <p:txBody>
          <a:bodyPr/>
          <a:lstStyle/>
          <a:p>
            <a:r>
              <a:rPr lang="es-AR"/>
              <a:t>2022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Reseña...</a:t>
            </a:r>
            <a:endParaRPr/>
          </a:p>
        </p:txBody>
      </p:sp>
      <p:sp>
        <p:nvSpPr>
          <p:cNvPr id="149" name="Google Shape;149;p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50" name="Google Shape;150;p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
        <p:nvSpPr>
          <p:cNvPr id="151" name="Google Shape;151;p5"/>
          <p:cNvSpPr txBox="1"/>
          <p:nvPr/>
        </p:nvSpPr>
        <p:spPr>
          <a:xfrm>
            <a:off x="1097278" y="1951672"/>
            <a:ext cx="10115081" cy="252885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b="0" i="0" u="none" strike="noStrike" cap="none" dirty="0">
                <a:solidFill>
                  <a:schemeClr val="dk1"/>
                </a:solidFill>
                <a:latin typeface="Calibri"/>
                <a:ea typeface="Calibri"/>
                <a:cs typeface="Calibri"/>
                <a:sym typeface="Calibri"/>
              </a:rPr>
              <a:t>Una Metodología Ágil es aquella en la que “se da prioridad a las tareas que dan resultados directos y que reducen la burocracia tanto como sea posible” [</a:t>
            </a:r>
            <a:r>
              <a:rPr lang="es-ES" sz="2400" b="0" i="0" u="none" strike="noStrike" cap="none" dirty="0" err="1">
                <a:solidFill>
                  <a:schemeClr val="dk1"/>
                </a:solidFill>
                <a:latin typeface="Calibri"/>
                <a:ea typeface="Calibri"/>
                <a:cs typeface="Calibri"/>
                <a:sym typeface="Calibri"/>
              </a:rPr>
              <a:t>Fowler</a:t>
            </a:r>
            <a:r>
              <a:rPr lang="es-ES" sz="2400" b="0" i="0" u="none" strike="noStrike" cap="none" dirty="0">
                <a:solidFill>
                  <a:schemeClr val="dk1"/>
                </a:solidFill>
                <a:latin typeface="Calibri"/>
                <a:ea typeface="Calibri"/>
                <a:cs typeface="Calibri"/>
                <a:sym typeface="Calibri"/>
              </a:rPr>
              <a:t>], adaptándose además rápidamente  al cambio de los proyectos. </a:t>
            </a:r>
            <a:endParaRPr sz="2400" b="0" i="0" u="none" strike="noStrike" cap="none" dirty="0">
              <a:solidFill>
                <a:schemeClr val="dk1"/>
              </a:solidFill>
              <a:latin typeface="Calibri"/>
              <a:ea typeface="Calibri"/>
              <a:cs typeface="Calibri"/>
              <a:sym typeface="Calibri"/>
            </a:endParaRPr>
          </a:p>
          <a:p>
            <a:pPr marL="0" marR="0" lvl="0" indent="0" algn="just" rtl="0">
              <a:spcBef>
                <a:spcPts val="1200"/>
              </a:spcBef>
              <a:spcAft>
                <a:spcPts val="0"/>
              </a:spcAft>
              <a:buNone/>
            </a:pPr>
            <a:r>
              <a:rPr lang="es-ES" sz="2400" b="0" i="0" u="none" strike="noStrike" cap="none" dirty="0">
                <a:solidFill>
                  <a:schemeClr val="dk1"/>
                </a:solidFill>
                <a:latin typeface="Calibri"/>
                <a:ea typeface="Calibri"/>
                <a:cs typeface="Calibri"/>
                <a:sym typeface="Calibri"/>
              </a:rPr>
              <a:t>Ese enfoque ha sido utilizado desde hace más de dos décadas por un grupo de profesionales de software.</a:t>
            </a:r>
            <a:endParaRPr dirty="0"/>
          </a:p>
          <a:p>
            <a:pPr marL="0" marR="0" lvl="0" indent="0" algn="just" rtl="0">
              <a:spcBef>
                <a:spcPts val="100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2" name="Marcador de fecha 1">
            <a:extLst>
              <a:ext uri="{FF2B5EF4-FFF2-40B4-BE49-F238E27FC236}">
                <a16:creationId xmlns:a16="http://schemas.microsoft.com/office/drawing/2014/main" id="{9F9B125B-7689-C173-C59B-56D9006D2E3C}"/>
              </a:ext>
            </a:extLst>
          </p:cNvPr>
          <p:cNvSpPr>
            <a:spLocks noGrp="1"/>
          </p:cNvSpPr>
          <p:nvPr>
            <p:ph type="dt" idx="10"/>
          </p:nvPr>
        </p:nvSpPr>
        <p:spPr/>
        <p:txBody>
          <a:bodyPr/>
          <a:lstStyle/>
          <a:p>
            <a:r>
              <a:rPr lang="es-AR"/>
              <a:t>2022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Un Poco De Historia...</a:t>
            </a:r>
            <a:endParaRPr/>
          </a:p>
        </p:txBody>
      </p:sp>
      <p:sp>
        <p:nvSpPr>
          <p:cNvPr id="157" name="Google Shape;157;p6"/>
          <p:cNvSpPr txBox="1">
            <a:spLocks noGrp="1"/>
          </p:cNvSpPr>
          <p:nvPr>
            <p:ph type="ftr" idx="11"/>
          </p:nvPr>
        </p:nvSpPr>
        <p:spPr>
          <a:xfrm>
            <a:off x="263352" y="656475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58" name="Google Shape;158;p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
        <p:nvSpPr>
          <p:cNvPr id="159" name="Google Shape;159;p6"/>
          <p:cNvSpPr txBox="1"/>
          <p:nvPr/>
        </p:nvSpPr>
        <p:spPr>
          <a:xfrm>
            <a:off x="761999" y="1736714"/>
            <a:ext cx="10659145" cy="47089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b="0" i="0" u="none" strike="noStrike" cap="none">
                <a:solidFill>
                  <a:schemeClr val="dk1"/>
                </a:solidFill>
                <a:latin typeface="Calibri"/>
                <a:ea typeface="Calibri"/>
                <a:cs typeface="Calibri"/>
                <a:sym typeface="Calibri"/>
              </a:rPr>
              <a:t>Así es como nace “The Agile Alliance”(AA),  [AAlliance-www], una organización dedicada a promover los conceptos de desarrollo de software ágil, y de ayudar a las organizaciones a adoptar dichos conceptos. Estos conceptos están resumidos en el Manifiesto para el Desarrollo Ágil de Software y consta de valores y principios. </a:t>
            </a:r>
            <a:r>
              <a:rPr lang="es-ES" sz="24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https://www.agilealliance.org/</a:t>
            </a:r>
            <a:endParaRPr sz="2400" b="0" i="0" u="none" strike="noStrike" cap="none">
              <a:solidFill>
                <a:schemeClr val="dk1"/>
              </a:solidFill>
              <a:latin typeface="Calibri"/>
              <a:ea typeface="Calibri"/>
              <a:cs typeface="Calibri"/>
              <a:sym typeface="Calibri"/>
            </a:endParaRPr>
          </a:p>
          <a:p>
            <a:pPr marL="0" marR="0" lvl="0" indent="0" algn="just" rtl="0">
              <a:spcBef>
                <a:spcPts val="1200"/>
              </a:spcBef>
              <a:spcAft>
                <a:spcPts val="0"/>
              </a:spcAft>
              <a:buNone/>
            </a:pPr>
            <a:r>
              <a:rPr lang="es-ES" sz="2400" b="0" i="0" u="none" strike="noStrike" cap="none">
                <a:solidFill>
                  <a:schemeClr val="dk1"/>
                </a:solidFill>
                <a:latin typeface="Calibri"/>
                <a:ea typeface="Calibri"/>
                <a:cs typeface="Calibri"/>
                <a:sym typeface="Calibri"/>
              </a:rPr>
              <a:t>El Manifiesto [AManifesto-www] fue redactado, entre otros, por Kent Beck, el “padre” de XP. </a:t>
            </a:r>
            <a:endParaRPr/>
          </a:p>
          <a:p>
            <a:pPr marL="0" marR="0" lvl="0" indent="0" algn="just" rtl="0">
              <a:spcBef>
                <a:spcPts val="1200"/>
              </a:spcBef>
              <a:spcAft>
                <a:spcPts val="0"/>
              </a:spcAft>
              <a:buNone/>
            </a:pPr>
            <a:r>
              <a:rPr lang="es-ES" sz="2400" b="0" i="0" u="none" strike="noStrike" cap="none">
                <a:solidFill>
                  <a:schemeClr val="dk1"/>
                </a:solidFill>
                <a:latin typeface="Calibri"/>
                <a:ea typeface="Calibri"/>
                <a:cs typeface="Calibri"/>
                <a:sym typeface="Calibri"/>
              </a:rPr>
              <a:t>La definición moderna de desarrollo ágil de software evolucionó a mediados de los años 1990 y en el año 2001, miembros prominentes de la comunidad se reunieron en Snowbird, Utah”</a:t>
            </a:r>
            <a:endParaRPr/>
          </a:p>
          <a:p>
            <a:pPr marL="0" marR="0" lvl="0" indent="0" algn="just" rtl="0">
              <a:spcBef>
                <a:spcPts val="1200"/>
              </a:spcBef>
              <a:spcAft>
                <a:spcPts val="0"/>
              </a:spcAft>
              <a:buNone/>
            </a:pPr>
            <a:endParaRPr sz="2400" b="0" i="0" u="none" strike="noStrike" cap="none">
              <a:solidFill>
                <a:schemeClr val="dk1"/>
              </a:solidFill>
              <a:latin typeface="Calibri"/>
              <a:ea typeface="Calibri"/>
              <a:cs typeface="Calibri"/>
              <a:sym typeface="Calibri"/>
            </a:endParaRPr>
          </a:p>
        </p:txBody>
      </p:sp>
      <p:sp>
        <p:nvSpPr>
          <p:cNvPr id="2" name="Marcador de fecha 1">
            <a:extLst>
              <a:ext uri="{FF2B5EF4-FFF2-40B4-BE49-F238E27FC236}">
                <a16:creationId xmlns:a16="http://schemas.microsoft.com/office/drawing/2014/main" id="{73732F6C-1E4A-0BE9-B951-9C9ED3B5B4BA}"/>
              </a:ext>
            </a:extLst>
          </p:cNvPr>
          <p:cNvSpPr>
            <a:spLocks noGrp="1"/>
          </p:cNvSpPr>
          <p:nvPr>
            <p:ph type="dt" idx="10"/>
          </p:nvPr>
        </p:nvSpPr>
        <p:spPr/>
        <p:txBody>
          <a:bodyPr/>
          <a:lstStyle/>
          <a:p>
            <a:r>
              <a:rPr lang="es-AR"/>
              <a:t>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Valores...</a:t>
            </a:r>
            <a:endParaRPr/>
          </a:p>
        </p:txBody>
      </p:sp>
      <p:sp>
        <p:nvSpPr>
          <p:cNvPr id="165" name="Google Shape;165;p7"/>
          <p:cNvSpPr txBox="1">
            <a:spLocks noGrp="1"/>
          </p:cNvSpPr>
          <p:nvPr>
            <p:ph type="body" idx="1"/>
          </p:nvPr>
        </p:nvSpPr>
        <p:spPr>
          <a:xfrm>
            <a:off x="1097280" y="1979802"/>
            <a:ext cx="10753725" cy="2416017"/>
          </a:xfrm>
          <a:prstGeom prst="rect">
            <a:avLst/>
          </a:prstGeom>
          <a:noFill/>
          <a:ln>
            <a:noFill/>
          </a:ln>
        </p:spPr>
        <p:txBody>
          <a:bodyPr spcFirstLastPara="1" wrap="square" lIns="91425" tIns="45700" rIns="91425" bIns="45700" anchor="t" anchorCtr="0">
            <a:normAutofit/>
          </a:bodyPr>
          <a:lstStyle/>
          <a:p>
            <a:pPr marL="260604" lvl="1" indent="-257175" algn="l" rtl="0">
              <a:lnSpc>
                <a:spcPct val="125000"/>
              </a:lnSpc>
              <a:spcBef>
                <a:spcPts val="0"/>
              </a:spcBef>
              <a:spcAft>
                <a:spcPts val="0"/>
              </a:spcAft>
              <a:buClr>
                <a:srgbClr val="262626"/>
              </a:buClr>
              <a:buSzPts val="2400"/>
              <a:buChar char=" "/>
            </a:pPr>
            <a:r>
              <a:rPr lang="es-ES" sz="2400" b="1" i="1" dirty="0"/>
              <a:t>Individuos e interacciones </a:t>
            </a:r>
            <a:r>
              <a:rPr lang="es-ES" sz="2400" dirty="0"/>
              <a:t>más que procesos y herramientas. </a:t>
            </a:r>
            <a:endParaRPr dirty="0"/>
          </a:p>
          <a:p>
            <a:pPr marL="260604" lvl="1" indent="-257175" algn="l" rtl="0">
              <a:lnSpc>
                <a:spcPct val="125000"/>
              </a:lnSpc>
              <a:spcBef>
                <a:spcPts val="1200"/>
              </a:spcBef>
              <a:spcAft>
                <a:spcPts val="0"/>
              </a:spcAft>
              <a:buClr>
                <a:srgbClr val="262626"/>
              </a:buClr>
              <a:buSzPts val="2400"/>
              <a:buChar char=" "/>
            </a:pPr>
            <a:r>
              <a:rPr lang="es-ES" sz="2400" b="1" i="1" dirty="0"/>
              <a:t>Software operante </a:t>
            </a:r>
            <a:r>
              <a:rPr lang="es-ES" sz="2400" dirty="0"/>
              <a:t>más que documentaciones completas. </a:t>
            </a:r>
            <a:endParaRPr dirty="0"/>
          </a:p>
          <a:p>
            <a:pPr marL="260604" lvl="1" indent="-257175" algn="l" rtl="0">
              <a:lnSpc>
                <a:spcPct val="125000"/>
              </a:lnSpc>
              <a:spcBef>
                <a:spcPts val="1200"/>
              </a:spcBef>
              <a:spcAft>
                <a:spcPts val="0"/>
              </a:spcAft>
              <a:buClr>
                <a:srgbClr val="262626"/>
              </a:buClr>
              <a:buSzPts val="2400"/>
              <a:buChar char=" "/>
            </a:pPr>
            <a:r>
              <a:rPr lang="es-ES" sz="2400" b="1" i="1" dirty="0"/>
              <a:t>Colaboración con el cliente </a:t>
            </a:r>
            <a:r>
              <a:rPr lang="es-ES" sz="2400" dirty="0"/>
              <a:t>más que negociaciones contractuales. </a:t>
            </a:r>
            <a:endParaRPr dirty="0"/>
          </a:p>
          <a:p>
            <a:pPr marL="260604" lvl="1" indent="-257175" algn="l" rtl="0">
              <a:lnSpc>
                <a:spcPct val="125000"/>
              </a:lnSpc>
              <a:spcBef>
                <a:spcPts val="1200"/>
              </a:spcBef>
              <a:spcAft>
                <a:spcPts val="0"/>
              </a:spcAft>
              <a:buClr>
                <a:srgbClr val="262626"/>
              </a:buClr>
              <a:buSzPts val="2400"/>
              <a:buChar char=" "/>
            </a:pPr>
            <a:r>
              <a:rPr lang="es-ES" sz="2400" b="1" i="1" dirty="0"/>
              <a:t>Respuesta al cambio </a:t>
            </a:r>
            <a:r>
              <a:rPr lang="es-ES" sz="2400" dirty="0"/>
              <a:t>más que apegarse a una rigurosa planificación. </a:t>
            </a:r>
            <a:endParaRPr dirty="0"/>
          </a:p>
          <a:p>
            <a:pPr marL="68580" lvl="0" indent="0" algn="l" rtl="0">
              <a:lnSpc>
                <a:spcPct val="85000"/>
              </a:lnSpc>
              <a:spcBef>
                <a:spcPts val="975"/>
              </a:spcBef>
              <a:spcAft>
                <a:spcPts val="0"/>
              </a:spcAft>
              <a:buSzPts val="1800"/>
              <a:buNone/>
            </a:pPr>
            <a:endParaRPr dirty="0">
              <a:solidFill>
                <a:srgbClr val="FF0000"/>
              </a:solidFill>
            </a:endParaRPr>
          </a:p>
        </p:txBody>
      </p:sp>
      <p:sp>
        <p:nvSpPr>
          <p:cNvPr id="166" name="Google Shape;166;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67" name="Google Shape;167;p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
        <p:nvSpPr>
          <p:cNvPr id="2" name="Marcador de fecha 1">
            <a:extLst>
              <a:ext uri="{FF2B5EF4-FFF2-40B4-BE49-F238E27FC236}">
                <a16:creationId xmlns:a16="http://schemas.microsoft.com/office/drawing/2014/main" id="{130D0564-3D29-FCBF-DA8E-962D82AC4EDA}"/>
              </a:ext>
            </a:extLst>
          </p:cNvPr>
          <p:cNvSpPr>
            <a:spLocks noGrp="1"/>
          </p:cNvSpPr>
          <p:nvPr>
            <p:ph type="dt" idx="10"/>
          </p:nvPr>
        </p:nvSpPr>
        <p:spPr/>
        <p:txBody>
          <a:bodyPr/>
          <a:lstStyle/>
          <a:p>
            <a:r>
              <a:rPr lang="es-AR"/>
              <a:t>2022</a:t>
            </a:r>
          </a:p>
        </p:txBody>
      </p:sp>
      <p:sp>
        <p:nvSpPr>
          <p:cNvPr id="4" name="CuadroTexto 3">
            <a:extLst>
              <a:ext uri="{FF2B5EF4-FFF2-40B4-BE49-F238E27FC236}">
                <a16:creationId xmlns:a16="http://schemas.microsoft.com/office/drawing/2014/main" id="{AFBF51B9-67A4-6027-11E7-428BADE7CC52}"/>
              </a:ext>
            </a:extLst>
          </p:cNvPr>
          <p:cNvSpPr txBox="1"/>
          <p:nvPr/>
        </p:nvSpPr>
        <p:spPr>
          <a:xfrm>
            <a:off x="1660397" y="4638217"/>
            <a:ext cx="9551962" cy="1151597"/>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0" algn="l" rtl="0">
              <a:lnSpc>
                <a:spcPct val="85000"/>
              </a:lnSpc>
              <a:spcBef>
                <a:spcPts val="900"/>
              </a:spcBef>
              <a:spcAft>
                <a:spcPts val="0"/>
              </a:spcAft>
              <a:buSzPts val="1800"/>
            </a:pPr>
            <a:r>
              <a:rPr lang="es-ES" sz="1800" dirty="0">
                <a:solidFill>
                  <a:schemeClr val="tx1">
                    <a:lumMod val="75000"/>
                    <a:lumOff val="25000"/>
                  </a:schemeClr>
                </a:solidFill>
                <a:latin typeface="+mn-lt"/>
              </a:rPr>
              <a:t>Es importante comprender que aún cuando se deben valorar los conceptos que se encuentran del lado derecho, debemos valorar aún más aquellos que están a la izquierda. </a:t>
            </a:r>
          </a:p>
          <a:p>
            <a:pPr lvl="0" algn="l" rtl="0">
              <a:lnSpc>
                <a:spcPct val="85000"/>
              </a:lnSpc>
              <a:spcBef>
                <a:spcPts val="900"/>
              </a:spcBef>
              <a:spcAft>
                <a:spcPts val="0"/>
              </a:spcAft>
              <a:buSzPts val="1800"/>
            </a:pPr>
            <a:r>
              <a:rPr lang="es-ES" sz="1800" dirty="0">
                <a:solidFill>
                  <a:schemeClr val="tx1">
                    <a:lumMod val="75000"/>
                    <a:lumOff val="25000"/>
                  </a:schemeClr>
                </a:solidFill>
                <a:latin typeface="+mn-lt"/>
              </a:rPr>
              <a:t>Una buena manera de interpretar el manifiesto, es asumir que éste define preferencias, no alternativas</a:t>
            </a:r>
            <a:r>
              <a:rPr lang="es-ES" sz="1800" dirty="0">
                <a:solidFill>
                  <a:srgbClr val="FF0000"/>
                </a:solidFill>
                <a:latin typeface="+mn-lt"/>
              </a:rPr>
              <a:t>. </a:t>
            </a:r>
            <a:endParaRPr lang="es-ES" sz="1800" dirty="0">
              <a:latin typeface="+mn-lt"/>
            </a:endParaRPr>
          </a:p>
        </p:txBody>
      </p:sp>
      <p:sp>
        <p:nvSpPr>
          <p:cNvPr id="5" name="Botón de acción: Sonido 4">
            <a:hlinkClick r:id="" action="ppaction://noaction" highlightClick="1">
              <a:snd r:embed="rId3" name="applause.wav"/>
            </a:hlinkClick>
            <a:extLst>
              <a:ext uri="{FF2B5EF4-FFF2-40B4-BE49-F238E27FC236}">
                <a16:creationId xmlns:a16="http://schemas.microsoft.com/office/drawing/2014/main" id="{AF98365A-27A0-FE9C-093D-973D5529BA29}"/>
              </a:ext>
            </a:extLst>
          </p:cNvPr>
          <p:cNvSpPr/>
          <p:nvPr/>
        </p:nvSpPr>
        <p:spPr>
          <a:xfrm>
            <a:off x="471042" y="4795312"/>
            <a:ext cx="1017197" cy="837409"/>
          </a:xfrm>
          <a:prstGeom prst="actionButtonSound">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Principios</a:t>
            </a:r>
            <a:endParaRPr/>
          </a:p>
        </p:txBody>
      </p:sp>
      <p:sp>
        <p:nvSpPr>
          <p:cNvPr id="173" name="Google Shape;173;p8"/>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914400" lvl="1" indent="-457200" algn="just" rtl="0">
              <a:lnSpc>
                <a:spcPct val="115000"/>
              </a:lnSpc>
              <a:spcBef>
                <a:spcPts val="0"/>
              </a:spcBef>
              <a:spcAft>
                <a:spcPts val="0"/>
              </a:spcAft>
              <a:buClr>
                <a:srgbClr val="262626"/>
              </a:buClr>
              <a:buSzPts val="2400"/>
              <a:buFont typeface="Calibri"/>
              <a:buAutoNum type="arabicPeriod"/>
            </a:pPr>
            <a:r>
              <a:rPr lang="es-ES" sz="2400"/>
              <a:t>Nuestra mayor prioridad es satisfacer al cliente a través de fáciles y continuas entregas de software valuable.</a:t>
            </a:r>
            <a:endParaRPr/>
          </a:p>
          <a:p>
            <a:pPr marL="914400" lvl="1" indent="-457200" algn="just" rtl="0">
              <a:lnSpc>
                <a:spcPct val="115000"/>
              </a:lnSpc>
              <a:spcBef>
                <a:spcPts val="450"/>
              </a:spcBef>
              <a:spcAft>
                <a:spcPts val="0"/>
              </a:spcAft>
              <a:buClr>
                <a:srgbClr val="262626"/>
              </a:buClr>
              <a:buSzPts val="2400"/>
              <a:buFont typeface="Calibri"/>
              <a:buAutoNum type="arabicPeriod"/>
            </a:pPr>
            <a:r>
              <a:rPr lang="es-ES" sz="2400"/>
              <a:t>Los cambios de requerimientos son bienvenidos, aún tardíos, en el desarrollo. Los procesos Ágiles capturan los cambios para que el cliente obtenga ventajas competitivas.</a:t>
            </a:r>
            <a:endParaRPr/>
          </a:p>
          <a:p>
            <a:pPr marL="914400" lvl="1" indent="-457200" algn="just" rtl="0">
              <a:lnSpc>
                <a:spcPct val="115000"/>
              </a:lnSpc>
              <a:spcBef>
                <a:spcPts val="450"/>
              </a:spcBef>
              <a:spcAft>
                <a:spcPts val="0"/>
              </a:spcAft>
              <a:buClr>
                <a:srgbClr val="262626"/>
              </a:buClr>
              <a:buSzPts val="2400"/>
              <a:buFont typeface="Calibri"/>
              <a:buAutoNum type="arabicPeriod"/>
            </a:pPr>
            <a:r>
              <a:rPr lang="es-ES" sz="2400"/>
              <a:t>Entregas frecuentes de software, desde un par de semanas a un par de meses, con el menor intervalo de tiempo posible entre una entrega y la siguiente.</a:t>
            </a:r>
            <a:endParaRPr/>
          </a:p>
          <a:p>
            <a:pPr marL="914400" lvl="1" indent="-457200" algn="just" rtl="0">
              <a:lnSpc>
                <a:spcPct val="115000"/>
              </a:lnSpc>
              <a:spcBef>
                <a:spcPts val="450"/>
              </a:spcBef>
              <a:spcAft>
                <a:spcPts val="0"/>
              </a:spcAft>
              <a:buClr>
                <a:srgbClr val="262626"/>
              </a:buClr>
              <a:buSzPts val="2400"/>
              <a:buFont typeface="Calibri"/>
              <a:buAutoNum type="arabicPeriod"/>
            </a:pPr>
            <a:r>
              <a:rPr lang="es-ES" sz="2400"/>
              <a:t>Usuarios y desarrolladores deben trabajar juntos durante todo el proyecto. </a:t>
            </a:r>
            <a:endParaRPr/>
          </a:p>
        </p:txBody>
      </p:sp>
      <p:sp>
        <p:nvSpPr>
          <p:cNvPr id="174" name="Google Shape;174;p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75" name="Google Shape;175;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
        <p:nvSpPr>
          <p:cNvPr id="2" name="Marcador de fecha 1">
            <a:extLst>
              <a:ext uri="{FF2B5EF4-FFF2-40B4-BE49-F238E27FC236}">
                <a16:creationId xmlns:a16="http://schemas.microsoft.com/office/drawing/2014/main" id="{AF38EC2D-C3BF-32F1-F8DC-813646BA510E}"/>
              </a:ext>
            </a:extLst>
          </p:cNvPr>
          <p:cNvSpPr>
            <a:spLocks noGrp="1"/>
          </p:cNvSpPr>
          <p:nvPr>
            <p:ph type="dt" idx="10"/>
          </p:nvPr>
        </p:nvSpPr>
        <p:spPr/>
        <p:txBody>
          <a:bodyPr/>
          <a:lstStyle/>
          <a:p>
            <a:r>
              <a:rPr lang="es-AR"/>
              <a:t>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a:t>Principios...</a:t>
            </a:r>
            <a:endParaRPr/>
          </a:p>
        </p:txBody>
      </p:sp>
      <p:sp>
        <p:nvSpPr>
          <p:cNvPr id="181" name="Google Shape;181;p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
        <p:nvSpPr>
          <p:cNvPr id="182" name="Google Shape;182;p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
        <p:nvSpPr>
          <p:cNvPr id="183" name="Google Shape;183;p9"/>
          <p:cNvSpPr txBox="1"/>
          <p:nvPr/>
        </p:nvSpPr>
        <p:spPr>
          <a:xfrm>
            <a:off x="450045" y="1942150"/>
            <a:ext cx="10106428" cy="3853042"/>
          </a:xfrm>
          <a:prstGeom prst="rect">
            <a:avLst/>
          </a:prstGeom>
          <a:noFill/>
          <a:ln>
            <a:noFill/>
          </a:ln>
        </p:spPr>
        <p:txBody>
          <a:bodyPr spcFirstLastPara="1" wrap="square" lIns="91425" tIns="45700" rIns="91425" bIns="45700" anchor="t" anchorCtr="0">
            <a:spAutoFit/>
          </a:bodyPr>
          <a:lstStyle/>
          <a:p>
            <a:pPr marL="1249200" marR="0" lvl="1" indent="-457200" algn="l" rtl="0">
              <a:spcBef>
                <a:spcPts val="0"/>
              </a:spcBef>
              <a:spcAft>
                <a:spcPts val="0"/>
              </a:spcAft>
              <a:buClr>
                <a:schemeClr val="dk1"/>
              </a:buClr>
              <a:buSzPts val="2400"/>
              <a:buFont typeface="Calibri"/>
              <a:buAutoNum type="arabicPeriod" startAt="5"/>
            </a:pPr>
            <a:r>
              <a:rPr lang="es-ES" sz="2400" b="0" i="0" u="none" strike="noStrike" cap="none">
                <a:solidFill>
                  <a:schemeClr val="dk1"/>
                </a:solidFill>
                <a:latin typeface="Calibri"/>
                <a:ea typeface="Calibri"/>
                <a:cs typeface="Calibri"/>
                <a:sym typeface="Calibri"/>
              </a:rPr>
              <a:t>Construir proyectos alrededor de motivaciones individuales.</a:t>
            </a:r>
            <a:endParaRPr/>
          </a:p>
          <a:p>
            <a:pPr marL="1249200" marR="0" lvl="1" indent="-457200" algn="l" rtl="0">
              <a:spcBef>
                <a:spcPts val="1200"/>
              </a:spcBef>
              <a:spcAft>
                <a:spcPts val="0"/>
              </a:spcAft>
              <a:buClr>
                <a:schemeClr val="dk1"/>
              </a:buClr>
              <a:buSzPts val="2400"/>
              <a:buFont typeface="Calibri"/>
              <a:buAutoNum type="arabicPeriod" startAt="5"/>
            </a:pPr>
            <a:r>
              <a:rPr lang="es-ES" sz="2400" b="0" i="0" u="none" strike="noStrike" cap="none">
                <a:solidFill>
                  <a:schemeClr val="dk1"/>
                </a:solidFill>
                <a:latin typeface="Calibri"/>
                <a:ea typeface="Calibri"/>
                <a:cs typeface="Calibri"/>
                <a:sym typeface="Calibri"/>
              </a:rPr>
              <a:t>Darles el ambiente y el soporte que ellos necesitan y confiar el trabajo dado. El diálogo cara a cara es el método más eficiente y efectivo de intercambiar información entre el equipo de  desarrolladores. </a:t>
            </a:r>
            <a:endParaRPr/>
          </a:p>
          <a:p>
            <a:pPr marL="1249200" marR="0" lvl="1" indent="-457200" algn="l" rtl="0">
              <a:lnSpc>
                <a:spcPct val="115000"/>
              </a:lnSpc>
              <a:spcBef>
                <a:spcPts val="0"/>
              </a:spcBef>
              <a:spcAft>
                <a:spcPts val="0"/>
              </a:spcAft>
              <a:buClr>
                <a:schemeClr val="dk1"/>
              </a:buClr>
              <a:buSzPts val="2400"/>
              <a:buFont typeface="Calibri"/>
              <a:buAutoNum type="arabicPeriod" startAt="5"/>
            </a:pPr>
            <a:r>
              <a:rPr lang="es-ES" sz="2400" b="0" i="0" u="none" strike="noStrike" cap="none">
                <a:solidFill>
                  <a:schemeClr val="dk1"/>
                </a:solidFill>
                <a:latin typeface="Calibri"/>
                <a:ea typeface="Calibri"/>
                <a:cs typeface="Calibri"/>
                <a:sym typeface="Calibri"/>
              </a:rPr>
              <a:t>El software que funciona es la medida clave de progreso.</a:t>
            </a:r>
            <a:endParaRPr/>
          </a:p>
          <a:p>
            <a:pPr marL="1249200" marR="0" lvl="1" indent="-457200" algn="just" rtl="0">
              <a:lnSpc>
                <a:spcPct val="115000"/>
              </a:lnSpc>
              <a:spcBef>
                <a:spcPts val="0"/>
              </a:spcBef>
              <a:spcAft>
                <a:spcPts val="0"/>
              </a:spcAft>
              <a:buClr>
                <a:schemeClr val="dk1"/>
              </a:buClr>
              <a:buSzPts val="2400"/>
              <a:buFont typeface="Calibri"/>
              <a:buAutoNum type="arabicPeriod" startAt="5"/>
            </a:pPr>
            <a:r>
              <a:rPr lang="es-ES" sz="2400" b="0" i="0" u="none" strike="noStrike" cap="none">
                <a:solidFill>
                  <a:schemeClr val="dk1"/>
                </a:solidFill>
                <a:latin typeface="Calibri"/>
                <a:ea typeface="Calibri"/>
                <a:cs typeface="Calibri"/>
                <a:sym typeface="Calibri"/>
              </a:rPr>
              <a:t>Los procesos ágiles promueven un desarrollo sostenible. Los stakeholders, desarrolladores y usuarios deberían ser capaces  de mantener un paso constante indefinidamente.</a:t>
            </a:r>
            <a:endParaRPr/>
          </a:p>
          <a:p>
            <a:pPr marL="792000" marR="0" lvl="1" indent="0" algn="just" rtl="0">
              <a:lnSpc>
                <a:spcPct val="115000"/>
              </a:lnSpc>
              <a:spcBef>
                <a:spcPts val="0"/>
              </a:spcBef>
              <a:spcAft>
                <a:spcPts val="0"/>
              </a:spcAft>
              <a:buNone/>
            </a:pPr>
            <a:r>
              <a:rPr lang="es-ES" sz="2400" b="0" i="0" u="none" strike="noStrike" cap="none">
                <a:solidFill>
                  <a:schemeClr val="dk1"/>
                </a:solidFill>
                <a:latin typeface="Calibri"/>
                <a:ea typeface="Calibri"/>
                <a:cs typeface="Calibri"/>
                <a:sym typeface="Calibri"/>
              </a:rPr>
              <a:t>    </a:t>
            </a:r>
            <a:endParaRPr/>
          </a:p>
        </p:txBody>
      </p:sp>
      <p:sp>
        <p:nvSpPr>
          <p:cNvPr id="2" name="Marcador de fecha 1">
            <a:extLst>
              <a:ext uri="{FF2B5EF4-FFF2-40B4-BE49-F238E27FC236}">
                <a16:creationId xmlns:a16="http://schemas.microsoft.com/office/drawing/2014/main" id="{EE76D0C1-5058-041A-1919-FD643D50E3E5}"/>
              </a:ext>
            </a:extLst>
          </p:cNvPr>
          <p:cNvSpPr>
            <a:spLocks noGrp="1"/>
          </p:cNvSpPr>
          <p:nvPr>
            <p:ph type="dt" idx="10"/>
          </p:nvPr>
        </p:nvSpPr>
        <p:spPr/>
        <p:txBody>
          <a:bodyPr/>
          <a:lstStyle/>
          <a:p>
            <a:r>
              <a:rPr lang="es-AR"/>
              <a:t>2022</a:t>
            </a:r>
          </a:p>
        </p:txBody>
      </p:sp>
    </p:spTree>
  </p:cSld>
  <p:clrMapOvr>
    <a:masterClrMapping/>
  </p:clrMapOvr>
</p:sld>
</file>

<file path=ppt/theme/theme1.xml><?xml version="1.0" encoding="utf-8"?>
<a:theme xmlns:a="http://schemas.openxmlformats.org/drawingml/2006/main" name="2_Retrospección">
  <a:themeElements>
    <a:clrScheme name="Personalizado 1">
      <a:dk1>
        <a:srgbClr val="0C0C0C"/>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G I 2022 Clase 3 Requerimientos II-CU" id="{80EA9F4A-32E0-41C2-8E1F-138AC85E4AD0}" vid="{4D10B8EB-A489-4EA0-A0C0-B053C11A963B}"/>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I 2022 Clase 3 Requerimientos II-CU</Template>
  <TotalTime>43</TotalTime>
  <Words>3766</Words>
  <Application>Microsoft Office PowerPoint</Application>
  <PresentationFormat>Panorámica</PresentationFormat>
  <Paragraphs>441</Paragraphs>
  <Slides>49</Slides>
  <Notes>49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49</vt:i4>
      </vt:variant>
    </vt:vector>
  </HeadingPairs>
  <TitlesOfParts>
    <vt:vector size="55" baseType="lpstr">
      <vt:lpstr>Arial</vt:lpstr>
      <vt:lpstr>Calibri</vt:lpstr>
      <vt:lpstr>Calibri Light</vt:lpstr>
      <vt:lpstr>Noto Sans Symbols</vt:lpstr>
      <vt:lpstr>Wingdings</vt:lpstr>
      <vt:lpstr>2_Retrospección</vt:lpstr>
      <vt:lpstr>Ingeniería de Software I </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Desventajas</vt:lpstr>
      <vt:lpstr>Desventajas</vt:lpstr>
      <vt:lpstr>Principales Metodologías Agiles </vt:lpstr>
      <vt:lpstr>eXtreme Programming</vt:lpstr>
      <vt:lpstr>eXtreme Programming</vt:lpstr>
      <vt:lpstr>Extreme Programming - Características</vt:lpstr>
      <vt:lpstr>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Desarrollo de Software Basado en Modelos</vt:lpstr>
      <vt:lpstr>El Desarrollo de Software Basado en Modelos. (MBD)</vt:lpstr>
      <vt:lpstr>El Desarrollo de Software Basado en Modelos. (MBD)</vt:lpstr>
      <vt:lpstr>Desarrollo de Software Dirigido por Modelos. (MDD)</vt:lpstr>
      <vt:lpstr>Desarrollo de Software Dirigido por Modelos. (MDD)</vt:lpstr>
      <vt:lpstr>Ciclo de Vida del Software Dirigido por Modelos.</vt:lpstr>
      <vt:lpstr>Los tres pasos principales en el proceso de desarrollo MDD.</vt:lpstr>
      <vt:lpstr>Presentación de PowerPoint</vt:lpstr>
      <vt:lpstr>Ejemplo de una transformación. </vt:lpstr>
      <vt:lpstr>Orígenes de MDD.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dc:title>
  <dc:creator>Ariel</dc:creator>
  <cp:lastModifiedBy>Silvia Esponda</cp:lastModifiedBy>
  <cp:revision>1</cp:revision>
  <dcterms:created xsi:type="dcterms:W3CDTF">2011-08-01T13:16:26Z</dcterms:created>
  <dcterms:modified xsi:type="dcterms:W3CDTF">2022-10-03T14:39:52Z</dcterms:modified>
</cp:coreProperties>
</file>