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8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9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0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1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2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3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24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66" r:id="rId3"/>
    <p:sldMasterId id="2147483679" r:id="rId4"/>
    <p:sldMasterId id="2147483692" r:id="rId5"/>
    <p:sldMasterId id="2147483705" r:id="rId6"/>
    <p:sldMasterId id="2147483718" r:id="rId7"/>
    <p:sldMasterId id="2147483731" r:id="rId8"/>
    <p:sldMasterId id="2147483744" r:id="rId9"/>
    <p:sldMasterId id="2147483757" r:id="rId10"/>
    <p:sldMasterId id="2147483770" r:id="rId11"/>
    <p:sldMasterId id="2147483783" r:id="rId12"/>
    <p:sldMasterId id="2147483796" r:id="rId13"/>
    <p:sldMasterId id="2147483809" r:id="rId14"/>
    <p:sldMasterId id="2147483822" r:id="rId15"/>
    <p:sldMasterId id="2147483835" r:id="rId16"/>
    <p:sldMasterId id="2147483848" r:id="rId17"/>
    <p:sldMasterId id="2147483861" r:id="rId18"/>
    <p:sldMasterId id="2147483874" r:id="rId19"/>
    <p:sldMasterId id="2147483887" r:id="rId20"/>
    <p:sldMasterId id="2147483900" r:id="rId21"/>
    <p:sldMasterId id="2147483913" r:id="rId22"/>
    <p:sldMasterId id="2147483926" r:id="rId23"/>
    <p:sldMasterId id="2147483939" r:id="rId24"/>
    <p:sldMasterId id="2147483952" r:id="rId25"/>
  </p:sldMasterIdLst>
  <p:notesMasterIdLst>
    <p:notesMasterId r:id="rId52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gdQUJJEJqJBD6AFM8cFRQz1T/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8EFF5-824C-47F1-84FE-8597472995AE}">
  <a:tblStyle styleId="{7E38EFF5-824C-47F1-84FE-8597472995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149FC8-4635-4936-A675-2CDA7A7917A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FCEAE7-55F6-4D4E-A39B-774E3D61EA6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4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555F7-AB70-4710-A7FE-2F5A8E979DA7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customschemas.google.com/relationships/presentationmetadata" Target="meta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1" name="Google Shape;1391;p1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8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p18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51" name="Google Shape;1651;p18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52" name="Google Shape;1652;p18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3" name="Google Shape;16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4" name="Google Shape;1654;p18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9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1" name="Google Shape;1671;p19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72" name="Google Shape;1672;p19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73" name="Google Shape;1673;p19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4" name="Google Shape;16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5" name="Google Shape;1675;p19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0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6" name="Google Shape;1686;p20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87" name="Google Shape;1687;p20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88" name="Google Shape;1688;p20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0" name="Google Shape;1690;p20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1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21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700" name="Google Shape;1700;p21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701" name="Google Shape;1701;p2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2" name="Google Shape;17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3" name="Google Shape;1703;p21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5" name="Google Shape;1745;p24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24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7" name="Google Shape;1407;p3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408" name="Google Shape;1408;p3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409" name="Google Shape;1409;p3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3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490482" y="4737543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44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490482" y="5487888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2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16446" y="12576"/>
            <a:ext cx="9108504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6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6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6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6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6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6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7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7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7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7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7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7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7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7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7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7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7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7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7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8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8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8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8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1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18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8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8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8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8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9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9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9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9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1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9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9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9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9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9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0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0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0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2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0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20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0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0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0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0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0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0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0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0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0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1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1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1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1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1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1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1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1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1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1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1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1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1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1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2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2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2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2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2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2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22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3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3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3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3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3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3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3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3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2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23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3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3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23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24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4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4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4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4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4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4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4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4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24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4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4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4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4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2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4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5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25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5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5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25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5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5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5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25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5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1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1"/>
          <p:cNvSpPr txBox="1">
            <a:spLocks noGrp="1"/>
          </p:cNvSpPr>
          <p:nvPr>
            <p:ph type="body" idx="1"/>
          </p:nvPr>
        </p:nvSpPr>
        <p:spPr>
          <a:xfrm>
            <a:off x="507492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7" name="Google Shape;27;p341"/>
          <p:cNvSpPr txBox="1">
            <a:spLocks noGrp="1"/>
          </p:cNvSpPr>
          <p:nvPr>
            <p:ph type="body" idx="2"/>
          </p:nvPr>
        </p:nvSpPr>
        <p:spPr>
          <a:xfrm>
            <a:off x="4508498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8" name="Google Shape;28;p341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41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41"/>
          <p:cNvSpPr txBox="1">
            <a:spLocks noGrp="1"/>
          </p:cNvSpPr>
          <p:nvPr>
            <p:ph type="body" idx="3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1" name="Google Shape;31;p341"/>
          <p:cNvSpPr txBox="1">
            <a:spLocks noGrp="1"/>
          </p:cNvSpPr>
          <p:nvPr>
            <p:ph type="dt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1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25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5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25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25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25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5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6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6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6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6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26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6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6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6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6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6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6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2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6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6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6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6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27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7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27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7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7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7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7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7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7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7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7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7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7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7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8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8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8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8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2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2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8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8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8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28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8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8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8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28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8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9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9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29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9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9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2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2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9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2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9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9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9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9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9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9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9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9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0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30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0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30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3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3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30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3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1" name="Google Shape;1201;p3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3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3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30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3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3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3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30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3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30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30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0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30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30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30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3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3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31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1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31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31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31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3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3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31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3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3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3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31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3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3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3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31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1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1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1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1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31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1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2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2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2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32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3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3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32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3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3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2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3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3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32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3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32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32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32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2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32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33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3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33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3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3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33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33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3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3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33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3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3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3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3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3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3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4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4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34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34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34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2"/>
          <p:cNvSpPr txBox="1">
            <a:spLocks noGrp="1"/>
          </p:cNvSpPr>
          <p:nvPr>
            <p:ph type="title"/>
          </p:nvPr>
        </p:nvSpPr>
        <p:spPr>
          <a:xfrm>
            <a:off x="467544" y="643372"/>
            <a:ext cx="7517129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2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42"/>
          <p:cNvSpPr txBox="1">
            <a:spLocks noGrp="1"/>
          </p:cNvSpPr>
          <p:nvPr>
            <p:ph type="body" idx="1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" name="Google Shape;37;p342"/>
          <p:cNvSpPr txBox="1">
            <a:spLocks noGrp="1"/>
          </p:cNvSpPr>
          <p:nvPr>
            <p:ph type="body" idx="2"/>
          </p:nvPr>
        </p:nvSpPr>
        <p:spPr>
          <a:xfrm>
            <a:off x="467544" y="1902576"/>
            <a:ext cx="7344816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/>
            </a:lvl1pPr>
            <a:lvl2pPr marL="914400" lvl="1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/>
            </a:lvl2pPr>
            <a:lvl3pPr marL="1371600" lvl="2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p342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2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2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342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9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1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2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2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2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2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2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2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3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4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4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4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4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4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4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4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4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4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4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5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5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5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5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5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5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5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5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5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5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5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5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5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5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6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6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6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6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6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27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36131" y="1"/>
            <a:ext cx="907869" cy="1187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4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5" name="Google Shape;495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4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1" name="Google Shape;551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4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7" name="Google Shape;607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0" name="Google Shape;610;p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4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2" name="Google Shape;612;p4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5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3" name="Google Shape;663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8" name="Google Shape;668;p5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" name="Google Shape;718;p5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9" name="Google Shape;719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2" name="Google Shape;722;p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3" name="Google Shape;723;p5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4" name="Google Shape;724;p5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5" name="Google Shape;775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9" name="Google Shape;779;p5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0" name="Google Shape;830;p5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1" name="Google Shape;831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4" name="Google Shape;834;p5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5" name="Google Shape;835;p5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6" name="Google Shape;836;p5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6" name="Google Shape;886;p5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7" name="Google Shape;887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0" name="Google Shape;890;p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1" name="Google Shape;891;p5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2" name="Google Shape;892;p5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6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3" name="Google Shape;943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6" name="Google Shape;946;p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6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8" name="Google Shape;998;p6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9" name="Google Shape;999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2" name="Google Shape;1002;p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3" name="Google Shape;1003;p6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4" name="Google Shape;1004;p6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9" descr="2"/>
          <p:cNvPicPr preferRelativeResize="0"/>
          <p:nvPr/>
        </p:nvPicPr>
        <p:blipFill rotWithShape="1">
          <a:blip r:embed="rId15">
            <a:alphaModFix/>
          </a:blip>
          <a:srcRect l="8461"/>
          <a:stretch/>
        </p:blipFill>
        <p:spPr>
          <a:xfrm>
            <a:off x="24120" y="116640"/>
            <a:ext cx="9119520" cy="41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413640" y="205092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2555640" y="5805360"/>
            <a:ext cx="3085920" cy="2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67640" y="5661360"/>
            <a:ext cx="168120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4" name="Google Shape;1054;p6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5" name="Google Shape;1055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8" name="Google Shape;1058;p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9" name="Google Shape;1059;p6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0" name="Google Shape;1060;p6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0" name="Google Shape;1110;p6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1" name="Google Shape;1111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4" name="Google Shape;1114;p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5" name="Google Shape;1115;p6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6" name="Google Shape;1116;p6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6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7" name="Google Shape;1167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1" name="Google Shape;1171;p6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2" name="Google Shape;1172;p6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2" name="Google Shape;1222;p7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3" name="Google Shape;1223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7" name="Google Shape;1227;p7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8" name="Google Shape;1228;p7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7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9" name="Google Shape;1279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2" name="Google Shape;1282;p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3" name="Google Shape;1283;p7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4" name="Google Shape;1284;p7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7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5" name="Google Shape;1335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8" name="Google Shape;1338;p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9" name="Google Shape;1339;p7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0" name="Google Shape;1340;p7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1" name="Google Shape;271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7" name="Google Shape;327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3" name="Google Shape;38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4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"/>
          <p:cNvSpPr txBox="1"/>
          <p:nvPr/>
        </p:nvSpPr>
        <p:spPr>
          <a:xfrm>
            <a:off x="490320" y="473760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"/>
          <p:cNvSpPr/>
          <p:nvPr/>
        </p:nvSpPr>
        <p:spPr>
          <a:xfrm>
            <a:off x="490320" y="5350680"/>
            <a:ext cx="5346360" cy="11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del Proyecto  </a:t>
            </a: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br>
              <a:rPr lang="es-ES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 Proceso de Gestión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0"/>
          <p:cNvSpPr txBox="1"/>
          <p:nvPr/>
        </p:nvSpPr>
        <p:spPr>
          <a:xfrm>
            <a:off x="539640" y="6482880"/>
            <a:ext cx="3497400" cy="3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12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10"/>
          <p:cNvSpPr txBox="1"/>
          <p:nvPr/>
        </p:nvSpPr>
        <p:spPr>
          <a:xfrm>
            <a:off x="7034064" y="271703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10"/>
          <p:cNvSpPr/>
          <p:nvPr/>
        </p:nvSpPr>
        <p:spPr>
          <a:xfrm>
            <a:off x="282600" y="5929200"/>
            <a:ext cx="800064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iterativo que debe documentarse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0"/>
          <p:cNvSpPr/>
          <p:nvPr/>
        </p:nvSpPr>
        <p:spPr>
          <a:xfrm>
            <a:off x="463011" y="2012841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0"/>
          <p:cNvSpPr/>
          <p:nvPr/>
        </p:nvSpPr>
        <p:spPr>
          <a:xfrm>
            <a:off x="2245316" y="245841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0"/>
          <p:cNvSpPr/>
          <p:nvPr/>
        </p:nvSpPr>
        <p:spPr>
          <a:xfrm>
            <a:off x="542422" y="3376439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3" name="Google Shape;1553;p10"/>
          <p:cNvCxnSpPr/>
          <p:nvPr/>
        </p:nvCxnSpPr>
        <p:spPr>
          <a:xfrm flipH="1">
            <a:off x="1256332" y="2889465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4" name="Google Shape;1554;p10"/>
          <p:cNvSpPr/>
          <p:nvPr/>
        </p:nvSpPr>
        <p:spPr>
          <a:xfrm>
            <a:off x="2577076" y="3764401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5" name="Google Shape;1555;p10"/>
          <p:cNvCxnSpPr/>
          <p:nvPr/>
        </p:nvCxnSpPr>
        <p:spPr>
          <a:xfrm flipH="1">
            <a:off x="3164561" y="3305981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6" name="Google Shape;1556;p10"/>
          <p:cNvSpPr/>
          <p:nvPr/>
        </p:nvSpPr>
        <p:spPr>
          <a:xfrm>
            <a:off x="4008247" y="3049289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10"/>
          <p:cNvCxnSpPr/>
          <p:nvPr/>
        </p:nvCxnSpPr>
        <p:spPr>
          <a:xfrm>
            <a:off x="4962364" y="3906540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8" name="Google Shape;1558;p10"/>
          <p:cNvSpPr/>
          <p:nvPr/>
        </p:nvSpPr>
        <p:spPr>
          <a:xfrm>
            <a:off x="4279469" y="4410972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5897102" y="350455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0" name="Google Shape;1560;p10"/>
          <p:cNvCxnSpPr/>
          <p:nvPr/>
        </p:nvCxnSpPr>
        <p:spPr>
          <a:xfrm>
            <a:off x="6909338" y="429399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61" name="Google Shape;1561;p10"/>
          <p:cNvSpPr/>
          <p:nvPr/>
        </p:nvSpPr>
        <p:spPr>
          <a:xfrm>
            <a:off x="6313620" y="474999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 rot="-10020000">
            <a:off x="3362301" y="2092639"/>
            <a:ext cx="4746354" cy="89115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1"/>
          <p:cNvSpPr txBox="1"/>
          <p:nvPr/>
        </p:nvSpPr>
        <p:spPr>
          <a:xfrm>
            <a:off x="516072" y="54811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1"/>
          <p:cNvSpPr txBox="1"/>
          <p:nvPr/>
        </p:nvSpPr>
        <p:spPr>
          <a:xfrm>
            <a:off x="410736" y="2230474"/>
            <a:ext cx="7376400" cy="54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835" marR="0" lvl="0" indent="-457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⮚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200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verdaderos riesgos”.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36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1"/>
          <p:cNvSpPr txBox="1"/>
          <p:nvPr/>
        </p:nvSpPr>
        <p:spPr>
          <a:xfrm>
            <a:off x="196200" y="65577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11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1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11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4" name="Google Shape;1574;p11"/>
          <p:cNvSpPr/>
          <p:nvPr/>
        </p:nvSpPr>
        <p:spPr>
          <a:xfrm>
            <a:off x="1569688" y="1023138"/>
            <a:ext cx="4949768" cy="158857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Riesgos tecnológicos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Riesgos personales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Riesgos organizacionales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Riesgos de herramientas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Riesgos de requerimientos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Riesgos de estimación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1"/>
          <p:cNvSpPr txBox="1"/>
          <p:nvPr/>
        </p:nvSpPr>
        <p:spPr>
          <a:xfrm>
            <a:off x="459137" y="2880747"/>
            <a:ext cx="60559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“lista de comprobación de elementos de riesgo” 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1"/>
          <p:cNvSpPr txBox="1"/>
          <p:nvPr/>
        </p:nvSpPr>
        <p:spPr>
          <a:xfrm>
            <a:off x="1115616" y="3717032"/>
            <a:ext cx="6120680" cy="156966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•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Utiliza un enfoque de 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tormenta de ideas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 en base a la 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experiencia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 - Categorías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2"/>
          <p:cNvSpPr txBox="1"/>
          <p:nvPr/>
        </p:nvSpPr>
        <p:spPr>
          <a:xfrm>
            <a:off x="262623" y="1872077"/>
            <a:ext cx="8871331" cy="389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350" marR="0" lvl="1" indent="-787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 Del proyecto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                 Del producto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Del negocio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233045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2"/>
          <p:cNvSpPr txBox="1"/>
          <p:nvPr/>
        </p:nvSpPr>
        <p:spPr>
          <a:xfrm>
            <a:off x="398160" y="65019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84" name="Google Shape;1584;p1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5" name="Google Shape;15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840000">
            <a:off x="198948" y="2132538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6" name="Google Shape;15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505" y="4576286"/>
            <a:ext cx="1077192" cy="10771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7" name="Google Shape;15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336" y="3310056"/>
            <a:ext cx="1249508" cy="124950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8" name="Google Shape;1588;p12"/>
          <p:cNvSpPr/>
          <p:nvPr/>
        </p:nvSpPr>
        <p:spPr>
          <a:xfrm>
            <a:off x="4312747" y="2327160"/>
            <a:ext cx="600559" cy="321589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2"/>
          <p:cNvSpPr txBox="1"/>
          <p:nvPr/>
        </p:nvSpPr>
        <p:spPr>
          <a:xfrm>
            <a:off x="5183699" y="3168919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conocidos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predecibles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impredecibles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2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2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2" name="Google Shape;1592;p12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r>
              <a:rPr lang="es-ES" sz="3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- Preguntas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3"/>
          <p:cNvSpPr txBox="1"/>
          <p:nvPr/>
        </p:nvSpPr>
        <p:spPr>
          <a:xfrm>
            <a:off x="301368" y="1823645"/>
            <a:ext cx="8997820" cy="4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Noto Sans Symbols"/>
              <a:buChar char="✔"/>
            </a:pPr>
            <a:r>
              <a:rPr lang="es-E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¿Los gerentes de software y de cliente se reunieron formalmente para apoyar el proyecto?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se comprometen con el proyecto y 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sistema/producto que se va a construir?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y sus clientes entienden por completo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clientes se involucraron plenamente en la definición de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tienen expectativas realistas?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¿El ámbito del proyecto es estable?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la mezcla correcta de habilidades?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requisitos del proyecto son estables?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experiencia con la tecnología que se va a implementar?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número de personas que hay en el equipo es adecuado para hacer el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trabajo?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¿Todos los clientes/usuarios están de acuerdo en la importancia del proyecto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en los requisitos para el sistema/producto que 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va a construir?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13"/>
          <p:cNvSpPr txBox="1"/>
          <p:nvPr/>
        </p:nvSpPr>
        <p:spPr>
          <a:xfrm>
            <a:off x="107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600" name="Google Shape;1600;p1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13"/>
          <p:cNvSpPr/>
          <p:nvPr/>
        </p:nvSpPr>
        <p:spPr>
          <a:xfrm>
            <a:off x="1936535" y="2450703"/>
            <a:ext cx="4571640" cy="3107089"/>
          </a:xfrm>
          <a:prstGeom prst="rect">
            <a:avLst/>
          </a:prstGeom>
          <a:solidFill>
            <a:srgbClr val="CC5E5E"/>
          </a:soli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la respuesta a alguna de estas preguntas es negativa, estamos frente a un/unos riesgo/s inminente/s.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 b="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grado de riesgo es directamente proporcional al nro. de respuestas negativas.</a:t>
            </a:r>
            <a:endParaRPr sz="2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3"/>
          <p:cNvSpPr/>
          <p:nvPr/>
        </p:nvSpPr>
        <p:spPr>
          <a:xfrm>
            <a:off x="7524328" y="260647"/>
            <a:ext cx="1552440" cy="7246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3"/>
          <p:cNvSpPr/>
          <p:nvPr/>
        </p:nvSpPr>
        <p:spPr>
          <a:xfrm>
            <a:off x="7993923" y="1424478"/>
            <a:ext cx="881204" cy="798333"/>
          </a:xfrm>
          <a:prstGeom prst="flowChartMultidocumen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4" name="Google Shape;1604;p13"/>
          <p:cNvCxnSpPr/>
          <p:nvPr/>
        </p:nvCxnSpPr>
        <p:spPr>
          <a:xfrm flipH="1">
            <a:off x="8429718" y="985278"/>
            <a:ext cx="4807" cy="39407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4"/>
          <p:cNvSpPr txBox="1"/>
          <p:nvPr/>
        </p:nvSpPr>
        <p:spPr>
          <a:xfrm>
            <a:off x="251640" y="175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000"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sym typeface="Arial"/>
              </a:rPr>
            </a:br>
            <a:endParaRPr sz="44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14"/>
          <p:cNvSpPr txBox="1"/>
          <p:nvPr/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2" name="Google Shape;16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5160"/>
            <a:ext cx="9143640" cy="544248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5"/>
          <p:cNvSpPr txBox="1"/>
          <p:nvPr/>
        </p:nvSpPr>
        <p:spPr>
          <a:xfrm>
            <a:off x="507600" y="1998000"/>
            <a:ext cx="7953120" cy="13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68580" marR="0" lvl="0" indent="-11112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 identificado</a:t>
            </a: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con su…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probabilidad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impacto.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construye la tabla de riesgos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0" name="Google Shape;1620;p15"/>
          <p:cNvGraphicFramePr/>
          <p:nvPr/>
        </p:nvGraphicFramePr>
        <p:xfrm>
          <a:off x="749970" y="376620"/>
          <a:ext cx="8120875" cy="2968825"/>
        </p:xfrm>
        <a:graphic>
          <a:graphicData uri="http://schemas.openxmlformats.org/drawingml/2006/table">
            <a:tbl>
              <a:tblPr firstRow="1">
                <a:noFill/>
                <a:tableStyleId>{7E38EFF5-824C-47F1-84FE-8597472995AE}</a:tableStyleId>
              </a:tblPr>
              <a:tblGrid>
                <a:gridCol w="21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1ra Columna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2da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4ta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 los riesgos en desorden. </a:t>
                      </a:r>
                      <a:endParaRPr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 del riesgo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 estimada del riesgo. (por consenso, o individualmente y sacar un promedio). </a:t>
                      </a:r>
                      <a:endParaRPr sz="16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1" name="Google Shape;1621;p15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5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3" name="Google Shape;1623;p15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24" name="Google Shape;1624;p15"/>
          <p:cNvGraphicFramePr/>
          <p:nvPr/>
        </p:nvGraphicFramePr>
        <p:xfrm>
          <a:off x="507600" y="3906672"/>
          <a:ext cx="8120900" cy="1713150"/>
        </p:xfrm>
        <a:graphic>
          <a:graphicData uri="http://schemas.openxmlformats.org/drawingml/2006/table">
            <a:tbl>
              <a:tblPr>
                <a:noFill/>
                <a:tableStyleId>{F9149FC8-4635-4936-A675-2CDA7A7917AD}</a:tableStyleId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16"/>
          <p:cNvSpPr txBox="1"/>
          <p:nvPr/>
        </p:nvSpPr>
        <p:spPr>
          <a:xfrm>
            <a:off x="323640" y="1772640"/>
            <a:ext cx="717330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Establecer una escala que refleje la probabilidad observada de un riesgo</a:t>
            </a: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improbable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&lt; 10%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10-25%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25-50%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:50-75%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&gt;75%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1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2" name="Google Shape;1632;p16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6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4" name="Google Shape;1634;p16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35" name="Google Shape;1635;p16"/>
          <p:cNvGraphicFramePr/>
          <p:nvPr/>
        </p:nvGraphicFramePr>
        <p:xfrm>
          <a:off x="672062" y="4661967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7"/>
          <p:cNvSpPr txBox="1"/>
          <p:nvPr/>
        </p:nvSpPr>
        <p:spPr>
          <a:xfrm>
            <a:off x="323640" y="1772640"/>
            <a:ext cx="770606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Estimar el impacto en el proyecto: </a:t>
            </a:r>
            <a:endParaRPr sz="20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Catastrófico 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🡪cancelación del proyecto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Serio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reducción de rendimiento, retrasos en la entrega, excesos importante en costo 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Tolerable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reducciones mínimas de rendimiento, posibles retrasos, exceso en costo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4 -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Insignificante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🡪incidencia mínima en el desarrollo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17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7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5" name="Google Shape;1645;p17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46" name="Google Shape;1646;p17"/>
          <p:cNvGraphicFramePr/>
          <p:nvPr/>
        </p:nvGraphicFramePr>
        <p:xfrm>
          <a:off x="449274" y="4623221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7" name="Google Shape;1647;p17"/>
          <p:cNvSpPr/>
          <p:nvPr/>
        </p:nvSpPr>
        <p:spPr>
          <a:xfrm>
            <a:off x="4418732" y="222063"/>
            <a:ext cx="5327400" cy="1908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5E62"/>
              </a:gs>
              <a:gs pos="80000">
                <a:srgbClr val="6E7B82"/>
              </a:gs>
              <a:gs pos="100000">
                <a:srgbClr val="6E7D83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ordena la lista por probabilidad e impacto y se traza una </a:t>
            </a:r>
            <a:r>
              <a:rPr lang="es-ES" sz="2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línea de corte</a:t>
            </a: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8"/>
          <p:cNvSpPr txBox="1"/>
          <p:nvPr/>
        </p:nvSpPr>
        <p:spPr>
          <a:xfrm>
            <a:off x="467640" y="1998000"/>
            <a:ext cx="8280720" cy="48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Boehm recomienda</a:t>
            </a: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9" name="Google Shape;1659;p18"/>
          <p:cNvSpPr txBox="1"/>
          <p:nvPr/>
        </p:nvSpPr>
        <p:spPr>
          <a:xfrm>
            <a:off x="3307861" y="1863671"/>
            <a:ext cx="3963691" cy="677108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parece demasiado arbitrario !!!.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8"/>
          <p:cNvSpPr txBox="1"/>
          <p:nvPr/>
        </p:nvSpPr>
        <p:spPr>
          <a:xfrm>
            <a:off x="3808062" y="3662766"/>
            <a:ext cx="3130657" cy="707886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obstante debe ser un número manejable.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8"/>
          <p:cNvSpPr txBox="1"/>
          <p:nvPr/>
        </p:nvSpPr>
        <p:spPr>
          <a:xfrm>
            <a:off x="176987" y="3200400"/>
            <a:ext cx="75767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número exacto de riesgos debe depender del proyecto.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8"/>
          <p:cNvSpPr txBox="1"/>
          <p:nvPr/>
        </p:nvSpPr>
        <p:spPr>
          <a:xfrm>
            <a:off x="220734" y="4216317"/>
            <a:ext cx="761547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que queden encima de la línea serán los que se les preste atención.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que queden debajo de la línea serán reevaluados y tendrán una prioridad de segundo orden.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8"/>
          <p:cNvSpPr txBox="1"/>
          <p:nvPr/>
        </p:nvSpPr>
        <p:spPr>
          <a:xfrm>
            <a:off x="632407" y="2692674"/>
            <a:ext cx="6792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identificar y supervisar los 10 riesgos más altos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  <p:sp>
        <p:nvSpPr>
          <p:cNvPr id="1664" name="Google Shape;1664;p18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8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6" name="Google Shape;1666;p18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67" name="Google Shape;1667;p18" descr="Limitless Night by heyner.capera on ema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8755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18" descr="Tensión Del Hombre De Negocios En El Escritorio Por Mucho Trabajo ..."/>
          <p:cNvPicPr preferRelativeResize="0"/>
          <p:nvPr/>
        </p:nvPicPr>
        <p:blipFill rotWithShape="1">
          <a:blip r:embed="rId4">
            <a:alphaModFix/>
          </a:blip>
          <a:srcRect l="16722" t="9980" r="1077"/>
          <a:stretch/>
        </p:blipFill>
        <p:spPr>
          <a:xfrm>
            <a:off x="6427105" y="4046405"/>
            <a:ext cx="2443736" cy="178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9"/>
          <p:cNvSpPr txBox="1"/>
          <p:nvPr/>
        </p:nvSpPr>
        <p:spPr>
          <a:xfrm>
            <a:off x="434520" y="2017440"/>
            <a:ext cx="706803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factor de riesgo que tenga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524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poca probabilidad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que ocurra, no debería absorber un tiempo significativo.</a:t>
            </a: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270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 </a:t>
            </a: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</a:t>
            </a:r>
            <a:r>
              <a:rPr lang="es-ES" sz="24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probabilidad de moderada a alta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los riesgos de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poco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probabilidad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deberían tomarse en cuenta.</a:t>
            </a:r>
            <a:endParaRPr/>
          </a:p>
        </p:txBody>
      </p:sp>
      <p:sp>
        <p:nvSpPr>
          <p:cNvPr id="1679" name="Google Shape;1679;p19"/>
          <p:cNvSpPr txBox="1"/>
          <p:nvPr/>
        </p:nvSpPr>
        <p:spPr>
          <a:xfrm>
            <a:off x="323640" y="643428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9"/>
          <p:cNvSpPr txBox="1"/>
          <p:nvPr/>
        </p:nvSpPr>
        <p:spPr>
          <a:xfrm>
            <a:off x="69498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19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19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3" name="Google Shape;1683;p19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"/>
          <p:cNvSpPr txBox="1"/>
          <p:nvPr/>
        </p:nvSpPr>
        <p:spPr>
          <a:xfrm>
            <a:off x="460512" y="3645024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endParaRPr sz="7200" b="0" i="0" u="none" strike="noStrike" cap="non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"/>
          <p:cNvSpPr txBox="1"/>
          <p:nvPr/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"/>
          <p:cNvSpPr txBox="1"/>
          <p:nvPr/>
        </p:nvSpPr>
        <p:spPr>
          <a:xfrm>
            <a:off x="576000" y="5661360"/>
            <a:ext cx="331200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Ingeniería de Software II – 2022</a:t>
            </a: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2"/>
          <p:cNvSpPr txBox="1"/>
          <p:nvPr/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3" name="Google Shape;1693;p20"/>
          <p:cNvGraphicFramePr/>
          <p:nvPr/>
        </p:nvGraphicFramePr>
        <p:xfrm>
          <a:off x="498274" y="1872796"/>
          <a:ext cx="7592050" cy="4456050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Falta de formación en las herramientas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Menos reutilización de la prevista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estimación del tamaño puede ser muy baja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Habrá muchos cambios de personal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fecha de entrega estará muy ajustada 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Se perderán los presupuestos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4" name="Google Shape;1694;p20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5" name="Google Shape;1695;p20"/>
          <p:cNvCxnSpPr/>
          <p:nvPr/>
        </p:nvCxnSpPr>
        <p:spPr>
          <a:xfrm>
            <a:off x="469873" y="5789822"/>
            <a:ext cx="8964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96" name="Google Shape;1696;p20"/>
          <p:cNvSpPr/>
          <p:nvPr/>
        </p:nvSpPr>
        <p:spPr>
          <a:xfrm>
            <a:off x="7271640" y="6021360"/>
            <a:ext cx="1872000" cy="8362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73735" y="-23682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2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6" name="Google Shape;1706;p21"/>
          <p:cNvGraphicFramePr/>
          <p:nvPr/>
        </p:nvGraphicFramePr>
        <p:xfrm>
          <a:off x="507960" y="1998720"/>
          <a:ext cx="7592025" cy="2802225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4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usuarios finales se resisten al sistema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tecnología no alcanzará las expectativas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sin experiencia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 número de usuarios de los previstos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7" name="Google Shape;1707;p2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8" name="Google Shape;1708;p21"/>
          <p:cNvCxnSpPr/>
          <p:nvPr/>
        </p:nvCxnSpPr>
        <p:spPr>
          <a:xfrm>
            <a:off x="320751" y="2554953"/>
            <a:ext cx="8712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9" name="Google Shape;1709;p21"/>
          <p:cNvSpPr/>
          <p:nvPr/>
        </p:nvSpPr>
        <p:spPr>
          <a:xfrm>
            <a:off x="7054920" y="764640"/>
            <a:ext cx="1872000" cy="87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69552" y="24323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2"/>
          <p:cNvSpPr txBox="1"/>
          <p:nvPr/>
        </p:nvSpPr>
        <p:spPr>
          <a:xfrm>
            <a:off x="0" y="1700640"/>
            <a:ext cx="9143640" cy="48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consideran cada uno de los riesgos por encima de la línea de corte y se determina una estrategia a seguir:</a:t>
            </a:r>
            <a:endParaRPr/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Evitar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el sistema se diseña de modo que no pueda ocurrir el evento. 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Minimizar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la probabilidad que el riesgo se presente se reduce.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 de contingencia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 se está preparado para lo peor. Se acepta la aparición del riesgo y es tratado de manera de minimizar las consecuencias.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7" name="Google Shape;1717;p22"/>
          <p:cNvGrpSpPr/>
          <p:nvPr/>
        </p:nvGrpSpPr>
        <p:grpSpPr>
          <a:xfrm>
            <a:off x="1763640" y="5686200"/>
            <a:ext cx="7236000" cy="656280"/>
            <a:chOff x="1763640" y="5686200"/>
            <a:chExt cx="7236000" cy="656280"/>
          </a:xfrm>
        </p:grpSpPr>
        <p:sp>
          <p:nvSpPr>
            <p:cNvPr id="1718" name="Google Shape;1718;p22"/>
            <p:cNvSpPr/>
            <p:nvPr/>
          </p:nvSpPr>
          <p:spPr>
            <a:xfrm>
              <a:off x="1763640" y="6010920"/>
              <a:ext cx="13705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1.Identificacion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3820320" y="6038640"/>
              <a:ext cx="114156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2.Análisis 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5571720" y="6039000"/>
              <a:ext cx="129420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3.Planeación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7400520" y="6039000"/>
              <a:ext cx="14137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4.Supervisión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2" name="Google Shape;1722;p22"/>
            <p:cNvCxnSpPr/>
            <p:nvPr/>
          </p:nvCxnSpPr>
          <p:spPr>
            <a:xfrm>
              <a:off x="3134520" y="6249600"/>
              <a:ext cx="686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3" name="Google Shape;1723;p22"/>
            <p:cNvCxnSpPr/>
            <p:nvPr/>
          </p:nvCxnSpPr>
          <p:spPr>
            <a:xfrm>
              <a:off x="5037480" y="6249960"/>
              <a:ext cx="4586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4" name="Google Shape;1724;p22"/>
            <p:cNvCxnSpPr/>
            <p:nvPr/>
          </p:nvCxnSpPr>
          <p:spPr>
            <a:xfrm>
              <a:off x="6866280" y="6249960"/>
              <a:ext cx="533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5" name="Google Shape;1725;p22"/>
            <p:cNvCxnSpPr/>
            <p:nvPr/>
          </p:nvCxnSpPr>
          <p:spPr>
            <a:xfrm>
              <a:off x="8771040" y="6249600"/>
              <a:ext cx="2282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6" name="Google Shape;1726;p22"/>
            <p:cNvCxnSpPr/>
            <p:nvPr/>
          </p:nvCxnSpPr>
          <p:spPr>
            <a:xfrm rot="10800000">
              <a:off x="8999640" y="5686200"/>
              <a:ext cx="0" cy="56376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7" name="Google Shape;1727;p22"/>
            <p:cNvCxnSpPr/>
            <p:nvPr/>
          </p:nvCxnSpPr>
          <p:spPr>
            <a:xfrm rot="10800000">
              <a:off x="4581720" y="5686200"/>
              <a:ext cx="441792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8" name="Google Shape;1728;p22"/>
            <p:cNvCxnSpPr/>
            <p:nvPr/>
          </p:nvCxnSpPr>
          <p:spPr>
            <a:xfrm>
              <a:off x="4581720" y="5713560"/>
              <a:ext cx="0" cy="21132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729" name="Google Shape;1729;p22"/>
          <p:cNvSpPr/>
          <p:nvPr/>
        </p:nvSpPr>
        <p:spPr>
          <a:xfrm>
            <a:off x="6962611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0" name="Google Shape;1730;p22"/>
          <p:cNvCxnSpPr/>
          <p:nvPr/>
        </p:nvCxnSpPr>
        <p:spPr>
          <a:xfrm>
            <a:off x="7916728" y="1165277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1" name="Google Shape;1731;p22"/>
          <p:cNvSpPr/>
          <p:nvPr/>
        </p:nvSpPr>
        <p:spPr>
          <a:xfrm>
            <a:off x="7233833" y="1669709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23"/>
          <p:cNvSpPr txBox="1"/>
          <p:nvPr/>
        </p:nvSpPr>
        <p:spPr>
          <a:xfrm>
            <a:off x="251640" y="6294960"/>
            <a:ext cx="3497400" cy="2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1000" lnSpcReduction="10000"/>
          </a:bodyPr>
          <a:lstStyle/>
          <a:p>
            <a:pPr marL="68760" marR="0" lvl="0" indent="-1040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Pfleeger Cap. 3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2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9" name="Google Shape;1739;p23"/>
          <p:cNvSpPr/>
          <p:nvPr/>
        </p:nvSpPr>
        <p:spPr>
          <a:xfrm>
            <a:off x="144000" y="1807200"/>
            <a:ext cx="8964000" cy="4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toma de decisión acerca del tratamiento de los riesgos, se debe tener en cuenta el costo de la aplicación de las estrategias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INFLUENCIA =  </a:t>
            </a:r>
            <a:r>
              <a:rPr lang="es-ES" sz="2800" b="1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(EXPOSICION antes – EXPOSICION después)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COSTO de reducción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EXPOSICION : Prob. que ocurra x Costo del Proy. si sucede 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se justifiquen las acciones de reducción del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valor de INFLUENCIA debe ser alto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23"/>
          <p:cNvSpPr/>
          <p:nvPr/>
        </p:nvSpPr>
        <p:spPr>
          <a:xfrm>
            <a:off x="7166026" y="143358"/>
            <a:ext cx="1646695" cy="5133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1" name="Google Shape;1741;p23"/>
          <p:cNvCxnSpPr/>
          <p:nvPr/>
        </p:nvCxnSpPr>
        <p:spPr>
          <a:xfrm>
            <a:off x="8120143" y="729388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2" name="Google Shape;1742;p23"/>
          <p:cNvSpPr/>
          <p:nvPr/>
        </p:nvSpPr>
        <p:spPr>
          <a:xfrm>
            <a:off x="7136968" y="1185389"/>
            <a:ext cx="1695125" cy="532752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planes  de 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4"/>
          <p:cNvSpPr txBox="1"/>
          <p:nvPr/>
        </p:nvSpPr>
        <p:spPr>
          <a:xfrm>
            <a:off x="547706" y="419367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24"/>
          <p:cNvSpPr txBox="1"/>
          <p:nvPr/>
        </p:nvSpPr>
        <p:spPr>
          <a:xfrm>
            <a:off x="5436000" y="404640"/>
            <a:ext cx="3497400" cy="2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9000" lnSpcReduction="20000"/>
          </a:bodyPr>
          <a:lstStyle/>
          <a:p>
            <a:pPr marL="68760" marR="0" lvl="0" indent="-68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 22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1" name="Google Shape;17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52" name="Google Shape;1752;p24"/>
          <p:cNvSpPr/>
          <p:nvPr/>
        </p:nvSpPr>
        <p:spPr>
          <a:xfrm>
            <a:off x="7107908" y="153043"/>
            <a:ext cx="1850109" cy="69742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3.Planeación de riesgos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3" name="Google Shape;1753;p24"/>
          <p:cNvCxnSpPr/>
          <p:nvPr/>
        </p:nvCxnSpPr>
        <p:spPr>
          <a:xfrm>
            <a:off x="8158889" y="884370"/>
            <a:ext cx="32933" cy="23635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54" name="Google Shape;1754;p24"/>
          <p:cNvSpPr/>
          <p:nvPr/>
        </p:nvSpPr>
        <p:spPr>
          <a:xfrm>
            <a:off x="7630978" y="1166015"/>
            <a:ext cx="1327041" cy="639305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y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25"/>
          <p:cNvSpPr txBox="1"/>
          <p:nvPr/>
        </p:nvSpPr>
        <p:spPr>
          <a:xfrm>
            <a:off x="252360" y="1965960"/>
            <a:ext cx="914364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si ha cambiado la probabilidad de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la efectividad de las estrategias propuestas.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Detectar la ocurrencia de un riesgo que fue previsto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Asegurar que se están cumpliendo los pasos definidos para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Recopilar información para el futuro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 si existen nuevos riesgos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Reevaluar periódicamente los riesgos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2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25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5"/>
          <p:cNvSpPr/>
          <p:nvPr/>
        </p:nvSpPr>
        <p:spPr>
          <a:xfrm>
            <a:off x="6981983" y="37583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4" name="Google Shape;1764;p25"/>
          <p:cNvCxnSpPr/>
          <p:nvPr/>
        </p:nvCxnSpPr>
        <p:spPr>
          <a:xfrm>
            <a:off x="7994219" y="116527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65" name="Google Shape;1765;p25"/>
          <p:cNvSpPr/>
          <p:nvPr/>
        </p:nvSpPr>
        <p:spPr>
          <a:xfrm>
            <a:off x="7398501" y="162127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26"/>
          <p:cNvSpPr txBox="1"/>
          <p:nvPr/>
        </p:nvSpPr>
        <p:spPr>
          <a:xfrm>
            <a:off x="339840" y="1989000"/>
            <a:ext cx="752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deben monitorizarse comúnmente en todas las etapas del proyecto. En cada revisión administrativa, es necesario reflexionar y estudiar cada uno de los riesgos clave por separado. </a:t>
            </a:r>
            <a:endParaRPr/>
          </a:p>
          <a:p>
            <a:pPr marL="68760" marR="0" lvl="0" indent="-1778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También hay que decidir si es más o menos probable que surja el riesgo, y si cambiaron la gravedad y las consecuencias del riesgo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2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3" name="Google Shape;1773;p26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6"/>
          <p:cNvSpPr/>
          <p:nvPr/>
        </p:nvSpPr>
        <p:spPr>
          <a:xfrm>
            <a:off x="435960" y="6439320"/>
            <a:ext cx="3796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05435" marR="0" lvl="0" indent="-305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5252"/>
              </a:buClr>
              <a:buSzPts val="1104"/>
              <a:buFont typeface="Noto Sans Symbols"/>
              <a:buChar char="◼"/>
            </a:pPr>
            <a:r>
              <a:rPr lang="es-ES" sz="12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Sommerville Cap </a:t>
            </a:r>
            <a:r>
              <a:rPr lang="es-E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6"/>
          <p:cNvSpPr/>
          <p:nvPr/>
        </p:nvSpPr>
        <p:spPr>
          <a:xfrm>
            <a:off x="7107907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26"/>
          <p:cNvCxnSpPr/>
          <p:nvPr/>
        </p:nvCxnSpPr>
        <p:spPr>
          <a:xfrm>
            <a:off x="8120143" y="1097472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77" name="Google Shape;1777;p26"/>
          <p:cNvSpPr/>
          <p:nvPr/>
        </p:nvSpPr>
        <p:spPr>
          <a:xfrm>
            <a:off x="7524425" y="1553471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3"/>
          <p:cNvSpPr txBox="1"/>
          <p:nvPr/>
        </p:nvSpPr>
        <p:spPr>
          <a:xfrm>
            <a:off x="507600" y="1998000"/>
            <a:ext cx="7664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un riesgo?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riesgo es un evento no deseado que tiene consecuencias negativas.</a:t>
            </a:r>
            <a:endParaRPr/>
          </a:p>
        </p:txBody>
      </p:sp>
      <p:sp>
        <p:nvSpPr>
          <p:cNvPr id="1415" name="Google Shape;1415;p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6" name="Google Shape;1416;p3"/>
          <p:cNvSpPr/>
          <p:nvPr/>
        </p:nvSpPr>
        <p:spPr>
          <a:xfrm>
            <a:off x="1476360" y="1989000"/>
            <a:ext cx="7232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7" name="Google Shape;1417;p3"/>
          <p:cNvPicPr preferRelativeResize="0"/>
          <p:nvPr/>
        </p:nvPicPr>
        <p:blipFill rotWithShape="1">
          <a:blip r:embed="rId3">
            <a:alphaModFix/>
          </a:blip>
          <a:srcRect l="6295" t="13789" r="6253" b="5505"/>
          <a:stretch/>
        </p:blipFill>
        <p:spPr>
          <a:xfrm>
            <a:off x="1728000" y="4320360"/>
            <a:ext cx="5124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"/>
          <p:cNvSpPr txBox="1"/>
          <p:nvPr/>
        </p:nvSpPr>
        <p:spPr>
          <a:xfrm>
            <a:off x="507600" y="1998000"/>
            <a:ext cx="788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gerentes deben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si pueden presentarse eventos no deseados durante el desarrollo o el mantenimiento, y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hacer planes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evitar estos eventos, o, si son inevitables, minimizar sus consecuencias negativas.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ANTICIPAR / EVITAR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5" name="Google Shape;1425;p4" descr="ESTAMOS EN OBRAS – Colegio de Bioquímicos de la Provincia de Sal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4149080"/>
            <a:ext cx="4032448" cy="226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"/>
          <p:cNvSpPr txBox="1"/>
          <p:nvPr/>
        </p:nvSpPr>
        <p:spPr>
          <a:xfrm>
            <a:off x="467640" y="47095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en el desarrollo de software. “El riesgo concierne…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2" name="Google Shape;1432;p5"/>
          <p:cNvGrpSpPr/>
          <p:nvPr/>
        </p:nvGrpSpPr>
        <p:grpSpPr>
          <a:xfrm>
            <a:off x="1043608" y="2136615"/>
            <a:ext cx="6096000" cy="4056481"/>
            <a:chOff x="0" y="3759"/>
            <a:chExt cx="6096000" cy="4056481"/>
          </a:xfrm>
        </p:grpSpPr>
        <p:sp>
          <p:nvSpPr>
            <p:cNvPr id="1433" name="Google Shape;1433;p5"/>
            <p:cNvSpPr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 txBox="1"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riesgos que pueden hacer que fracase el proyecto?.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304800" y="375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41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 txBox="1"/>
            <p:nvPr/>
          </p:nvSpPr>
          <p:spPr>
            <a:xfrm>
              <a:off x="327857" y="2681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lo que ocurrirá en el futuro”.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 txBox="1"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¿Cómo afectarán al éxito global y a los plazos los cambios en los requisitos del cliente, en las tecnologías de desarrollo, etc.?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304800" y="123351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 txBox="1"/>
            <p:nvPr/>
          </p:nvSpPr>
          <p:spPr>
            <a:xfrm>
              <a:off x="327857" y="125657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como afectarán los cambios al desarrollo”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 txBox="1"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¿Qué métodos y herramientas debemos usar, cuánta gente debe estar involucrada, cuánta importancia hay que darle a la calidad?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304800" y="2690080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 txBox="1"/>
            <p:nvPr/>
          </p:nvSpPr>
          <p:spPr>
            <a:xfrm>
              <a:off x="327857" y="2713137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“….a las elecciones”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– Estrategias 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6"/>
          <p:cNvSpPr txBox="1"/>
          <p:nvPr/>
        </p:nvSpPr>
        <p:spPr>
          <a:xfrm>
            <a:off x="68364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 Cap. 28</a:t>
            </a:r>
            <a:endParaRPr/>
          </a:p>
        </p:txBody>
      </p:sp>
      <p:sp>
        <p:nvSpPr>
          <p:cNvPr id="1451" name="Google Shape;1451;p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2" name="Google Shape;1452;p6"/>
          <p:cNvGrpSpPr/>
          <p:nvPr/>
        </p:nvGrpSpPr>
        <p:grpSpPr>
          <a:xfrm>
            <a:off x="1168240" y="2056065"/>
            <a:ext cx="6575069" cy="3441148"/>
            <a:chOff x="127590" y="262833"/>
            <a:chExt cx="6575069" cy="3441148"/>
          </a:xfrm>
        </p:grpSpPr>
        <p:sp>
          <p:nvSpPr>
            <p:cNvPr id="1453" name="Google Shape;1453;p6"/>
            <p:cNvSpPr/>
            <p:nvPr/>
          </p:nvSpPr>
          <p:spPr>
            <a:xfrm>
              <a:off x="127590" y="324037"/>
              <a:ext cx="1569760" cy="1303046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06461" y="648076"/>
              <a:ext cx="812006" cy="812006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0000"/>
            </a:solidFill>
            <a:ln w="25400" cap="flat" cmpd="sng">
              <a:solidFill>
                <a:srgbClr val="AD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 txBox="1"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reaccionar ante el problema y “gestionar la crisis” (Indiana Jones…).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 txBox="1"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3816420" y="262833"/>
              <a:ext cx="1391474" cy="1433262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4070103" y="400563"/>
              <a:ext cx="1113179" cy="114660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59393"/>
            </a:solidFill>
            <a:ln w="25400" cap="flat" cmpd="sng">
              <a:solidFill>
                <a:srgbClr val="D59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 txBox="1"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tener estrategias de tratamiento</a:t>
              </a:r>
              <a:r>
                <a:rPr lang="es-ES" sz="16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 txBox="1"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5" name="Google Shape;14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8773" y="5098909"/>
            <a:ext cx="4824536" cy="238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7"/>
          <p:cNvSpPr txBox="1"/>
          <p:nvPr/>
        </p:nvSpPr>
        <p:spPr>
          <a:xfrm>
            <a:off x="5076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72" name="Google Shape;1472;p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3" name="Google Shape;1473;p7"/>
          <p:cNvGrpSpPr/>
          <p:nvPr/>
        </p:nvGrpSpPr>
        <p:grpSpPr>
          <a:xfrm>
            <a:off x="2002160" y="1990312"/>
            <a:ext cx="5331023" cy="4061054"/>
            <a:chOff x="382488" y="1472"/>
            <a:chExt cx="5331023" cy="4061054"/>
          </a:xfrm>
        </p:grpSpPr>
        <p:sp>
          <p:nvSpPr>
            <p:cNvPr id="1474" name="Google Shape;1474;p7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8C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 txBox="1"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Incertidumbre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>
                <a:gd name="adj1" fmla="val 23520"/>
              </a:avLst>
            </a:prstGeom>
            <a:solidFill>
              <a:srgbClr val="B7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 txBox="1"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382488" y="2581687"/>
              <a:ext cx="1480839" cy="148083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 txBox="1"/>
            <p:nvPr/>
          </p:nvSpPr>
          <p:spPr>
            <a:xfrm>
              <a:off x="599352" y="2798551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Pérdida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085454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2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 txBox="1"/>
            <p:nvPr/>
          </p:nvSpPr>
          <p:spPr>
            <a:xfrm>
              <a:off x="2085454" y="1866737"/>
              <a:ext cx="329635" cy="330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2751832" y="551160"/>
              <a:ext cx="2961679" cy="296167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 txBox="1"/>
            <p:nvPr/>
          </p:nvSpPr>
          <p:spPr>
            <a:xfrm>
              <a:off x="3185560" y="984888"/>
              <a:ext cx="2094223" cy="209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225" tIns="62225" rIns="62225" bIns="6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Riesgo</a:t>
              </a:r>
              <a:endParaRPr sz="4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 </a:t>
            </a:r>
            <a:r>
              <a:rPr lang="es-ES" sz="4000" b="1" u="sng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 el desarrollo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8"/>
          <p:cNvSpPr txBox="1"/>
          <p:nvPr/>
        </p:nvSpPr>
        <p:spPr>
          <a:xfrm>
            <a:off x="31320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90" name="Google Shape;1490;p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1" name="Google Shape;1491;p8" descr="http://www.actuarios.org.co/Images/mun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60" y="4640040"/>
            <a:ext cx="1456920" cy="112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"/>
          <p:cNvGrpSpPr/>
          <p:nvPr/>
        </p:nvGrpSpPr>
        <p:grpSpPr>
          <a:xfrm>
            <a:off x="1568996" y="2020013"/>
            <a:ext cx="6071078" cy="4064000"/>
            <a:chOff x="1279" y="0"/>
            <a:chExt cx="6071078" cy="4064000"/>
          </a:xfrm>
        </p:grpSpPr>
        <p:sp>
          <p:nvSpPr>
            <p:cNvPr id="1493" name="Google Shape;1493;p8"/>
            <p:cNvSpPr/>
            <p:nvPr/>
          </p:nvSpPr>
          <p:spPr>
            <a:xfrm>
              <a:off x="127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8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 txBox="1"/>
            <p:nvPr/>
          </p:nvSpPr>
          <p:spPr>
            <a:xfrm>
              <a:off x="127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20284" y="243840"/>
              <a:ext cx="1353312" cy="1353312"/>
            </a:xfrm>
            <a:prstGeom prst="ellipse">
              <a:avLst/>
            </a:prstGeom>
            <a:solidFill>
              <a:srgbClr val="D5C1C1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205233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6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 txBox="1"/>
            <p:nvPr/>
          </p:nvSpPr>
          <p:spPr>
            <a:xfrm>
              <a:off x="205233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2371344" y="243840"/>
              <a:ext cx="1353312" cy="1353312"/>
            </a:xfrm>
            <a:prstGeom prst="ellipse">
              <a:avLst/>
            </a:prstGeom>
            <a:solidFill>
              <a:srgbClr val="E1D4D4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081037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 txBox="1"/>
            <p:nvPr/>
          </p:nvSpPr>
          <p:spPr>
            <a:xfrm>
              <a:off x="4081037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Negocio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4422403" y="243840"/>
              <a:ext cx="1353312" cy="1353312"/>
            </a:xfrm>
            <a:prstGeom prst="ellipse">
              <a:avLst/>
            </a:prstGeom>
            <a:solidFill>
              <a:srgbClr val="EEE7E7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243839" y="3251200"/>
              <a:ext cx="5608320" cy="6096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DECFC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3" name="Google Shape;15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193" y="2326267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4" name="Google Shape;15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8810" y="2263920"/>
            <a:ext cx="1249508" cy="124950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5" name="Google Shape;150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7564" y="2396836"/>
            <a:ext cx="1077192" cy="107719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9" descr="http://3.bp.blogspot.com/_mFgrt8wxdC0/TORMv3JRJQI/AAAAAAAAAAg/ve9-Dv0QiXs/s1600/RIESGOS+EN+INTERNE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216" y="260640"/>
            <a:ext cx="2494944" cy="201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Tipos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9"/>
          <p:cNvSpPr txBox="1"/>
          <p:nvPr/>
        </p:nvSpPr>
        <p:spPr>
          <a:xfrm>
            <a:off x="251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13" name="Google Shape;1513;p9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9"/>
          <p:cNvSpPr/>
          <p:nvPr/>
        </p:nvSpPr>
        <p:spPr>
          <a:xfrm>
            <a:off x="1332000" y="3357720"/>
            <a:ext cx="7605360" cy="160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Google Shape;1515;p9"/>
          <p:cNvGrpSpPr/>
          <p:nvPr/>
        </p:nvGrpSpPr>
        <p:grpSpPr>
          <a:xfrm>
            <a:off x="606014" y="2555360"/>
            <a:ext cx="7428286" cy="2509110"/>
            <a:chOff x="906" y="1087806"/>
            <a:chExt cx="7428286" cy="2509110"/>
          </a:xfrm>
        </p:grpSpPr>
        <p:sp>
          <p:nvSpPr>
            <p:cNvPr id="1516" name="Google Shape;1516;p9"/>
            <p:cNvSpPr/>
            <p:nvPr/>
          </p:nvSpPr>
          <p:spPr>
            <a:xfrm>
              <a:off x="3219830" y="1087806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E6841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 txBox="1"/>
            <p:nvPr/>
          </p:nvSpPr>
          <p:spPr>
            <a:xfrm>
              <a:off x="3239169" y="1107145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Tipos</a:t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1783695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9" name="Google Shape;1519;p9"/>
            <p:cNvSpPr/>
            <p:nvPr/>
          </p:nvSpPr>
          <p:spPr>
            <a:xfrm>
              <a:off x="1288476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 txBox="1"/>
            <p:nvPr/>
          </p:nvSpPr>
          <p:spPr>
            <a:xfrm>
              <a:off x="1307815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Genéricos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96126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2" name="Google Shape;1522;p9"/>
            <p:cNvSpPr/>
            <p:nvPr/>
          </p:nvSpPr>
          <p:spPr>
            <a:xfrm>
              <a:off x="90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 txBox="1"/>
            <p:nvPr/>
          </p:nvSpPr>
          <p:spPr>
            <a:xfrm>
              <a:off x="2024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1737975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5" name="Google Shape;1525;p9"/>
            <p:cNvSpPr/>
            <p:nvPr/>
          </p:nvSpPr>
          <p:spPr>
            <a:xfrm>
              <a:off x="128847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 txBox="1"/>
            <p:nvPr/>
          </p:nvSpPr>
          <p:spPr>
            <a:xfrm>
              <a:off x="130781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1783695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8" name="Google Shape;1528;p9"/>
            <p:cNvSpPr/>
            <p:nvPr/>
          </p:nvSpPr>
          <p:spPr>
            <a:xfrm>
              <a:off x="257604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 txBox="1"/>
            <p:nvPr/>
          </p:nvSpPr>
          <p:spPr>
            <a:xfrm>
              <a:off x="259538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715049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1" name="Google Shape;1531;p9"/>
            <p:cNvSpPr/>
            <p:nvPr/>
          </p:nvSpPr>
          <p:spPr>
            <a:xfrm>
              <a:off x="5151185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 txBox="1"/>
            <p:nvPr/>
          </p:nvSpPr>
          <p:spPr>
            <a:xfrm>
              <a:off x="5170524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Específicos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435883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4" name="Google Shape;1534;p9"/>
            <p:cNvSpPr/>
            <p:nvPr/>
          </p:nvSpPr>
          <p:spPr>
            <a:xfrm>
              <a:off x="386361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 txBox="1"/>
            <p:nvPr/>
          </p:nvSpPr>
          <p:spPr>
            <a:xfrm>
              <a:off x="388295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5600684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" name="Google Shape;1537;p9"/>
            <p:cNvSpPr/>
            <p:nvPr/>
          </p:nvSpPr>
          <p:spPr>
            <a:xfrm>
              <a:off x="515118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 txBox="1"/>
            <p:nvPr/>
          </p:nvSpPr>
          <p:spPr>
            <a:xfrm>
              <a:off x="517052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 </a:t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564640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0" name="Google Shape;1540;p9"/>
            <p:cNvSpPr/>
            <p:nvPr/>
          </p:nvSpPr>
          <p:spPr>
            <a:xfrm>
              <a:off x="6438754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 txBox="1"/>
            <p:nvPr/>
          </p:nvSpPr>
          <p:spPr>
            <a:xfrm>
              <a:off x="6458093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1709</Words>
  <Application>Microsoft Office PowerPoint</Application>
  <PresentationFormat>Presentación en pantalla (4:3)</PresentationFormat>
  <Paragraphs>340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25</vt:i4>
      </vt:variant>
      <vt:variant>
        <vt:lpstr>Títulos de diapositiva</vt:lpstr>
      </vt:variant>
      <vt:variant>
        <vt:i4>26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Ing soft 2_Plantilla_2019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</dc:creator>
  <cp:lastModifiedBy>Julia Saenz</cp:lastModifiedBy>
  <cp:revision>3</cp:revision>
  <dcterms:created xsi:type="dcterms:W3CDTF">2012-03-08T17:26:38Z</dcterms:created>
  <dcterms:modified xsi:type="dcterms:W3CDTF">2023-03-29T13:33:55Z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