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7340263" cy="97536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ibre Baskerville" panose="020B0604020202020204" charset="0"/>
      <p:regular r:id="rId16"/>
      <p:bold r:id="rId17"/>
      <p:italic r:id="rId18"/>
    </p:embeddedFont>
    <p:embeddedFont>
      <p:font typeface="Libre Franklin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3072">
          <p15:clr>
            <a:srgbClr val="000000"/>
          </p15:clr>
        </p15:guide>
        <p15:guide id="4" pos="5462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TjcqkQm5b8JeA8oLpU9cjdfEb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80" y="36"/>
      </p:cViewPr>
      <p:guideLst>
        <p:guide orient="horz" pos="2160"/>
        <p:guide pos="2880"/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Ingeniera de Software I </a:t>
            </a:r>
            <a:endParaRPr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886cec2d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113" name="Google Shape;113;g11886cec2d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11886cec2dd_0_0:notes"/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1886cec2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400"/>
              <a:t>Deben elegir un turno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400"/>
              <a:t>Para que vean las aulas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803b74a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11803b74a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803b74a4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11803b74a4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2116047" y="0"/>
            <a:ext cx="13108169" cy="6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173350" rIns="173350" bIns="17335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 title="Background Shape"/>
          <p:cNvSpPr/>
          <p:nvPr/>
        </p:nvSpPr>
        <p:spPr>
          <a:xfrm>
            <a:off x="0" y="535"/>
            <a:ext cx="7543014" cy="9753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2375" tIns="102375" rIns="102375" bIns="102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1029578" y="975361"/>
            <a:ext cx="5483858" cy="30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27"/>
              <a:buFont typeface="Libre Franklin"/>
              <a:buNone/>
              <a:defRPr sz="7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8897723" y="975362"/>
            <a:ext cx="7412962" cy="736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409194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2844"/>
              <a:buChar char="■"/>
              <a:defRPr sz="3200"/>
            </a:lvl1pPr>
            <a:lvl2pPr marL="914400" lvl="1" indent="-409194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Char char="–"/>
              <a:defRPr sz="3200"/>
            </a:lvl2pPr>
            <a:lvl3pPr marL="1371600" lvl="2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■"/>
              <a:defRPr sz="2800"/>
            </a:lvl3pPr>
            <a:lvl4pPr marL="1828800" lvl="3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–"/>
              <a:defRPr sz="2800"/>
            </a:lvl4pPr>
            <a:lvl5pPr marL="2286000" lvl="4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■"/>
              <a:defRPr sz="2500"/>
            </a:lvl5pPr>
            <a:lvl6pPr marL="2743200" lvl="5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–"/>
              <a:defRPr sz="2500"/>
            </a:lvl6pPr>
            <a:lvl7pPr marL="3200400" lvl="6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■"/>
              <a:defRPr sz="2500"/>
            </a:lvl7pPr>
            <a:lvl8pPr marL="3657600" lvl="7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–"/>
              <a:defRPr sz="2500"/>
            </a:lvl8pPr>
            <a:lvl9pPr marL="4114800" lvl="8" indent="-373126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2276"/>
              <a:buChar char="■"/>
              <a:defRPr sz="25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1029578" y="4062358"/>
            <a:ext cx="5483858" cy="428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1pPr>
            <a:lvl2pPr marL="914400" lvl="1" indent="-228600" algn="l">
              <a:lnSpc>
                <a:spcPct val="94000"/>
              </a:lnSpc>
              <a:spcBef>
                <a:spcPts val="2389"/>
              </a:spcBef>
              <a:spcAft>
                <a:spcPts val="0"/>
              </a:spcAft>
              <a:buClr>
                <a:schemeClr val="dk2"/>
              </a:buClr>
              <a:buSzPts val="1991"/>
              <a:buNone/>
              <a:defRPr sz="2300"/>
            </a:lvl2pPr>
            <a:lvl3pPr marL="1371600" lvl="2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707"/>
              <a:buNone/>
              <a:defRPr sz="1900"/>
            </a:lvl3pPr>
            <a:lvl4pPr marL="1828800" lvl="3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4pPr>
            <a:lvl5pPr marL="2286000" lvl="4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5pPr>
            <a:lvl6pPr marL="2743200" lvl="5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6pPr>
            <a:lvl7pPr marL="3200400" lvl="6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7pPr>
            <a:lvl8pPr marL="3657600" lvl="7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8pPr>
            <a:lvl9pPr marL="4114800" lvl="8" indent="-2286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422"/>
              <a:buNone/>
              <a:defRPr sz="15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1029581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3137440" y="9178149"/>
            <a:ext cx="3375996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14056456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6" name="Google Shape;76;p17" title="Divider Bar"/>
          <p:cNvSpPr/>
          <p:nvPr/>
        </p:nvSpPr>
        <p:spPr>
          <a:xfrm>
            <a:off x="7543014" y="535"/>
            <a:ext cx="325130" cy="97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2375" tIns="102375" rIns="102375" bIns="102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 title="Background Shape"/>
          <p:cNvSpPr/>
          <p:nvPr/>
        </p:nvSpPr>
        <p:spPr>
          <a:xfrm>
            <a:off x="0" y="535"/>
            <a:ext cx="7543014" cy="9753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2375" tIns="102375" rIns="102375" bIns="102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9578" y="975361"/>
            <a:ext cx="5483858" cy="30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27"/>
              <a:buFont typeface="Libre Franklin"/>
              <a:buNone/>
              <a:defRPr sz="7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>
            <a:spLocks noGrp="1"/>
          </p:cNvSpPr>
          <p:nvPr>
            <p:ph type="pic" idx="2"/>
          </p:nvPr>
        </p:nvSpPr>
        <p:spPr>
          <a:xfrm>
            <a:off x="7868144" y="3"/>
            <a:ext cx="9472119" cy="9753598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1029578" y="4061821"/>
            <a:ext cx="5483858" cy="428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1pPr>
            <a:lvl2pPr marL="914400" lvl="1" indent="-228600" algn="l">
              <a:lnSpc>
                <a:spcPct val="94000"/>
              </a:lnSpc>
              <a:spcBef>
                <a:spcPts val="2389"/>
              </a:spcBef>
              <a:spcAft>
                <a:spcPts val="0"/>
              </a:spcAft>
              <a:buClr>
                <a:schemeClr val="dk2"/>
              </a:buClr>
              <a:buSzPts val="1991"/>
              <a:buNone/>
              <a:defRPr sz="2300"/>
            </a:lvl2pPr>
            <a:lvl3pPr marL="1371600" lvl="2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707"/>
              <a:buNone/>
              <a:defRPr sz="1900"/>
            </a:lvl3pPr>
            <a:lvl4pPr marL="1828800" lvl="3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4pPr>
            <a:lvl5pPr marL="2286000" lvl="4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5pPr>
            <a:lvl6pPr marL="2743200" lvl="5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6pPr>
            <a:lvl7pPr marL="3200400" lvl="6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7pPr>
            <a:lvl8pPr marL="3657600" lvl="7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8pPr>
            <a:lvl9pPr marL="4114800" lvl="8" indent="-2286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422"/>
              <a:buNone/>
              <a:defRPr sz="15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1029581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37440" y="9178149"/>
            <a:ext cx="3375996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14056456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5" name="Google Shape;85;p18" title="Divider Bar"/>
          <p:cNvSpPr/>
          <p:nvPr/>
        </p:nvSpPr>
        <p:spPr>
          <a:xfrm>
            <a:off x="7543014" y="535"/>
            <a:ext cx="325130" cy="97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2375" tIns="102375" rIns="102375" bIns="102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950780" y="975361"/>
            <a:ext cx="13655457" cy="21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 rot="5400000">
            <a:off x="6238510" y="-1022982"/>
            <a:ext cx="5080000" cy="1365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 rot="5400000">
            <a:off x="11033800" y="3502752"/>
            <a:ext cx="7457058" cy="222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 rot="5400000">
            <a:off x="4039063" y="-1200591"/>
            <a:ext cx="7457058" cy="1163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 1">
  <p:cSld name="En blanc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886cec2dd_0_48"/>
          <p:cNvSpPr txBox="1">
            <a:spLocks noGrp="1"/>
          </p:cNvSpPr>
          <p:nvPr>
            <p:ph type="title"/>
          </p:nvPr>
        </p:nvSpPr>
        <p:spPr>
          <a:xfrm>
            <a:off x="681800" y="16804"/>
            <a:ext cx="15369900" cy="1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ctr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700"/>
              <a:buFont typeface="Calibri"/>
              <a:buNone/>
              <a:defRPr sz="5700">
                <a:solidFill>
                  <a:schemeClr val="accent5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1693388" y="1638302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b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1"/>
          </p:nvPr>
        </p:nvSpPr>
        <p:spPr>
          <a:xfrm>
            <a:off x="1693388" y="5029200"/>
            <a:ext cx="13953494" cy="113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22860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/>
            </a:lvl1pPr>
            <a:lvl2pPr marL="914400" lvl="1" indent="-228600" algn="ctr">
              <a:lnSpc>
                <a:spcPct val="94000"/>
              </a:lnSpc>
              <a:spcBef>
                <a:spcPts val="319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/>
            </a:lvl2pPr>
            <a:lvl3pPr marL="1371600" lvl="2" indent="-228600" algn="ctr">
              <a:lnSpc>
                <a:spcPct val="94000"/>
              </a:lnSpc>
              <a:spcBef>
                <a:spcPts val="319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/>
            </a:lvl3pPr>
            <a:lvl4pPr marL="1828800" lvl="3" indent="-228600" algn="ctr">
              <a:lnSpc>
                <a:spcPct val="94000"/>
              </a:lnSpc>
              <a:spcBef>
                <a:spcPts val="319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/>
            </a:lvl4pPr>
            <a:lvl5pPr marL="2286000" lvl="4" indent="-228600" algn="ctr">
              <a:lnSpc>
                <a:spcPct val="94000"/>
              </a:lnSpc>
              <a:spcBef>
                <a:spcPts val="319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/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>
  <p:cSld name="Diapositiva de título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ctrTitle"/>
          </p:nvPr>
        </p:nvSpPr>
        <p:spPr>
          <a:xfrm>
            <a:off x="2723821" y="2543578"/>
            <a:ext cx="11891889" cy="298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40"/>
              <a:buFont typeface="Libre Franklin"/>
              <a:buNone/>
              <a:defRPr sz="114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"/>
          </p:nvPr>
        </p:nvSpPr>
        <p:spPr>
          <a:xfrm>
            <a:off x="3811542" y="5626709"/>
            <a:ext cx="9716454" cy="154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71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None/>
              <a:defRPr sz="3200"/>
            </a:lvl2pPr>
            <a:lvl3pPr lvl="2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  <a:defRPr sz="2800"/>
            </a:lvl3pPr>
            <a:lvl4pPr lvl="3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4pPr>
            <a:lvl5pPr lvl="4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5pPr>
            <a:lvl6pPr lvl="5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6pPr>
            <a:lvl7pPr lvl="6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7pPr>
            <a:lvl8pPr lvl="7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8pPr>
            <a:lvl9pPr lvl="8" algn="ctr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2276"/>
              <a:buNone/>
              <a:defRPr sz="250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1070765" y="9178149"/>
            <a:ext cx="2286924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3675215" y="9178149"/>
            <a:ext cx="9989108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13981847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31" name="Google Shape;31;p11"/>
          <p:cNvGrpSpPr/>
          <p:nvPr/>
        </p:nvGrpSpPr>
        <p:grpSpPr>
          <a:xfrm>
            <a:off x="1070768" y="1058802"/>
            <a:ext cx="15181430" cy="7608421"/>
            <a:chOff x="752858" y="744469"/>
            <a:chExt cx="10674117" cy="5349671"/>
          </a:xfrm>
        </p:grpSpPr>
        <p:sp>
          <p:nvSpPr>
            <p:cNvPr id="32" name="Google Shape;32;p11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3" name="Google Shape;33;p11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1950780" y="975361"/>
            <a:ext cx="13655457" cy="21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1950780" y="3251200"/>
            <a:ext cx="13655457" cy="509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088069" y="1850826"/>
            <a:ext cx="13672198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240"/>
              <a:buFont typeface="Libre Franklin"/>
              <a:buNone/>
              <a:defRPr sz="114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1088069" y="5996556"/>
            <a:ext cx="13672198" cy="162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13"/>
              <a:buNone/>
              <a:defRPr sz="38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32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560"/>
              <a:buNone/>
              <a:defRPr sz="2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sz="25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sz="25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sz="25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sz="25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sz="25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lt1"/>
              </a:buClr>
              <a:buSzPts val="2276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dt" idx="10"/>
          </p:nvPr>
        </p:nvSpPr>
        <p:spPr>
          <a:xfrm>
            <a:off x="1050928" y="9178149"/>
            <a:ext cx="2307497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3675581" y="9178149"/>
            <a:ext cx="9989108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13981847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6" name="Google Shape;46;p13" title="Crop Mark"/>
          <p:cNvSpPr/>
          <p:nvPr/>
        </p:nvSpPr>
        <p:spPr>
          <a:xfrm>
            <a:off x="11594257" y="2397372"/>
            <a:ext cx="4657939" cy="6269850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950780" y="975361"/>
            <a:ext cx="13655457" cy="21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58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1950785" y="3251201"/>
            <a:ext cx="6325932" cy="509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409194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2844"/>
              <a:buChar char="■"/>
              <a:defRPr>
                <a:solidFill>
                  <a:schemeClr val="dk2"/>
                </a:solidFill>
              </a:defRPr>
            </a:lvl1pPr>
            <a:lvl2pPr marL="914400" lvl="1" indent="-409194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Char char="–"/>
              <a:defRPr>
                <a:solidFill>
                  <a:schemeClr val="dk2"/>
                </a:solidFill>
              </a:defRPr>
            </a:lvl2pPr>
            <a:lvl3pPr marL="1371600" lvl="2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■"/>
              <a:defRPr>
                <a:solidFill>
                  <a:schemeClr val="dk2"/>
                </a:solidFill>
              </a:defRPr>
            </a:lvl3pPr>
            <a:lvl4pPr marL="1828800" lvl="3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–"/>
              <a:defRPr>
                <a:solidFill>
                  <a:schemeClr val="dk2"/>
                </a:solidFill>
              </a:defRPr>
            </a:lvl4pPr>
            <a:lvl5pPr marL="2286000" lvl="4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9280861" y="3251201"/>
            <a:ext cx="6325932" cy="509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409194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2844"/>
              <a:buChar char="■"/>
              <a:defRPr>
                <a:solidFill>
                  <a:schemeClr val="dk2"/>
                </a:solidFill>
              </a:defRPr>
            </a:lvl1pPr>
            <a:lvl2pPr marL="914400" lvl="1" indent="-409194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Char char="–"/>
              <a:defRPr>
                <a:solidFill>
                  <a:schemeClr val="dk2"/>
                </a:solidFill>
              </a:defRPr>
            </a:lvl2pPr>
            <a:lvl3pPr marL="1371600" lvl="2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■"/>
              <a:defRPr>
                <a:solidFill>
                  <a:schemeClr val="dk2"/>
                </a:solidFill>
              </a:defRPr>
            </a:lvl3pPr>
            <a:lvl4pPr marL="1828800" lvl="3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–"/>
              <a:defRPr>
                <a:solidFill>
                  <a:schemeClr val="dk2"/>
                </a:solidFill>
              </a:defRPr>
            </a:lvl4pPr>
            <a:lvl5pPr marL="2286000" lvl="4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1950780" y="975361"/>
            <a:ext cx="13655457" cy="21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58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1950780" y="3329229"/>
            <a:ext cx="6320526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None/>
              <a:defRPr sz="3200" b="1"/>
            </a:lvl2pPr>
            <a:lvl3pPr marL="1371600" lvl="2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  <a:defRPr sz="2800" b="1"/>
            </a:lvl3pPr>
            <a:lvl4pPr marL="1828800" lvl="3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4pPr>
            <a:lvl5pPr marL="2286000" lvl="4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5pPr>
            <a:lvl6pPr marL="2743200" lvl="5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6pPr>
            <a:lvl7pPr marL="3200400" lvl="6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7pPr>
            <a:lvl8pPr marL="3657600" lvl="7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8pPr>
            <a:lvl9pPr marL="4114800" lvl="8" indent="-2286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2276"/>
              <a:buNone/>
              <a:defRPr sz="2500" b="1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1950780" y="4700741"/>
            <a:ext cx="6320526" cy="364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409194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2844"/>
              <a:buChar char="■"/>
              <a:defRPr>
                <a:solidFill>
                  <a:schemeClr val="dk2"/>
                </a:solidFill>
              </a:defRPr>
            </a:lvl1pPr>
            <a:lvl2pPr marL="914400" lvl="1" indent="-409194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Char char="–"/>
              <a:defRPr>
                <a:solidFill>
                  <a:schemeClr val="dk2"/>
                </a:solidFill>
              </a:defRPr>
            </a:lvl2pPr>
            <a:lvl3pPr marL="1371600" lvl="2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■"/>
              <a:defRPr>
                <a:solidFill>
                  <a:schemeClr val="dk2"/>
                </a:solidFill>
              </a:defRPr>
            </a:lvl3pPr>
            <a:lvl4pPr marL="1828800" lvl="3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–"/>
              <a:defRPr>
                <a:solidFill>
                  <a:schemeClr val="dk2"/>
                </a:solidFill>
              </a:defRPr>
            </a:lvl4pPr>
            <a:lvl5pPr marL="2286000" lvl="4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3"/>
          </p:nvPr>
        </p:nvSpPr>
        <p:spPr>
          <a:xfrm>
            <a:off x="9280302" y="3329229"/>
            <a:ext cx="6320526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None/>
              <a:defRPr sz="3200" b="1"/>
            </a:lvl2pPr>
            <a:lvl3pPr marL="1371600" lvl="2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  <a:defRPr sz="2800" b="1"/>
            </a:lvl3pPr>
            <a:lvl4pPr marL="1828800" lvl="3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4pPr>
            <a:lvl5pPr marL="2286000" lvl="4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5pPr>
            <a:lvl6pPr marL="2743200" lvl="5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6pPr>
            <a:lvl7pPr marL="3200400" lvl="6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7pPr>
            <a:lvl8pPr marL="3657600" lvl="7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8pPr>
            <a:lvl9pPr marL="4114800" lvl="8" indent="-2286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2276"/>
              <a:buNone/>
              <a:defRPr sz="2500" b="1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4"/>
          </p:nvPr>
        </p:nvSpPr>
        <p:spPr>
          <a:xfrm>
            <a:off x="9280302" y="4700741"/>
            <a:ext cx="6320526" cy="364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409194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2844"/>
              <a:buChar char="■"/>
              <a:defRPr>
                <a:solidFill>
                  <a:schemeClr val="dk2"/>
                </a:solidFill>
              </a:defRPr>
            </a:lvl1pPr>
            <a:lvl2pPr marL="914400" lvl="1" indent="-409194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Char char="–"/>
              <a:defRPr>
                <a:solidFill>
                  <a:schemeClr val="dk2"/>
                </a:solidFill>
              </a:defRPr>
            </a:lvl2pPr>
            <a:lvl3pPr marL="1371600" lvl="2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■"/>
              <a:defRPr>
                <a:solidFill>
                  <a:schemeClr val="dk2"/>
                </a:solidFill>
              </a:defRPr>
            </a:lvl3pPr>
            <a:lvl4pPr marL="1828800" lvl="3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–"/>
              <a:defRPr>
                <a:solidFill>
                  <a:schemeClr val="dk2"/>
                </a:solidFill>
              </a:defRPr>
            </a:lvl4pPr>
            <a:lvl5pPr marL="2286000" lvl="4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950780" y="975361"/>
            <a:ext cx="13655457" cy="21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950780" y="975361"/>
            <a:ext cx="13655457" cy="21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58"/>
              <a:buFont typeface="Libre Franklin"/>
              <a:buNone/>
              <a:defRPr sz="6258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1950780" y="3251200"/>
            <a:ext cx="13655457" cy="509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marR="0" lvl="0" indent="-409194" algn="l" rtl="0">
              <a:lnSpc>
                <a:spcPct val="94000"/>
              </a:lnSpc>
              <a:spcBef>
                <a:spcPts val="1422"/>
              </a:spcBef>
              <a:spcAft>
                <a:spcPts val="0"/>
              </a:spcAft>
              <a:buClr>
                <a:schemeClr val="dk2"/>
              </a:buClr>
              <a:buSzPts val="2844"/>
              <a:buFont typeface="Libre Franklin"/>
              <a:buChar char="■"/>
              <a:defRPr sz="2844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409194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2844"/>
              <a:buFont typeface="Libre Franklin"/>
              <a:buChar char="–"/>
              <a:defRPr sz="2844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91160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2560"/>
              <a:buFont typeface="Libre Franklin"/>
              <a:buChar char="■"/>
              <a:defRPr sz="256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91160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2560"/>
              <a:buFont typeface="Libre Franklin"/>
              <a:buChar char="–"/>
              <a:defRPr sz="256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73126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2276"/>
              <a:buFont typeface="Libre Franklin"/>
              <a:buChar char="■"/>
              <a:defRPr sz="2276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73126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2276"/>
              <a:buFont typeface="Libre Franklin"/>
              <a:buChar char="–"/>
              <a:defRPr sz="2276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55028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1991"/>
              <a:buFont typeface="Libre Franklin"/>
              <a:buChar char="■"/>
              <a:defRPr sz="1991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55028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1991"/>
              <a:buFont typeface="Libre Franklin"/>
              <a:buChar char="–"/>
              <a:defRPr sz="1991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55028" algn="l" rtl="0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Clr>
                <a:schemeClr val="dk2"/>
              </a:buClr>
              <a:buSzPts val="1991"/>
              <a:buFont typeface="Libre Franklin"/>
              <a:buChar char="■"/>
              <a:defRPr sz="1991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1094169" y="8416996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5" name="Google Shape;15;p7" title="Side bar"/>
          <p:cNvSpPr/>
          <p:nvPr/>
        </p:nvSpPr>
        <p:spPr>
          <a:xfrm>
            <a:off x="679978" y="535"/>
            <a:ext cx="325130" cy="97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2375" tIns="102375" rIns="102375" bIns="102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1;g11886cec2dd_0_48">
            <a:extLst>
              <a:ext uri="{FF2B5EF4-FFF2-40B4-BE49-F238E27FC236}">
                <a16:creationId xmlns:a16="http://schemas.microsoft.com/office/drawing/2014/main" id="{8CCD8E63-5926-49CA-BAC2-C60C97ACABA2}"/>
              </a:ext>
            </a:extLst>
          </p:cNvPr>
          <p:cNvSpPr/>
          <p:nvPr userDrawn="1"/>
        </p:nvSpPr>
        <p:spPr>
          <a:xfrm>
            <a:off x="1950779" y="9304248"/>
            <a:ext cx="1174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dirty="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000" b="0" i="0" u="none" strike="noStrike" cap="none" dirty="0">
              <a:solidFill>
                <a:srgbClr val="8F8F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0;g11886cec2dd_0_48">
            <a:extLst>
              <a:ext uri="{FF2B5EF4-FFF2-40B4-BE49-F238E27FC236}">
                <a16:creationId xmlns:a16="http://schemas.microsoft.com/office/drawing/2014/main" id="{6CC0587A-CA9D-49D2-80F3-3D52EC8D0673}"/>
              </a:ext>
            </a:extLst>
          </p:cNvPr>
          <p:cNvSpPr/>
          <p:nvPr userDrawn="1"/>
        </p:nvSpPr>
        <p:spPr>
          <a:xfrm>
            <a:off x="2643079" y="9290799"/>
            <a:ext cx="30639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 dirty="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2116046" y="1252331"/>
            <a:ext cx="13108169" cy="6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s-ES" dirty="0"/>
              <a:t>Ingeniería de Software II</a:t>
            </a:r>
            <a:br>
              <a:rPr lang="es-ES" dirty="0"/>
            </a:br>
            <a:br>
              <a:rPr lang="es-ES" dirty="0"/>
            </a:br>
            <a:r>
              <a:rPr lang="es-ES" dirty="0"/>
              <a:t>Clases de teoría</a:t>
            </a:r>
            <a:br>
              <a:rPr lang="es-ES" dirty="0"/>
            </a:br>
            <a:r>
              <a:rPr lang="es-ES" dirty="0"/>
              <a:t>2023 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886cec2dd_0_0"/>
          <p:cNvSpPr/>
          <p:nvPr/>
        </p:nvSpPr>
        <p:spPr>
          <a:xfrm>
            <a:off x="13154205" y="4057227"/>
            <a:ext cx="41613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1886cec2dd_0_0"/>
          <p:cNvSpPr/>
          <p:nvPr/>
        </p:nvSpPr>
        <p:spPr>
          <a:xfrm>
            <a:off x="8464662" y="9256889"/>
            <a:ext cx="307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1886cec2dd_0_0"/>
          <p:cNvSpPr/>
          <p:nvPr/>
        </p:nvSpPr>
        <p:spPr>
          <a:xfrm>
            <a:off x="1764056" y="1458813"/>
            <a:ext cx="15361200" cy="6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Autofit/>
          </a:bodyPr>
          <a:lstStyle/>
          <a:p>
            <a:pPr marL="4826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600"/>
              <a:buFont typeface="Noto Sans Symbols"/>
              <a:buChar char="❖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Planes 2021, 2015, 2011, 2007 y 2003 Lic. en Sistemas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600"/>
              <a:buFont typeface="Noto Sans Symbols"/>
              <a:buChar char="❖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Planes 2021</a:t>
            </a:r>
            <a:r>
              <a:rPr lang="es-ES" sz="4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2015, 2011, 2007 y 2003 Lic. en Informática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600"/>
              <a:buFont typeface="Noto Sans Symbols"/>
              <a:buChar char="❖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Planes 2021, 2015, 2007 Analista Programador Universitario,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600"/>
              <a:buFont typeface="Noto Sans Symbols"/>
              <a:buChar char="❖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Plan 2021, 2017 Analista en TIC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6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600"/>
              <a:buFont typeface="Noto Sans Symbols"/>
              <a:buChar char="❖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Correlativas: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1" indent="-495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600"/>
              <a:buFont typeface="Arial"/>
              <a:buChar char=" 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Ingeniería de Software I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1" indent="-495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600"/>
              <a:buFont typeface="Arial"/>
              <a:buChar char=" 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Prueba de Lecto-Comprensión y Traducción de Inglés (final)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1886cec2dd_0_0"/>
          <p:cNvSpPr txBox="1">
            <a:spLocks noGrp="1"/>
          </p:cNvSpPr>
          <p:nvPr>
            <p:ph type="title"/>
          </p:nvPr>
        </p:nvSpPr>
        <p:spPr>
          <a:xfrm>
            <a:off x="1759700" y="231002"/>
            <a:ext cx="153699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ctr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br>
              <a:rPr lang="es-ES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>
            <a:spLocks noGrp="1"/>
          </p:cNvSpPr>
          <p:nvPr>
            <p:ph type="title"/>
          </p:nvPr>
        </p:nvSpPr>
        <p:spPr>
          <a:xfrm>
            <a:off x="1020279" y="0"/>
            <a:ext cx="14359612" cy="140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s-ES" sz="7200" dirty="0"/>
              <a:t>Horarios</a:t>
            </a:r>
            <a:endParaRPr sz="8800" dirty="0"/>
          </a:p>
        </p:txBody>
      </p:sp>
      <p:sp>
        <p:nvSpPr>
          <p:cNvPr id="126" name="Google Shape;126;p2"/>
          <p:cNvSpPr/>
          <p:nvPr/>
        </p:nvSpPr>
        <p:spPr>
          <a:xfrm>
            <a:off x="1242550" y="1374913"/>
            <a:ext cx="5542175" cy="827914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0" i="0" u="none" strike="noStrike" cap="none" dirty="0">
                <a:solidFill>
                  <a:srgbClr val="0365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Turno 1 (Mañana)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Teoría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Miércoles de 08:00 a 11:00hs.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Aula 9</a:t>
            </a:r>
            <a:endParaRPr sz="28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Práctica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800"/>
            </a:pPr>
            <a:r>
              <a:rPr lang="es-E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Jueves 08:00hs</a:t>
            </a:r>
          </a:p>
          <a:p>
            <a:pPr lvl="0">
              <a:buSzPts val="2800"/>
            </a:pPr>
            <a:endParaRPr lang="es-ES"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buSzPts val="2800"/>
            </a:pPr>
            <a:r>
              <a:rPr lang="es-E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Jueves 08:40hs</a:t>
            </a:r>
          </a:p>
          <a:p>
            <a:pPr lvl="0">
              <a:buSzPts val="2800"/>
            </a:pPr>
            <a:endParaRPr lang="es-ES"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buSzPts val="2800"/>
            </a:pPr>
            <a:r>
              <a:rPr lang="es-E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Jueves 09:20hs</a:t>
            </a:r>
          </a:p>
          <a:p>
            <a:pPr lvl="0">
              <a:buSzPts val="2800"/>
            </a:pPr>
            <a:endParaRPr lang="es-ES"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buSzPts val="2800"/>
            </a:pPr>
            <a:r>
              <a:rPr lang="es-E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Viernes 11:00hs</a:t>
            </a:r>
          </a:p>
          <a:p>
            <a:pPr lvl="0">
              <a:buSzPts val="2800"/>
            </a:pPr>
            <a:endParaRPr lang="es-ES"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buSzPts val="2800"/>
            </a:pPr>
            <a:r>
              <a:rPr lang="es-E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Viernes 11:40hs</a:t>
            </a:r>
          </a:p>
          <a:p>
            <a:pPr lvl="0">
              <a:buSzPts val="2800"/>
            </a:pPr>
            <a:endParaRPr lang="es-ES"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buSzPts val="2800"/>
            </a:pPr>
            <a:r>
              <a:rPr lang="es-E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Viernes 12:20hs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999412" y="1191587"/>
            <a:ext cx="4818300" cy="6555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0" i="0" u="none" strike="noStrike" cap="none" dirty="0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Turno 2 (Tarde)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Teoría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Martes de 14:00 a 17:00hs.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Aula 5</a:t>
            </a:r>
            <a:endParaRPr sz="28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Práctica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800"/>
            </a:pPr>
            <a:r>
              <a:rPr lang="fr-FR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Lunes 16:40hs</a:t>
            </a:r>
          </a:p>
          <a:p>
            <a:pPr lvl="0">
              <a:buSzPts val="2800"/>
            </a:pPr>
            <a:endParaRPr lang="fr-FR"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buSzPts val="2800"/>
            </a:pPr>
            <a:r>
              <a:rPr lang="fr-FR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Lunes 17:20hs</a:t>
            </a:r>
          </a:p>
          <a:p>
            <a:pPr lvl="0">
              <a:buSzPts val="2800"/>
            </a:pPr>
            <a:endParaRPr lang="fr-FR"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buSzPts val="2800"/>
            </a:pPr>
            <a:r>
              <a:rPr lang="fr-FR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Lunes 18:00hs</a:t>
            </a:r>
          </a:p>
          <a:p>
            <a:pPr lvl="0">
              <a:buSzPts val="2800"/>
            </a:pPr>
            <a:endParaRPr lang="fr-FR"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buSzPts val="2800"/>
            </a:pPr>
            <a:r>
              <a:rPr lang="fr-FR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Lunes 18:40hs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2032399" y="2272637"/>
            <a:ext cx="5002800" cy="6555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0" i="0" u="none" strike="noStrike" cap="none" dirty="0">
                <a:solidFill>
                  <a:srgbClr val="D86D0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Turno 3 (Tarde)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Teoría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Viernes de 16:00 a 19:00hs.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Aula 15</a:t>
            </a:r>
            <a:endParaRPr sz="28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Práctica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800"/>
            </a:pPr>
            <a:r>
              <a:rPr lang="es-E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Martes 16:40hs</a:t>
            </a:r>
          </a:p>
          <a:p>
            <a:pPr lvl="0">
              <a:buSzPts val="2800"/>
            </a:pPr>
            <a:endParaRPr lang="es-ES"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buSzPts val="2800"/>
            </a:pPr>
            <a:r>
              <a:rPr lang="es-E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Martes 17:20hs</a:t>
            </a:r>
          </a:p>
          <a:p>
            <a:pPr lvl="0">
              <a:buSzPts val="2800"/>
            </a:pPr>
            <a:endParaRPr lang="es-ES"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buSzPts val="2800"/>
            </a:pPr>
            <a:r>
              <a:rPr lang="es-E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Martes 18:00hs</a:t>
            </a:r>
          </a:p>
          <a:p>
            <a:pPr lvl="0">
              <a:buSzPts val="2800"/>
            </a:pPr>
            <a:endParaRPr lang="es-ES"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buSzPts val="2800"/>
            </a:pPr>
            <a:r>
              <a:rPr lang="es-E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Martes 18:40hs.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866900" y="2228850"/>
            <a:ext cx="14458950" cy="56959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C75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1712438" y="381002"/>
            <a:ext cx="13953494" cy="236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s-ES" sz="7200"/>
              <a:t>TEORÍAS</a:t>
            </a:r>
            <a:endParaRPr sz="7200"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1655300" y="2895600"/>
            <a:ext cx="13953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t" anchorCtr="0">
            <a:noAutofit/>
          </a:bodyPr>
          <a:lstStyle/>
          <a:p>
            <a:pPr marL="1344613" lvl="2" indent="-571500" algn="l" rtl="0">
              <a:lnSpc>
                <a:spcPct val="100000"/>
              </a:lnSpc>
              <a:spcBef>
                <a:spcPts val="1484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</a:rPr>
              <a:t>Se subirán los días Lunes </a:t>
            </a:r>
            <a:endParaRPr sz="3600" dirty="0">
              <a:solidFill>
                <a:schemeClr val="dk1"/>
              </a:solidFill>
            </a:endParaRPr>
          </a:p>
          <a:p>
            <a:pPr marL="1344613" lvl="2" indent="-571500" algn="l" rtl="0">
              <a:lnSpc>
                <a:spcPct val="100000"/>
              </a:lnSpc>
              <a:spcBef>
                <a:spcPts val="1484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</a:rPr>
              <a:t>Se dispondrá de un </a:t>
            </a:r>
            <a:r>
              <a:rPr lang="es-ES" sz="3600" dirty="0" err="1">
                <a:solidFill>
                  <a:schemeClr val="dk1"/>
                </a:solidFill>
              </a:rPr>
              <a:t>ppt</a:t>
            </a:r>
            <a:r>
              <a:rPr lang="es-ES" sz="3600" dirty="0">
                <a:solidFill>
                  <a:schemeClr val="dk1"/>
                </a:solidFill>
              </a:rPr>
              <a:t> y un audio/video explicativo</a:t>
            </a:r>
            <a:endParaRPr sz="3600" dirty="0">
              <a:solidFill>
                <a:schemeClr val="dk1"/>
              </a:solidFill>
            </a:endParaRPr>
          </a:p>
          <a:p>
            <a:pPr marL="1344613" lvl="2" indent="-571500" algn="l" rtl="0">
              <a:lnSpc>
                <a:spcPct val="100000"/>
              </a:lnSpc>
              <a:spcBef>
                <a:spcPts val="1484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</a:rPr>
              <a:t>Autoevaluaciones generales de repaso  de temas</a:t>
            </a:r>
            <a:endParaRPr sz="3600" dirty="0">
              <a:solidFill>
                <a:schemeClr val="dk1"/>
              </a:solidFill>
            </a:endParaRPr>
          </a:p>
          <a:p>
            <a:pPr marL="1408856" lvl="1" indent="-319100" algn="l" rtl="0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2800" dirty="0"/>
          </a:p>
          <a:p>
            <a:pPr marL="130048" lvl="0" indent="-12572" algn="l" rtl="0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C00000"/>
              </a:buClr>
              <a:buSzPts val="1850"/>
              <a:buFont typeface="Arial"/>
              <a:buNone/>
            </a:pPr>
            <a:endParaRPr sz="2800" dirty="0"/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4294967295"/>
          </p:nvPr>
        </p:nvSpPr>
        <p:spPr>
          <a:xfrm>
            <a:off x="248313" y="9048051"/>
            <a:ext cx="172680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7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1866900" y="2228850"/>
            <a:ext cx="14996160" cy="57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C75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1712438" y="381002"/>
            <a:ext cx="13953494" cy="236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s-ES" sz="7200"/>
              <a:t>TP de TEORÍA</a:t>
            </a:r>
            <a:endParaRPr sz="7200"/>
          </a:p>
        </p:txBody>
      </p:sp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1624808" y="2773680"/>
            <a:ext cx="13953494" cy="113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t" anchorCtr="0">
            <a:noAutofit/>
          </a:bodyPr>
          <a:lstStyle/>
          <a:p>
            <a:pPr marL="773113" lvl="2" indent="0" algn="l" rtl="0">
              <a:lnSpc>
                <a:spcPct val="100000"/>
              </a:lnSpc>
              <a:spcBef>
                <a:spcPts val="1484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ES" sz="3600" b="1">
                <a:solidFill>
                  <a:schemeClr val="dk1"/>
                </a:solidFill>
              </a:rPr>
              <a:t>Desarrollo de un Trabajo Grupal que consta de </a:t>
            </a:r>
            <a:endParaRPr/>
          </a:p>
          <a:p>
            <a:pPr marL="1344613" lvl="2" indent="-571500" algn="l" rtl="0">
              <a:lnSpc>
                <a:spcPct val="100000"/>
              </a:lnSpc>
              <a:spcBef>
                <a:spcPts val="1484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ES" sz="3600">
                <a:solidFill>
                  <a:schemeClr val="dk1"/>
                </a:solidFill>
              </a:rPr>
              <a:t>Un video</a:t>
            </a:r>
            <a:endParaRPr/>
          </a:p>
          <a:p>
            <a:pPr marL="1344613" lvl="2" indent="-571500" algn="l" rtl="0">
              <a:lnSpc>
                <a:spcPct val="100000"/>
              </a:lnSpc>
              <a:spcBef>
                <a:spcPts val="1484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ES" sz="3600">
                <a:solidFill>
                  <a:schemeClr val="dk1"/>
                </a:solidFill>
              </a:rPr>
              <a:t>Un ppt</a:t>
            </a:r>
            <a:endParaRPr sz="3600">
              <a:solidFill>
                <a:schemeClr val="dk1"/>
              </a:solidFill>
            </a:endParaRPr>
          </a:p>
          <a:p>
            <a:pPr marL="773113" lvl="2" indent="0" algn="l" rtl="0">
              <a:lnSpc>
                <a:spcPct val="100000"/>
              </a:lnSpc>
              <a:spcBef>
                <a:spcPts val="1484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ES" sz="3600">
                <a:solidFill>
                  <a:schemeClr val="dk1"/>
                </a:solidFill>
              </a:rPr>
              <a:t>Realizado de manera grupal, los mismos grupos que en la práctica, están relacionados al trabajo de la práctica.</a:t>
            </a:r>
            <a:endParaRPr sz="3600">
              <a:solidFill>
                <a:schemeClr val="dk1"/>
              </a:solidFill>
            </a:endParaRPr>
          </a:p>
          <a:p>
            <a:pPr marL="1408856" lvl="1" indent="-319100" algn="l" rtl="0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2800"/>
          </a:p>
          <a:p>
            <a:pPr marL="130048" lvl="0" indent="-12572" algn="l" rtl="0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C00000"/>
              </a:buClr>
              <a:buSzPts val="1850"/>
              <a:buFont typeface="Arial"/>
              <a:buNone/>
            </a:pPr>
            <a:endParaRPr sz="2800"/>
          </a:p>
        </p:txBody>
      </p:sp>
      <p:sp>
        <p:nvSpPr>
          <p:cNvPr id="146" name="Google Shape;146;p4"/>
          <p:cNvSpPr txBox="1">
            <a:spLocks noGrp="1"/>
          </p:cNvSpPr>
          <p:nvPr>
            <p:ph type="sldNum" idx="4294967295"/>
          </p:nvPr>
        </p:nvSpPr>
        <p:spPr>
          <a:xfrm>
            <a:off x="72251" y="9006276"/>
            <a:ext cx="17268012" cy="74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7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1554480" y="2529840"/>
            <a:ext cx="14386560" cy="60960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C75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144748" y="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s-ES" sz="7200"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r>
              <a:rPr lang="es-ES" sz="7200"/>
              <a:t>cceder al examen teórico</a:t>
            </a:r>
            <a:endParaRPr sz="6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432561" y="2554480"/>
            <a:ext cx="14706600" cy="6046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3350" tIns="86650" rIns="173350" bIns="86650" anchor="t" anchorCtr="0">
            <a:noAutofit/>
          </a:bodyPr>
          <a:lstStyle/>
          <a:p>
            <a:pPr marL="650241" lvl="0" indent="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SzPts val="4267"/>
              <a:buNone/>
            </a:pPr>
            <a:r>
              <a:rPr lang="es-ES" sz="3800"/>
              <a:t>Deben:</a:t>
            </a:r>
            <a:endParaRPr sz="3800"/>
          </a:p>
          <a:p>
            <a:pPr marL="457200" lvl="0" indent="-46990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SzPts val="3800"/>
              <a:buChar char="●"/>
            </a:pPr>
            <a:r>
              <a:rPr lang="es-ES" sz="3800"/>
              <a:t>  Tener el 80% de asistencia presencial a las teorías</a:t>
            </a:r>
            <a:endParaRPr sz="3800"/>
          </a:p>
          <a:p>
            <a:pPr marL="457200" lvl="0" indent="-4699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s-ES" sz="3800"/>
              <a:t>   Entregar y aprobar los dos TP de teoria con nota 6 o superior</a:t>
            </a:r>
            <a:endParaRPr sz="3800"/>
          </a:p>
        </p:txBody>
      </p:sp>
      <p:sp>
        <p:nvSpPr>
          <p:cNvPr id="164" name="Google Shape;164;p5"/>
          <p:cNvSpPr txBox="1">
            <a:spLocks noGrp="1"/>
          </p:cNvSpPr>
          <p:nvPr>
            <p:ph type="sldNum" idx="4294967295"/>
          </p:nvPr>
        </p:nvSpPr>
        <p:spPr>
          <a:xfrm>
            <a:off x="5943599" y="9006276"/>
            <a:ext cx="11396663" cy="74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7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803b74a40_0_0"/>
          <p:cNvSpPr/>
          <p:nvPr/>
        </p:nvSpPr>
        <p:spPr>
          <a:xfrm>
            <a:off x="1554480" y="2529840"/>
            <a:ext cx="14386500" cy="60960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C75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1803b74a40_0_0"/>
          <p:cNvSpPr txBox="1">
            <a:spLocks noGrp="1"/>
          </p:cNvSpPr>
          <p:nvPr>
            <p:ph type="title"/>
          </p:nvPr>
        </p:nvSpPr>
        <p:spPr>
          <a:xfrm>
            <a:off x="1144748" y="0"/>
            <a:ext cx="139536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s-ES" sz="7200">
                <a:latin typeface="Libre Franklin"/>
                <a:ea typeface="Libre Franklin"/>
                <a:cs typeface="Libre Franklin"/>
                <a:sym typeface="Libre Franklin"/>
              </a:rPr>
              <a:t>Aprobación de la materia</a:t>
            </a:r>
            <a:endParaRPr sz="6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" name="Google Shape;153;g11803b74a40_0_0"/>
          <p:cNvSpPr txBox="1">
            <a:spLocks noGrp="1"/>
          </p:cNvSpPr>
          <p:nvPr>
            <p:ph type="body" idx="1"/>
          </p:nvPr>
        </p:nvSpPr>
        <p:spPr>
          <a:xfrm>
            <a:off x="1352961" y="2554455"/>
            <a:ext cx="14706600" cy="604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3350" tIns="86650" rIns="173350" bIns="8665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s-ES" sz="3800" dirty="0"/>
              <a:t>El</a:t>
            </a:r>
            <a:r>
              <a:rPr lang="es-ES" sz="3800" b="1" i="1" dirty="0"/>
              <a:t> final </a:t>
            </a:r>
            <a:r>
              <a:rPr lang="es-ES" sz="3800" dirty="0"/>
              <a:t>de la materia se aprobará optando entre:</a:t>
            </a:r>
            <a:endParaRPr dirty="0"/>
          </a:p>
          <a:p>
            <a:pPr marL="866988" lvl="1" indent="0" algn="l" rtl="0">
              <a:lnSpc>
                <a:spcPct val="94000"/>
              </a:lnSpc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/>
              <a:t>1 –</a:t>
            </a:r>
            <a:r>
              <a:rPr lang="es-ES" sz="3600" dirty="0"/>
              <a:t>Rendir un examen teórico (con  un recuperatorio) durante la cursada y sacando 6 (seis) o más, e inscribiéndose a una mesa de final</a:t>
            </a:r>
            <a:endParaRPr sz="3600" dirty="0"/>
          </a:p>
          <a:p>
            <a:pPr marL="866988" lvl="1" indent="0" algn="l" rtl="0">
              <a:lnSpc>
                <a:spcPct val="94000"/>
              </a:lnSpc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600" dirty="0"/>
              <a:t>O </a:t>
            </a:r>
            <a:endParaRPr sz="3600" dirty="0"/>
          </a:p>
          <a:p>
            <a:pPr marL="866988" lvl="1" indent="0" algn="l" rtl="0">
              <a:lnSpc>
                <a:spcPct val="94000"/>
              </a:lnSpc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600" dirty="0"/>
              <a:t>2 - Rendir examen escrito en las mesas de final</a:t>
            </a:r>
            <a:r>
              <a:rPr lang="es-ES" dirty="0"/>
              <a:t>.</a:t>
            </a:r>
            <a:endParaRPr dirty="0"/>
          </a:p>
          <a:p>
            <a:pPr marL="866988" lvl="1" indent="0" algn="l" rtl="0">
              <a:lnSpc>
                <a:spcPct val="94000"/>
              </a:lnSpc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866988" lvl="1" indent="0" algn="l" rtl="0">
              <a:lnSpc>
                <a:spcPct val="94000"/>
              </a:lnSpc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>
                <a:solidFill>
                  <a:srgbClr val="FF0000"/>
                </a:solidFill>
              </a:rPr>
              <a:t>Habiendo aprobado la parte práctica  </a:t>
            </a:r>
            <a:endParaRPr dirty="0">
              <a:solidFill>
                <a:srgbClr val="FF0000"/>
              </a:solidFill>
            </a:endParaRPr>
          </a:p>
          <a:p>
            <a:pPr marL="650241" lvl="0" indent="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SzPts val="4267"/>
              <a:buNone/>
            </a:pPr>
            <a:endParaRPr dirty="0"/>
          </a:p>
        </p:txBody>
      </p:sp>
      <p:sp>
        <p:nvSpPr>
          <p:cNvPr id="155" name="Google Shape;155;g11803b74a40_0_0"/>
          <p:cNvSpPr txBox="1">
            <a:spLocks noGrp="1"/>
          </p:cNvSpPr>
          <p:nvPr>
            <p:ph type="sldNum" idx="4294967295"/>
          </p:nvPr>
        </p:nvSpPr>
        <p:spPr>
          <a:xfrm>
            <a:off x="72251" y="9006276"/>
            <a:ext cx="172680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7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803b74a40_0_8"/>
          <p:cNvSpPr/>
          <p:nvPr/>
        </p:nvSpPr>
        <p:spPr>
          <a:xfrm>
            <a:off x="1554480" y="2529840"/>
            <a:ext cx="14386500" cy="60960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C75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1803b74a40_0_8"/>
          <p:cNvSpPr txBox="1">
            <a:spLocks noGrp="1"/>
          </p:cNvSpPr>
          <p:nvPr>
            <p:ph type="title"/>
          </p:nvPr>
        </p:nvSpPr>
        <p:spPr>
          <a:xfrm>
            <a:off x="1144748" y="0"/>
            <a:ext cx="139536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s-ES" sz="7200"/>
              <a:t>Nota final de la materia</a:t>
            </a:r>
            <a:endParaRPr sz="6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1" name="Google Shape;171;g11803b74a40_0_8"/>
          <p:cNvSpPr txBox="1">
            <a:spLocks noGrp="1"/>
          </p:cNvSpPr>
          <p:nvPr>
            <p:ph type="body" idx="1"/>
          </p:nvPr>
        </p:nvSpPr>
        <p:spPr>
          <a:xfrm>
            <a:off x="1432561" y="2554480"/>
            <a:ext cx="14706600" cy="604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3350" tIns="86650" rIns="173350" bIns="86650" anchor="t" anchorCtr="0">
            <a:noAutofit/>
          </a:bodyPr>
          <a:lstStyle/>
          <a:p>
            <a:pPr marL="914400" lvl="0" indent="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None/>
            </a:pPr>
            <a:r>
              <a:rPr lang="es-ES" sz="3800" dirty="0"/>
              <a:t>¿Cómo se compone la nota final de la asignatura para los que acceden a promoción?</a:t>
            </a:r>
          </a:p>
          <a:p>
            <a:pPr marL="914400" lvl="0" indent="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None/>
            </a:pPr>
            <a:endParaRPr sz="3800" dirty="0"/>
          </a:p>
          <a:p>
            <a:pPr marL="457200" lvl="0" indent="-46990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SzPts val="3800"/>
              <a:buChar char="●"/>
            </a:pPr>
            <a:r>
              <a:rPr lang="es-ES" sz="3800" dirty="0"/>
              <a:t>Con las notas de los dos TP de teoría . Debe ser 6 o superior cada trabajo.</a:t>
            </a:r>
            <a:endParaRPr sz="3800" dirty="0"/>
          </a:p>
          <a:p>
            <a:pPr marL="457200" lvl="0" indent="-4699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s-ES" sz="3800" dirty="0"/>
              <a:t>y la nota del examen teórico presencial (o la nota de su recuperatorio). Debe ser 6 o superior la nota del examen</a:t>
            </a:r>
            <a:endParaRPr sz="3800" dirty="0"/>
          </a:p>
          <a:p>
            <a:pPr marL="457200" lvl="0" indent="-4699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s-ES" sz="3800" dirty="0"/>
              <a:t>Se promedian esas tres notas</a:t>
            </a:r>
            <a:endParaRPr sz="3800" dirty="0"/>
          </a:p>
        </p:txBody>
      </p:sp>
      <p:sp>
        <p:nvSpPr>
          <p:cNvPr id="173" name="Google Shape;173;g11803b74a40_0_8"/>
          <p:cNvSpPr txBox="1">
            <a:spLocks noGrp="1"/>
          </p:cNvSpPr>
          <p:nvPr>
            <p:ph type="sldNum" idx="4294967295"/>
          </p:nvPr>
        </p:nvSpPr>
        <p:spPr>
          <a:xfrm>
            <a:off x="7474225" y="9006276"/>
            <a:ext cx="9866025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7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1341120" y="2377440"/>
            <a:ext cx="15697200" cy="57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C75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1099028" y="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s-ES" sz="7200"/>
              <a:t>Nota en el siu guaraní</a:t>
            </a:r>
            <a:endParaRPr sz="6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1"/>
          </p:nvPr>
        </p:nvSpPr>
        <p:spPr>
          <a:xfrm>
            <a:off x="1300828" y="3482892"/>
            <a:ext cx="15856555" cy="507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t" anchorCtr="0">
            <a:noAutofit/>
          </a:bodyPr>
          <a:lstStyle/>
          <a:p>
            <a:pPr marL="1536129" lvl="0" indent="0" algn="l" rtl="0">
              <a:lnSpc>
                <a:spcPct val="94000"/>
              </a:lnSpc>
              <a:spcBef>
                <a:spcPts val="910"/>
              </a:spcBef>
              <a:spcAft>
                <a:spcPts val="0"/>
              </a:spcAft>
              <a:buNone/>
            </a:pPr>
            <a:r>
              <a:rPr lang="es-ES" sz="3200" dirty="0"/>
              <a:t>Una vez  obtenida la nota final de la asignatura deben inscribirse en el final de la asignatura para que se pueda pasar la nota</a:t>
            </a:r>
            <a:endParaRPr sz="3200" dirty="0"/>
          </a:p>
          <a:p>
            <a:pPr marL="1536129" lvl="0" indent="0" algn="l" rtl="0">
              <a:lnSpc>
                <a:spcPct val="94000"/>
              </a:lnSpc>
              <a:spcBef>
                <a:spcPts val="910"/>
              </a:spcBef>
              <a:spcAft>
                <a:spcPts val="0"/>
              </a:spcAft>
              <a:buNone/>
            </a:pPr>
            <a:r>
              <a:rPr lang="es-ES" sz="3200" dirty="0"/>
              <a:t>La nota se guarda durante un año de finalizada la cursada.</a:t>
            </a:r>
            <a:endParaRPr sz="3200" dirty="0"/>
          </a:p>
        </p:txBody>
      </p:sp>
      <p:sp>
        <p:nvSpPr>
          <p:cNvPr id="182" name="Google Shape;182;p6"/>
          <p:cNvSpPr txBox="1">
            <a:spLocks noGrp="1"/>
          </p:cNvSpPr>
          <p:nvPr>
            <p:ph type="sldNum" idx="4294967295"/>
          </p:nvPr>
        </p:nvSpPr>
        <p:spPr>
          <a:xfrm>
            <a:off x="1736611" y="8851913"/>
            <a:ext cx="149850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7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434</Words>
  <Application>Microsoft Office PowerPoint</Application>
  <PresentationFormat>Personalizado</PresentationFormat>
  <Paragraphs>95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Calibri</vt:lpstr>
      <vt:lpstr>Arial</vt:lpstr>
      <vt:lpstr>Libre Franklin</vt:lpstr>
      <vt:lpstr>Libre Baskerville</vt:lpstr>
      <vt:lpstr>Noto Sans Symbols</vt:lpstr>
      <vt:lpstr>Recorte</vt:lpstr>
      <vt:lpstr>Ingeniería de Software II  Clases de teoría 2023 </vt:lpstr>
      <vt:lpstr>Ingeniería de Software II </vt:lpstr>
      <vt:lpstr>Horarios</vt:lpstr>
      <vt:lpstr>TEORÍAS</vt:lpstr>
      <vt:lpstr>TP de TEORÍA</vt:lpstr>
      <vt:lpstr>Acceder al examen teórico</vt:lpstr>
      <vt:lpstr>Aprobación de la materia</vt:lpstr>
      <vt:lpstr>Nota final de la materia</vt:lpstr>
      <vt:lpstr>Nota en el siu guaraní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II  Clases de teoría 2023 </dc:title>
  <dc:creator>Silvia</dc:creator>
  <cp:lastModifiedBy>Admin EAD</cp:lastModifiedBy>
  <cp:revision>2</cp:revision>
  <dcterms:modified xsi:type="dcterms:W3CDTF">2023-03-01T20:06:51Z</dcterms:modified>
</cp:coreProperties>
</file>