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8"/>
  </p:notesMasterIdLst>
  <p:handoutMasterIdLst>
    <p:handoutMasterId r:id="rId29"/>
  </p:handoutMasterIdLst>
  <p:sldIdLst>
    <p:sldId id="256" r:id="rId2"/>
    <p:sldId id="257" r:id="rId3"/>
    <p:sldId id="291" r:id="rId4"/>
    <p:sldId id="288" r:id="rId5"/>
    <p:sldId id="293" r:id="rId6"/>
    <p:sldId id="306" r:id="rId7"/>
    <p:sldId id="295" r:id="rId8"/>
    <p:sldId id="294" r:id="rId9"/>
    <p:sldId id="296" r:id="rId10"/>
    <p:sldId id="297" r:id="rId11"/>
    <p:sldId id="299" r:id="rId12"/>
    <p:sldId id="289" r:id="rId13"/>
    <p:sldId id="317" r:id="rId14"/>
    <p:sldId id="318" r:id="rId15"/>
    <p:sldId id="320" r:id="rId16"/>
    <p:sldId id="287" r:id="rId17"/>
    <p:sldId id="284" r:id="rId18"/>
    <p:sldId id="290" r:id="rId19"/>
    <p:sldId id="312" r:id="rId20"/>
    <p:sldId id="313" r:id="rId21"/>
    <p:sldId id="314" r:id="rId22"/>
    <p:sldId id="285" r:id="rId23"/>
    <p:sldId id="310" r:id="rId24"/>
    <p:sldId id="311" r:id="rId25"/>
    <p:sldId id="286" r:id="rId26"/>
    <p:sldId id="300" r:id="rId27"/>
  </p:sldIdLst>
  <p:sldSz cx="9144000" cy="5143500" type="screen16x9"/>
  <p:notesSz cx="6858000" cy="9144000"/>
  <p:embeddedFontLst>
    <p:embeddedFont>
      <p:font typeface="Erica One" panose="020B0604020202020204" charset="0"/>
      <p:regular r:id="rId30"/>
    </p:embeddedFont>
    <p:embeddedFont>
      <p:font typeface="Poppins Ligh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Раздел по умолчанию" id="{BF26A4C1-DBCF-4A6B-AB4D-E5FDC6EB4DBC}">
          <p14:sldIdLst>
            <p14:sldId id="256"/>
            <p14:sldId id="257"/>
            <p14:sldId id="291"/>
            <p14:sldId id="288"/>
            <p14:sldId id="293"/>
            <p14:sldId id="306"/>
            <p14:sldId id="295"/>
            <p14:sldId id="294"/>
            <p14:sldId id="296"/>
            <p14:sldId id="297"/>
            <p14:sldId id="299"/>
            <p14:sldId id="289"/>
            <p14:sldId id="317"/>
            <p14:sldId id="318"/>
            <p14:sldId id="320"/>
            <p14:sldId id="287"/>
            <p14:sldId id="284"/>
            <p14:sldId id="290"/>
            <p14:sldId id="312"/>
            <p14:sldId id="313"/>
            <p14:sldId id="314"/>
            <p14:sldId id="285"/>
            <p14:sldId id="310"/>
            <p14:sldId id="311"/>
            <p14:sldId id="286"/>
            <p14:sldId id="300"/>
          </p14:sldIdLst>
        </p14:section>
      </p14:sectionLst>
    </p:ext>
    <p:ext uri="{EFAFB233-063F-42B5-8137-9DF3F51BA10A}">
      <p15:sldGuideLst xmlns:p15="http://schemas.microsoft.com/office/powerpoint/2012/main">
        <p15:guide id="1" orient="horz" pos="826"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95F"/>
    <a:srgbClr val="FFBB50"/>
    <a:srgbClr val="F9F5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603" y="45"/>
      </p:cViewPr>
      <p:guideLst>
        <p:guide orient="horz" pos="826"/>
        <p:guide pos="2880"/>
      </p:guideLst>
    </p:cSldViewPr>
  </p:slideViewPr>
  <p:notesTextViewPr>
    <p:cViewPr>
      <p:scale>
        <a:sx n="1" d="1"/>
        <a:sy n="1" d="1"/>
      </p:scale>
      <p:origin x="0" y="0"/>
    </p:cViewPr>
  </p:notesTextViewPr>
  <p:notesViewPr>
    <p:cSldViewPr snapToGrid="0">
      <p:cViewPr varScale="1">
        <p:scale>
          <a:sx n="54" d="100"/>
          <a:sy n="54" d="100"/>
        </p:scale>
        <p:origin x="2631"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Poppins Light" panose="020B0604020202020204" charset="0"/>
                <a:ea typeface="+mn-ea"/>
                <a:cs typeface="Poppins Light" panose="020B0604020202020204" charset="0"/>
              </a:defRPr>
            </a:pPr>
            <a:r>
              <a:rPr lang="en-US" sz="1600" b="1" dirty="0">
                <a:solidFill>
                  <a:schemeClr val="tx1"/>
                </a:solidFill>
              </a:rPr>
              <a:t>Brand reviews</a:t>
            </a:r>
            <a:r>
              <a:rPr lang="en-US" sz="1600" b="1" baseline="0" dirty="0">
                <a:solidFill>
                  <a:schemeClr val="tx1"/>
                </a:solidFill>
              </a:rPr>
              <a:t> by sentiment </a:t>
            </a:r>
            <a:endParaRPr lang="ru-RU" sz="1600" b="1" dirty="0">
              <a:solidFill>
                <a:schemeClr val="tx1"/>
              </a:solidFill>
            </a:endParaRP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Poppins Light" panose="020B0604020202020204" charset="0"/>
              <a:ea typeface="+mn-ea"/>
              <a:cs typeface="Poppins Light" panose="020B0604020202020204" charset="0"/>
            </a:defRPr>
          </a:pPr>
          <a:endParaRPr lang="ru-RU"/>
        </a:p>
      </c:txPr>
    </c:title>
    <c:autoTitleDeleted val="0"/>
    <c:plotArea>
      <c:layout/>
      <c:barChart>
        <c:barDir val="bar"/>
        <c:grouping val="percentStacked"/>
        <c:varyColors val="0"/>
        <c:ser>
          <c:idx val="0"/>
          <c:order val="0"/>
          <c:tx>
            <c:strRef>
              <c:f>Лист1!$B$1</c:f>
              <c:strCache>
                <c:ptCount val="1"/>
                <c:pt idx="0">
                  <c:v>Positive</c:v>
                </c:pt>
              </c:strCache>
            </c:strRef>
          </c:tx>
          <c:spPr>
            <a:solidFill>
              <a:schemeClr val="accent6"/>
            </a:solidFill>
            <a:ln>
              <a:noFill/>
            </a:ln>
            <a:effectLst/>
          </c:spPr>
          <c:invertIfNegative val="0"/>
          <c:cat>
            <c:strRef>
              <c:f>Лист1!$A$2:$A$5</c:f>
              <c:strCache>
                <c:ptCount val="4"/>
                <c:pt idx="0">
                  <c:v>McDonald's</c:v>
                </c:pt>
                <c:pt idx="1">
                  <c:v>Subway</c:v>
                </c:pt>
                <c:pt idx="2">
                  <c:v>Burger King</c:v>
                </c:pt>
                <c:pt idx="3">
                  <c:v>KFC</c:v>
                </c:pt>
              </c:strCache>
            </c:strRef>
          </c:cat>
          <c:val>
            <c:numRef>
              <c:f>Лист1!$B$2:$B$5</c:f>
              <c:numCache>
                <c:formatCode>General</c:formatCode>
                <c:ptCount val="4"/>
                <c:pt idx="0">
                  <c:v>887</c:v>
                </c:pt>
                <c:pt idx="1">
                  <c:v>1009</c:v>
                </c:pt>
                <c:pt idx="2">
                  <c:v>832</c:v>
                </c:pt>
                <c:pt idx="3">
                  <c:v>83</c:v>
                </c:pt>
              </c:numCache>
            </c:numRef>
          </c:val>
          <c:extLst>
            <c:ext xmlns:c16="http://schemas.microsoft.com/office/drawing/2014/chart" uri="{C3380CC4-5D6E-409C-BE32-E72D297353CC}">
              <c16:uniqueId val="{00000000-0DF8-4E5B-BAF8-7FB43409B58E}"/>
            </c:ext>
          </c:extLst>
        </c:ser>
        <c:ser>
          <c:idx val="1"/>
          <c:order val="1"/>
          <c:tx>
            <c:strRef>
              <c:f>Лист1!$C$1</c:f>
              <c:strCache>
                <c:ptCount val="1"/>
                <c:pt idx="0">
                  <c:v>Negative</c:v>
                </c:pt>
              </c:strCache>
            </c:strRef>
          </c:tx>
          <c:spPr>
            <a:solidFill>
              <a:srgbClr val="C00000"/>
            </a:solidFill>
            <a:ln>
              <a:noFill/>
            </a:ln>
            <a:effectLst/>
          </c:spPr>
          <c:invertIfNegative val="0"/>
          <c:cat>
            <c:strRef>
              <c:f>Лист1!$A$2:$A$5</c:f>
              <c:strCache>
                <c:ptCount val="4"/>
                <c:pt idx="0">
                  <c:v>McDonald's</c:v>
                </c:pt>
                <c:pt idx="1">
                  <c:v>Subway</c:v>
                </c:pt>
                <c:pt idx="2">
                  <c:v>Burger King</c:v>
                </c:pt>
                <c:pt idx="3">
                  <c:v>KFC</c:v>
                </c:pt>
              </c:strCache>
            </c:strRef>
          </c:cat>
          <c:val>
            <c:numRef>
              <c:f>Лист1!$C$2:$C$5</c:f>
              <c:numCache>
                <c:formatCode>General</c:formatCode>
                <c:ptCount val="4"/>
                <c:pt idx="0">
                  <c:v>622</c:v>
                </c:pt>
                <c:pt idx="1">
                  <c:v>427</c:v>
                </c:pt>
                <c:pt idx="2">
                  <c:v>534</c:v>
                </c:pt>
                <c:pt idx="3">
                  <c:v>100</c:v>
                </c:pt>
              </c:numCache>
            </c:numRef>
          </c:val>
          <c:extLst>
            <c:ext xmlns:c16="http://schemas.microsoft.com/office/drawing/2014/chart" uri="{C3380CC4-5D6E-409C-BE32-E72D297353CC}">
              <c16:uniqueId val="{00000001-0DF8-4E5B-BAF8-7FB43409B58E}"/>
            </c:ext>
          </c:extLst>
        </c:ser>
        <c:ser>
          <c:idx val="2"/>
          <c:order val="2"/>
          <c:tx>
            <c:strRef>
              <c:f>Лист1!$D$1</c:f>
              <c:strCache>
                <c:ptCount val="1"/>
                <c:pt idx="0">
                  <c:v>Neutral</c:v>
                </c:pt>
              </c:strCache>
            </c:strRef>
          </c:tx>
          <c:spPr>
            <a:solidFill>
              <a:schemeClr val="bg2">
                <a:lumMod val="40000"/>
                <a:lumOff val="60000"/>
              </a:schemeClr>
            </a:solidFill>
            <a:ln>
              <a:noFill/>
            </a:ln>
            <a:effectLst/>
          </c:spPr>
          <c:invertIfNegative val="0"/>
          <c:cat>
            <c:strRef>
              <c:f>Лист1!$A$2:$A$5</c:f>
              <c:strCache>
                <c:ptCount val="4"/>
                <c:pt idx="0">
                  <c:v>McDonald's</c:v>
                </c:pt>
                <c:pt idx="1">
                  <c:v>Subway</c:v>
                </c:pt>
                <c:pt idx="2">
                  <c:v>Burger King</c:v>
                </c:pt>
                <c:pt idx="3">
                  <c:v>KFC</c:v>
                </c:pt>
              </c:strCache>
            </c:strRef>
          </c:cat>
          <c:val>
            <c:numRef>
              <c:f>Лист1!$D$2:$D$5</c:f>
              <c:numCache>
                <c:formatCode>General</c:formatCode>
                <c:ptCount val="4"/>
                <c:pt idx="0">
                  <c:v>521</c:v>
                </c:pt>
                <c:pt idx="1">
                  <c:v>582</c:v>
                </c:pt>
                <c:pt idx="2">
                  <c:v>666</c:v>
                </c:pt>
                <c:pt idx="3">
                  <c:v>239</c:v>
                </c:pt>
              </c:numCache>
            </c:numRef>
          </c:val>
          <c:extLst>
            <c:ext xmlns:c16="http://schemas.microsoft.com/office/drawing/2014/chart" uri="{C3380CC4-5D6E-409C-BE32-E72D297353CC}">
              <c16:uniqueId val="{00000002-0DF8-4E5B-BAF8-7FB43409B58E}"/>
            </c:ext>
          </c:extLst>
        </c:ser>
        <c:dLbls>
          <c:showLegendKey val="0"/>
          <c:showVal val="0"/>
          <c:showCatName val="0"/>
          <c:showSerName val="0"/>
          <c:showPercent val="0"/>
          <c:showBubbleSize val="0"/>
        </c:dLbls>
        <c:gapWidth val="36"/>
        <c:overlap val="100"/>
        <c:axId val="816793663"/>
        <c:axId val="1452184591"/>
      </c:barChart>
      <c:catAx>
        <c:axId val="81679366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Poppins Light" panose="020B0604020202020204" charset="0"/>
                <a:ea typeface="+mn-ea"/>
                <a:cs typeface="Poppins Light" panose="020B0604020202020204" charset="0"/>
              </a:defRPr>
            </a:pPr>
            <a:endParaRPr lang="ru-RU"/>
          </a:p>
        </c:txPr>
        <c:crossAx val="1452184591"/>
        <c:crosses val="autoZero"/>
        <c:auto val="1"/>
        <c:lblAlgn val="ctr"/>
        <c:lblOffset val="100"/>
        <c:noMultiLvlLbl val="0"/>
      </c:catAx>
      <c:valAx>
        <c:axId val="145218459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Poppins Light" panose="020B0604020202020204" charset="0"/>
                <a:ea typeface="+mn-ea"/>
                <a:cs typeface="Poppins Light" panose="020B0604020202020204" charset="0"/>
              </a:defRPr>
            </a:pPr>
            <a:endParaRPr lang="ru-RU"/>
          </a:p>
        </c:txPr>
        <c:crossAx val="81679366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Poppins Light" panose="020B0604020202020204" charset="0"/>
              <a:ea typeface="+mn-ea"/>
              <a:cs typeface="Poppins Light" panose="020B0604020202020204" charset="0"/>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Poppins Light" panose="020B0604020202020204" charset="0"/>
          <a:cs typeface="Poppins Light" panose="020B0604020202020204" charset="0"/>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B1CD9739-8D9C-4381-B436-6C661B8B0C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CFF43E1D-DA58-43F1-BE2B-DFB74135B2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7847A3-8758-45A1-B581-9B66BBEA1260}" type="datetimeFigureOut">
              <a:rPr lang="ru-RU" smtClean="0"/>
              <a:t>13.12.2022</a:t>
            </a:fld>
            <a:endParaRPr lang="ru-RU"/>
          </a:p>
        </p:txBody>
      </p:sp>
      <p:sp>
        <p:nvSpPr>
          <p:cNvPr id="4" name="Нижний колонтитул 3">
            <a:extLst>
              <a:ext uri="{FF2B5EF4-FFF2-40B4-BE49-F238E27FC236}">
                <a16:creationId xmlns:a16="http://schemas.microsoft.com/office/drawing/2014/main" id="{273C05AF-4AB0-4EEB-BD27-159E9F99E9C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3537FDC1-5D2E-4A09-9F1D-E015792E99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48E90A-A9B6-4A36-9A63-E13F1633C9D4}" type="slidenum">
              <a:rPr lang="ru-RU" smtClean="0"/>
              <a:t>‹#›</a:t>
            </a:fld>
            <a:endParaRPr lang="ru-RU"/>
          </a:p>
        </p:txBody>
      </p:sp>
    </p:spTree>
    <p:extLst>
      <p:ext uri="{BB962C8B-B14F-4D97-AF65-F5344CB8AC3E}">
        <p14:creationId xmlns:p14="http://schemas.microsoft.com/office/powerpoint/2010/main" val="16457582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176bfd89ae_2_22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g1176bfd89ae_2_2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76bfd89ae_2_22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g1176bfd89ae_2_2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176bfd89ae_2_26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g1176bfd89ae_2_2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7558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176bfd89ae_2_26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g1176bfd89ae_2_2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7191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176bfd89ae_2_26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g1176bfd89ae_2_2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28178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8.png"/><Relationship Id="rId18" Type="http://schemas.openxmlformats.org/officeDocument/2006/relationships/image" Target="../media/image22.png"/><Relationship Id="rId3" Type="http://schemas.openxmlformats.org/officeDocument/2006/relationships/image" Target="../media/image3.png"/><Relationship Id="rId21"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17.png"/><Relationship Id="rId17" Type="http://schemas.openxmlformats.org/officeDocument/2006/relationships/image" Target="../media/image21.png"/><Relationship Id="rId2" Type="http://schemas.openxmlformats.org/officeDocument/2006/relationships/image" Target="../media/image2.png"/><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4.png"/><Relationship Id="rId5" Type="http://schemas.openxmlformats.org/officeDocument/2006/relationships/image" Target="../media/image13.png"/><Relationship Id="rId15" Type="http://schemas.openxmlformats.org/officeDocument/2006/relationships/image" Target="../media/image9.png"/><Relationship Id="rId10" Type="http://schemas.openxmlformats.org/officeDocument/2006/relationships/image" Target="../media/image8.png"/><Relationship Id="rId19" Type="http://schemas.openxmlformats.org/officeDocument/2006/relationships/image" Target="../media/image23.png"/><Relationship Id="rId4" Type="http://schemas.openxmlformats.org/officeDocument/2006/relationships/image" Target="../media/image12.png"/><Relationship Id="rId9" Type="http://schemas.openxmlformats.org/officeDocument/2006/relationships/image" Target="../media/image6.png"/><Relationship Id="rId14" Type="http://schemas.openxmlformats.org/officeDocument/2006/relationships/image" Target="../media/image19.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PTMON title">
  <p:cSld name="PPTMON title">
    <p:spTree>
      <p:nvGrpSpPr>
        <p:cNvPr id="1" name="Shape 51"/>
        <p:cNvGrpSpPr/>
        <p:nvPr/>
      </p:nvGrpSpPr>
      <p:grpSpPr>
        <a:xfrm>
          <a:off x="0" y="0"/>
          <a:ext cx="0" cy="0"/>
          <a:chOff x="0" y="0"/>
          <a:chExt cx="0" cy="0"/>
        </a:xfrm>
      </p:grpSpPr>
      <p:sp>
        <p:nvSpPr>
          <p:cNvPr id="52" name="Google Shape;52;p14"/>
          <p:cNvSpPr/>
          <p:nvPr/>
        </p:nvSpPr>
        <p:spPr>
          <a:xfrm rot="10800000" flipH="1">
            <a:off x="6572251" y="-1"/>
            <a:ext cx="1285875" cy="2571751"/>
          </a:xfrm>
          <a:custGeom>
            <a:avLst/>
            <a:gdLst/>
            <a:ahLst/>
            <a:cxnLst/>
            <a:rect l="l" t="t" r="r" b="b"/>
            <a:pathLst>
              <a:path w="2286000" h="4572002" extrusionOk="0">
                <a:moveTo>
                  <a:pt x="0" y="2286000"/>
                </a:moveTo>
                <a:lnTo>
                  <a:pt x="2286000" y="2286000"/>
                </a:lnTo>
                <a:lnTo>
                  <a:pt x="2286000" y="0"/>
                </a:lnTo>
                <a:cubicBezTo>
                  <a:pt x="1023477" y="0"/>
                  <a:pt x="0" y="1023478"/>
                  <a:pt x="0" y="2286000"/>
                </a:cubicBezTo>
                <a:close/>
                <a:moveTo>
                  <a:pt x="2286000" y="4572002"/>
                </a:moveTo>
                <a:lnTo>
                  <a:pt x="2286000" y="2286002"/>
                </a:lnTo>
                <a:lnTo>
                  <a:pt x="0" y="2286002"/>
                </a:lnTo>
                <a:cubicBezTo>
                  <a:pt x="0" y="3548525"/>
                  <a:pt x="1023477" y="4572002"/>
                  <a:pt x="2286000" y="4572002"/>
                </a:cubicBezTo>
                <a:close/>
              </a:path>
            </a:pathLst>
          </a:custGeom>
          <a:solidFill>
            <a:srgbClr val="00495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100" b="0" i="0" u="none" strike="noStrike" cap="none">
              <a:solidFill>
                <a:schemeClr val="lt1"/>
              </a:solidFill>
              <a:latin typeface="Erica One"/>
              <a:ea typeface="Erica One"/>
              <a:cs typeface="Erica One"/>
              <a:sym typeface="Erica One"/>
            </a:endParaRPr>
          </a:p>
        </p:txBody>
      </p:sp>
      <p:sp>
        <p:nvSpPr>
          <p:cNvPr id="53" name="Google Shape;53;p14"/>
          <p:cNvSpPr/>
          <p:nvPr/>
        </p:nvSpPr>
        <p:spPr>
          <a:xfrm>
            <a:off x="7858126" y="1285875"/>
            <a:ext cx="1285875" cy="1285875"/>
          </a:xfrm>
          <a:custGeom>
            <a:avLst/>
            <a:gdLst/>
            <a:ahLst/>
            <a:cxnLst/>
            <a:rect l="l" t="t" r="r" b="b"/>
            <a:pathLst>
              <a:path w="1964987" h="1964987" extrusionOk="0">
                <a:moveTo>
                  <a:pt x="1964987" y="0"/>
                </a:moveTo>
                <a:lnTo>
                  <a:pt x="1964987" y="1964987"/>
                </a:lnTo>
                <a:lnTo>
                  <a:pt x="0" y="1964987"/>
                </a:lnTo>
                <a:cubicBezTo>
                  <a:pt x="0" y="879755"/>
                  <a:pt x="879755" y="0"/>
                  <a:pt x="1964987" y="0"/>
                </a:cubicBezTo>
                <a:close/>
              </a:path>
            </a:pathLst>
          </a:custGeom>
          <a:solidFill>
            <a:srgbClr val="FFBB5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100" b="0" i="0" u="none" strike="noStrike" cap="none">
              <a:solidFill>
                <a:schemeClr val="lt1"/>
              </a:solidFill>
              <a:latin typeface="Erica One"/>
              <a:ea typeface="Erica One"/>
              <a:cs typeface="Erica One"/>
              <a:sym typeface="Erica One"/>
            </a:endParaRPr>
          </a:p>
        </p:txBody>
      </p:sp>
      <p:sp>
        <p:nvSpPr>
          <p:cNvPr id="54" name="Google Shape;54;p14"/>
          <p:cNvSpPr/>
          <p:nvPr/>
        </p:nvSpPr>
        <p:spPr>
          <a:xfrm>
            <a:off x="7858126" y="0"/>
            <a:ext cx="1285875" cy="1285875"/>
          </a:xfrm>
          <a:prstGeom prst="rect">
            <a:avLst/>
          </a:prstGeom>
          <a:solidFill>
            <a:srgbClr val="FF6C6B"/>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100" b="0" i="0" u="none" strike="noStrike" cap="none">
              <a:solidFill>
                <a:schemeClr val="lt1"/>
              </a:solidFill>
              <a:latin typeface="Erica One"/>
              <a:ea typeface="Erica One"/>
              <a:cs typeface="Erica One"/>
              <a:sym typeface="Erica One"/>
            </a:endParaRPr>
          </a:p>
        </p:txBody>
      </p:sp>
      <p:sp>
        <p:nvSpPr>
          <p:cNvPr id="55" name="Google Shape;55;p14"/>
          <p:cNvSpPr/>
          <p:nvPr/>
        </p:nvSpPr>
        <p:spPr>
          <a:xfrm>
            <a:off x="0" y="3341594"/>
            <a:ext cx="3188643" cy="1801906"/>
          </a:xfrm>
          <a:prstGeom prst="rect">
            <a:avLst/>
          </a:prstGeom>
          <a:solidFill>
            <a:srgbClr val="FFBB5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Poppins Light"/>
              <a:ea typeface="Poppins Light"/>
              <a:cs typeface="Poppins Light"/>
              <a:sym typeface="Poppins Light"/>
            </a:endParaRPr>
          </a:p>
        </p:txBody>
      </p:sp>
      <p:pic>
        <p:nvPicPr>
          <p:cNvPr id="56" name="Google Shape;56;p14"/>
          <p:cNvPicPr preferRelativeResize="0"/>
          <p:nvPr/>
        </p:nvPicPr>
        <p:blipFill rotWithShape="1">
          <a:blip r:embed="rId2">
            <a:alphaModFix/>
          </a:blip>
          <a:srcRect/>
          <a:stretch/>
        </p:blipFill>
        <p:spPr>
          <a:xfrm>
            <a:off x="7858126" y="1893647"/>
            <a:ext cx="1285875" cy="1285875"/>
          </a:xfrm>
          <a:prstGeom prst="rect">
            <a:avLst/>
          </a:prstGeom>
          <a:noFill/>
          <a:ln>
            <a:noFill/>
          </a:ln>
        </p:spPr>
      </p:pic>
      <p:pic>
        <p:nvPicPr>
          <p:cNvPr id="59" name="Google Shape;59;p14"/>
          <p:cNvPicPr preferRelativeResize="0"/>
          <p:nvPr/>
        </p:nvPicPr>
        <p:blipFill rotWithShape="1">
          <a:blip r:embed="rId3">
            <a:alphaModFix/>
          </a:blip>
          <a:srcRect t="12833"/>
          <a:stretch/>
        </p:blipFill>
        <p:spPr>
          <a:xfrm>
            <a:off x="7858127" y="0"/>
            <a:ext cx="1285874" cy="1285875"/>
          </a:xfrm>
          <a:prstGeom prst="rect">
            <a:avLst/>
          </a:prstGeom>
          <a:noFill/>
          <a:ln>
            <a:noFill/>
          </a:ln>
        </p:spPr>
      </p:pic>
      <p:pic>
        <p:nvPicPr>
          <p:cNvPr id="60" name="Google Shape;60;p14"/>
          <p:cNvPicPr preferRelativeResize="0"/>
          <p:nvPr/>
        </p:nvPicPr>
        <p:blipFill rotWithShape="1">
          <a:blip r:embed="rId4">
            <a:alphaModFix/>
          </a:blip>
          <a:srcRect/>
          <a:stretch/>
        </p:blipFill>
        <p:spPr>
          <a:xfrm>
            <a:off x="0" y="0"/>
            <a:ext cx="1475190" cy="1475190"/>
          </a:xfrm>
          <a:prstGeom prst="rect">
            <a:avLst/>
          </a:prstGeom>
          <a:noFill/>
          <a:ln>
            <a:noFill/>
          </a:ln>
        </p:spPr>
      </p:pic>
      <p:pic>
        <p:nvPicPr>
          <p:cNvPr id="61" name="Google Shape;61;p14"/>
          <p:cNvPicPr preferRelativeResize="0"/>
          <p:nvPr/>
        </p:nvPicPr>
        <p:blipFill rotWithShape="1">
          <a:blip r:embed="rId5">
            <a:alphaModFix/>
          </a:blip>
          <a:srcRect/>
          <a:stretch/>
        </p:blipFill>
        <p:spPr>
          <a:xfrm>
            <a:off x="6281468" y="550738"/>
            <a:ext cx="1475190" cy="1470272"/>
          </a:xfrm>
          <a:prstGeom prst="rect">
            <a:avLst/>
          </a:prstGeom>
          <a:noFill/>
          <a:ln>
            <a:noFill/>
          </a:ln>
        </p:spPr>
      </p:pic>
      <p:sp>
        <p:nvSpPr>
          <p:cNvPr id="62" name="Google Shape;62;p14"/>
          <p:cNvSpPr>
            <a:spLocks noGrp="1"/>
          </p:cNvSpPr>
          <p:nvPr>
            <p:ph type="pic" idx="2"/>
          </p:nvPr>
        </p:nvSpPr>
        <p:spPr>
          <a:xfrm>
            <a:off x="0" y="977431"/>
            <a:ext cx="3188643" cy="3188637"/>
          </a:xfrm>
          <a:prstGeom prst="ellipse">
            <a:avLst/>
          </a:prstGeom>
          <a:solidFill>
            <a:srgbClr val="F2F2F2"/>
          </a:solid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PPTMON slide">
  <p:cSld name="1_PPTMON slide">
    <p:spTree>
      <p:nvGrpSpPr>
        <p:cNvPr id="1" name="Shape 63"/>
        <p:cNvGrpSpPr/>
        <p:nvPr/>
      </p:nvGrpSpPr>
      <p:grpSpPr>
        <a:xfrm>
          <a:off x="0" y="0"/>
          <a:ext cx="0" cy="0"/>
          <a:chOff x="0" y="0"/>
          <a:chExt cx="0" cy="0"/>
        </a:xfrm>
      </p:grpSpPr>
      <p:sp>
        <p:nvSpPr>
          <p:cNvPr id="64" name="Google Shape;64;p15"/>
          <p:cNvSpPr/>
          <p:nvPr/>
        </p:nvSpPr>
        <p:spPr>
          <a:xfrm rot="10800000" flipH="1">
            <a:off x="0" y="2571750"/>
            <a:ext cx="1285875" cy="2571751"/>
          </a:xfrm>
          <a:custGeom>
            <a:avLst/>
            <a:gdLst/>
            <a:ahLst/>
            <a:cxnLst/>
            <a:rect l="l" t="t" r="r" b="b"/>
            <a:pathLst>
              <a:path w="2286000" h="4572002" extrusionOk="0">
                <a:moveTo>
                  <a:pt x="0" y="2286000"/>
                </a:moveTo>
                <a:lnTo>
                  <a:pt x="2286000" y="2286000"/>
                </a:lnTo>
                <a:lnTo>
                  <a:pt x="2286000" y="0"/>
                </a:lnTo>
                <a:cubicBezTo>
                  <a:pt x="1023477" y="0"/>
                  <a:pt x="0" y="1023478"/>
                  <a:pt x="0" y="2286000"/>
                </a:cubicBezTo>
                <a:close/>
                <a:moveTo>
                  <a:pt x="2286000" y="4572002"/>
                </a:moveTo>
                <a:lnTo>
                  <a:pt x="2286000" y="2286002"/>
                </a:lnTo>
                <a:lnTo>
                  <a:pt x="0" y="2286002"/>
                </a:lnTo>
                <a:cubicBezTo>
                  <a:pt x="0" y="3548525"/>
                  <a:pt x="1023477" y="4572002"/>
                  <a:pt x="2286000" y="4572002"/>
                </a:cubicBezTo>
                <a:close/>
              </a:path>
            </a:pathLst>
          </a:custGeom>
          <a:solidFill>
            <a:srgbClr val="00495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100">
              <a:solidFill>
                <a:schemeClr val="lt1"/>
              </a:solidFill>
              <a:latin typeface="Erica One"/>
              <a:ea typeface="Erica One"/>
              <a:cs typeface="Erica One"/>
              <a:sym typeface="Erica One"/>
            </a:endParaRPr>
          </a:p>
        </p:txBody>
      </p:sp>
      <p:sp>
        <p:nvSpPr>
          <p:cNvPr id="65" name="Google Shape;65;p15"/>
          <p:cNvSpPr/>
          <p:nvPr/>
        </p:nvSpPr>
        <p:spPr>
          <a:xfrm>
            <a:off x="7858125" y="0"/>
            <a:ext cx="1285875" cy="1285875"/>
          </a:xfrm>
          <a:custGeom>
            <a:avLst/>
            <a:gdLst/>
            <a:ahLst/>
            <a:cxnLst/>
            <a:rect l="l" t="t" r="r" b="b"/>
            <a:pathLst>
              <a:path w="1964987" h="1964987" extrusionOk="0">
                <a:moveTo>
                  <a:pt x="1964987" y="0"/>
                </a:moveTo>
                <a:lnTo>
                  <a:pt x="1964987" y="1964987"/>
                </a:lnTo>
                <a:lnTo>
                  <a:pt x="0" y="1964987"/>
                </a:lnTo>
                <a:cubicBezTo>
                  <a:pt x="0" y="879755"/>
                  <a:pt x="879755" y="0"/>
                  <a:pt x="1964987" y="0"/>
                </a:cubicBezTo>
                <a:close/>
              </a:path>
            </a:pathLst>
          </a:custGeom>
          <a:solidFill>
            <a:srgbClr val="FFBB5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100">
              <a:solidFill>
                <a:schemeClr val="lt1"/>
              </a:solidFill>
              <a:latin typeface="Erica One"/>
              <a:ea typeface="Erica One"/>
              <a:cs typeface="Erica One"/>
              <a:sym typeface="Erica One"/>
            </a:endParaRPr>
          </a:p>
        </p:txBody>
      </p:sp>
      <p:sp>
        <p:nvSpPr>
          <p:cNvPr id="66" name="Google Shape;66;p15"/>
          <p:cNvSpPr/>
          <p:nvPr/>
        </p:nvSpPr>
        <p:spPr>
          <a:xfrm>
            <a:off x="7858125" y="1285875"/>
            <a:ext cx="1285875" cy="1285875"/>
          </a:xfrm>
          <a:prstGeom prst="rect">
            <a:avLst/>
          </a:prstGeom>
          <a:solidFill>
            <a:srgbClr val="FF6C6B"/>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100">
              <a:solidFill>
                <a:schemeClr val="lt1"/>
              </a:solidFill>
              <a:latin typeface="Erica One"/>
              <a:ea typeface="Erica One"/>
              <a:cs typeface="Erica One"/>
              <a:sym typeface="Erica One"/>
            </a:endParaRPr>
          </a:p>
        </p:txBody>
      </p:sp>
      <p:pic>
        <p:nvPicPr>
          <p:cNvPr id="69" name="Google Shape;69;p15"/>
          <p:cNvPicPr preferRelativeResize="0"/>
          <p:nvPr/>
        </p:nvPicPr>
        <p:blipFill rotWithShape="1">
          <a:blip r:embed="rId2">
            <a:alphaModFix/>
          </a:blip>
          <a:srcRect/>
          <a:stretch/>
        </p:blipFill>
        <p:spPr>
          <a:xfrm>
            <a:off x="7249945" y="579373"/>
            <a:ext cx="1424287" cy="326819"/>
          </a:xfrm>
          <a:prstGeom prst="rect">
            <a:avLst/>
          </a:prstGeom>
          <a:noFill/>
          <a:ln>
            <a:noFill/>
          </a:ln>
        </p:spPr>
      </p:pic>
      <p:pic>
        <p:nvPicPr>
          <p:cNvPr id="70" name="Google Shape;70;p15"/>
          <p:cNvPicPr preferRelativeResize="0"/>
          <p:nvPr/>
        </p:nvPicPr>
        <p:blipFill rotWithShape="1">
          <a:blip r:embed="rId3">
            <a:alphaModFix/>
          </a:blip>
          <a:srcRect/>
          <a:stretch/>
        </p:blipFill>
        <p:spPr>
          <a:xfrm>
            <a:off x="145144" y="3259994"/>
            <a:ext cx="1199263" cy="119526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PPTMON slide" preserve="1">
  <p:cSld name="2_PPTMON slide">
    <p:spTree>
      <p:nvGrpSpPr>
        <p:cNvPr id="1" name="Shape 63"/>
        <p:cNvGrpSpPr/>
        <p:nvPr/>
      </p:nvGrpSpPr>
      <p:grpSpPr>
        <a:xfrm>
          <a:off x="0" y="0"/>
          <a:ext cx="0" cy="0"/>
          <a:chOff x="0" y="0"/>
          <a:chExt cx="0" cy="0"/>
        </a:xfrm>
      </p:grpSpPr>
      <p:sp>
        <p:nvSpPr>
          <p:cNvPr id="65" name="Google Shape;65;p15"/>
          <p:cNvSpPr/>
          <p:nvPr/>
        </p:nvSpPr>
        <p:spPr>
          <a:xfrm>
            <a:off x="7858125" y="0"/>
            <a:ext cx="1285875" cy="1285875"/>
          </a:xfrm>
          <a:custGeom>
            <a:avLst/>
            <a:gdLst/>
            <a:ahLst/>
            <a:cxnLst/>
            <a:rect l="l" t="t" r="r" b="b"/>
            <a:pathLst>
              <a:path w="1964987" h="1964987" extrusionOk="0">
                <a:moveTo>
                  <a:pt x="1964987" y="0"/>
                </a:moveTo>
                <a:lnTo>
                  <a:pt x="1964987" y="1964987"/>
                </a:lnTo>
                <a:lnTo>
                  <a:pt x="0" y="1964987"/>
                </a:lnTo>
                <a:cubicBezTo>
                  <a:pt x="0" y="879755"/>
                  <a:pt x="879755" y="0"/>
                  <a:pt x="1964987" y="0"/>
                </a:cubicBezTo>
                <a:close/>
              </a:path>
            </a:pathLst>
          </a:custGeom>
          <a:solidFill>
            <a:srgbClr val="FFBB5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100">
              <a:solidFill>
                <a:schemeClr val="lt1"/>
              </a:solidFill>
              <a:latin typeface="Erica One"/>
              <a:ea typeface="Erica One"/>
              <a:cs typeface="Erica One"/>
              <a:sym typeface="Erica One"/>
            </a:endParaRPr>
          </a:p>
        </p:txBody>
      </p:sp>
      <p:sp>
        <p:nvSpPr>
          <p:cNvPr id="66" name="Google Shape;66;p15"/>
          <p:cNvSpPr/>
          <p:nvPr/>
        </p:nvSpPr>
        <p:spPr>
          <a:xfrm>
            <a:off x="7858125" y="1285875"/>
            <a:ext cx="1285875" cy="1285875"/>
          </a:xfrm>
          <a:prstGeom prst="rect">
            <a:avLst/>
          </a:prstGeom>
          <a:solidFill>
            <a:srgbClr val="FF6C6B"/>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100">
              <a:solidFill>
                <a:schemeClr val="lt1"/>
              </a:solidFill>
              <a:latin typeface="Erica One"/>
              <a:ea typeface="Erica One"/>
              <a:cs typeface="Erica One"/>
              <a:sym typeface="Erica One"/>
            </a:endParaRPr>
          </a:p>
        </p:txBody>
      </p:sp>
      <p:pic>
        <p:nvPicPr>
          <p:cNvPr id="69" name="Google Shape;69;p15"/>
          <p:cNvPicPr preferRelativeResize="0"/>
          <p:nvPr/>
        </p:nvPicPr>
        <p:blipFill rotWithShape="1">
          <a:blip r:embed="rId2">
            <a:alphaModFix/>
          </a:blip>
          <a:srcRect/>
          <a:stretch/>
        </p:blipFill>
        <p:spPr>
          <a:xfrm>
            <a:off x="7249945" y="579373"/>
            <a:ext cx="1424287" cy="326819"/>
          </a:xfrm>
          <a:prstGeom prst="rect">
            <a:avLst/>
          </a:prstGeom>
          <a:noFill/>
          <a:ln>
            <a:noFill/>
          </a:ln>
        </p:spPr>
      </p:pic>
    </p:spTree>
    <p:extLst>
      <p:ext uri="{BB962C8B-B14F-4D97-AF65-F5344CB8AC3E}">
        <p14:creationId xmlns:p14="http://schemas.microsoft.com/office/powerpoint/2010/main" val="402962258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PPTMON slide">
  <p:cSld name="3_PPTMON slide">
    <p:spTree>
      <p:nvGrpSpPr>
        <p:cNvPr id="1" name="Shape 80"/>
        <p:cNvGrpSpPr/>
        <p:nvPr/>
      </p:nvGrpSpPr>
      <p:grpSpPr>
        <a:xfrm>
          <a:off x="0" y="0"/>
          <a:ext cx="0" cy="0"/>
          <a:chOff x="0" y="0"/>
          <a:chExt cx="0" cy="0"/>
        </a:xfrm>
      </p:grpSpPr>
      <p:sp>
        <p:nvSpPr>
          <p:cNvPr id="83" name="Google Shape;83;p17"/>
          <p:cNvSpPr/>
          <p:nvPr/>
        </p:nvSpPr>
        <p:spPr>
          <a:xfrm rot="10800000" flipH="1">
            <a:off x="7858125" y="1285874"/>
            <a:ext cx="1285875" cy="2571751"/>
          </a:xfrm>
          <a:custGeom>
            <a:avLst/>
            <a:gdLst/>
            <a:ahLst/>
            <a:cxnLst/>
            <a:rect l="l" t="t" r="r" b="b"/>
            <a:pathLst>
              <a:path w="2286000" h="4572002" extrusionOk="0">
                <a:moveTo>
                  <a:pt x="0" y="2286000"/>
                </a:moveTo>
                <a:lnTo>
                  <a:pt x="2286000" y="2286000"/>
                </a:lnTo>
                <a:lnTo>
                  <a:pt x="2286000" y="0"/>
                </a:lnTo>
                <a:cubicBezTo>
                  <a:pt x="1023477" y="0"/>
                  <a:pt x="0" y="1023478"/>
                  <a:pt x="0" y="2286000"/>
                </a:cubicBezTo>
                <a:close/>
                <a:moveTo>
                  <a:pt x="2286000" y="4572002"/>
                </a:moveTo>
                <a:lnTo>
                  <a:pt x="2286000" y="2286002"/>
                </a:lnTo>
                <a:lnTo>
                  <a:pt x="0" y="2286002"/>
                </a:lnTo>
                <a:cubicBezTo>
                  <a:pt x="0" y="3548525"/>
                  <a:pt x="1023477" y="4572002"/>
                  <a:pt x="2286000" y="4572002"/>
                </a:cubicBezTo>
                <a:close/>
              </a:path>
            </a:pathLst>
          </a:custGeom>
          <a:solidFill>
            <a:srgbClr val="FF6C6B"/>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100">
              <a:solidFill>
                <a:schemeClr val="lt1"/>
              </a:solidFill>
              <a:latin typeface="Erica One"/>
              <a:ea typeface="Erica One"/>
              <a:cs typeface="Erica One"/>
              <a:sym typeface="Erica One"/>
            </a:endParaRPr>
          </a:p>
        </p:txBody>
      </p:sp>
      <p:sp>
        <p:nvSpPr>
          <p:cNvPr id="85" name="Google Shape;85;p17"/>
          <p:cNvSpPr/>
          <p:nvPr/>
        </p:nvSpPr>
        <p:spPr>
          <a:xfrm>
            <a:off x="7858125" y="0"/>
            <a:ext cx="1285875" cy="1285875"/>
          </a:xfrm>
          <a:prstGeom prst="rect">
            <a:avLst/>
          </a:prstGeom>
          <a:solidFill>
            <a:srgbClr val="00495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100">
              <a:solidFill>
                <a:schemeClr val="lt1"/>
              </a:solidFill>
              <a:latin typeface="Erica One"/>
              <a:ea typeface="Erica One"/>
              <a:cs typeface="Erica One"/>
              <a:sym typeface="Erica One"/>
            </a:endParaRPr>
          </a:p>
        </p:txBody>
      </p:sp>
      <p:sp>
        <p:nvSpPr>
          <p:cNvPr id="86" name="Google Shape;86;p17"/>
          <p:cNvSpPr/>
          <p:nvPr/>
        </p:nvSpPr>
        <p:spPr>
          <a:xfrm>
            <a:off x="0" y="3857625"/>
            <a:ext cx="1285875" cy="1285875"/>
          </a:xfrm>
          <a:prstGeom prst="rect">
            <a:avLst/>
          </a:prstGeom>
          <a:solidFill>
            <a:srgbClr val="FF6C6B"/>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100">
              <a:solidFill>
                <a:schemeClr val="lt1"/>
              </a:solidFill>
              <a:latin typeface="Erica One"/>
              <a:ea typeface="Erica One"/>
              <a:cs typeface="Erica One"/>
              <a:sym typeface="Erica One"/>
            </a:endParaRPr>
          </a:p>
        </p:txBody>
      </p:sp>
      <p:sp>
        <p:nvSpPr>
          <p:cNvPr id="87" name="Google Shape;87;p17"/>
          <p:cNvSpPr/>
          <p:nvPr/>
        </p:nvSpPr>
        <p:spPr>
          <a:xfrm rot="10800000" flipH="1">
            <a:off x="0" y="2571750"/>
            <a:ext cx="1285875" cy="1285875"/>
          </a:xfrm>
          <a:custGeom>
            <a:avLst/>
            <a:gdLst/>
            <a:ahLst/>
            <a:cxnLst/>
            <a:rect l="l" t="t" r="r" b="b"/>
            <a:pathLst>
              <a:path w="1964987" h="1964987" extrusionOk="0">
                <a:moveTo>
                  <a:pt x="1964987" y="0"/>
                </a:moveTo>
                <a:lnTo>
                  <a:pt x="1964987" y="1964987"/>
                </a:lnTo>
                <a:lnTo>
                  <a:pt x="0" y="1964987"/>
                </a:lnTo>
                <a:cubicBezTo>
                  <a:pt x="0" y="879755"/>
                  <a:pt x="879755" y="0"/>
                  <a:pt x="1964987" y="0"/>
                </a:cubicBezTo>
                <a:close/>
              </a:path>
            </a:pathLst>
          </a:custGeom>
          <a:solidFill>
            <a:srgbClr val="FFBB5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100">
              <a:solidFill>
                <a:schemeClr val="lt1"/>
              </a:solidFill>
              <a:latin typeface="Erica One"/>
              <a:ea typeface="Erica One"/>
              <a:cs typeface="Erica One"/>
              <a:sym typeface="Erica One"/>
            </a:endParaRPr>
          </a:p>
        </p:txBody>
      </p:sp>
      <p:pic>
        <p:nvPicPr>
          <p:cNvPr id="88" name="Google Shape;88;p17"/>
          <p:cNvPicPr preferRelativeResize="0"/>
          <p:nvPr/>
        </p:nvPicPr>
        <p:blipFill rotWithShape="1">
          <a:blip r:embed="rId2">
            <a:alphaModFix/>
          </a:blip>
          <a:srcRect/>
          <a:stretch/>
        </p:blipFill>
        <p:spPr>
          <a:xfrm>
            <a:off x="710990" y="2059329"/>
            <a:ext cx="270332" cy="1024841"/>
          </a:xfrm>
          <a:prstGeom prst="rect">
            <a:avLst/>
          </a:prstGeom>
          <a:noFill/>
          <a:ln>
            <a:noFill/>
          </a:ln>
        </p:spPr>
      </p:pic>
      <p:pic>
        <p:nvPicPr>
          <p:cNvPr id="89" name="Google Shape;89;p17"/>
          <p:cNvPicPr preferRelativeResize="0"/>
          <p:nvPr/>
        </p:nvPicPr>
        <p:blipFill rotWithShape="1">
          <a:blip r:embed="rId3">
            <a:alphaModFix/>
          </a:blip>
          <a:srcRect/>
          <a:stretch/>
        </p:blipFill>
        <p:spPr>
          <a:xfrm>
            <a:off x="119997" y="3902930"/>
            <a:ext cx="967405" cy="1195265"/>
          </a:xfrm>
          <a:prstGeom prst="rect">
            <a:avLst/>
          </a:prstGeom>
          <a:noFill/>
          <a:ln>
            <a:noFill/>
          </a:ln>
        </p:spPr>
      </p:pic>
      <p:pic>
        <p:nvPicPr>
          <p:cNvPr id="90" name="Google Shape;90;p17"/>
          <p:cNvPicPr preferRelativeResize="0"/>
          <p:nvPr/>
        </p:nvPicPr>
        <p:blipFill rotWithShape="1">
          <a:blip r:embed="rId4">
            <a:alphaModFix/>
          </a:blip>
          <a:srcRect/>
          <a:stretch/>
        </p:blipFill>
        <p:spPr>
          <a:xfrm>
            <a:off x="7944737" y="2119991"/>
            <a:ext cx="1199263" cy="119526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8_PPTMON slide">
  <p:cSld name="8_PPTMON slide">
    <p:spTree>
      <p:nvGrpSpPr>
        <p:cNvPr id="1" name="Shape 147"/>
        <p:cNvGrpSpPr/>
        <p:nvPr/>
      </p:nvGrpSpPr>
      <p:grpSpPr>
        <a:xfrm>
          <a:off x="0" y="0"/>
          <a:ext cx="0" cy="0"/>
          <a:chOff x="0" y="0"/>
          <a:chExt cx="0" cy="0"/>
        </a:xfrm>
      </p:grpSpPr>
      <p:sp>
        <p:nvSpPr>
          <p:cNvPr id="150" name="Google Shape;150;p24"/>
          <p:cNvSpPr/>
          <p:nvPr/>
        </p:nvSpPr>
        <p:spPr>
          <a:xfrm>
            <a:off x="6572250" y="3857625"/>
            <a:ext cx="1285875" cy="1285875"/>
          </a:xfrm>
          <a:custGeom>
            <a:avLst/>
            <a:gdLst/>
            <a:ahLst/>
            <a:cxnLst/>
            <a:rect l="l" t="t" r="r" b="b"/>
            <a:pathLst>
              <a:path w="1964987" h="1964987" extrusionOk="0">
                <a:moveTo>
                  <a:pt x="1964987" y="0"/>
                </a:moveTo>
                <a:lnTo>
                  <a:pt x="1964987" y="1964987"/>
                </a:lnTo>
                <a:lnTo>
                  <a:pt x="0" y="1964987"/>
                </a:lnTo>
                <a:cubicBezTo>
                  <a:pt x="0" y="879755"/>
                  <a:pt x="879755" y="0"/>
                  <a:pt x="1964987" y="0"/>
                </a:cubicBezTo>
                <a:close/>
              </a:path>
            </a:pathLst>
          </a:custGeom>
          <a:solidFill>
            <a:srgbClr val="FFBB5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100">
              <a:solidFill>
                <a:schemeClr val="lt1"/>
              </a:solidFill>
              <a:latin typeface="Erica One"/>
              <a:ea typeface="Erica One"/>
              <a:cs typeface="Erica One"/>
              <a:sym typeface="Erica One"/>
            </a:endParaRPr>
          </a:p>
        </p:txBody>
      </p:sp>
      <p:sp>
        <p:nvSpPr>
          <p:cNvPr id="151" name="Google Shape;151;p24"/>
          <p:cNvSpPr/>
          <p:nvPr/>
        </p:nvSpPr>
        <p:spPr>
          <a:xfrm>
            <a:off x="7858125" y="3857625"/>
            <a:ext cx="1285875" cy="1285875"/>
          </a:xfrm>
          <a:prstGeom prst="rect">
            <a:avLst/>
          </a:prstGeom>
          <a:solidFill>
            <a:srgbClr val="FF6C6B"/>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100">
              <a:solidFill>
                <a:schemeClr val="lt1"/>
              </a:solidFill>
              <a:latin typeface="Erica One"/>
              <a:ea typeface="Erica One"/>
              <a:cs typeface="Erica One"/>
              <a:sym typeface="Erica One"/>
            </a:endParaRPr>
          </a:p>
        </p:txBody>
      </p:sp>
      <p:sp>
        <p:nvSpPr>
          <p:cNvPr id="152" name="Google Shape;152;p24"/>
          <p:cNvSpPr/>
          <p:nvPr/>
        </p:nvSpPr>
        <p:spPr>
          <a:xfrm rot="10800000" flipH="1">
            <a:off x="0" y="0"/>
            <a:ext cx="1285875" cy="1285875"/>
          </a:xfrm>
          <a:custGeom>
            <a:avLst/>
            <a:gdLst/>
            <a:ahLst/>
            <a:cxnLst/>
            <a:rect l="l" t="t" r="r" b="b"/>
            <a:pathLst>
              <a:path w="1964987" h="1964987" extrusionOk="0">
                <a:moveTo>
                  <a:pt x="1964987" y="0"/>
                </a:moveTo>
                <a:lnTo>
                  <a:pt x="1964987" y="1964987"/>
                </a:lnTo>
                <a:lnTo>
                  <a:pt x="0" y="1964987"/>
                </a:lnTo>
                <a:cubicBezTo>
                  <a:pt x="0" y="879755"/>
                  <a:pt x="879755" y="0"/>
                  <a:pt x="1964987" y="0"/>
                </a:cubicBezTo>
                <a:close/>
              </a:path>
            </a:pathLst>
          </a:custGeom>
          <a:solidFill>
            <a:srgbClr val="00495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100">
              <a:solidFill>
                <a:schemeClr val="lt1"/>
              </a:solidFill>
              <a:latin typeface="Erica One"/>
              <a:ea typeface="Erica One"/>
              <a:cs typeface="Erica One"/>
              <a:sym typeface="Erica One"/>
            </a:endParaRPr>
          </a:p>
        </p:txBody>
      </p:sp>
      <p:pic>
        <p:nvPicPr>
          <p:cNvPr id="153" name="Google Shape;153;p24"/>
          <p:cNvPicPr preferRelativeResize="0"/>
          <p:nvPr/>
        </p:nvPicPr>
        <p:blipFill rotWithShape="1">
          <a:blip r:embed="rId2">
            <a:alphaModFix/>
          </a:blip>
          <a:srcRect/>
          <a:stretch/>
        </p:blipFill>
        <p:spPr>
          <a:xfrm>
            <a:off x="792592" y="265106"/>
            <a:ext cx="2207041" cy="177532"/>
          </a:xfrm>
          <a:prstGeom prst="rect">
            <a:avLst/>
          </a:prstGeom>
          <a:noFill/>
          <a:ln>
            <a:noFill/>
          </a:ln>
        </p:spPr>
      </p:pic>
      <p:pic>
        <p:nvPicPr>
          <p:cNvPr id="154" name="Google Shape;154;p24"/>
          <p:cNvPicPr preferRelativeResize="0"/>
          <p:nvPr/>
        </p:nvPicPr>
        <p:blipFill rotWithShape="1">
          <a:blip r:embed="rId3">
            <a:alphaModFix/>
          </a:blip>
          <a:srcRect/>
          <a:stretch/>
        </p:blipFill>
        <p:spPr>
          <a:xfrm>
            <a:off x="7944737" y="3948235"/>
            <a:ext cx="1199263" cy="119526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8_PPTMON slide" preserve="1">
  <p:cSld name="9_PPTMON slide">
    <p:spTree>
      <p:nvGrpSpPr>
        <p:cNvPr id="1" name="Shape 147"/>
        <p:cNvGrpSpPr/>
        <p:nvPr/>
      </p:nvGrpSpPr>
      <p:grpSpPr>
        <a:xfrm>
          <a:off x="0" y="0"/>
          <a:ext cx="0" cy="0"/>
          <a:chOff x="0" y="0"/>
          <a:chExt cx="0" cy="0"/>
        </a:xfrm>
      </p:grpSpPr>
      <p:sp>
        <p:nvSpPr>
          <p:cNvPr id="152" name="Google Shape;152;p24"/>
          <p:cNvSpPr/>
          <p:nvPr/>
        </p:nvSpPr>
        <p:spPr>
          <a:xfrm rot="10800000" flipH="1">
            <a:off x="0" y="0"/>
            <a:ext cx="1285875" cy="1285875"/>
          </a:xfrm>
          <a:custGeom>
            <a:avLst/>
            <a:gdLst/>
            <a:ahLst/>
            <a:cxnLst/>
            <a:rect l="l" t="t" r="r" b="b"/>
            <a:pathLst>
              <a:path w="1964987" h="1964987" extrusionOk="0">
                <a:moveTo>
                  <a:pt x="1964987" y="0"/>
                </a:moveTo>
                <a:lnTo>
                  <a:pt x="1964987" y="1964987"/>
                </a:lnTo>
                <a:lnTo>
                  <a:pt x="0" y="1964987"/>
                </a:lnTo>
                <a:cubicBezTo>
                  <a:pt x="0" y="879755"/>
                  <a:pt x="879755" y="0"/>
                  <a:pt x="1964987" y="0"/>
                </a:cubicBezTo>
                <a:close/>
              </a:path>
            </a:pathLst>
          </a:custGeom>
          <a:solidFill>
            <a:srgbClr val="00495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100">
              <a:solidFill>
                <a:schemeClr val="lt1"/>
              </a:solidFill>
              <a:latin typeface="Erica One"/>
              <a:ea typeface="Erica One"/>
              <a:cs typeface="Erica One"/>
              <a:sym typeface="Erica One"/>
            </a:endParaRPr>
          </a:p>
        </p:txBody>
      </p:sp>
      <p:pic>
        <p:nvPicPr>
          <p:cNvPr id="153" name="Google Shape;153;p24"/>
          <p:cNvPicPr preferRelativeResize="0"/>
          <p:nvPr/>
        </p:nvPicPr>
        <p:blipFill rotWithShape="1">
          <a:blip r:embed="rId2">
            <a:alphaModFix/>
          </a:blip>
          <a:srcRect/>
          <a:stretch/>
        </p:blipFill>
        <p:spPr>
          <a:xfrm>
            <a:off x="792592" y="265106"/>
            <a:ext cx="2207041" cy="177532"/>
          </a:xfrm>
          <a:prstGeom prst="rect">
            <a:avLst/>
          </a:prstGeom>
          <a:noFill/>
          <a:ln>
            <a:noFill/>
          </a:ln>
        </p:spPr>
      </p:pic>
    </p:spTree>
    <p:extLst>
      <p:ext uri="{BB962C8B-B14F-4D97-AF65-F5344CB8AC3E}">
        <p14:creationId xmlns:p14="http://schemas.microsoft.com/office/powerpoint/2010/main" val="835146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PTMON custom">
  <p:cSld name="PPTMON custom">
    <p:spTree>
      <p:nvGrpSpPr>
        <p:cNvPr id="1" name="Shape 245"/>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PTMON slide">
  <p:cSld name="PPTMON slide">
    <p:spTree>
      <p:nvGrpSpPr>
        <p:cNvPr id="1" name="Shape 248"/>
        <p:cNvGrpSpPr/>
        <p:nvPr/>
      </p:nvGrpSpPr>
      <p:grpSpPr>
        <a:xfrm>
          <a:off x="0" y="0"/>
          <a:ext cx="0" cy="0"/>
          <a:chOff x="0" y="0"/>
          <a:chExt cx="0" cy="0"/>
        </a:xfrm>
      </p:grpSpPr>
      <p:pic>
        <p:nvPicPr>
          <p:cNvPr id="251" name="Google Shape;251;p36"/>
          <p:cNvPicPr preferRelativeResize="0"/>
          <p:nvPr/>
        </p:nvPicPr>
        <p:blipFill rotWithShape="1">
          <a:blip r:embed="rId2">
            <a:alphaModFix/>
          </a:blip>
          <a:srcRect/>
          <a:stretch/>
        </p:blipFill>
        <p:spPr>
          <a:xfrm>
            <a:off x="-184303" y="-3215196"/>
            <a:ext cx="1045358" cy="1199263"/>
          </a:xfrm>
          <a:prstGeom prst="rect">
            <a:avLst/>
          </a:prstGeom>
          <a:noFill/>
          <a:ln>
            <a:noFill/>
          </a:ln>
        </p:spPr>
      </p:pic>
      <p:pic>
        <p:nvPicPr>
          <p:cNvPr id="252" name="Google Shape;252;p36"/>
          <p:cNvPicPr preferRelativeResize="0"/>
          <p:nvPr/>
        </p:nvPicPr>
        <p:blipFill rotWithShape="1">
          <a:blip r:embed="rId3">
            <a:alphaModFix/>
          </a:blip>
          <a:srcRect/>
          <a:stretch/>
        </p:blipFill>
        <p:spPr>
          <a:xfrm>
            <a:off x="577066" y="-3215196"/>
            <a:ext cx="1199263" cy="1199263"/>
          </a:xfrm>
          <a:prstGeom prst="rect">
            <a:avLst/>
          </a:prstGeom>
          <a:noFill/>
          <a:ln>
            <a:noFill/>
          </a:ln>
        </p:spPr>
      </p:pic>
      <p:pic>
        <p:nvPicPr>
          <p:cNvPr id="253" name="Google Shape;253;p36"/>
          <p:cNvPicPr preferRelativeResize="0"/>
          <p:nvPr/>
        </p:nvPicPr>
        <p:blipFill rotWithShape="1">
          <a:blip r:embed="rId4">
            <a:alphaModFix/>
          </a:blip>
          <a:srcRect/>
          <a:stretch/>
        </p:blipFill>
        <p:spPr>
          <a:xfrm>
            <a:off x="1492340" y="-3213197"/>
            <a:ext cx="1199263" cy="1195265"/>
          </a:xfrm>
          <a:prstGeom prst="rect">
            <a:avLst/>
          </a:prstGeom>
          <a:noFill/>
          <a:ln>
            <a:noFill/>
          </a:ln>
        </p:spPr>
      </p:pic>
      <p:pic>
        <p:nvPicPr>
          <p:cNvPr id="254" name="Google Shape;254;p36"/>
          <p:cNvPicPr preferRelativeResize="0"/>
          <p:nvPr/>
        </p:nvPicPr>
        <p:blipFill rotWithShape="1">
          <a:blip r:embed="rId5">
            <a:alphaModFix/>
          </a:blip>
          <a:srcRect/>
          <a:stretch/>
        </p:blipFill>
        <p:spPr>
          <a:xfrm>
            <a:off x="151941" y="-1578951"/>
            <a:ext cx="1199263" cy="1195265"/>
          </a:xfrm>
          <a:prstGeom prst="rect">
            <a:avLst/>
          </a:prstGeom>
          <a:noFill/>
          <a:ln>
            <a:noFill/>
          </a:ln>
        </p:spPr>
      </p:pic>
      <p:pic>
        <p:nvPicPr>
          <p:cNvPr id="255" name="Google Shape;255;p36"/>
          <p:cNvPicPr preferRelativeResize="0"/>
          <p:nvPr/>
        </p:nvPicPr>
        <p:blipFill rotWithShape="1">
          <a:blip r:embed="rId6">
            <a:alphaModFix/>
          </a:blip>
          <a:srcRect/>
          <a:stretch/>
        </p:blipFill>
        <p:spPr>
          <a:xfrm>
            <a:off x="1288583" y="-1578951"/>
            <a:ext cx="1199263" cy="1195265"/>
          </a:xfrm>
          <a:prstGeom prst="rect">
            <a:avLst/>
          </a:prstGeom>
          <a:noFill/>
          <a:ln>
            <a:noFill/>
          </a:ln>
        </p:spPr>
      </p:pic>
      <p:pic>
        <p:nvPicPr>
          <p:cNvPr id="256" name="Google Shape;256;p36"/>
          <p:cNvPicPr preferRelativeResize="0"/>
          <p:nvPr/>
        </p:nvPicPr>
        <p:blipFill rotWithShape="1">
          <a:blip r:embed="rId7">
            <a:alphaModFix/>
          </a:blip>
          <a:srcRect/>
          <a:stretch/>
        </p:blipFill>
        <p:spPr>
          <a:xfrm>
            <a:off x="2425226" y="-1578951"/>
            <a:ext cx="1199263" cy="1195265"/>
          </a:xfrm>
          <a:prstGeom prst="rect">
            <a:avLst/>
          </a:prstGeom>
          <a:noFill/>
          <a:ln>
            <a:noFill/>
          </a:ln>
        </p:spPr>
      </p:pic>
      <p:pic>
        <p:nvPicPr>
          <p:cNvPr id="257" name="Google Shape;257;p36"/>
          <p:cNvPicPr preferRelativeResize="0"/>
          <p:nvPr/>
        </p:nvPicPr>
        <p:blipFill rotWithShape="1">
          <a:blip r:embed="rId8">
            <a:alphaModFix/>
          </a:blip>
          <a:srcRect/>
          <a:stretch/>
        </p:blipFill>
        <p:spPr>
          <a:xfrm>
            <a:off x="3561868" y="-1578951"/>
            <a:ext cx="1199263" cy="1195265"/>
          </a:xfrm>
          <a:prstGeom prst="rect">
            <a:avLst/>
          </a:prstGeom>
          <a:noFill/>
          <a:ln>
            <a:noFill/>
          </a:ln>
        </p:spPr>
      </p:pic>
      <p:pic>
        <p:nvPicPr>
          <p:cNvPr id="258" name="Google Shape;258;p36"/>
          <p:cNvPicPr preferRelativeResize="0"/>
          <p:nvPr/>
        </p:nvPicPr>
        <p:blipFill rotWithShape="1">
          <a:blip r:embed="rId9">
            <a:alphaModFix/>
          </a:blip>
          <a:srcRect/>
          <a:stretch/>
        </p:blipFill>
        <p:spPr>
          <a:xfrm>
            <a:off x="4698510" y="-1578951"/>
            <a:ext cx="1199263" cy="1195265"/>
          </a:xfrm>
          <a:prstGeom prst="rect">
            <a:avLst/>
          </a:prstGeom>
          <a:noFill/>
          <a:ln>
            <a:noFill/>
          </a:ln>
        </p:spPr>
      </p:pic>
      <p:pic>
        <p:nvPicPr>
          <p:cNvPr id="259" name="Google Shape;259;p36"/>
          <p:cNvPicPr preferRelativeResize="0"/>
          <p:nvPr/>
        </p:nvPicPr>
        <p:blipFill rotWithShape="1">
          <a:blip r:embed="rId10">
            <a:alphaModFix/>
          </a:blip>
          <a:srcRect/>
          <a:stretch/>
        </p:blipFill>
        <p:spPr>
          <a:xfrm>
            <a:off x="6090681" y="5818934"/>
            <a:ext cx="967405" cy="1195265"/>
          </a:xfrm>
          <a:prstGeom prst="rect">
            <a:avLst/>
          </a:prstGeom>
          <a:noFill/>
          <a:ln>
            <a:noFill/>
          </a:ln>
        </p:spPr>
      </p:pic>
      <p:pic>
        <p:nvPicPr>
          <p:cNvPr id="260" name="Google Shape;260;p36"/>
          <p:cNvPicPr preferRelativeResize="0"/>
          <p:nvPr/>
        </p:nvPicPr>
        <p:blipFill rotWithShape="1">
          <a:blip r:embed="rId11">
            <a:alphaModFix/>
          </a:blip>
          <a:srcRect/>
          <a:stretch/>
        </p:blipFill>
        <p:spPr>
          <a:xfrm>
            <a:off x="5835152" y="-1578951"/>
            <a:ext cx="1199263" cy="1195265"/>
          </a:xfrm>
          <a:prstGeom prst="rect">
            <a:avLst/>
          </a:prstGeom>
          <a:noFill/>
          <a:ln>
            <a:noFill/>
          </a:ln>
        </p:spPr>
      </p:pic>
      <p:pic>
        <p:nvPicPr>
          <p:cNvPr id="261" name="Google Shape;261;p36"/>
          <p:cNvPicPr preferRelativeResize="0"/>
          <p:nvPr/>
        </p:nvPicPr>
        <p:blipFill rotWithShape="1">
          <a:blip r:embed="rId12">
            <a:alphaModFix/>
          </a:blip>
          <a:srcRect/>
          <a:stretch/>
        </p:blipFill>
        <p:spPr>
          <a:xfrm>
            <a:off x="6971794" y="-1578951"/>
            <a:ext cx="1199263" cy="1195265"/>
          </a:xfrm>
          <a:prstGeom prst="rect">
            <a:avLst/>
          </a:prstGeom>
          <a:noFill/>
          <a:ln>
            <a:noFill/>
          </a:ln>
        </p:spPr>
      </p:pic>
      <p:pic>
        <p:nvPicPr>
          <p:cNvPr id="262" name="Google Shape;262;p36"/>
          <p:cNvPicPr preferRelativeResize="0"/>
          <p:nvPr/>
        </p:nvPicPr>
        <p:blipFill rotWithShape="1">
          <a:blip r:embed="rId13">
            <a:alphaModFix/>
          </a:blip>
          <a:srcRect/>
          <a:stretch/>
        </p:blipFill>
        <p:spPr>
          <a:xfrm>
            <a:off x="-1858821" y="5818934"/>
            <a:ext cx="1199263" cy="1195265"/>
          </a:xfrm>
          <a:prstGeom prst="rect">
            <a:avLst/>
          </a:prstGeom>
          <a:noFill/>
          <a:ln>
            <a:noFill/>
          </a:ln>
        </p:spPr>
      </p:pic>
      <p:pic>
        <p:nvPicPr>
          <p:cNvPr id="263" name="Google Shape;263;p36"/>
          <p:cNvPicPr preferRelativeResize="0"/>
          <p:nvPr/>
        </p:nvPicPr>
        <p:blipFill rotWithShape="1">
          <a:blip r:embed="rId14">
            <a:alphaModFix/>
          </a:blip>
          <a:srcRect/>
          <a:stretch/>
        </p:blipFill>
        <p:spPr>
          <a:xfrm>
            <a:off x="-533904" y="5818934"/>
            <a:ext cx="1199263" cy="1195265"/>
          </a:xfrm>
          <a:prstGeom prst="rect">
            <a:avLst/>
          </a:prstGeom>
          <a:noFill/>
          <a:ln>
            <a:noFill/>
          </a:ln>
        </p:spPr>
      </p:pic>
      <p:pic>
        <p:nvPicPr>
          <p:cNvPr id="264" name="Google Shape;264;p36"/>
          <p:cNvPicPr preferRelativeResize="0"/>
          <p:nvPr/>
        </p:nvPicPr>
        <p:blipFill rotWithShape="1">
          <a:blip r:embed="rId15">
            <a:alphaModFix/>
          </a:blip>
          <a:srcRect/>
          <a:stretch/>
        </p:blipFill>
        <p:spPr>
          <a:xfrm>
            <a:off x="791013" y="5818934"/>
            <a:ext cx="1199263" cy="1195265"/>
          </a:xfrm>
          <a:prstGeom prst="rect">
            <a:avLst/>
          </a:prstGeom>
          <a:noFill/>
          <a:ln>
            <a:noFill/>
          </a:ln>
        </p:spPr>
      </p:pic>
      <p:pic>
        <p:nvPicPr>
          <p:cNvPr id="265" name="Google Shape;265;p36"/>
          <p:cNvPicPr preferRelativeResize="0"/>
          <p:nvPr/>
        </p:nvPicPr>
        <p:blipFill rotWithShape="1">
          <a:blip r:embed="rId16">
            <a:alphaModFix/>
          </a:blip>
          <a:srcRect/>
          <a:stretch/>
        </p:blipFill>
        <p:spPr>
          <a:xfrm>
            <a:off x="2115930" y="5818934"/>
            <a:ext cx="1199263" cy="1195265"/>
          </a:xfrm>
          <a:prstGeom prst="rect">
            <a:avLst/>
          </a:prstGeom>
          <a:noFill/>
          <a:ln>
            <a:noFill/>
          </a:ln>
        </p:spPr>
      </p:pic>
      <p:pic>
        <p:nvPicPr>
          <p:cNvPr id="266" name="Google Shape;266;p36"/>
          <p:cNvPicPr preferRelativeResize="0"/>
          <p:nvPr/>
        </p:nvPicPr>
        <p:blipFill rotWithShape="1">
          <a:blip r:embed="rId17">
            <a:alphaModFix/>
          </a:blip>
          <a:srcRect/>
          <a:stretch/>
        </p:blipFill>
        <p:spPr>
          <a:xfrm>
            <a:off x="3440847" y="5818934"/>
            <a:ext cx="1199263" cy="1195265"/>
          </a:xfrm>
          <a:prstGeom prst="rect">
            <a:avLst/>
          </a:prstGeom>
          <a:noFill/>
          <a:ln>
            <a:noFill/>
          </a:ln>
        </p:spPr>
      </p:pic>
      <p:pic>
        <p:nvPicPr>
          <p:cNvPr id="267" name="Google Shape;267;p36"/>
          <p:cNvPicPr preferRelativeResize="0"/>
          <p:nvPr/>
        </p:nvPicPr>
        <p:blipFill rotWithShape="1">
          <a:blip r:embed="rId18">
            <a:alphaModFix/>
          </a:blip>
          <a:srcRect/>
          <a:stretch/>
        </p:blipFill>
        <p:spPr>
          <a:xfrm>
            <a:off x="4765764" y="5818934"/>
            <a:ext cx="1199263" cy="1195265"/>
          </a:xfrm>
          <a:prstGeom prst="rect">
            <a:avLst/>
          </a:prstGeom>
          <a:noFill/>
          <a:ln>
            <a:noFill/>
          </a:ln>
        </p:spPr>
      </p:pic>
      <p:pic>
        <p:nvPicPr>
          <p:cNvPr id="268" name="Google Shape;268;p36"/>
          <p:cNvPicPr preferRelativeResize="0"/>
          <p:nvPr/>
        </p:nvPicPr>
        <p:blipFill rotWithShape="1">
          <a:blip r:embed="rId19">
            <a:alphaModFix/>
          </a:blip>
          <a:srcRect/>
          <a:stretch/>
        </p:blipFill>
        <p:spPr>
          <a:xfrm>
            <a:off x="8108435" y="-1578951"/>
            <a:ext cx="1199263" cy="1195265"/>
          </a:xfrm>
          <a:prstGeom prst="rect">
            <a:avLst/>
          </a:prstGeom>
          <a:noFill/>
          <a:ln>
            <a:noFill/>
          </a:ln>
        </p:spPr>
      </p:pic>
      <p:pic>
        <p:nvPicPr>
          <p:cNvPr id="269" name="Google Shape;269;p36"/>
          <p:cNvPicPr preferRelativeResize="0"/>
          <p:nvPr/>
        </p:nvPicPr>
        <p:blipFill rotWithShape="1">
          <a:blip r:embed="rId20">
            <a:alphaModFix/>
          </a:blip>
          <a:srcRect/>
          <a:stretch/>
        </p:blipFill>
        <p:spPr>
          <a:xfrm>
            <a:off x="8508657" y="5818934"/>
            <a:ext cx="1045357" cy="1195265"/>
          </a:xfrm>
          <a:prstGeom prst="rect">
            <a:avLst/>
          </a:prstGeom>
          <a:noFill/>
          <a:ln>
            <a:noFill/>
          </a:ln>
        </p:spPr>
      </p:pic>
      <p:pic>
        <p:nvPicPr>
          <p:cNvPr id="270" name="Google Shape;270;p36"/>
          <p:cNvPicPr preferRelativeResize="0"/>
          <p:nvPr/>
        </p:nvPicPr>
        <p:blipFill rotWithShape="1">
          <a:blip r:embed="rId21">
            <a:alphaModFix/>
          </a:blip>
          <a:srcRect/>
          <a:stretch/>
        </p:blipFill>
        <p:spPr>
          <a:xfrm>
            <a:off x="7183741" y="5818934"/>
            <a:ext cx="1199263" cy="119526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5F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82" r:id="rId3"/>
    <p:sldLayoutId id="2147483662" r:id="rId4"/>
    <p:sldLayoutId id="2147483669" r:id="rId5"/>
    <p:sldLayoutId id="2147483684" r:id="rId6"/>
    <p:sldLayoutId id="2147483680" r:id="rId7"/>
    <p:sldLayoutId id="214748368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9.png"/><Relationship Id="rId1" Type="http://schemas.openxmlformats.org/officeDocument/2006/relationships/slideLayout" Target="../slideLayouts/slideLayout6.xml"/><Relationship Id="rId5" Type="http://schemas.microsoft.com/office/2007/relationships/hdphoto" Target="../media/hdphoto4.wdp"/><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6.xml"/><Relationship Id="rId5" Type="http://schemas.openxmlformats.org/officeDocument/2006/relationships/image" Target="../media/image57.svg"/><Relationship Id="rId4" Type="http://schemas.openxmlformats.org/officeDocument/2006/relationships/image" Target="../media/image5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p:nvPr/>
        </p:nvSpPr>
        <p:spPr>
          <a:xfrm>
            <a:off x="2451048" y="1642446"/>
            <a:ext cx="4767838" cy="1300326"/>
          </a:xfrm>
          <a:prstGeom prst="rect">
            <a:avLst/>
          </a:prstGeom>
          <a:noFill/>
          <a:ln>
            <a:noFill/>
          </a:ln>
        </p:spPr>
        <p:txBody>
          <a:bodyPr spcFirstLastPara="1" wrap="square" lIns="68575" tIns="34275" rIns="68575" bIns="34275" anchor="t" anchorCtr="0">
            <a:spAutoFit/>
          </a:bodyPr>
          <a:lstStyle/>
          <a:p>
            <a:pPr lvl="0"/>
            <a:r>
              <a:rPr lang="en-US" altLang="ko" sz="4000" dirty="0">
                <a:solidFill>
                  <a:srgbClr val="00495F"/>
                </a:solidFill>
                <a:latin typeface="Erica One"/>
                <a:ea typeface="Erica One"/>
                <a:cs typeface="Erica One"/>
                <a:sym typeface="Erica One"/>
              </a:rPr>
              <a:t>McDonalds’s buzz analysis</a:t>
            </a:r>
            <a:endParaRPr sz="4000" dirty="0">
              <a:solidFill>
                <a:srgbClr val="00495F"/>
              </a:solidFill>
              <a:latin typeface="Erica One"/>
              <a:ea typeface="Erica One"/>
              <a:cs typeface="Erica One"/>
              <a:sym typeface="Erica One"/>
            </a:endParaRPr>
          </a:p>
        </p:txBody>
      </p:sp>
      <p:sp>
        <p:nvSpPr>
          <p:cNvPr id="276" name="Google Shape;276;p37"/>
          <p:cNvSpPr txBox="1"/>
          <p:nvPr/>
        </p:nvSpPr>
        <p:spPr>
          <a:xfrm>
            <a:off x="3355042" y="3317194"/>
            <a:ext cx="5788958" cy="500107"/>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b="1" dirty="0">
                <a:solidFill>
                  <a:srgbClr val="00495F"/>
                </a:solidFill>
                <a:latin typeface="Poppins Light"/>
                <a:ea typeface="Poppins Light"/>
                <a:cs typeface="Poppins Light"/>
                <a:sym typeface="Poppins Light"/>
              </a:rPr>
              <a:t>Made by</a:t>
            </a:r>
            <a:r>
              <a:rPr lang="ru-RU" b="1" dirty="0">
                <a:solidFill>
                  <a:srgbClr val="00495F"/>
                </a:solidFill>
                <a:latin typeface="Poppins Light"/>
                <a:ea typeface="Poppins Light"/>
                <a:cs typeface="Poppins Light"/>
                <a:sym typeface="Poppins Light"/>
              </a:rPr>
              <a:t>:</a:t>
            </a:r>
          </a:p>
          <a:p>
            <a:pPr lvl="0"/>
            <a:r>
              <a:rPr lang="en-US" dirty="0" err="1">
                <a:solidFill>
                  <a:srgbClr val="00495F"/>
                </a:solidFill>
                <a:latin typeface="Poppins Light"/>
                <a:ea typeface="Poppins Light"/>
                <a:cs typeface="Poppins Light"/>
                <a:sym typeface="Poppins Light"/>
              </a:rPr>
              <a:t>Turakulov</a:t>
            </a:r>
            <a:r>
              <a:rPr lang="en-US" dirty="0">
                <a:solidFill>
                  <a:srgbClr val="00495F"/>
                </a:solidFill>
                <a:latin typeface="Poppins Light"/>
                <a:ea typeface="Poppins Light"/>
                <a:cs typeface="Poppins Light"/>
                <a:sym typeface="Poppins Light"/>
              </a:rPr>
              <a:t> A.</a:t>
            </a:r>
            <a:r>
              <a:rPr lang="ru-RU" dirty="0">
                <a:solidFill>
                  <a:srgbClr val="00495F"/>
                </a:solidFill>
                <a:latin typeface="Poppins Light"/>
                <a:ea typeface="Poppins Light"/>
                <a:cs typeface="Poppins Light"/>
                <a:sym typeface="Poppins Light"/>
              </a:rPr>
              <a:t>, </a:t>
            </a:r>
            <a:r>
              <a:rPr lang="en-US" dirty="0" err="1">
                <a:solidFill>
                  <a:srgbClr val="00495F"/>
                </a:solidFill>
                <a:latin typeface="Poppins Light"/>
                <a:ea typeface="Poppins Light"/>
                <a:cs typeface="Poppins Light"/>
                <a:sym typeface="Poppins Light"/>
              </a:rPr>
              <a:t>Sitdikova</a:t>
            </a:r>
            <a:r>
              <a:rPr lang="en-US" dirty="0">
                <a:solidFill>
                  <a:srgbClr val="00495F"/>
                </a:solidFill>
                <a:latin typeface="Poppins Light"/>
                <a:ea typeface="Poppins Light"/>
                <a:cs typeface="Poppins Light"/>
                <a:sym typeface="Poppins Light"/>
              </a:rPr>
              <a:t> Y., </a:t>
            </a:r>
            <a:r>
              <a:rPr lang="en-US" dirty="0" err="1">
                <a:solidFill>
                  <a:srgbClr val="00495F"/>
                </a:solidFill>
                <a:latin typeface="Poppins Light"/>
                <a:ea typeface="Poppins Light"/>
                <a:cs typeface="Poppins Light"/>
                <a:sym typeface="Poppins Light"/>
              </a:rPr>
              <a:t>Rakhimkulova</a:t>
            </a:r>
            <a:r>
              <a:rPr lang="en-US" dirty="0">
                <a:solidFill>
                  <a:srgbClr val="00495F"/>
                </a:solidFill>
                <a:latin typeface="Poppins Light"/>
                <a:ea typeface="Poppins Light"/>
                <a:cs typeface="Poppins Light"/>
                <a:sym typeface="Poppins Light"/>
              </a:rPr>
              <a:t> A., Yakovlev P.</a:t>
            </a:r>
          </a:p>
        </p:txBody>
      </p:sp>
      <p:pic>
        <p:nvPicPr>
          <p:cNvPr id="278" name="Google Shape;278;p37"/>
          <p:cNvPicPr preferRelativeResize="0"/>
          <p:nvPr/>
        </p:nvPicPr>
        <p:blipFill rotWithShape="1">
          <a:blip r:embed="rId3">
            <a:alphaModFix/>
          </a:blip>
          <a:srcRect/>
          <a:stretch/>
        </p:blipFill>
        <p:spPr>
          <a:xfrm>
            <a:off x="1713453" y="3673228"/>
            <a:ext cx="1475190" cy="1470272"/>
          </a:xfrm>
          <a:prstGeom prst="rect">
            <a:avLst/>
          </a:prstGeom>
          <a:noFill/>
          <a:ln>
            <a:noFill/>
          </a:ln>
        </p:spPr>
      </p:pic>
      <p:pic>
        <p:nvPicPr>
          <p:cNvPr id="1026" name="Picture 2">
            <a:extLst>
              <a:ext uri="{FF2B5EF4-FFF2-40B4-BE49-F238E27FC236}">
                <a16:creationId xmlns:a16="http://schemas.microsoft.com/office/drawing/2014/main" id="{601FA30A-80BD-43CC-8658-693AC86619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39" y="1986117"/>
            <a:ext cx="1957009" cy="19133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6DB49FC-0E8E-4B06-99A3-EB23F873E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369435"/>
            <a:ext cx="4813300" cy="2839373"/>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95;p38">
            <a:extLst>
              <a:ext uri="{FF2B5EF4-FFF2-40B4-BE49-F238E27FC236}">
                <a16:creationId xmlns:a16="http://schemas.microsoft.com/office/drawing/2014/main" id="{AD0E149C-B5C8-403B-B7E1-6C8427FAFFAA}"/>
              </a:ext>
            </a:extLst>
          </p:cNvPr>
          <p:cNvSpPr txBox="1"/>
          <p:nvPr/>
        </p:nvSpPr>
        <p:spPr>
          <a:xfrm>
            <a:off x="604762" y="460903"/>
            <a:ext cx="6831088" cy="484718"/>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2700" dirty="0">
                <a:solidFill>
                  <a:srgbClr val="00495F"/>
                </a:solidFill>
                <a:latin typeface="Erica One"/>
                <a:ea typeface="Erica One"/>
                <a:cs typeface="Erica One"/>
                <a:sym typeface="Erica One"/>
              </a:rPr>
              <a:t>LENGHTS OF REVIEW VS RATINGS</a:t>
            </a:r>
            <a:endParaRPr sz="2700" dirty="0">
              <a:solidFill>
                <a:srgbClr val="00495F"/>
              </a:solidFill>
              <a:latin typeface="Erica One"/>
              <a:ea typeface="Erica One"/>
              <a:cs typeface="Erica One"/>
              <a:sym typeface="Erica One"/>
            </a:endParaRPr>
          </a:p>
        </p:txBody>
      </p:sp>
      <p:sp>
        <p:nvSpPr>
          <p:cNvPr id="4" name="Google Shape;295;p38">
            <a:extLst>
              <a:ext uri="{FF2B5EF4-FFF2-40B4-BE49-F238E27FC236}">
                <a16:creationId xmlns:a16="http://schemas.microsoft.com/office/drawing/2014/main" id="{DA274260-A1D5-4E74-88C6-811354F5A100}"/>
              </a:ext>
            </a:extLst>
          </p:cNvPr>
          <p:cNvSpPr txBox="1"/>
          <p:nvPr/>
        </p:nvSpPr>
        <p:spPr>
          <a:xfrm>
            <a:off x="5840145" y="1646515"/>
            <a:ext cx="1735405" cy="2285211"/>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1200" dirty="0">
                <a:solidFill>
                  <a:srgbClr val="00495F"/>
                </a:solidFill>
                <a:latin typeface="Poppins Light" panose="020B0604020202020204" charset="0"/>
                <a:ea typeface="Erica One"/>
                <a:cs typeface="Poppins Light" panose="020B0604020202020204" charset="0"/>
                <a:sym typeface="Erica One"/>
              </a:rPr>
              <a:t>THE LOWER THE RATING FOR THE APP, THE MORE WORDS</a:t>
            </a:r>
            <a:r>
              <a:rPr lang="ru-RU" sz="1200" dirty="0">
                <a:solidFill>
                  <a:srgbClr val="00495F"/>
                </a:solidFill>
                <a:latin typeface="Poppins Light" panose="020B0604020202020204" charset="0"/>
                <a:ea typeface="Erica One"/>
                <a:cs typeface="Poppins Light" panose="020B0604020202020204" charset="0"/>
                <a:sym typeface="Erica One"/>
              </a:rPr>
              <a:t> </a:t>
            </a:r>
            <a:r>
              <a:rPr lang="en-US" sz="1200" dirty="0">
                <a:solidFill>
                  <a:srgbClr val="00495F"/>
                </a:solidFill>
                <a:latin typeface="Poppins Light" panose="020B0604020202020204" charset="0"/>
                <a:ea typeface="Erica One"/>
                <a:cs typeface="Poppins Light" panose="020B0604020202020204" charset="0"/>
                <a:sym typeface="Erica One"/>
              </a:rPr>
              <a:t>IN AVERAGE THE REVIEW CONTAINS </a:t>
            </a:r>
          </a:p>
          <a:p>
            <a:pPr marL="0" marR="0" lvl="0" indent="0" algn="l" rtl="0">
              <a:spcBef>
                <a:spcPts val="0"/>
              </a:spcBef>
              <a:spcAft>
                <a:spcPts val="0"/>
              </a:spcAft>
              <a:buNone/>
            </a:pPr>
            <a:endParaRPr lang="en-US" sz="1200" dirty="0">
              <a:solidFill>
                <a:srgbClr val="00495F"/>
              </a:solidFill>
              <a:latin typeface="Poppins Light" panose="020B0604020202020204" charset="0"/>
              <a:ea typeface="Erica One"/>
              <a:cs typeface="Poppins Light" panose="020B0604020202020204" charset="0"/>
              <a:sym typeface="Erica One"/>
            </a:endParaRPr>
          </a:p>
          <a:p>
            <a:pPr marL="0" marR="0" lvl="0" indent="0" algn="l" rtl="0">
              <a:spcBef>
                <a:spcPts val="0"/>
              </a:spcBef>
              <a:spcAft>
                <a:spcPts val="0"/>
              </a:spcAft>
              <a:buNone/>
            </a:pPr>
            <a:r>
              <a:rPr lang="en-US" sz="1200" dirty="0">
                <a:solidFill>
                  <a:srgbClr val="00495F"/>
                </a:solidFill>
                <a:latin typeface="Poppins Light" panose="020B0604020202020204" charset="0"/>
                <a:ea typeface="Erica One"/>
                <a:cs typeface="Poppins Light" panose="020B0604020202020204" charset="0"/>
                <a:sym typeface="Erica One"/>
              </a:rPr>
              <a:t>=&gt;</a:t>
            </a:r>
            <a:r>
              <a:rPr lang="ru-RU" sz="1200" dirty="0">
                <a:solidFill>
                  <a:srgbClr val="00495F"/>
                </a:solidFill>
                <a:latin typeface="Poppins Light" panose="020B0604020202020204" charset="0"/>
                <a:ea typeface="Erica One"/>
                <a:cs typeface="Poppins Light" panose="020B0604020202020204" charset="0"/>
                <a:sym typeface="Erica One"/>
              </a:rPr>
              <a:t> </a:t>
            </a:r>
            <a:r>
              <a:rPr lang="en-US" sz="1200" dirty="0">
                <a:solidFill>
                  <a:srgbClr val="00495F"/>
                </a:solidFill>
                <a:latin typeface="Poppins Light" panose="020B0604020202020204" charset="0"/>
                <a:ea typeface="Erica One"/>
                <a:cs typeface="Poppins Light" panose="020B0604020202020204" charset="0"/>
                <a:sym typeface="Erica One"/>
              </a:rPr>
              <a:t>USERS TEND TO EXPRESS THEIR OPINION IN A MORE EXPLICIT WAY IF THEY ARE UNHAPPY WITH THE SERVICE</a:t>
            </a:r>
            <a:endParaRPr sz="1200" dirty="0">
              <a:solidFill>
                <a:srgbClr val="00495F"/>
              </a:solidFill>
              <a:latin typeface="Poppins Light" panose="020B0604020202020204" charset="0"/>
              <a:ea typeface="Erica One"/>
              <a:cs typeface="Poppins Light" panose="020B0604020202020204" charset="0"/>
              <a:sym typeface="Erica One"/>
            </a:endParaRPr>
          </a:p>
        </p:txBody>
      </p:sp>
    </p:spTree>
    <p:extLst>
      <p:ext uri="{BB962C8B-B14F-4D97-AF65-F5344CB8AC3E}">
        <p14:creationId xmlns:p14="http://schemas.microsoft.com/office/powerpoint/2010/main" val="3651340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EBFE7AA1-E5B2-40F2-B208-0F0E49157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1209675"/>
            <a:ext cx="5232400" cy="3363653"/>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95;p38">
            <a:extLst>
              <a:ext uri="{FF2B5EF4-FFF2-40B4-BE49-F238E27FC236}">
                <a16:creationId xmlns:a16="http://schemas.microsoft.com/office/drawing/2014/main" id="{312F03DD-BCB3-4518-97D0-C747BFCE9E3E}"/>
              </a:ext>
            </a:extLst>
          </p:cNvPr>
          <p:cNvSpPr txBox="1"/>
          <p:nvPr/>
        </p:nvSpPr>
        <p:spPr>
          <a:xfrm>
            <a:off x="261862" y="411692"/>
            <a:ext cx="7726438" cy="484718"/>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2700" dirty="0">
                <a:solidFill>
                  <a:srgbClr val="00495F"/>
                </a:solidFill>
                <a:latin typeface="Erica One"/>
                <a:ea typeface="Erica One"/>
                <a:cs typeface="Erica One"/>
                <a:sym typeface="Erica One"/>
              </a:rPr>
              <a:t>COMPANIES AND LENGHTS OF REVIEW</a:t>
            </a:r>
            <a:endParaRPr sz="2700" dirty="0">
              <a:solidFill>
                <a:srgbClr val="00495F"/>
              </a:solidFill>
              <a:latin typeface="Erica One"/>
              <a:ea typeface="Erica One"/>
              <a:cs typeface="Erica One"/>
              <a:sym typeface="Erica One"/>
            </a:endParaRPr>
          </a:p>
        </p:txBody>
      </p:sp>
      <p:sp>
        <p:nvSpPr>
          <p:cNvPr id="4" name="Google Shape;295;p38">
            <a:extLst>
              <a:ext uri="{FF2B5EF4-FFF2-40B4-BE49-F238E27FC236}">
                <a16:creationId xmlns:a16="http://schemas.microsoft.com/office/drawing/2014/main" id="{D8269A52-7463-4324-A1AE-80D4E4F04872}"/>
              </a:ext>
            </a:extLst>
          </p:cNvPr>
          <p:cNvSpPr txBox="1"/>
          <p:nvPr/>
        </p:nvSpPr>
        <p:spPr>
          <a:xfrm>
            <a:off x="5992545" y="2167808"/>
            <a:ext cx="1735405" cy="807883"/>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1200" dirty="0">
                <a:solidFill>
                  <a:srgbClr val="00495F"/>
                </a:solidFill>
                <a:latin typeface="Poppins Light" panose="020B0604020202020204" charset="0"/>
                <a:ea typeface="Erica One"/>
                <a:cs typeface="Poppins Light" panose="020B0604020202020204" charset="0"/>
                <a:sym typeface="Erica One"/>
              </a:rPr>
              <a:t>THE LONGEST REVIEWS ARE LEFT BY THE USERS OF THE MCDONALD’S APP</a:t>
            </a:r>
            <a:endParaRPr sz="1200" dirty="0">
              <a:solidFill>
                <a:srgbClr val="00495F"/>
              </a:solidFill>
              <a:latin typeface="Poppins Light" panose="020B0604020202020204" charset="0"/>
              <a:ea typeface="Erica One"/>
              <a:cs typeface="Poppins Light" panose="020B0604020202020204" charset="0"/>
              <a:sym typeface="Erica One"/>
            </a:endParaRPr>
          </a:p>
        </p:txBody>
      </p:sp>
    </p:spTree>
    <p:extLst>
      <p:ext uri="{BB962C8B-B14F-4D97-AF65-F5344CB8AC3E}">
        <p14:creationId xmlns:p14="http://schemas.microsoft.com/office/powerpoint/2010/main" val="291524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0"/>
          <p:cNvSpPr/>
          <p:nvPr/>
        </p:nvSpPr>
        <p:spPr>
          <a:xfrm>
            <a:off x="2155372" y="1349828"/>
            <a:ext cx="4833257" cy="2443843"/>
          </a:xfrm>
          <a:prstGeom prst="rect">
            <a:avLst/>
          </a:prstGeom>
          <a:solidFill>
            <a:srgbClr val="FF6C6B"/>
          </a:solidFill>
          <a:ln>
            <a:noFill/>
          </a:ln>
          <a:effectLst>
            <a:outerShdw blurRad="50800" dist="63500" dir="2700000" algn="tl" rotWithShape="0">
              <a:srgbClr val="000000">
                <a:alpha val="20000"/>
              </a:srgbClr>
            </a:outerShdw>
          </a:effectLst>
        </p:spPr>
        <p:txBody>
          <a:bodyPr spcFirstLastPara="1" wrap="square" lIns="68575" tIns="34275" rIns="68575" bIns="34275" anchor="ctr" anchorCtr="0">
            <a:noAutofit/>
          </a:bodyPr>
          <a:lstStyle/>
          <a:p>
            <a:pPr lvl="0" algn="ctr"/>
            <a:r>
              <a:rPr lang="en-US" altLang="ko" sz="2800" dirty="0">
                <a:solidFill>
                  <a:schemeClr val="bg1"/>
                </a:solidFill>
                <a:latin typeface="Erica One"/>
                <a:ea typeface="Erica One"/>
                <a:cs typeface="Erica One"/>
                <a:sym typeface="Erica One"/>
              </a:rPr>
              <a:t> Semantic analysis and the reputational metrics</a:t>
            </a:r>
            <a:endParaRPr lang="en-US" sz="2800" dirty="0">
              <a:solidFill>
                <a:schemeClr val="bg1"/>
              </a:solidFill>
              <a:latin typeface="Erica One"/>
              <a:ea typeface="Erica One"/>
              <a:cs typeface="Erica One"/>
              <a:sym typeface="Erica One"/>
            </a:endParaRPr>
          </a:p>
        </p:txBody>
      </p:sp>
    </p:spTree>
    <p:extLst>
      <p:ext uri="{BB962C8B-B14F-4D97-AF65-F5344CB8AC3E}">
        <p14:creationId xmlns:p14="http://schemas.microsoft.com/office/powerpoint/2010/main" val="456878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B5398A9F-9844-432F-B617-1793B05355A6}"/>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536943" y="1737590"/>
            <a:ext cx="8405037" cy="3033771"/>
          </a:xfrm>
          <a:prstGeom prst="rect">
            <a:avLst/>
          </a:prstGeom>
        </p:spPr>
      </p:pic>
      <p:sp>
        <p:nvSpPr>
          <p:cNvPr id="3" name="Прямоугольник 2">
            <a:extLst>
              <a:ext uri="{FF2B5EF4-FFF2-40B4-BE49-F238E27FC236}">
                <a16:creationId xmlns:a16="http://schemas.microsoft.com/office/drawing/2014/main" id="{E08FC163-2E75-4833-8187-62E914BFEADE}"/>
              </a:ext>
            </a:extLst>
          </p:cNvPr>
          <p:cNvSpPr/>
          <p:nvPr/>
        </p:nvSpPr>
        <p:spPr>
          <a:xfrm>
            <a:off x="1346735" y="988109"/>
            <a:ext cx="7150396" cy="646331"/>
          </a:xfrm>
          <a:prstGeom prst="rect">
            <a:avLst/>
          </a:prstGeom>
        </p:spPr>
        <p:txBody>
          <a:bodyPr wrap="square">
            <a:spAutoFit/>
          </a:bodyPr>
          <a:lstStyle/>
          <a:p>
            <a:r>
              <a:rPr lang="en-US" sz="900" dirty="0">
                <a:solidFill>
                  <a:srgbClr val="212121"/>
                </a:solidFill>
                <a:latin typeface="Poppins Light" panose="020B0604020202020204" charset="0"/>
                <a:cs typeface="Poppins Light" panose="020B0604020202020204" charset="0"/>
              </a:rPr>
              <a:t>In order to perform sentiment analysis we will use the Valence Aware Dictionary and </a:t>
            </a:r>
            <a:r>
              <a:rPr lang="en-US" sz="900" dirty="0" err="1">
                <a:solidFill>
                  <a:srgbClr val="212121"/>
                </a:solidFill>
                <a:latin typeface="Poppins Light" panose="020B0604020202020204" charset="0"/>
                <a:cs typeface="Poppins Light" panose="020B0604020202020204" charset="0"/>
              </a:rPr>
              <a:t>sEntiment</a:t>
            </a:r>
            <a:r>
              <a:rPr lang="en-US" sz="900" dirty="0">
                <a:solidFill>
                  <a:srgbClr val="212121"/>
                </a:solidFill>
                <a:latin typeface="Poppins Light" panose="020B0604020202020204" charset="0"/>
                <a:cs typeface="Poppins Light" panose="020B0604020202020204" charset="0"/>
              </a:rPr>
              <a:t> Reasoner (VADER) in NLTK. The sentiment lexicon in VADER is a list of lexical features like words and phrases labeled as positive or negative according to their semantic orientation. Its rule-based approach is especially good at detecting sentiments in common applications like social media posts, product or service reviews, and survey responses.</a:t>
            </a:r>
            <a:endParaRPr lang="ru-RU" sz="900" dirty="0">
              <a:cs typeface="Poppins Light" panose="020B0604020202020204" charset="0"/>
            </a:endParaRPr>
          </a:p>
        </p:txBody>
      </p:sp>
      <p:sp>
        <p:nvSpPr>
          <p:cNvPr id="4" name="Google Shape;295;p38">
            <a:extLst>
              <a:ext uri="{FF2B5EF4-FFF2-40B4-BE49-F238E27FC236}">
                <a16:creationId xmlns:a16="http://schemas.microsoft.com/office/drawing/2014/main" id="{E7E2D4AC-1C90-4EDA-A99E-2F0B4C249A3A}"/>
              </a:ext>
            </a:extLst>
          </p:cNvPr>
          <p:cNvSpPr txBox="1"/>
          <p:nvPr/>
        </p:nvSpPr>
        <p:spPr>
          <a:xfrm>
            <a:off x="1346735" y="467661"/>
            <a:ext cx="7726438" cy="484718"/>
          </a:xfrm>
          <a:prstGeom prst="rect">
            <a:avLst/>
          </a:prstGeom>
          <a:noFill/>
          <a:ln>
            <a:noFill/>
          </a:ln>
        </p:spPr>
        <p:txBody>
          <a:bodyPr spcFirstLastPara="1" wrap="square" lIns="68575" tIns="34275" rIns="68575" bIns="34275" anchor="ctr" anchorCtr="0">
            <a:spAutoFit/>
          </a:bodyPr>
          <a:lstStyle/>
          <a:p>
            <a:pPr lvl="0"/>
            <a:r>
              <a:rPr lang="en-US" sz="2700" dirty="0">
                <a:solidFill>
                  <a:srgbClr val="00495F"/>
                </a:solidFill>
                <a:latin typeface="Erica One"/>
                <a:ea typeface="Erica One"/>
                <a:cs typeface="Erica One"/>
                <a:sym typeface="Erica One"/>
              </a:rPr>
              <a:t>Semantic analysis </a:t>
            </a:r>
            <a:endParaRPr sz="2700" dirty="0">
              <a:solidFill>
                <a:srgbClr val="00495F"/>
              </a:solidFill>
              <a:latin typeface="Erica One"/>
              <a:ea typeface="Erica One"/>
              <a:cs typeface="Erica One"/>
              <a:sym typeface="Erica One"/>
            </a:endParaRPr>
          </a:p>
        </p:txBody>
      </p:sp>
    </p:spTree>
    <p:extLst>
      <p:ext uri="{BB962C8B-B14F-4D97-AF65-F5344CB8AC3E}">
        <p14:creationId xmlns:p14="http://schemas.microsoft.com/office/powerpoint/2010/main" val="3961494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Диаграмма 3">
            <a:extLst>
              <a:ext uri="{FF2B5EF4-FFF2-40B4-BE49-F238E27FC236}">
                <a16:creationId xmlns:a16="http://schemas.microsoft.com/office/drawing/2014/main" id="{550C048B-75D2-4E67-8467-8CC4197AED34}"/>
              </a:ext>
            </a:extLst>
          </p:cNvPr>
          <p:cNvGraphicFramePr/>
          <p:nvPr>
            <p:extLst>
              <p:ext uri="{D42A27DB-BD31-4B8C-83A1-F6EECF244321}">
                <p14:modId xmlns:p14="http://schemas.microsoft.com/office/powerpoint/2010/main" val="1807688998"/>
              </p:ext>
            </p:extLst>
          </p:nvPr>
        </p:nvGraphicFramePr>
        <p:xfrm>
          <a:off x="568841" y="1348489"/>
          <a:ext cx="7836195" cy="2875959"/>
        </p:xfrm>
        <a:graphic>
          <a:graphicData uri="http://schemas.openxmlformats.org/drawingml/2006/chart">
            <c:chart xmlns:c="http://schemas.openxmlformats.org/drawingml/2006/chart" xmlns:r="http://schemas.openxmlformats.org/officeDocument/2006/relationships" r:id="rId2"/>
          </a:graphicData>
        </a:graphic>
      </p:graphicFrame>
      <p:sp>
        <p:nvSpPr>
          <p:cNvPr id="5" name="Google Shape;295;p38">
            <a:extLst>
              <a:ext uri="{FF2B5EF4-FFF2-40B4-BE49-F238E27FC236}">
                <a16:creationId xmlns:a16="http://schemas.microsoft.com/office/drawing/2014/main" id="{398A40EB-5F3E-465B-BF3B-3A71DB1DE943}"/>
              </a:ext>
            </a:extLst>
          </p:cNvPr>
          <p:cNvSpPr txBox="1"/>
          <p:nvPr/>
        </p:nvSpPr>
        <p:spPr>
          <a:xfrm>
            <a:off x="1346735" y="467661"/>
            <a:ext cx="7726438" cy="484718"/>
          </a:xfrm>
          <a:prstGeom prst="rect">
            <a:avLst/>
          </a:prstGeom>
          <a:noFill/>
          <a:ln>
            <a:noFill/>
          </a:ln>
        </p:spPr>
        <p:txBody>
          <a:bodyPr spcFirstLastPara="1" wrap="square" lIns="68575" tIns="34275" rIns="68575" bIns="34275" anchor="ctr" anchorCtr="0">
            <a:spAutoFit/>
          </a:bodyPr>
          <a:lstStyle/>
          <a:p>
            <a:pPr lvl="0"/>
            <a:r>
              <a:rPr lang="en-US" sz="2700" dirty="0">
                <a:solidFill>
                  <a:srgbClr val="00495F"/>
                </a:solidFill>
                <a:latin typeface="Erica One"/>
                <a:ea typeface="Erica One"/>
                <a:cs typeface="Erica One"/>
                <a:sym typeface="Erica One"/>
              </a:rPr>
              <a:t>Semantic analysis </a:t>
            </a:r>
            <a:endParaRPr sz="2700" dirty="0">
              <a:solidFill>
                <a:srgbClr val="00495F"/>
              </a:solidFill>
              <a:latin typeface="Erica One"/>
              <a:ea typeface="Erica One"/>
              <a:cs typeface="Erica One"/>
              <a:sym typeface="Erica One"/>
            </a:endParaRPr>
          </a:p>
        </p:txBody>
      </p:sp>
    </p:spTree>
    <p:extLst>
      <p:ext uri="{BB962C8B-B14F-4D97-AF65-F5344CB8AC3E}">
        <p14:creationId xmlns:p14="http://schemas.microsoft.com/office/powerpoint/2010/main" val="254208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2F2C4685-93ED-4744-9A68-D36C3E08B43F}"/>
              </a:ext>
            </a:extLst>
          </p:cNvPr>
          <p:cNvPicPr>
            <a:picLocks noChangeAspect="1"/>
          </p:cNvPicPr>
          <p:nvPr/>
        </p:nvPicPr>
        <p:blipFill>
          <a:blip r:embed="rId2"/>
          <a:stretch>
            <a:fillRect/>
          </a:stretch>
        </p:blipFill>
        <p:spPr>
          <a:xfrm>
            <a:off x="1224556" y="1311275"/>
            <a:ext cx="4938448" cy="2915979"/>
          </a:xfrm>
          <a:prstGeom prst="rect">
            <a:avLst/>
          </a:prstGeom>
        </p:spPr>
      </p:pic>
      <p:sp>
        <p:nvSpPr>
          <p:cNvPr id="3" name="Google Shape;295;p38">
            <a:extLst>
              <a:ext uri="{FF2B5EF4-FFF2-40B4-BE49-F238E27FC236}">
                <a16:creationId xmlns:a16="http://schemas.microsoft.com/office/drawing/2014/main" id="{D20E96C3-9E90-46FD-B1A3-6F01B6DE8892}"/>
              </a:ext>
            </a:extLst>
          </p:cNvPr>
          <p:cNvSpPr txBox="1"/>
          <p:nvPr/>
        </p:nvSpPr>
        <p:spPr>
          <a:xfrm>
            <a:off x="1346735" y="467661"/>
            <a:ext cx="7726438" cy="484718"/>
          </a:xfrm>
          <a:prstGeom prst="rect">
            <a:avLst/>
          </a:prstGeom>
          <a:noFill/>
          <a:ln>
            <a:noFill/>
          </a:ln>
        </p:spPr>
        <p:txBody>
          <a:bodyPr spcFirstLastPara="1" wrap="square" lIns="68575" tIns="34275" rIns="68575" bIns="34275" anchor="ctr" anchorCtr="0">
            <a:spAutoFit/>
          </a:bodyPr>
          <a:lstStyle/>
          <a:p>
            <a:pPr lvl="0"/>
            <a:r>
              <a:rPr lang="en-US" sz="2700" dirty="0">
                <a:solidFill>
                  <a:srgbClr val="00495F"/>
                </a:solidFill>
                <a:latin typeface="Erica One"/>
                <a:ea typeface="Erica One"/>
                <a:cs typeface="Erica One"/>
                <a:sym typeface="Erica One"/>
              </a:rPr>
              <a:t>Semantic analysis </a:t>
            </a:r>
            <a:endParaRPr sz="2700" dirty="0">
              <a:solidFill>
                <a:srgbClr val="00495F"/>
              </a:solidFill>
              <a:latin typeface="Erica One"/>
              <a:ea typeface="Erica One"/>
              <a:cs typeface="Erica One"/>
              <a:sym typeface="Erica One"/>
            </a:endParaRPr>
          </a:p>
        </p:txBody>
      </p:sp>
      <p:sp>
        <p:nvSpPr>
          <p:cNvPr id="4" name="Google Shape;295;p38">
            <a:extLst>
              <a:ext uri="{FF2B5EF4-FFF2-40B4-BE49-F238E27FC236}">
                <a16:creationId xmlns:a16="http://schemas.microsoft.com/office/drawing/2014/main" id="{97C11A07-CD22-434E-A3D0-8C877D248AA2}"/>
              </a:ext>
            </a:extLst>
          </p:cNvPr>
          <p:cNvSpPr txBox="1"/>
          <p:nvPr/>
        </p:nvSpPr>
        <p:spPr>
          <a:xfrm>
            <a:off x="6594936" y="1777860"/>
            <a:ext cx="1735405" cy="1177215"/>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1200" dirty="0">
                <a:solidFill>
                  <a:schemeClr val="tx1"/>
                </a:solidFill>
                <a:latin typeface="Poppins Light" panose="020B0604020202020204" charset="0"/>
                <a:ea typeface="Erica One"/>
                <a:cs typeface="Poppins Light" panose="020B0604020202020204" charset="0"/>
                <a:sym typeface="Erica One"/>
              </a:rPr>
              <a:t>IF A REVIEW HAS NEGATIVE POLARITY, THE NUMBER OF WORDS INCREASES – THE SAME AS IN CASE WITH RATINGS </a:t>
            </a:r>
          </a:p>
        </p:txBody>
      </p:sp>
    </p:spTree>
    <p:extLst>
      <p:ext uri="{BB962C8B-B14F-4D97-AF65-F5344CB8AC3E}">
        <p14:creationId xmlns:p14="http://schemas.microsoft.com/office/powerpoint/2010/main" val="557149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DC326028-8EA3-4BF2-A2D0-E45C9C26A18E}"/>
              </a:ext>
            </a:extLst>
          </p:cNvPr>
          <p:cNvPicPr>
            <a:picLocks noChangeAspect="1"/>
          </p:cNvPicPr>
          <p:nvPr/>
        </p:nvPicPr>
        <p:blipFill>
          <a:blip r:embed="rId2"/>
          <a:stretch>
            <a:fillRect/>
          </a:stretch>
        </p:blipFill>
        <p:spPr>
          <a:xfrm>
            <a:off x="1280362" y="1369667"/>
            <a:ext cx="3488340" cy="3476291"/>
          </a:xfrm>
          <a:prstGeom prst="rect">
            <a:avLst/>
          </a:prstGeom>
        </p:spPr>
      </p:pic>
      <p:sp>
        <p:nvSpPr>
          <p:cNvPr id="3" name="Google Shape;295;p38">
            <a:extLst>
              <a:ext uri="{FF2B5EF4-FFF2-40B4-BE49-F238E27FC236}">
                <a16:creationId xmlns:a16="http://schemas.microsoft.com/office/drawing/2014/main" id="{1054C79F-0811-49EC-B6CB-2E2A18E49F94}"/>
              </a:ext>
            </a:extLst>
          </p:cNvPr>
          <p:cNvSpPr txBox="1"/>
          <p:nvPr/>
        </p:nvSpPr>
        <p:spPr>
          <a:xfrm>
            <a:off x="1487412" y="494242"/>
            <a:ext cx="7726438" cy="484718"/>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2700" dirty="0">
                <a:solidFill>
                  <a:srgbClr val="00495F"/>
                </a:solidFill>
                <a:latin typeface="Erica One"/>
                <a:ea typeface="Erica One"/>
                <a:cs typeface="Erica One"/>
                <a:sym typeface="Erica One"/>
              </a:rPr>
              <a:t>SHARE OF VOICE</a:t>
            </a:r>
            <a:endParaRPr sz="2700" dirty="0">
              <a:solidFill>
                <a:srgbClr val="00495F"/>
              </a:solidFill>
              <a:latin typeface="Erica One"/>
              <a:ea typeface="Erica One"/>
              <a:cs typeface="Erica One"/>
              <a:sym typeface="Erica One"/>
            </a:endParaRPr>
          </a:p>
        </p:txBody>
      </p:sp>
      <p:sp>
        <p:nvSpPr>
          <p:cNvPr id="5" name="Google Shape;295;p38">
            <a:extLst>
              <a:ext uri="{FF2B5EF4-FFF2-40B4-BE49-F238E27FC236}">
                <a16:creationId xmlns:a16="http://schemas.microsoft.com/office/drawing/2014/main" id="{3B239C1B-0037-4DB6-9EC2-C5E6DF2AE5A2}"/>
              </a:ext>
            </a:extLst>
          </p:cNvPr>
          <p:cNvSpPr txBox="1"/>
          <p:nvPr/>
        </p:nvSpPr>
        <p:spPr>
          <a:xfrm>
            <a:off x="5111693" y="2258557"/>
            <a:ext cx="1735405" cy="715550"/>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dirty="0">
                <a:solidFill>
                  <a:schemeClr val="tx1"/>
                </a:solidFill>
                <a:latin typeface="Poppins Light" panose="020B0604020202020204" charset="0"/>
                <a:ea typeface="Erica One"/>
                <a:cs typeface="Poppins Light" panose="020B0604020202020204" charset="0"/>
                <a:sym typeface="Erica One"/>
              </a:rPr>
              <a:t>MCDONALD’S HAS THE LARGEST SHARE OF VOICE</a:t>
            </a:r>
            <a:endParaRPr dirty="0">
              <a:solidFill>
                <a:schemeClr val="tx1"/>
              </a:solidFill>
              <a:latin typeface="Poppins Light" panose="020B0604020202020204" charset="0"/>
              <a:ea typeface="Erica One"/>
              <a:cs typeface="Poppins Light" panose="020B0604020202020204" charset="0"/>
              <a:sym typeface="Erica One"/>
            </a:endParaRPr>
          </a:p>
        </p:txBody>
      </p:sp>
    </p:spTree>
    <p:extLst>
      <p:ext uri="{BB962C8B-B14F-4D97-AF65-F5344CB8AC3E}">
        <p14:creationId xmlns:p14="http://schemas.microsoft.com/office/powerpoint/2010/main" val="1146320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7F4E9FE-E10E-49AB-8C65-59493EC7B6A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853930" y="1272192"/>
            <a:ext cx="5322309" cy="3443347"/>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95;p38">
            <a:extLst>
              <a:ext uri="{FF2B5EF4-FFF2-40B4-BE49-F238E27FC236}">
                <a16:creationId xmlns:a16="http://schemas.microsoft.com/office/drawing/2014/main" id="{EAC184C2-5F4F-4319-A292-09DD3044FB5B}"/>
              </a:ext>
            </a:extLst>
          </p:cNvPr>
          <p:cNvSpPr txBox="1"/>
          <p:nvPr/>
        </p:nvSpPr>
        <p:spPr>
          <a:xfrm>
            <a:off x="1487412" y="494242"/>
            <a:ext cx="7726438" cy="484718"/>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2700" dirty="0">
                <a:solidFill>
                  <a:srgbClr val="00495F"/>
                </a:solidFill>
                <a:latin typeface="Erica One"/>
                <a:ea typeface="Erica One"/>
                <a:cs typeface="Erica One"/>
                <a:sym typeface="Erica One"/>
              </a:rPr>
              <a:t>NET PROMOTIONAL SCORE</a:t>
            </a:r>
            <a:endParaRPr sz="2700" dirty="0">
              <a:solidFill>
                <a:srgbClr val="00495F"/>
              </a:solidFill>
              <a:latin typeface="Erica One"/>
              <a:ea typeface="Erica One"/>
              <a:cs typeface="Erica One"/>
              <a:sym typeface="Erica One"/>
            </a:endParaRPr>
          </a:p>
        </p:txBody>
      </p:sp>
      <p:sp>
        <p:nvSpPr>
          <p:cNvPr id="5" name="Google Shape;295;p38">
            <a:extLst>
              <a:ext uri="{FF2B5EF4-FFF2-40B4-BE49-F238E27FC236}">
                <a16:creationId xmlns:a16="http://schemas.microsoft.com/office/drawing/2014/main" id="{33CB0DC3-5F2E-409E-9B9D-A5899D70BD2F}"/>
              </a:ext>
            </a:extLst>
          </p:cNvPr>
          <p:cNvSpPr txBox="1"/>
          <p:nvPr/>
        </p:nvSpPr>
        <p:spPr>
          <a:xfrm>
            <a:off x="6531139" y="2071643"/>
            <a:ext cx="1735405" cy="500107"/>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dirty="0">
                <a:solidFill>
                  <a:schemeClr val="tx1"/>
                </a:solidFill>
                <a:latin typeface="Poppins Light" panose="020B0604020202020204" charset="0"/>
                <a:ea typeface="Erica One"/>
                <a:cs typeface="Poppins Light" panose="020B0604020202020204" charset="0"/>
                <a:sym typeface="Erica One"/>
              </a:rPr>
              <a:t>Subway has the highest NPS.</a:t>
            </a:r>
            <a:endParaRPr dirty="0">
              <a:solidFill>
                <a:schemeClr val="tx1"/>
              </a:solidFill>
              <a:latin typeface="Poppins Light" panose="020B0604020202020204" charset="0"/>
              <a:ea typeface="Erica One"/>
              <a:cs typeface="Poppins Light" panose="020B0604020202020204" charset="0"/>
              <a:sym typeface="Erica One"/>
            </a:endParaRPr>
          </a:p>
        </p:txBody>
      </p:sp>
    </p:spTree>
    <p:extLst>
      <p:ext uri="{BB962C8B-B14F-4D97-AF65-F5344CB8AC3E}">
        <p14:creationId xmlns:p14="http://schemas.microsoft.com/office/powerpoint/2010/main" val="1034074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0"/>
          <p:cNvSpPr/>
          <p:nvPr/>
        </p:nvSpPr>
        <p:spPr>
          <a:xfrm>
            <a:off x="2155372" y="1349828"/>
            <a:ext cx="4833257" cy="2443843"/>
          </a:xfrm>
          <a:prstGeom prst="rect">
            <a:avLst/>
          </a:prstGeom>
          <a:solidFill>
            <a:srgbClr val="FF6C6B"/>
          </a:solidFill>
          <a:ln>
            <a:noFill/>
          </a:ln>
          <a:effectLst>
            <a:outerShdw blurRad="50800" dist="63500" dir="2700000" algn="tl" rotWithShape="0">
              <a:srgbClr val="000000">
                <a:alpha val="20000"/>
              </a:srgbClr>
            </a:outerShdw>
          </a:effectLst>
        </p:spPr>
        <p:txBody>
          <a:bodyPr spcFirstLastPara="1" wrap="square" lIns="68575" tIns="34275" rIns="68575" bIns="34275" anchor="ctr" anchorCtr="0">
            <a:noAutofit/>
          </a:bodyPr>
          <a:lstStyle/>
          <a:p>
            <a:pPr lvl="0" algn="ctr"/>
            <a:r>
              <a:rPr lang="en-US" sz="3600" dirty="0">
                <a:solidFill>
                  <a:schemeClr val="bg1"/>
                </a:solidFill>
                <a:latin typeface="Erica One"/>
                <a:ea typeface="Erica One"/>
                <a:cs typeface="Erica One"/>
                <a:sym typeface="Erica One"/>
              </a:rPr>
              <a:t>Topic modelling</a:t>
            </a:r>
          </a:p>
        </p:txBody>
      </p:sp>
    </p:spTree>
    <p:extLst>
      <p:ext uri="{BB962C8B-B14F-4D97-AF65-F5344CB8AC3E}">
        <p14:creationId xmlns:p14="http://schemas.microsoft.com/office/powerpoint/2010/main" val="4064951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95;p38">
            <a:extLst>
              <a:ext uri="{FF2B5EF4-FFF2-40B4-BE49-F238E27FC236}">
                <a16:creationId xmlns:a16="http://schemas.microsoft.com/office/drawing/2014/main" id="{F95C7E4D-6D82-41E9-87A5-CCA475948A59}"/>
              </a:ext>
            </a:extLst>
          </p:cNvPr>
          <p:cNvSpPr txBox="1"/>
          <p:nvPr/>
        </p:nvSpPr>
        <p:spPr>
          <a:xfrm>
            <a:off x="871462" y="416438"/>
            <a:ext cx="5065896" cy="484748"/>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2700" dirty="0">
                <a:solidFill>
                  <a:srgbClr val="00495F"/>
                </a:solidFill>
                <a:latin typeface="Erica One"/>
                <a:ea typeface="Erica One"/>
                <a:cs typeface="Erica One"/>
                <a:sym typeface="Erica One"/>
              </a:rPr>
              <a:t>Preprocessing</a:t>
            </a:r>
            <a:endParaRPr sz="2700" dirty="0">
              <a:solidFill>
                <a:srgbClr val="00495F"/>
              </a:solidFill>
              <a:latin typeface="Erica One"/>
              <a:ea typeface="Erica One"/>
              <a:cs typeface="Erica One"/>
              <a:sym typeface="Erica One"/>
            </a:endParaRPr>
          </a:p>
        </p:txBody>
      </p:sp>
      <p:sp>
        <p:nvSpPr>
          <p:cNvPr id="4" name="Google Shape;466;p51">
            <a:extLst>
              <a:ext uri="{FF2B5EF4-FFF2-40B4-BE49-F238E27FC236}">
                <a16:creationId xmlns:a16="http://schemas.microsoft.com/office/drawing/2014/main" id="{C32C0180-E852-8508-5E1B-27ADBA7741AA}"/>
              </a:ext>
            </a:extLst>
          </p:cNvPr>
          <p:cNvSpPr txBox="1"/>
          <p:nvPr/>
        </p:nvSpPr>
        <p:spPr>
          <a:xfrm>
            <a:off x="1111045" y="1067937"/>
            <a:ext cx="6538452" cy="830966"/>
          </a:xfrm>
          <a:prstGeom prst="rect">
            <a:avLst/>
          </a:prstGeom>
          <a:noFill/>
          <a:ln>
            <a:noFill/>
          </a:ln>
        </p:spPr>
        <p:txBody>
          <a:bodyPr spcFirstLastPara="1" wrap="square" lIns="68575" tIns="34275" rIns="68575" bIns="34275" anchor="t" anchorCtr="0">
            <a:spAutoFit/>
          </a:bodyPr>
          <a:lstStyle/>
          <a:p>
            <a:pPr marL="0" marR="0" lvl="0" indent="0" algn="l" rtl="0">
              <a:lnSpc>
                <a:spcPct val="150000"/>
              </a:lnSpc>
              <a:spcBef>
                <a:spcPts val="0"/>
              </a:spcBef>
              <a:spcAft>
                <a:spcPts val="0"/>
              </a:spcAft>
              <a:buNone/>
            </a:pPr>
            <a:r>
              <a:rPr lang="en-US" altLang="ko" sz="1100" dirty="0">
                <a:solidFill>
                  <a:schemeClr val="dk1"/>
                </a:solidFill>
                <a:latin typeface="Poppins Light"/>
                <a:ea typeface="Poppins Light"/>
                <a:cs typeface="Poppins Light"/>
                <a:sym typeface="Poppins Light"/>
              </a:rPr>
              <a:t>In order to perform topic modeling, some preprocessing should be made: we take the already cleaned up, tokenized and lemmatized text column from preprocessed dataset. Also, we enlarge the set of stopwords:</a:t>
            </a:r>
            <a:endParaRPr sz="1100" dirty="0">
              <a:solidFill>
                <a:schemeClr val="dk1"/>
              </a:solidFill>
              <a:latin typeface="Poppins Light"/>
              <a:ea typeface="Poppins Light"/>
              <a:cs typeface="Poppins Light"/>
              <a:sym typeface="Poppins Light"/>
            </a:endParaRPr>
          </a:p>
        </p:txBody>
      </p:sp>
      <p:pic>
        <p:nvPicPr>
          <p:cNvPr id="6" name="Рисунок 5">
            <a:extLst>
              <a:ext uri="{FF2B5EF4-FFF2-40B4-BE49-F238E27FC236}">
                <a16:creationId xmlns:a16="http://schemas.microsoft.com/office/drawing/2014/main" id="{CE30E44D-A234-93DC-5B62-E37F7FFC8903}"/>
              </a:ext>
            </a:extLst>
          </p:cNvPr>
          <p:cNvPicPr>
            <a:picLocks noChangeAspect="1"/>
          </p:cNvPicPr>
          <p:nvPr/>
        </p:nvPicPr>
        <p:blipFill>
          <a:blip r:embed="rId2"/>
          <a:stretch>
            <a:fillRect/>
          </a:stretch>
        </p:blipFill>
        <p:spPr>
          <a:xfrm>
            <a:off x="1209366" y="1970220"/>
            <a:ext cx="6639400" cy="448516"/>
          </a:xfrm>
          <a:prstGeom prst="rect">
            <a:avLst/>
          </a:prstGeom>
        </p:spPr>
      </p:pic>
      <p:sp>
        <p:nvSpPr>
          <p:cNvPr id="7" name="Google Shape;466;p51">
            <a:extLst>
              <a:ext uri="{FF2B5EF4-FFF2-40B4-BE49-F238E27FC236}">
                <a16:creationId xmlns:a16="http://schemas.microsoft.com/office/drawing/2014/main" id="{FE54E9B3-794E-E942-F625-22BCE2D9D069}"/>
              </a:ext>
            </a:extLst>
          </p:cNvPr>
          <p:cNvSpPr txBox="1"/>
          <p:nvPr/>
        </p:nvSpPr>
        <p:spPr>
          <a:xfrm>
            <a:off x="1413220" y="2490053"/>
            <a:ext cx="3493077" cy="323135"/>
          </a:xfrm>
          <a:prstGeom prst="rect">
            <a:avLst/>
          </a:prstGeom>
          <a:noFill/>
          <a:ln>
            <a:noFill/>
          </a:ln>
        </p:spPr>
        <p:txBody>
          <a:bodyPr spcFirstLastPara="1" wrap="square" lIns="68575" tIns="34275" rIns="68575" bIns="34275" anchor="t" anchorCtr="0">
            <a:spAutoFit/>
          </a:bodyPr>
          <a:lstStyle/>
          <a:p>
            <a:pPr marL="0" marR="0" lvl="0" indent="0" algn="l" rtl="0">
              <a:lnSpc>
                <a:spcPct val="150000"/>
              </a:lnSpc>
              <a:spcBef>
                <a:spcPts val="0"/>
              </a:spcBef>
              <a:spcAft>
                <a:spcPts val="0"/>
              </a:spcAft>
              <a:buNone/>
            </a:pPr>
            <a:r>
              <a:rPr lang="en-US" altLang="ko" sz="1100" dirty="0">
                <a:solidFill>
                  <a:schemeClr val="dk1"/>
                </a:solidFill>
                <a:latin typeface="Poppins Light"/>
                <a:ea typeface="Poppins Light"/>
                <a:cs typeface="Poppins Light"/>
                <a:sym typeface="Poppins Light"/>
              </a:rPr>
              <a:t>Next, we create a dictionary and filter extremes:</a:t>
            </a:r>
            <a:endParaRPr sz="1100" dirty="0">
              <a:solidFill>
                <a:schemeClr val="dk1"/>
              </a:solidFill>
              <a:latin typeface="Poppins Light"/>
              <a:ea typeface="Poppins Light"/>
              <a:cs typeface="Poppins Light"/>
              <a:sym typeface="Poppins Light"/>
            </a:endParaRPr>
          </a:p>
        </p:txBody>
      </p:sp>
      <p:pic>
        <p:nvPicPr>
          <p:cNvPr id="9" name="Рисунок 8">
            <a:extLst>
              <a:ext uri="{FF2B5EF4-FFF2-40B4-BE49-F238E27FC236}">
                <a16:creationId xmlns:a16="http://schemas.microsoft.com/office/drawing/2014/main" id="{CFA20DB8-30DF-A154-3539-D14FB4F752F6}"/>
              </a:ext>
            </a:extLst>
          </p:cNvPr>
          <p:cNvPicPr>
            <a:picLocks noChangeAspect="1"/>
          </p:cNvPicPr>
          <p:nvPr/>
        </p:nvPicPr>
        <p:blipFill>
          <a:blip r:embed="rId3"/>
          <a:stretch>
            <a:fillRect/>
          </a:stretch>
        </p:blipFill>
        <p:spPr>
          <a:xfrm>
            <a:off x="1576763" y="2813188"/>
            <a:ext cx="2952303" cy="423511"/>
          </a:xfrm>
          <a:prstGeom prst="rect">
            <a:avLst/>
          </a:prstGeom>
        </p:spPr>
      </p:pic>
      <p:pic>
        <p:nvPicPr>
          <p:cNvPr id="11" name="Рисунок 10">
            <a:extLst>
              <a:ext uri="{FF2B5EF4-FFF2-40B4-BE49-F238E27FC236}">
                <a16:creationId xmlns:a16="http://schemas.microsoft.com/office/drawing/2014/main" id="{91C9C8BA-8DBF-5E56-B61B-C828FB32F942}"/>
              </a:ext>
            </a:extLst>
          </p:cNvPr>
          <p:cNvPicPr>
            <a:picLocks noChangeAspect="1"/>
          </p:cNvPicPr>
          <p:nvPr/>
        </p:nvPicPr>
        <p:blipFill>
          <a:blip r:embed="rId4"/>
          <a:stretch>
            <a:fillRect/>
          </a:stretch>
        </p:blipFill>
        <p:spPr>
          <a:xfrm>
            <a:off x="4501657" y="3024943"/>
            <a:ext cx="3347109" cy="211756"/>
          </a:xfrm>
          <a:prstGeom prst="rect">
            <a:avLst/>
          </a:prstGeom>
        </p:spPr>
      </p:pic>
      <p:sp>
        <p:nvSpPr>
          <p:cNvPr id="12" name="Google Shape;466;p51">
            <a:extLst>
              <a:ext uri="{FF2B5EF4-FFF2-40B4-BE49-F238E27FC236}">
                <a16:creationId xmlns:a16="http://schemas.microsoft.com/office/drawing/2014/main" id="{099AFD29-2FAA-8B0C-4CF1-794680360AEC}"/>
              </a:ext>
            </a:extLst>
          </p:cNvPr>
          <p:cNvSpPr txBox="1"/>
          <p:nvPr/>
        </p:nvSpPr>
        <p:spPr>
          <a:xfrm>
            <a:off x="2635045" y="3300465"/>
            <a:ext cx="5213721" cy="1084882"/>
          </a:xfrm>
          <a:prstGeom prst="rect">
            <a:avLst/>
          </a:prstGeom>
          <a:noFill/>
          <a:ln>
            <a:noFill/>
          </a:ln>
        </p:spPr>
        <p:txBody>
          <a:bodyPr spcFirstLastPara="1" wrap="square" lIns="68575" tIns="34275" rIns="68575" bIns="34275" anchor="t" anchorCtr="0">
            <a:spAutoFit/>
          </a:bodyPr>
          <a:lstStyle/>
          <a:p>
            <a:pPr marL="0" marR="0" lvl="0" indent="0" algn="l" rtl="0">
              <a:lnSpc>
                <a:spcPct val="150000"/>
              </a:lnSpc>
              <a:spcBef>
                <a:spcPts val="0"/>
              </a:spcBef>
              <a:spcAft>
                <a:spcPts val="0"/>
              </a:spcAft>
              <a:buNone/>
            </a:pPr>
            <a:r>
              <a:rPr lang="en-US" altLang="ko" sz="1100" dirty="0">
                <a:solidFill>
                  <a:schemeClr val="dk1"/>
                </a:solidFill>
                <a:latin typeface="Poppins Light"/>
                <a:ea typeface="Poppins Light"/>
                <a:cs typeface="Poppins Light"/>
                <a:sym typeface="Poppins Light"/>
              </a:rPr>
              <a:t>filter_extremes() does the following:</a:t>
            </a:r>
          </a:p>
          <a:p>
            <a:pPr marL="228600" lvl="4" indent="-228600">
              <a:lnSpc>
                <a:spcPct val="150000"/>
              </a:lnSpc>
              <a:buFont typeface="+mj-lt"/>
              <a:buAutoNum type="arabicPeriod"/>
            </a:pPr>
            <a:r>
              <a:rPr lang="en-US" altLang="ko" sz="1100" dirty="0" err="1">
                <a:solidFill>
                  <a:schemeClr val="dk1"/>
                </a:solidFill>
                <a:latin typeface="Poppins Light"/>
                <a:ea typeface="Poppins Light"/>
                <a:cs typeface="Poppins Light"/>
                <a:sym typeface="Poppins Light"/>
              </a:rPr>
              <a:t>no_below</a:t>
            </a:r>
            <a:r>
              <a:rPr lang="en-US" altLang="ko" sz="1100" dirty="0">
                <a:solidFill>
                  <a:schemeClr val="dk1"/>
                </a:solidFill>
                <a:latin typeface="Poppins Light"/>
                <a:ea typeface="Poppins Light"/>
                <a:cs typeface="Poppins Light"/>
                <a:sym typeface="Poppins Light"/>
              </a:rPr>
              <a:t>: remove words that appear less than in 5 reviews</a:t>
            </a:r>
          </a:p>
          <a:p>
            <a:pPr marL="228600" lvl="4" indent="-228600">
              <a:lnSpc>
                <a:spcPct val="150000"/>
              </a:lnSpc>
              <a:buFont typeface="+mj-lt"/>
              <a:buAutoNum type="arabicPeriod"/>
            </a:pPr>
            <a:r>
              <a:rPr lang="en-US" altLang="ko" sz="1100" dirty="0" err="1">
                <a:solidFill>
                  <a:schemeClr val="dk1"/>
                </a:solidFill>
                <a:latin typeface="Poppins Light"/>
                <a:ea typeface="Poppins Light"/>
                <a:cs typeface="Poppins Light"/>
                <a:sym typeface="Poppins Light"/>
              </a:rPr>
              <a:t>no_above</a:t>
            </a:r>
            <a:r>
              <a:rPr lang="en-US" altLang="ko" sz="1100" dirty="0">
                <a:solidFill>
                  <a:schemeClr val="dk1"/>
                </a:solidFill>
                <a:latin typeface="Poppins Light"/>
                <a:ea typeface="Poppins Light"/>
                <a:cs typeface="Poppins Light"/>
                <a:sym typeface="Poppins Light"/>
              </a:rPr>
              <a:t>:  remove words that appear in more than 50% reviews</a:t>
            </a:r>
          </a:p>
          <a:p>
            <a:pPr marL="228600" lvl="4" indent="-228600">
              <a:lnSpc>
                <a:spcPct val="150000"/>
              </a:lnSpc>
              <a:buFont typeface="+mj-lt"/>
              <a:buAutoNum type="arabicPeriod"/>
            </a:pPr>
            <a:r>
              <a:rPr lang="en-US" altLang="ko" sz="1100" dirty="0" err="1">
                <a:solidFill>
                  <a:schemeClr val="dk1"/>
                </a:solidFill>
                <a:latin typeface="Poppins Light"/>
                <a:ea typeface="Poppins Light"/>
                <a:cs typeface="Poppins Light"/>
                <a:sym typeface="Poppins Light"/>
              </a:rPr>
              <a:t>keep_n</a:t>
            </a:r>
            <a:r>
              <a:rPr lang="en-US" altLang="ko" sz="1100" dirty="0">
                <a:solidFill>
                  <a:schemeClr val="dk1"/>
                </a:solidFill>
                <a:latin typeface="Poppins Light"/>
                <a:ea typeface="Poppins Light"/>
                <a:cs typeface="Poppins Light"/>
                <a:sym typeface="Poppins Light"/>
              </a:rPr>
              <a:t>: after (1) and (2) keeps n words by frequency</a:t>
            </a:r>
          </a:p>
        </p:txBody>
      </p:sp>
    </p:spTree>
    <p:extLst>
      <p:ext uri="{BB962C8B-B14F-4D97-AF65-F5344CB8AC3E}">
        <p14:creationId xmlns:p14="http://schemas.microsoft.com/office/powerpoint/2010/main" val="209377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38"/>
          <p:cNvSpPr/>
          <p:nvPr/>
        </p:nvSpPr>
        <p:spPr>
          <a:xfrm>
            <a:off x="2249207" y="1870774"/>
            <a:ext cx="2313380" cy="300083"/>
          </a:xfrm>
          <a:prstGeom prst="rect">
            <a:avLst/>
          </a:prstGeom>
          <a:noFill/>
          <a:ln>
            <a:noFill/>
          </a:ln>
        </p:spPr>
        <p:txBody>
          <a:bodyPr spcFirstLastPara="1" wrap="square" lIns="68575" tIns="34275" rIns="68575" bIns="34275" anchor="t" anchorCtr="0">
            <a:noAutofit/>
          </a:bodyPr>
          <a:lstStyle/>
          <a:p>
            <a:pPr lvl="0"/>
            <a:r>
              <a:rPr lang="en-US" sz="1500" dirty="0">
                <a:solidFill>
                  <a:schemeClr val="dk1"/>
                </a:solidFill>
                <a:latin typeface="Poppins Light" panose="020B0604020202020204" charset="0"/>
                <a:ea typeface="Erica One"/>
                <a:cs typeface="Poppins Light" panose="020B0604020202020204" charset="0"/>
                <a:sym typeface="Erica One"/>
              </a:rPr>
              <a:t>Data parsing and </a:t>
            </a:r>
            <a:r>
              <a:rPr lang="en-US" altLang="ko" sz="1500" dirty="0">
                <a:solidFill>
                  <a:schemeClr val="dk1"/>
                </a:solidFill>
                <a:latin typeface="Poppins Light" panose="020B0604020202020204" charset="0"/>
                <a:ea typeface="Erica One"/>
                <a:cs typeface="Poppins Light" panose="020B0604020202020204" charset="0"/>
                <a:sym typeface="Erica One"/>
              </a:rPr>
              <a:t>preprocessing</a:t>
            </a:r>
            <a:r>
              <a:rPr lang="en-US" sz="1500" dirty="0">
                <a:solidFill>
                  <a:schemeClr val="dk1"/>
                </a:solidFill>
                <a:latin typeface="Poppins Light" panose="020B0604020202020204" charset="0"/>
                <a:ea typeface="Erica One"/>
                <a:cs typeface="Poppins Light" panose="020B0604020202020204" charset="0"/>
                <a:sym typeface="Erica One"/>
              </a:rPr>
              <a:t> </a:t>
            </a:r>
            <a:endParaRPr sz="1500" dirty="0">
              <a:solidFill>
                <a:schemeClr val="dk1"/>
              </a:solidFill>
              <a:latin typeface="Poppins Light" panose="020B0604020202020204" charset="0"/>
              <a:ea typeface="Erica One"/>
              <a:cs typeface="Poppins Light" panose="020B0604020202020204" charset="0"/>
              <a:sym typeface="Erica One"/>
            </a:endParaRPr>
          </a:p>
        </p:txBody>
      </p:sp>
      <p:sp>
        <p:nvSpPr>
          <p:cNvPr id="285" name="Google Shape;285;p38"/>
          <p:cNvSpPr/>
          <p:nvPr/>
        </p:nvSpPr>
        <p:spPr>
          <a:xfrm>
            <a:off x="1757474" y="1828451"/>
            <a:ext cx="1246123" cy="39241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100">
                <a:solidFill>
                  <a:schemeClr val="dk1"/>
                </a:solidFill>
                <a:latin typeface="Poppins Light" panose="020B0604020202020204" charset="0"/>
                <a:ea typeface="Erica One"/>
                <a:cs typeface="Poppins Light" panose="020B0604020202020204" charset="0"/>
                <a:sym typeface="Erica One"/>
              </a:rPr>
              <a:t>01</a:t>
            </a:r>
            <a:endParaRPr sz="2100">
              <a:solidFill>
                <a:schemeClr val="dk1"/>
              </a:solidFill>
              <a:latin typeface="Poppins Light" panose="020B0604020202020204" charset="0"/>
              <a:ea typeface="Erica One"/>
              <a:cs typeface="Poppins Light" panose="020B0604020202020204" charset="0"/>
              <a:sym typeface="Erica One"/>
            </a:endParaRPr>
          </a:p>
        </p:txBody>
      </p:sp>
      <p:sp>
        <p:nvSpPr>
          <p:cNvPr id="287" name="Google Shape;287;p38"/>
          <p:cNvSpPr/>
          <p:nvPr/>
        </p:nvSpPr>
        <p:spPr>
          <a:xfrm>
            <a:off x="5225504" y="1870774"/>
            <a:ext cx="2313380" cy="300083"/>
          </a:xfrm>
          <a:prstGeom prst="rect">
            <a:avLst/>
          </a:prstGeom>
          <a:noFill/>
          <a:ln>
            <a:noFill/>
          </a:ln>
        </p:spPr>
        <p:txBody>
          <a:bodyPr spcFirstLastPara="1" wrap="square" lIns="68575" tIns="34275" rIns="68575" bIns="34275" anchor="t" anchorCtr="0">
            <a:noAutofit/>
          </a:bodyPr>
          <a:lstStyle/>
          <a:p>
            <a:pPr lvl="0"/>
            <a:r>
              <a:rPr lang="en-US" altLang="ko" sz="1500" dirty="0">
                <a:solidFill>
                  <a:schemeClr val="dk1"/>
                </a:solidFill>
                <a:latin typeface="Poppins Light" panose="020B0604020202020204" charset="0"/>
                <a:ea typeface="Erica One"/>
                <a:cs typeface="Poppins Light" panose="020B0604020202020204" charset="0"/>
                <a:sym typeface="Erica One"/>
              </a:rPr>
              <a:t>Semantic analysis and the reputational metrics</a:t>
            </a:r>
            <a:endParaRPr sz="1500" dirty="0">
              <a:solidFill>
                <a:schemeClr val="dk1"/>
              </a:solidFill>
              <a:latin typeface="Poppins Light" panose="020B0604020202020204" charset="0"/>
              <a:ea typeface="Erica One"/>
              <a:cs typeface="Poppins Light" panose="020B0604020202020204" charset="0"/>
              <a:sym typeface="Erica One"/>
            </a:endParaRPr>
          </a:p>
        </p:txBody>
      </p:sp>
      <p:sp>
        <p:nvSpPr>
          <p:cNvPr id="288" name="Google Shape;288;p38"/>
          <p:cNvSpPr/>
          <p:nvPr/>
        </p:nvSpPr>
        <p:spPr>
          <a:xfrm>
            <a:off x="4733771" y="1828451"/>
            <a:ext cx="1246123" cy="39241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100">
                <a:solidFill>
                  <a:schemeClr val="dk1"/>
                </a:solidFill>
                <a:latin typeface="Poppins Light" panose="020B0604020202020204" charset="0"/>
                <a:ea typeface="Erica One"/>
                <a:cs typeface="Poppins Light" panose="020B0604020202020204" charset="0"/>
                <a:sym typeface="Erica One"/>
              </a:rPr>
              <a:t>02</a:t>
            </a:r>
            <a:endParaRPr sz="2100">
              <a:solidFill>
                <a:schemeClr val="dk1"/>
              </a:solidFill>
              <a:latin typeface="Poppins Light" panose="020B0604020202020204" charset="0"/>
              <a:ea typeface="Erica One"/>
              <a:cs typeface="Poppins Light" panose="020B0604020202020204" charset="0"/>
              <a:sym typeface="Erica One"/>
            </a:endParaRPr>
          </a:p>
        </p:txBody>
      </p:sp>
      <p:sp>
        <p:nvSpPr>
          <p:cNvPr id="290" name="Google Shape;290;p38"/>
          <p:cNvSpPr/>
          <p:nvPr/>
        </p:nvSpPr>
        <p:spPr>
          <a:xfrm>
            <a:off x="2249207" y="3244307"/>
            <a:ext cx="2313380" cy="300083"/>
          </a:xfrm>
          <a:prstGeom prst="rect">
            <a:avLst/>
          </a:prstGeom>
          <a:noFill/>
          <a:ln>
            <a:noFill/>
          </a:ln>
        </p:spPr>
        <p:txBody>
          <a:bodyPr spcFirstLastPara="1" wrap="square" lIns="68575" tIns="34275" rIns="68575" bIns="34275" anchor="t" anchorCtr="0">
            <a:noAutofit/>
          </a:bodyPr>
          <a:lstStyle/>
          <a:p>
            <a:pPr lvl="0"/>
            <a:r>
              <a:rPr lang="en-US" altLang="ko" sz="1500" dirty="0">
                <a:solidFill>
                  <a:schemeClr val="dk1"/>
                </a:solidFill>
                <a:latin typeface="Poppins Light" panose="020B0604020202020204" charset="0"/>
                <a:ea typeface="Erica One"/>
                <a:cs typeface="Poppins Light" panose="020B0604020202020204" charset="0"/>
                <a:sym typeface="Erica One"/>
              </a:rPr>
              <a:t>Topic modeling</a:t>
            </a:r>
            <a:endParaRPr lang="en-US" sz="1500" dirty="0">
              <a:solidFill>
                <a:schemeClr val="dk1"/>
              </a:solidFill>
              <a:latin typeface="Poppins Light" panose="020B0604020202020204" charset="0"/>
              <a:ea typeface="Erica One"/>
              <a:cs typeface="Poppins Light" panose="020B0604020202020204" charset="0"/>
              <a:sym typeface="Erica One"/>
            </a:endParaRPr>
          </a:p>
        </p:txBody>
      </p:sp>
      <p:sp>
        <p:nvSpPr>
          <p:cNvPr id="291" name="Google Shape;291;p38"/>
          <p:cNvSpPr/>
          <p:nvPr/>
        </p:nvSpPr>
        <p:spPr>
          <a:xfrm>
            <a:off x="1757474" y="3201984"/>
            <a:ext cx="1246123" cy="39241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100">
                <a:solidFill>
                  <a:schemeClr val="dk1"/>
                </a:solidFill>
                <a:latin typeface="Poppins Light" panose="020B0604020202020204" charset="0"/>
                <a:ea typeface="Erica One"/>
                <a:cs typeface="Poppins Light" panose="020B0604020202020204" charset="0"/>
                <a:sym typeface="Erica One"/>
              </a:rPr>
              <a:t>03</a:t>
            </a:r>
            <a:endParaRPr sz="2100">
              <a:solidFill>
                <a:schemeClr val="dk1"/>
              </a:solidFill>
              <a:latin typeface="Poppins Light" panose="020B0604020202020204" charset="0"/>
              <a:ea typeface="Erica One"/>
              <a:cs typeface="Poppins Light" panose="020B0604020202020204" charset="0"/>
              <a:sym typeface="Erica One"/>
            </a:endParaRPr>
          </a:p>
        </p:txBody>
      </p:sp>
      <p:sp>
        <p:nvSpPr>
          <p:cNvPr id="293" name="Google Shape;293;p38"/>
          <p:cNvSpPr/>
          <p:nvPr/>
        </p:nvSpPr>
        <p:spPr>
          <a:xfrm>
            <a:off x="5282654" y="3244307"/>
            <a:ext cx="2313380" cy="300083"/>
          </a:xfrm>
          <a:prstGeom prst="rect">
            <a:avLst/>
          </a:prstGeom>
          <a:noFill/>
          <a:ln>
            <a:noFill/>
          </a:ln>
        </p:spPr>
        <p:txBody>
          <a:bodyPr spcFirstLastPara="1" wrap="square" lIns="68575" tIns="34275" rIns="68575" bIns="34275" anchor="t" anchorCtr="0">
            <a:noAutofit/>
          </a:bodyPr>
          <a:lstStyle/>
          <a:p>
            <a:pPr lvl="0"/>
            <a:r>
              <a:rPr lang="en-US" sz="1500" dirty="0">
                <a:solidFill>
                  <a:schemeClr val="dk1"/>
                </a:solidFill>
                <a:latin typeface="Poppins Light" panose="020B0604020202020204" charset="0"/>
                <a:ea typeface="Erica One"/>
                <a:cs typeface="Poppins Light" panose="020B0604020202020204" charset="0"/>
                <a:sym typeface="Erica One"/>
              </a:rPr>
              <a:t>Recommendations</a:t>
            </a:r>
            <a:endParaRPr sz="1500" dirty="0">
              <a:solidFill>
                <a:schemeClr val="dk1"/>
              </a:solidFill>
              <a:latin typeface="Poppins Light" panose="020B0604020202020204" charset="0"/>
              <a:ea typeface="Erica One"/>
              <a:cs typeface="Poppins Light" panose="020B0604020202020204" charset="0"/>
              <a:sym typeface="Erica One"/>
            </a:endParaRPr>
          </a:p>
        </p:txBody>
      </p:sp>
      <p:sp>
        <p:nvSpPr>
          <p:cNvPr id="294" name="Google Shape;294;p38"/>
          <p:cNvSpPr/>
          <p:nvPr/>
        </p:nvSpPr>
        <p:spPr>
          <a:xfrm>
            <a:off x="4733771" y="3201984"/>
            <a:ext cx="1246123" cy="39241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100">
                <a:solidFill>
                  <a:schemeClr val="dk1"/>
                </a:solidFill>
                <a:latin typeface="Poppins Light" panose="020B0604020202020204" charset="0"/>
                <a:ea typeface="Erica One"/>
                <a:cs typeface="Poppins Light" panose="020B0604020202020204" charset="0"/>
                <a:sym typeface="Erica One"/>
              </a:rPr>
              <a:t>04</a:t>
            </a:r>
            <a:endParaRPr sz="2100">
              <a:solidFill>
                <a:schemeClr val="dk1"/>
              </a:solidFill>
              <a:latin typeface="Poppins Light" panose="020B0604020202020204" charset="0"/>
              <a:ea typeface="Erica One"/>
              <a:cs typeface="Poppins Light" panose="020B0604020202020204" charset="0"/>
              <a:sym typeface="Erica One"/>
            </a:endParaRPr>
          </a:p>
        </p:txBody>
      </p:sp>
      <p:sp>
        <p:nvSpPr>
          <p:cNvPr id="295" name="Google Shape;295;p38"/>
          <p:cNvSpPr txBox="1"/>
          <p:nvPr/>
        </p:nvSpPr>
        <p:spPr>
          <a:xfrm>
            <a:off x="1757474" y="831204"/>
            <a:ext cx="5065896" cy="484748"/>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ko" sz="2700" dirty="0">
                <a:solidFill>
                  <a:srgbClr val="00495F"/>
                </a:solidFill>
                <a:latin typeface="Erica One"/>
                <a:ea typeface="Erica One"/>
                <a:cs typeface="Erica One"/>
                <a:sym typeface="Erica One"/>
              </a:rPr>
              <a:t>Contents</a:t>
            </a:r>
            <a:endParaRPr sz="2700" dirty="0">
              <a:solidFill>
                <a:srgbClr val="00495F"/>
              </a:solidFill>
              <a:latin typeface="Erica One"/>
              <a:ea typeface="Erica One"/>
              <a:cs typeface="Erica One"/>
              <a:sym typeface="Erica On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95;p38">
            <a:extLst>
              <a:ext uri="{FF2B5EF4-FFF2-40B4-BE49-F238E27FC236}">
                <a16:creationId xmlns:a16="http://schemas.microsoft.com/office/drawing/2014/main" id="{C7919A7C-10CE-42A0-AECE-595314BBCE78}"/>
              </a:ext>
            </a:extLst>
          </p:cNvPr>
          <p:cNvSpPr txBox="1"/>
          <p:nvPr/>
        </p:nvSpPr>
        <p:spPr>
          <a:xfrm>
            <a:off x="1468362" y="605198"/>
            <a:ext cx="5065896" cy="484748"/>
          </a:xfrm>
          <a:prstGeom prst="rect">
            <a:avLst/>
          </a:prstGeom>
          <a:noFill/>
          <a:ln>
            <a:noFill/>
          </a:ln>
        </p:spPr>
        <p:txBody>
          <a:bodyPr spcFirstLastPara="1" wrap="square" lIns="68575" tIns="34275" rIns="68575" bIns="34275" anchor="ctr"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700" b="0" i="0" u="none" strike="noStrike" kern="0" cap="none" spc="0" normalizeH="0" baseline="0" noProof="0" dirty="0">
                <a:ln>
                  <a:noFill/>
                </a:ln>
                <a:solidFill>
                  <a:srgbClr val="00495F"/>
                </a:solidFill>
                <a:effectLst/>
                <a:uLnTx/>
                <a:uFillTx/>
                <a:latin typeface="Erica One"/>
                <a:ea typeface="Erica One"/>
                <a:cs typeface="Erica One"/>
                <a:sym typeface="Erica One"/>
              </a:rPr>
              <a:t>MODEL CREATION</a:t>
            </a:r>
            <a:endParaRPr kumimoji="0" sz="2700" b="0" i="0" u="none" strike="noStrike" kern="0" cap="none" spc="0" normalizeH="0" baseline="0" noProof="0" dirty="0">
              <a:ln>
                <a:noFill/>
              </a:ln>
              <a:solidFill>
                <a:srgbClr val="00495F"/>
              </a:solidFill>
              <a:effectLst/>
              <a:uLnTx/>
              <a:uFillTx/>
              <a:latin typeface="Erica One"/>
              <a:ea typeface="Erica One"/>
              <a:cs typeface="Erica One"/>
              <a:sym typeface="Erica One"/>
            </a:endParaRPr>
          </a:p>
        </p:txBody>
      </p:sp>
      <p:sp>
        <p:nvSpPr>
          <p:cNvPr id="6" name="Google Shape;466;p51">
            <a:extLst>
              <a:ext uri="{FF2B5EF4-FFF2-40B4-BE49-F238E27FC236}">
                <a16:creationId xmlns:a16="http://schemas.microsoft.com/office/drawing/2014/main" id="{BE2FA1B9-EE8C-7579-C06B-2088AA1F3B36}"/>
              </a:ext>
            </a:extLst>
          </p:cNvPr>
          <p:cNvSpPr txBox="1"/>
          <p:nvPr/>
        </p:nvSpPr>
        <p:spPr>
          <a:xfrm>
            <a:off x="585018" y="1441562"/>
            <a:ext cx="7575755" cy="577051"/>
          </a:xfrm>
          <a:prstGeom prst="rect">
            <a:avLst/>
          </a:prstGeom>
          <a:noFill/>
          <a:ln>
            <a:noFill/>
          </a:ln>
        </p:spPr>
        <p:txBody>
          <a:bodyPr spcFirstLastPara="1" wrap="square" lIns="68575" tIns="34275" rIns="68575" bIns="34275" anchor="t" anchorCtr="0">
            <a:spAutoFit/>
          </a:bodyPr>
          <a:lstStyle/>
          <a:p>
            <a:pPr marL="0" marR="0" lvl="0" indent="0" algn="l" rtl="0">
              <a:lnSpc>
                <a:spcPct val="150000"/>
              </a:lnSpc>
              <a:spcBef>
                <a:spcPts val="0"/>
              </a:spcBef>
              <a:spcAft>
                <a:spcPts val="0"/>
              </a:spcAft>
              <a:buNone/>
            </a:pPr>
            <a:r>
              <a:rPr lang="en-US" altLang="ko" sz="1100" i="1" dirty="0">
                <a:solidFill>
                  <a:schemeClr val="dk1"/>
                </a:solidFill>
                <a:latin typeface="Poppins Light"/>
                <a:ea typeface="Poppins Light"/>
                <a:cs typeface="Poppins Light"/>
                <a:sym typeface="Poppins Light"/>
              </a:rPr>
              <a:t>Latent Dirichlet Allocation (LDA) </a:t>
            </a:r>
            <a:r>
              <a:rPr lang="en-US" altLang="ko" sz="1100" dirty="0">
                <a:solidFill>
                  <a:schemeClr val="dk1"/>
                </a:solidFill>
                <a:latin typeface="Poppins Light"/>
                <a:ea typeface="Poppins Light"/>
                <a:cs typeface="Poppins Light"/>
                <a:sym typeface="Poppins Light"/>
              </a:rPr>
              <a:t>is a generative probabilistic model that assumes each topic is a mixture over an underlying set of words, and each document is a mixture of over a set of topic probabilities.  </a:t>
            </a:r>
            <a:endParaRPr lang="en-US" sz="1100" dirty="0">
              <a:solidFill>
                <a:schemeClr val="dk1"/>
              </a:solidFill>
              <a:latin typeface="Poppins Light"/>
              <a:ea typeface="Poppins Light"/>
              <a:cs typeface="Poppins Light"/>
              <a:sym typeface="Poppins Light"/>
            </a:endParaRPr>
          </a:p>
        </p:txBody>
      </p:sp>
      <p:sp>
        <p:nvSpPr>
          <p:cNvPr id="10" name="Google Shape;466;p51">
            <a:extLst>
              <a:ext uri="{FF2B5EF4-FFF2-40B4-BE49-F238E27FC236}">
                <a16:creationId xmlns:a16="http://schemas.microsoft.com/office/drawing/2014/main" id="{FAB54043-2C44-4D87-7FD3-641435051598}"/>
              </a:ext>
            </a:extLst>
          </p:cNvPr>
          <p:cNvSpPr txBox="1"/>
          <p:nvPr/>
        </p:nvSpPr>
        <p:spPr>
          <a:xfrm>
            <a:off x="594850" y="2433319"/>
            <a:ext cx="5776453" cy="2354460"/>
          </a:xfrm>
          <a:prstGeom prst="rect">
            <a:avLst/>
          </a:prstGeom>
          <a:noFill/>
          <a:ln>
            <a:noFill/>
          </a:ln>
        </p:spPr>
        <p:txBody>
          <a:bodyPr spcFirstLastPara="1" wrap="square" lIns="68575" tIns="34275" rIns="68575" bIns="34275" anchor="t" anchorCtr="0">
            <a:spAutoFit/>
          </a:bodyPr>
          <a:lstStyle/>
          <a:p>
            <a:pPr marL="0" marR="0" lvl="0" indent="0" algn="l" rtl="0">
              <a:lnSpc>
                <a:spcPct val="150000"/>
              </a:lnSpc>
              <a:spcBef>
                <a:spcPts val="0"/>
              </a:spcBef>
              <a:spcAft>
                <a:spcPts val="0"/>
              </a:spcAft>
              <a:buNone/>
            </a:pPr>
            <a:r>
              <a:rPr lang="en-US" altLang="ko" sz="1100" dirty="0">
                <a:solidFill>
                  <a:schemeClr val="dk1"/>
                </a:solidFill>
                <a:latin typeface="Poppins Light"/>
                <a:ea typeface="Poppins Light"/>
                <a:cs typeface="Poppins Light"/>
                <a:sym typeface="Poppins Light"/>
              </a:rPr>
              <a:t>To keep things simple, we set initially inputting the number of topics (10). Next, we build a model with 10 topics where each topic is a combination of keywords, and each keyword contributes a certain weightage to the topic</a:t>
            </a:r>
          </a:p>
          <a:p>
            <a:pPr marL="0" marR="0" lvl="0" indent="0" algn="l" rtl="0">
              <a:lnSpc>
                <a:spcPct val="150000"/>
              </a:lnSpc>
              <a:spcBef>
                <a:spcPts val="0"/>
              </a:spcBef>
              <a:spcAft>
                <a:spcPts val="0"/>
              </a:spcAft>
              <a:buNone/>
            </a:pPr>
            <a:endParaRPr lang="en-US" sz="1100" dirty="0">
              <a:solidFill>
                <a:schemeClr val="dk1"/>
              </a:solidFill>
              <a:latin typeface="Poppins Light"/>
              <a:ea typeface="Poppins Light"/>
              <a:cs typeface="Poppins Light"/>
              <a:sym typeface="Poppins Light"/>
            </a:endParaRPr>
          </a:p>
          <a:p>
            <a:pPr marL="0" marR="0" lvl="0" indent="0" algn="l" rtl="0">
              <a:lnSpc>
                <a:spcPct val="150000"/>
              </a:lnSpc>
              <a:spcBef>
                <a:spcPts val="0"/>
              </a:spcBef>
              <a:spcAft>
                <a:spcPts val="0"/>
              </a:spcAft>
              <a:buNone/>
            </a:pPr>
            <a:r>
              <a:rPr lang="en-US" sz="1100" dirty="0">
                <a:solidFill>
                  <a:schemeClr val="dk1"/>
                </a:solidFill>
                <a:latin typeface="Poppins Light"/>
                <a:ea typeface="Poppins Light"/>
                <a:cs typeface="Poppins Light"/>
                <a:sym typeface="Poppins Light"/>
              </a:rPr>
              <a:t>Next, we created a function to find the optimal number of topics with the coherence scores. Coherence score in topic modeling to measure how interpretable the topics are to humans. In this case, topics are represented as the top N words with the highest probability of belonging to that particular topic. Briefly, the coherence score measures how similar these words are to each other</a:t>
            </a:r>
          </a:p>
        </p:txBody>
      </p:sp>
      <p:pic>
        <p:nvPicPr>
          <p:cNvPr id="18" name="Рисунок 17">
            <a:extLst>
              <a:ext uri="{FF2B5EF4-FFF2-40B4-BE49-F238E27FC236}">
                <a16:creationId xmlns:a16="http://schemas.microsoft.com/office/drawing/2014/main" id="{36F8EEEF-525D-1F61-E212-D1862EBCF43F}"/>
              </a:ext>
            </a:extLst>
          </p:cNvPr>
          <p:cNvPicPr>
            <a:picLocks noChangeAspect="1"/>
          </p:cNvPicPr>
          <p:nvPr/>
        </p:nvPicPr>
        <p:blipFill>
          <a:blip r:embed="rId2"/>
          <a:stretch>
            <a:fillRect/>
          </a:stretch>
        </p:blipFill>
        <p:spPr>
          <a:xfrm>
            <a:off x="6701406" y="2433319"/>
            <a:ext cx="1867408" cy="1204098"/>
          </a:xfrm>
          <a:prstGeom prst="rect">
            <a:avLst/>
          </a:prstGeom>
        </p:spPr>
      </p:pic>
      <p:pic>
        <p:nvPicPr>
          <p:cNvPr id="20" name="Рисунок 19">
            <a:extLst>
              <a:ext uri="{FF2B5EF4-FFF2-40B4-BE49-F238E27FC236}">
                <a16:creationId xmlns:a16="http://schemas.microsoft.com/office/drawing/2014/main" id="{5A111252-4653-5F69-02CC-016A42F25ABF}"/>
              </a:ext>
            </a:extLst>
          </p:cNvPr>
          <p:cNvPicPr>
            <a:picLocks noChangeAspect="1"/>
          </p:cNvPicPr>
          <p:nvPr/>
        </p:nvPicPr>
        <p:blipFill>
          <a:blip r:embed="rId3"/>
          <a:stretch>
            <a:fillRect/>
          </a:stretch>
        </p:blipFill>
        <p:spPr>
          <a:xfrm>
            <a:off x="594850" y="2053640"/>
            <a:ext cx="8063375" cy="291334"/>
          </a:xfrm>
          <a:prstGeom prst="rect">
            <a:avLst/>
          </a:prstGeom>
        </p:spPr>
      </p:pic>
    </p:spTree>
    <p:extLst>
      <p:ext uri="{BB962C8B-B14F-4D97-AF65-F5344CB8AC3E}">
        <p14:creationId xmlns:p14="http://schemas.microsoft.com/office/powerpoint/2010/main" val="3637047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95;p38">
            <a:extLst>
              <a:ext uri="{FF2B5EF4-FFF2-40B4-BE49-F238E27FC236}">
                <a16:creationId xmlns:a16="http://schemas.microsoft.com/office/drawing/2014/main" id="{F95C7E4D-6D82-41E9-87A5-CCA475948A59}"/>
              </a:ext>
            </a:extLst>
          </p:cNvPr>
          <p:cNvSpPr txBox="1"/>
          <p:nvPr/>
        </p:nvSpPr>
        <p:spPr>
          <a:xfrm>
            <a:off x="871462" y="416453"/>
            <a:ext cx="5372022" cy="484718"/>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2700" dirty="0">
                <a:solidFill>
                  <a:srgbClr val="00495F"/>
                </a:solidFill>
                <a:latin typeface="Erica One"/>
                <a:ea typeface="Erica One"/>
                <a:cs typeface="Erica One"/>
                <a:sym typeface="Erica One"/>
              </a:rPr>
              <a:t>Topics from the LDA model</a:t>
            </a:r>
            <a:endParaRPr sz="2700" dirty="0">
              <a:solidFill>
                <a:srgbClr val="00495F"/>
              </a:solidFill>
              <a:latin typeface="Erica One"/>
              <a:ea typeface="Erica One"/>
              <a:cs typeface="Erica One"/>
              <a:sym typeface="Erica One"/>
            </a:endParaRPr>
          </a:p>
        </p:txBody>
      </p:sp>
      <p:pic>
        <p:nvPicPr>
          <p:cNvPr id="5" name="Рисунок 4">
            <a:extLst>
              <a:ext uri="{FF2B5EF4-FFF2-40B4-BE49-F238E27FC236}">
                <a16:creationId xmlns:a16="http://schemas.microsoft.com/office/drawing/2014/main" id="{5526D068-0251-2F2E-8E83-78D67A5BA742}"/>
              </a:ext>
            </a:extLst>
          </p:cNvPr>
          <p:cNvPicPr>
            <a:picLocks noChangeAspect="1"/>
          </p:cNvPicPr>
          <p:nvPr/>
        </p:nvPicPr>
        <p:blipFill>
          <a:blip r:embed="rId2"/>
          <a:stretch>
            <a:fillRect/>
          </a:stretch>
        </p:blipFill>
        <p:spPr>
          <a:xfrm>
            <a:off x="1704975" y="1104745"/>
            <a:ext cx="5734050" cy="2619375"/>
          </a:xfrm>
          <a:prstGeom prst="rect">
            <a:avLst/>
          </a:prstGeom>
        </p:spPr>
      </p:pic>
      <p:sp>
        <p:nvSpPr>
          <p:cNvPr id="8" name="Google Shape;466;p51">
            <a:extLst>
              <a:ext uri="{FF2B5EF4-FFF2-40B4-BE49-F238E27FC236}">
                <a16:creationId xmlns:a16="http://schemas.microsoft.com/office/drawing/2014/main" id="{C1EE699E-2A49-EE7D-60BC-6532F61EA804}"/>
              </a:ext>
            </a:extLst>
          </p:cNvPr>
          <p:cNvSpPr txBox="1"/>
          <p:nvPr/>
        </p:nvSpPr>
        <p:spPr>
          <a:xfrm>
            <a:off x="2723535" y="3877187"/>
            <a:ext cx="5734050" cy="323135"/>
          </a:xfrm>
          <a:prstGeom prst="rect">
            <a:avLst/>
          </a:prstGeom>
          <a:noFill/>
          <a:ln>
            <a:noFill/>
          </a:ln>
        </p:spPr>
        <p:txBody>
          <a:bodyPr spcFirstLastPara="1" wrap="square" lIns="68575" tIns="34275" rIns="68575" bIns="34275" anchor="t" anchorCtr="0">
            <a:spAutoFit/>
          </a:bodyPr>
          <a:lstStyle/>
          <a:p>
            <a:pPr marL="0" marR="0" lvl="0" indent="0" algn="l" rtl="0">
              <a:lnSpc>
                <a:spcPct val="150000"/>
              </a:lnSpc>
              <a:spcBef>
                <a:spcPts val="0"/>
              </a:spcBef>
              <a:spcAft>
                <a:spcPts val="0"/>
              </a:spcAft>
              <a:buNone/>
            </a:pPr>
            <a:r>
              <a:rPr lang="en-US" altLang="ko" sz="1100" b="1" dirty="0">
                <a:solidFill>
                  <a:schemeClr val="dk1"/>
                </a:solidFill>
                <a:latin typeface="Poppins Light"/>
                <a:ea typeface="Poppins Light"/>
                <a:cs typeface="Poppins Light"/>
                <a:sym typeface="Poppins Light"/>
              </a:rPr>
              <a:t>Finally, we get 15 topics (optimal number) with top10 words for each topic</a:t>
            </a:r>
            <a:endParaRPr sz="1100" b="1" dirty="0">
              <a:solidFill>
                <a:schemeClr val="dk1"/>
              </a:solidFill>
              <a:latin typeface="Poppins Light"/>
              <a:ea typeface="Poppins Light"/>
              <a:cs typeface="Poppins Light"/>
              <a:sym typeface="Poppins Light"/>
            </a:endParaRPr>
          </a:p>
        </p:txBody>
      </p:sp>
    </p:spTree>
    <p:extLst>
      <p:ext uri="{BB962C8B-B14F-4D97-AF65-F5344CB8AC3E}">
        <p14:creationId xmlns:p14="http://schemas.microsoft.com/office/powerpoint/2010/main" val="716690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77581B91-6DE2-4717-85EB-406E65AE6D00}"/>
              </a:ext>
            </a:extLst>
          </p:cNvPr>
          <p:cNvSpPr/>
          <p:nvPr/>
        </p:nvSpPr>
        <p:spPr>
          <a:xfrm>
            <a:off x="1" y="1340071"/>
            <a:ext cx="4183911" cy="3519377"/>
          </a:xfrm>
          <a:prstGeom prst="rect">
            <a:avLst/>
          </a:prstGeom>
          <a:solidFill>
            <a:srgbClr val="0049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Google Shape;295;p38">
            <a:extLst>
              <a:ext uri="{FF2B5EF4-FFF2-40B4-BE49-F238E27FC236}">
                <a16:creationId xmlns:a16="http://schemas.microsoft.com/office/drawing/2014/main" id="{34019EA2-1C79-4346-BA53-5151D9A44DF9}"/>
              </a:ext>
            </a:extLst>
          </p:cNvPr>
          <p:cNvSpPr txBox="1"/>
          <p:nvPr/>
        </p:nvSpPr>
        <p:spPr>
          <a:xfrm>
            <a:off x="1398512" y="499003"/>
            <a:ext cx="7256390" cy="484718"/>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2700" dirty="0">
                <a:solidFill>
                  <a:srgbClr val="00495F"/>
                </a:solidFill>
                <a:latin typeface="Erica One"/>
                <a:ea typeface="Erica One"/>
                <a:cs typeface="Erica One"/>
                <a:sym typeface="Erica One"/>
              </a:rPr>
              <a:t>POLARITY OF THE REVIEWS BY TOPIC</a:t>
            </a:r>
            <a:endParaRPr sz="2700" dirty="0">
              <a:solidFill>
                <a:srgbClr val="00495F"/>
              </a:solidFill>
              <a:latin typeface="Erica One"/>
              <a:ea typeface="Erica One"/>
              <a:cs typeface="Erica One"/>
              <a:sym typeface="Erica One"/>
            </a:endParaRPr>
          </a:p>
        </p:txBody>
      </p:sp>
      <p:pic>
        <p:nvPicPr>
          <p:cNvPr id="19462" name="Picture 6">
            <a:extLst>
              <a:ext uri="{FF2B5EF4-FFF2-40B4-BE49-F238E27FC236}">
                <a16:creationId xmlns:a16="http://schemas.microsoft.com/office/drawing/2014/main" id="{4CC4F7FC-1211-48E1-B5D2-D7C7F3342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764" y="1436132"/>
            <a:ext cx="3585327" cy="33272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E43F239-3C40-4BA3-A42C-C08E12C250CA}"/>
              </a:ext>
            </a:extLst>
          </p:cNvPr>
          <p:cNvSpPr txBox="1"/>
          <p:nvPr/>
        </p:nvSpPr>
        <p:spPr>
          <a:xfrm flipH="1">
            <a:off x="5225904" y="1886233"/>
            <a:ext cx="2654952" cy="1954381"/>
          </a:xfrm>
          <a:prstGeom prst="rect">
            <a:avLst/>
          </a:prstGeom>
          <a:noFill/>
        </p:spPr>
        <p:txBody>
          <a:bodyPr wrap="square" rtlCol="0">
            <a:spAutoFit/>
          </a:bodyPr>
          <a:lstStyle>
            <a:defPPr marR="0" lvl="0" algn="l" rtl="0">
              <a:lnSpc>
                <a:spcPct val="100000"/>
              </a:lnSpc>
              <a:spcBef>
                <a:spcPts val="0"/>
              </a:spcBef>
              <a:spcAft>
                <a:spcPts val="0"/>
              </a:spcAft>
              <a:defRPr/>
            </a:defPPr>
            <a:lvl1pPr marL="342900" indent="-342900">
              <a:buAutoNum type="arabicPeriod"/>
              <a:defRPr sz="1100">
                <a:latin typeface="Poppins Light" panose="020B0604020202020204" charset="0"/>
                <a:cs typeface="Poppins Light" panose="020B0604020202020204" charset="0"/>
              </a:defRPr>
            </a:lvl1pPr>
          </a:lstStyle>
          <a:p>
            <a:pPr marL="0" indent="0">
              <a:buNone/>
            </a:pPr>
            <a:r>
              <a:rPr lang="en-US" dirty="0"/>
              <a:t>Each of the topics indicates customers opinion about certain area. </a:t>
            </a:r>
          </a:p>
          <a:p>
            <a:pPr marL="0" indent="0">
              <a:buNone/>
            </a:pPr>
            <a:endParaRPr lang="en-US" dirty="0"/>
          </a:p>
          <a:p>
            <a:pPr marL="0" indent="0">
              <a:buNone/>
            </a:pPr>
            <a:r>
              <a:rPr lang="en-US" dirty="0"/>
              <a:t>The most common topics that is discussed by customers are the </a:t>
            </a:r>
            <a:r>
              <a:rPr lang="en-US" b="1" dirty="0"/>
              <a:t>customer service conditions, delivery conditions and specifics about the formation of the order.</a:t>
            </a:r>
          </a:p>
          <a:p>
            <a:pPr marL="0" indent="0">
              <a:buNone/>
            </a:pPr>
            <a:endParaRPr lang="en-US" b="1" dirty="0"/>
          </a:p>
          <a:p>
            <a:pPr marL="0" indent="0">
              <a:buNone/>
            </a:pPr>
            <a:r>
              <a:rPr lang="en-US" b="1" dirty="0"/>
              <a:t> </a:t>
            </a:r>
            <a:endParaRPr lang="ru-RU" b="1" dirty="0"/>
          </a:p>
        </p:txBody>
      </p:sp>
    </p:spTree>
    <p:extLst>
      <p:ext uri="{BB962C8B-B14F-4D97-AF65-F5344CB8AC3E}">
        <p14:creationId xmlns:p14="http://schemas.microsoft.com/office/powerpoint/2010/main" val="3125442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95;p38">
            <a:extLst>
              <a:ext uri="{FF2B5EF4-FFF2-40B4-BE49-F238E27FC236}">
                <a16:creationId xmlns:a16="http://schemas.microsoft.com/office/drawing/2014/main" id="{F95C7E4D-6D82-41E9-87A5-CCA475948A59}"/>
              </a:ext>
            </a:extLst>
          </p:cNvPr>
          <p:cNvSpPr txBox="1"/>
          <p:nvPr/>
        </p:nvSpPr>
        <p:spPr>
          <a:xfrm>
            <a:off x="1398512" y="498988"/>
            <a:ext cx="5065896" cy="484748"/>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2700" dirty="0">
                <a:solidFill>
                  <a:srgbClr val="00495F"/>
                </a:solidFill>
                <a:latin typeface="Erica One"/>
                <a:ea typeface="Erica One"/>
                <a:cs typeface="Erica One"/>
                <a:sym typeface="Erica One"/>
              </a:rPr>
              <a:t>MCDONALD’S</a:t>
            </a:r>
            <a:endParaRPr sz="2700" dirty="0">
              <a:solidFill>
                <a:srgbClr val="00495F"/>
              </a:solidFill>
              <a:latin typeface="Erica One"/>
              <a:ea typeface="Erica One"/>
              <a:cs typeface="Erica One"/>
              <a:sym typeface="Erica One"/>
            </a:endParaRPr>
          </a:p>
        </p:txBody>
      </p:sp>
      <p:pic>
        <p:nvPicPr>
          <p:cNvPr id="15366" name="Picture 6">
            <a:extLst>
              <a:ext uri="{FF2B5EF4-FFF2-40B4-BE49-F238E27FC236}">
                <a16:creationId xmlns:a16="http://schemas.microsoft.com/office/drawing/2014/main" id="{F0E97A2B-3DD7-4218-8D97-A49001E27A6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644601" y="1483614"/>
            <a:ext cx="4049551" cy="25182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383962CF-6FA3-49C2-87BF-F0EB01FDF37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4891904" y="1387549"/>
            <a:ext cx="3008088" cy="287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532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0B07CF7-4A77-477E-A74D-43B6833C79B2}"/>
              </a:ext>
            </a:extLst>
          </p:cNvPr>
          <p:cNvSpPr/>
          <p:nvPr/>
        </p:nvSpPr>
        <p:spPr>
          <a:xfrm>
            <a:off x="0" y="1381125"/>
            <a:ext cx="9144000" cy="3127375"/>
          </a:xfrm>
          <a:prstGeom prst="rect">
            <a:avLst/>
          </a:prstGeom>
          <a:solidFill>
            <a:srgbClr val="0049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0484" name="Picture 4">
            <a:extLst>
              <a:ext uri="{FF2B5EF4-FFF2-40B4-BE49-F238E27FC236}">
                <a16:creationId xmlns:a16="http://schemas.microsoft.com/office/drawing/2014/main" id="{651106FD-EA91-432D-944C-562BBC718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1606550"/>
            <a:ext cx="2797117" cy="2670580"/>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a:extLst>
              <a:ext uri="{FF2B5EF4-FFF2-40B4-BE49-F238E27FC236}">
                <a16:creationId xmlns:a16="http://schemas.microsoft.com/office/drawing/2014/main" id="{589993A6-E3DB-4B17-AA1A-6E7DF305F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892" y="1606550"/>
            <a:ext cx="2797116" cy="268389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295;p38">
            <a:extLst>
              <a:ext uri="{FF2B5EF4-FFF2-40B4-BE49-F238E27FC236}">
                <a16:creationId xmlns:a16="http://schemas.microsoft.com/office/drawing/2014/main" id="{C0BD8689-BC1B-4F6F-A930-B2352277775E}"/>
              </a:ext>
            </a:extLst>
          </p:cNvPr>
          <p:cNvSpPr txBox="1"/>
          <p:nvPr/>
        </p:nvSpPr>
        <p:spPr>
          <a:xfrm>
            <a:off x="1398511" y="499003"/>
            <a:ext cx="6804507" cy="484718"/>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2700" dirty="0">
                <a:solidFill>
                  <a:srgbClr val="00495F"/>
                </a:solidFill>
                <a:latin typeface="Erica One"/>
                <a:ea typeface="Erica One"/>
                <a:cs typeface="Erica One"/>
                <a:sym typeface="Erica One"/>
              </a:rPr>
              <a:t>MCDONALD’S AND COMPETITORS</a:t>
            </a:r>
            <a:endParaRPr sz="2700" dirty="0">
              <a:solidFill>
                <a:srgbClr val="00495F"/>
              </a:solidFill>
              <a:latin typeface="Erica One"/>
              <a:ea typeface="Erica One"/>
              <a:cs typeface="Erica One"/>
              <a:sym typeface="Erica One"/>
            </a:endParaRPr>
          </a:p>
        </p:txBody>
      </p:sp>
      <p:pic>
        <p:nvPicPr>
          <p:cNvPr id="20488" name="Picture 8">
            <a:extLst>
              <a:ext uri="{FF2B5EF4-FFF2-40B4-BE49-F238E27FC236}">
                <a16:creationId xmlns:a16="http://schemas.microsoft.com/office/drawing/2014/main" id="{225B7FBC-AFB9-43F5-B739-639E1766C5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3021" y="1606551"/>
            <a:ext cx="2811066" cy="2683898"/>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295;p38">
            <a:extLst>
              <a:ext uri="{FF2B5EF4-FFF2-40B4-BE49-F238E27FC236}">
                <a16:creationId xmlns:a16="http://schemas.microsoft.com/office/drawing/2014/main" id="{136B5B80-EAEB-4759-B2AB-62B05CD53876}"/>
              </a:ext>
            </a:extLst>
          </p:cNvPr>
          <p:cNvSpPr txBox="1"/>
          <p:nvPr/>
        </p:nvSpPr>
        <p:spPr>
          <a:xfrm>
            <a:off x="1398511" y="1103836"/>
            <a:ext cx="2196327" cy="284663"/>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b="1" dirty="0">
                <a:solidFill>
                  <a:srgbClr val="00495F"/>
                </a:solidFill>
                <a:latin typeface="Poppins Light" panose="020B0604020202020204" charset="0"/>
                <a:ea typeface="Erica One"/>
                <a:cs typeface="Poppins Light" panose="020B0604020202020204" charset="0"/>
                <a:sym typeface="Erica One"/>
              </a:rPr>
              <a:t>Positive</a:t>
            </a:r>
            <a:endParaRPr b="1" dirty="0">
              <a:solidFill>
                <a:srgbClr val="00495F"/>
              </a:solidFill>
              <a:latin typeface="Poppins Light" panose="020B0604020202020204" charset="0"/>
              <a:ea typeface="Erica One"/>
              <a:cs typeface="Poppins Light" panose="020B0604020202020204" charset="0"/>
              <a:sym typeface="Erica One"/>
            </a:endParaRPr>
          </a:p>
        </p:txBody>
      </p:sp>
      <p:sp>
        <p:nvSpPr>
          <p:cNvPr id="11" name="Google Shape;295;p38">
            <a:extLst>
              <a:ext uri="{FF2B5EF4-FFF2-40B4-BE49-F238E27FC236}">
                <a16:creationId xmlns:a16="http://schemas.microsoft.com/office/drawing/2014/main" id="{BA9F4512-568C-4F9C-BE81-268D354575CD}"/>
              </a:ext>
            </a:extLst>
          </p:cNvPr>
          <p:cNvSpPr txBox="1"/>
          <p:nvPr/>
        </p:nvSpPr>
        <p:spPr>
          <a:xfrm>
            <a:off x="7262587" y="1103836"/>
            <a:ext cx="2196327" cy="284663"/>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b="1" dirty="0">
                <a:solidFill>
                  <a:srgbClr val="00495F"/>
                </a:solidFill>
                <a:latin typeface="Poppins Light" panose="020B0604020202020204" charset="0"/>
                <a:ea typeface="Erica One"/>
                <a:cs typeface="Poppins Light" panose="020B0604020202020204" charset="0"/>
                <a:sym typeface="Erica One"/>
              </a:rPr>
              <a:t>Neutral</a:t>
            </a:r>
            <a:endParaRPr b="1" dirty="0">
              <a:solidFill>
                <a:srgbClr val="00495F"/>
              </a:solidFill>
              <a:latin typeface="Poppins Light" panose="020B0604020202020204" charset="0"/>
              <a:ea typeface="Erica One"/>
              <a:cs typeface="Poppins Light" panose="020B0604020202020204" charset="0"/>
              <a:sym typeface="Erica One"/>
            </a:endParaRPr>
          </a:p>
        </p:txBody>
      </p:sp>
      <p:sp>
        <p:nvSpPr>
          <p:cNvPr id="12" name="Google Shape;295;p38">
            <a:extLst>
              <a:ext uri="{FF2B5EF4-FFF2-40B4-BE49-F238E27FC236}">
                <a16:creationId xmlns:a16="http://schemas.microsoft.com/office/drawing/2014/main" id="{F30520BE-4B2C-4938-8C05-4AD193406D9D}"/>
              </a:ext>
            </a:extLst>
          </p:cNvPr>
          <p:cNvSpPr txBox="1"/>
          <p:nvPr/>
        </p:nvSpPr>
        <p:spPr>
          <a:xfrm>
            <a:off x="3996694" y="1103836"/>
            <a:ext cx="2196327" cy="284663"/>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b="1" dirty="0">
                <a:solidFill>
                  <a:srgbClr val="00495F"/>
                </a:solidFill>
                <a:latin typeface="Poppins Light" panose="020B0604020202020204" charset="0"/>
                <a:ea typeface="Erica One"/>
                <a:cs typeface="Poppins Light" panose="020B0604020202020204" charset="0"/>
                <a:sym typeface="Erica One"/>
              </a:rPr>
              <a:t>Negative</a:t>
            </a:r>
            <a:endParaRPr b="1" dirty="0">
              <a:solidFill>
                <a:srgbClr val="00495F"/>
              </a:solidFill>
              <a:latin typeface="Poppins Light" panose="020B0604020202020204" charset="0"/>
              <a:ea typeface="Erica One"/>
              <a:cs typeface="Poppins Light" panose="020B0604020202020204" charset="0"/>
              <a:sym typeface="Erica One"/>
            </a:endParaRPr>
          </a:p>
        </p:txBody>
      </p:sp>
    </p:spTree>
    <p:extLst>
      <p:ext uri="{BB962C8B-B14F-4D97-AF65-F5344CB8AC3E}">
        <p14:creationId xmlns:p14="http://schemas.microsoft.com/office/powerpoint/2010/main" val="3064683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5;p38">
            <a:extLst>
              <a:ext uri="{FF2B5EF4-FFF2-40B4-BE49-F238E27FC236}">
                <a16:creationId xmlns:a16="http://schemas.microsoft.com/office/drawing/2014/main" id="{5BD82977-4E40-4191-A4EF-9D960E9660F9}"/>
              </a:ext>
            </a:extLst>
          </p:cNvPr>
          <p:cNvSpPr txBox="1"/>
          <p:nvPr/>
        </p:nvSpPr>
        <p:spPr>
          <a:xfrm>
            <a:off x="1468362" y="605198"/>
            <a:ext cx="5065896" cy="484748"/>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2700" dirty="0">
                <a:solidFill>
                  <a:srgbClr val="00495F"/>
                </a:solidFill>
                <a:latin typeface="Erica One"/>
                <a:ea typeface="Erica One"/>
                <a:cs typeface="Erica One"/>
                <a:sym typeface="Erica One"/>
              </a:rPr>
              <a:t>Key findings</a:t>
            </a:r>
            <a:endParaRPr sz="2700" dirty="0">
              <a:solidFill>
                <a:srgbClr val="00495F"/>
              </a:solidFill>
              <a:latin typeface="Erica One"/>
              <a:ea typeface="Erica One"/>
              <a:cs typeface="Erica One"/>
              <a:sym typeface="Erica One"/>
            </a:endParaRPr>
          </a:p>
        </p:txBody>
      </p:sp>
      <p:pic>
        <p:nvPicPr>
          <p:cNvPr id="8" name="Рисунок 7" descr="Линейчатая диаграмма">
            <a:extLst>
              <a:ext uri="{FF2B5EF4-FFF2-40B4-BE49-F238E27FC236}">
                <a16:creationId xmlns:a16="http://schemas.microsoft.com/office/drawing/2014/main" id="{1E7E3023-9B54-478A-B3A7-775C6620A54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48634" y="1370294"/>
            <a:ext cx="825320" cy="862540"/>
          </a:xfrm>
          <a:prstGeom prst="rect">
            <a:avLst/>
          </a:prstGeom>
        </p:spPr>
      </p:pic>
      <p:sp>
        <p:nvSpPr>
          <p:cNvPr id="11" name="TextBox 10">
            <a:extLst>
              <a:ext uri="{FF2B5EF4-FFF2-40B4-BE49-F238E27FC236}">
                <a16:creationId xmlns:a16="http://schemas.microsoft.com/office/drawing/2014/main" id="{2DFDC7EF-2C2C-4799-A9EE-ACBB4EE6512C}"/>
              </a:ext>
            </a:extLst>
          </p:cNvPr>
          <p:cNvSpPr txBox="1"/>
          <p:nvPr/>
        </p:nvSpPr>
        <p:spPr>
          <a:xfrm>
            <a:off x="4371487" y="2513182"/>
            <a:ext cx="4458853" cy="2292935"/>
          </a:xfrm>
          <a:prstGeom prst="rect">
            <a:avLst/>
          </a:prstGeom>
          <a:noFill/>
        </p:spPr>
        <p:txBody>
          <a:bodyPr wrap="square" rtlCol="0">
            <a:spAutoFit/>
          </a:bodyPr>
          <a:lstStyle>
            <a:defPPr marR="0" lvl="0" algn="l" rtl="0">
              <a:lnSpc>
                <a:spcPct val="100000"/>
              </a:lnSpc>
              <a:spcBef>
                <a:spcPts val="0"/>
              </a:spcBef>
              <a:spcAft>
                <a:spcPts val="0"/>
              </a:spcAft>
              <a:defRPr/>
            </a:defPPr>
            <a:lvl1pPr marL="342900" indent="-342900">
              <a:buAutoNum type="arabicPeriod"/>
              <a:defRPr sz="1100">
                <a:latin typeface="Poppins Light" panose="020B0604020202020204" charset="0"/>
                <a:cs typeface="Poppins Light" panose="020B0604020202020204" charset="0"/>
              </a:defRPr>
            </a:lvl1pPr>
          </a:lstStyle>
          <a:p>
            <a:r>
              <a:rPr lang="en-US" dirty="0"/>
              <a:t>Brand has a leading position in an industry (SOV #1)</a:t>
            </a:r>
          </a:p>
          <a:p>
            <a:r>
              <a:rPr lang="en-US" dirty="0"/>
              <a:t>Brand has positive NPS which indicates that customers are satisfied with the company's offers. However, the metrics is lower than what direct competitors have, there is a potential to grow.</a:t>
            </a:r>
          </a:p>
          <a:p>
            <a:r>
              <a:rPr lang="en-US" dirty="0"/>
              <a:t>The brand has rating around 2 which is quite low and less than competitors.</a:t>
            </a:r>
          </a:p>
          <a:p>
            <a:r>
              <a:rPr lang="en-US" dirty="0" err="1"/>
              <a:t>Mcdonald’s</a:t>
            </a:r>
            <a:r>
              <a:rPr lang="en-US" dirty="0"/>
              <a:t> has the largest number of negative reviews.</a:t>
            </a:r>
          </a:p>
          <a:p>
            <a:r>
              <a:rPr lang="en-US" dirty="0"/>
              <a:t>People more often highlight customer service of </a:t>
            </a:r>
            <a:r>
              <a:rPr lang="en-US" dirty="0" err="1"/>
              <a:t>Mcdonald’s</a:t>
            </a:r>
            <a:r>
              <a:rPr lang="en-US" dirty="0"/>
              <a:t> in a positive perspective and delivery conditions, technical issues and signing up terms in a negative perspective.</a:t>
            </a:r>
          </a:p>
          <a:p>
            <a:endParaRPr lang="ru-RU" dirty="0"/>
          </a:p>
        </p:txBody>
      </p:sp>
      <p:pic>
        <p:nvPicPr>
          <p:cNvPr id="13" name="Рисунок 12" descr="Гамбургер и напиток">
            <a:extLst>
              <a:ext uri="{FF2B5EF4-FFF2-40B4-BE49-F238E27FC236}">
                <a16:creationId xmlns:a16="http://schemas.microsoft.com/office/drawing/2014/main" id="{F4F8B897-AF78-4C15-A885-13AE25AD6F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09213" y="1302482"/>
            <a:ext cx="914400" cy="914400"/>
          </a:xfrm>
          <a:prstGeom prst="rect">
            <a:avLst/>
          </a:prstGeom>
        </p:spPr>
      </p:pic>
      <p:sp>
        <p:nvSpPr>
          <p:cNvPr id="14" name="Google Shape;295;p38">
            <a:extLst>
              <a:ext uri="{FF2B5EF4-FFF2-40B4-BE49-F238E27FC236}">
                <a16:creationId xmlns:a16="http://schemas.microsoft.com/office/drawing/2014/main" id="{DC45326A-1C9C-4B36-A481-970F0E2826C1}"/>
              </a:ext>
            </a:extLst>
          </p:cNvPr>
          <p:cNvSpPr txBox="1"/>
          <p:nvPr/>
        </p:nvSpPr>
        <p:spPr>
          <a:xfrm>
            <a:off x="1478324" y="2178372"/>
            <a:ext cx="2196327" cy="284663"/>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b="1" dirty="0">
                <a:solidFill>
                  <a:srgbClr val="00495F"/>
                </a:solidFill>
                <a:latin typeface="Poppins Light" panose="020B0604020202020204" charset="0"/>
                <a:ea typeface="Erica One"/>
                <a:cs typeface="Poppins Light" panose="020B0604020202020204" charset="0"/>
                <a:sym typeface="Erica One"/>
              </a:rPr>
              <a:t>Industry </a:t>
            </a:r>
            <a:endParaRPr b="1" dirty="0">
              <a:solidFill>
                <a:srgbClr val="00495F"/>
              </a:solidFill>
              <a:latin typeface="Poppins Light" panose="020B0604020202020204" charset="0"/>
              <a:ea typeface="Erica One"/>
              <a:cs typeface="Poppins Light" panose="020B0604020202020204" charset="0"/>
              <a:sym typeface="Erica One"/>
            </a:endParaRPr>
          </a:p>
        </p:txBody>
      </p:sp>
      <p:sp>
        <p:nvSpPr>
          <p:cNvPr id="15" name="Google Shape;295;p38">
            <a:extLst>
              <a:ext uri="{FF2B5EF4-FFF2-40B4-BE49-F238E27FC236}">
                <a16:creationId xmlns:a16="http://schemas.microsoft.com/office/drawing/2014/main" id="{D0BD18CB-6E8C-4FDE-9198-C8A62B190E88}"/>
              </a:ext>
            </a:extLst>
          </p:cNvPr>
          <p:cNvSpPr txBox="1"/>
          <p:nvPr/>
        </p:nvSpPr>
        <p:spPr>
          <a:xfrm>
            <a:off x="6167439" y="2178372"/>
            <a:ext cx="2196327" cy="284663"/>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b="1" dirty="0">
                <a:solidFill>
                  <a:srgbClr val="00495F"/>
                </a:solidFill>
                <a:latin typeface="Poppins Light" panose="020B0604020202020204" charset="0"/>
                <a:ea typeface="Erica One"/>
                <a:cs typeface="Poppins Light" panose="020B0604020202020204" charset="0"/>
                <a:sym typeface="Erica One"/>
              </a:rPr>
              <a:t>Brand</a:t>
            </a:r>
            <a:endParaRPr b="1" dirty="0">
              <a:solidFill>
                <a:srgbClr val="00495F"/>
              </a:solidFill>
              <a:latin typeface="Poppins Light" panose="020B0604020202020204" charset="0"/>
              <a:ea typeface="Erica One"/>
              <a:cs typeface="Poppins Light" panose="020B0604020202020204" charset="0"/>
              <a:sym typeface="Erica One"/>
            </a:endParaRPr>
          </a:p>
        </p:txBody>
      </p:sp>
      <p:sp>
        <p:nvSpPr>
          <p:cNvPr id="17" name="Google Shape;295;p38">
            <a:extLst>
              <a:ext uri="{FF2B5EF4-FFF2-40B4-BE49-F238E27FC236}">
                <a16:creationId xmlns:a16="http://schemas.microsoft.com/office/drawing/2014/main" id="{DD69D88F-A26C-4A33-B2AB-961D98FAD694}"/>
              </a:ext>
            </a:extLst>
          </p:cNvPr>
          <p:cNvSpPr txBox="1"/>
          <p:nvPr/>
        </p:nvSpPr>
        <p:spPr>
          <a:xfrm>
            <a:off x="191385" y="2492005"/>
            <a:ext cx="3556591" cy="1954381"/>
          </a:xfrm>
          <a:prstGeom prst="rect">
            <a:avLst/>
          </a:prstGeom>
          <a:noFill/>
        </p:spPr>
        <p:txBody>
          <a:bodyPr wrap="square" rtlCol="0">
            <a:spAutoFit/>
          </a:bodyPr>
          <a:lstStyle>
            <a:defPPr marR="0" lvl="0" algn="l" rtl="0">
              <a:lnSpc>
                <a:spcPct val="100000"/>
              </a:lnSpc>
              <a:spcBef>
                <a:spcPts val="0"/>
              </a:spcBef>
              <a:spcAft>
                <a:spcPts val="0"/>
              </a:spcAft>
            </a:defPPr>
            <a:lvl1pPr marL="342900" indent="-342900">
              <a:buAutoNum type="arabicPeriod"/>
              <a:defRPr sz="1200">
                <a:latin typeface="Poppins Light" panose="020B0604020202020204" charset="0"/>
                <a:cs typeface="Poppins Light" panose="020B0604020202020204" charset="0"/>
              </a:defRPr>
            </a:lvl1pPr>
          </a:lstStyle>
          <a:p>
            <a:r>
              <a:rPr lang="en-US" sz="1100" dirty="0">
                <a:sym typeface="Erica One"/>
              </a:rPr>
              <a:t>Users tend to express their opinion in a more explicit way if they are unhappy with the service than if they are satisfied. </a:t>
            </a:r>
          </a:p>
          <a:p>
            <a:endParaRPr lang="en-US" sz="1100" dirty="0">
              <a:sym typeface="Erica One"/>
            </a:endParaRPr>
          </a:p>
          <a:p>
            <a:r>
              <a:rPr lang="en-US" sz="1100" dirty="0"/>
              <a:t>The most common topic that is discussed by the customers are the </a:t>
            </a:r>
            <a:r>
              <a:rPr lang="en-US" sz="1100" b="1" dirty="0"/>
              <a:t>customer service conditions, delivery conditions and specifics about the formation of the order</a:t>
            </a:r>
          </a:p>
          <a:p>
            <a:endParaRPr lang="en-US" sz="1100" b="1" dirty="0">
              <a:sym typeface="Erica One"/>
            </a:endParaRPr>
          </a:p>
          <a:p>
            <a:r>
              <a:rPr lang="en-US" sz="1100" dirty="0">
                <a:sym typeface="Erica One"/>
              </a:rPr>
              <a:t>Review ratings among the industry are quite low in average.</a:t>
            </a:r>
          </a:p>
        </p:txBody>
      </p:sp>
    </p:spTree>
    <p:extLst>
      <p:ext uri="{BB962C8B-B14F-4D97-AF65-F5344CB8AC3E}">
        <p14:creationId xmlns:p14="http://schemas.microsoft.com/office/powerpoint/2010/main" val="3214405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5;p38">
            <a:extLst>
              <a:ext uri="{FF2B5EF4-FFF2-40B4-BE49-F238E27FC236}">
                <a16:creationId xmlns:a16="http://schemas.microsoft.com/office/drawing/2014/main" id="{1D55A1FE-525F-45DE-9842-7F46871FD90C}"/>
              </a:ext>
            </a:extLst>
          </p:cNvPr>
          <p:cNvSpPr txBox="1"/>
          <p:nvPr/>
        </p:nvSpPr>
        <p:spPr>
          <a:xfrm>
            <a:off x="1468362" y="605198"/>
            <a:ext cx="5065896" cy="484748"/>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2700" dirty="0">
                <a:solidFill>
                  <a:srgbClr val="00495F"/>
                </a:solidFill>
                <a:latin typeface="Erica One"/>
                <a:ea typeface="Erica One"/>
                <a:cs typeface="Erica One"/>
                <a:sym typeface="Erica One"/>
              </a:rPr>
              <a:t>Recommendations</a:t>
            </a:r>
            <a:endParaRPr sz="2700" dirty="0">
              <a:solidFill>
                <a:srgbClr val="00495F"/>
              </a:solidFill>
              <a:latin typeface="Erica One"/>
              <a:ea typeface="Erica One"/>
              <a:cs typeface="Erica One"/>
              <a:sym typeface="Erica One"/>
            </a:endParaRPr>
          </a:p>
        </p:txBody>
      </p:sp>
      <p:sp>
        <p:nvSpPr>
          <p:cNvPr id="5" name="TextBox 4">
            <a:extLst>
              <a:ext uri="{FF2B5EF4-FFF2-40B4-BE49-F238E27FC236}">
                <a16:creationId xmlns:a16="http://schemas.microsoft.com/office/drawing/2014/main" id="{80CBDEB1-EEA4-44B2-A9C6-9846D649EC28}"/>
              </a:ext>
            </a:extLst>
          </p:cNvPr>
          <p:cNvSpPr txBox="1"/>
          <p:nvPr/>
        </p:nvSpPr>
        <p:spPr>
          <a:xfrm flipH="1">
            <a:off x="1324821" y="2160566"/>
            <a:ext cx="6102020" cy="646331"/>
          </a:xfrm>
          <a:prstGeom prst="rect">
            <a:avLst/>
          </a:prstGeom>
          <a:noFill/>
        </p:spPr>
        <p:txBody>
          <a:bodyPr wrap="square" rtlCol="0">
            <a:spAutoFit/>
          </a:bodyPr>
          <a:lstStyle>
            <a:defPPr marR="0" lvl="0" algn="l" rtl="0">
              <a:lnSpc>
                <a:spcPct val="100000"/>
              </a:lnSpc>
              <a:spcBef>
                <a:spcPts val="0"/>
              </a:spcBef>
              <a:spcAft>
                <a:spcPts val="0"/>
              </a:spcAft>
              <a:defRPr/>
            </a:defPPr>
            <a:lvl1pPr marL="342900" indent="-342900">
              <a:buAutoNum type="arabicPeriod"/>
              <a:defRPr sz="1100">
                <a:latin typeface="Poppins Light" panose="020B0604020202020204" charset="0"/>
                <a:cs typeface="Poppins Light" panose="020B0604020202020204" charset="0"/>
              </a:defRPr>
            </a:lvl1pPr>
          </a:lstStyle>
          <a:p>
            <a:pPr marL="0" indent="0">
              <a:buNone/>
            </a:pPr>
            <a:r>
              <a:rPr lang="en-US" sz="900" dirty="0"/>
              <a:t>The number of negative feedback overweighs the positive ones in the segments of delivery, technical issues, payments conditions. These are the areas that can be improved by the brand from the side of technical improvement, as well from the communication with the audience and restoring their trust and loyalty.  </a:t>
            </a:r>
            <a:endParaRPr lang="ru-RU" sz="900" b="1" dirty="0"/>
          </a:p>
        </p:txBody>
      </p:sp>
      <p:sp>
        <p:nvSpPr>
          <p:cNvPr id="6" name="TextBox 5">
            <a:extLst>
              <a:ext uri="{FF2B5EF4-FFF2-40B4-BE49-F238E27FC236}">
                <a16:creationId xmlns:a16="http://schemas.microsoft.com/office/drawing/2014/main" id="{ACCA31D1-E0D1-411B-A61F-4F0E62D375DA}"/>
              </a:ext>
            </a:extLst>
          </p:cNvPr>
          <p:cNvSpPr txBox="1"/>
          <p:nvPr/>
        </p:nvSpPr>
        <p:spPr>
          <a:xfrm flipH="1">
            <a:off x="1324822" y="2014795"/>
            <a:ext cx="6038355" cy="230832"/>
          </a:xfrm>
          <a:prstGeom prst="rect">
            <a:avLst/>
          </a:prstGeom>
          <a:noFill/>
        </p:spPr>
        <p:txBody>
          <a:bodyPr wrap="square" rtlCol="0">
            <a:spAutoFit/>
          </a:bodyPr>
          <a:lstStyle>
            <a:defPPr marR="0" lvl="0" algn="l" rtl="0">
              <a:lnSpc>
                <a:spcPct val="100000"/>
              </a:lnSpc>
              <a:spcBef>
                <a:spcPts val="0"/>
              </a:spcBef>
              <a:spcAft>
                <a:spcPts val="0"/>
              </a:spcAft>
              <a:defRPr/>
            </a:defPPr>
            <a:lvl1pPr marL="342900" indent="-342900">
              <a:buAutoNum type="arabicPeriod"/>
              <a:defRPr sz="1100">
                <a:latin typeface="Poppins Light" panose="020B0604020202020204" charset="0"/>
                <a:cs typeface="Poppins Light" panose="020B0604020202020204" charset="0"/>
              </a:defRPr>
            </a:lvl1pPr>
          </a:lstStyle>
          <a:p>
            <a:pPr marL="0" indent="0">
              <a:buNone/>
            </a:pPr>
            <a:r>
              <a:rPr lang="en-US" sz="900" b="1" dirty="0"/>
              <a:t>Address the negative comments </a:t>
            </a:r>
            <a:endParaRPr lang="ru-RU" sz="900" b="1" dirty="0"/>
          </a:p>
        </p:txBody>
      </p:sp>
      <p:sp>
        <p:nvSpPr>
          <p:cNvPr id="7" name="TextBox 6">
            <a:extLst>
              <a:ext uri="{FF2B5EF4-FFF2-40B4-BE49-F238E27FC236}">
                <a16:creationId xmlns:a16="http://schemas.microsoft.com/office/drawing/2014/main" id="{292486D7-08AB-4B14-9711-FC31D97AEC73}"/>
              </a:ext>
            </a:extLst>
          </p:cNvPr>
          <p:cNvSpPr txBox="1"/>
          <p:nvPr/>
        </p:nvSpPr>
        <p:spPr>
          <a:xfrm flipH="1">
            <a:off x="1324822" y="1387938"/>
            <a:ext cx="6038355" cy="507831"/>
          </a:xfrm>
          <a:prstGeom prst="rect">
            <a:avLst/>
          </a:prstGeom>
          <a:noFill/>
        </p:spPr>
        <p:txBody>
          <a:bodyPr wrap="square" rtlCol="0">
            <a:spAutoFit/>
          </a:bodyPr>
          <a:lstStyle>
            <a:defPPr marR="0" lvl="0" algn="l" rtl="0">
              <a:lnSpc>
                <a:spcPct val="100000"/>
              </a:lnSpc>
              <a:spcBef>
                <a:spcPts val="0"/>
              </a:spcBef>
              <a:spcAft>
                <a:spcPts val="0"/>
              </a:spcAft>
              <a:defRPr/>
            </a:defPPr>
            <a:lvl1pPr marL="342900" indent="-342900">
              <a:buAutoNum type="arabicPeriod"/>
              <a:defRPr sz="1100">
                <a:latin typeface="Poppins Light" panose="020B0604020202020204" charset="0"/>
                <a:cs typeface="Poppins Light" panose="020B0604020202020204" charset="0"/>
              </a:defRPr>
            </a:lvl1pPr>
          </a:lstStyle>
          <a:p>
            <a:pPr marL="0" indent="0">
              <a:buNone/>
            </a:pPr>
            <a:r>
              <a:rPr lang="en-US" sz="900" dirty="0"/>
              <a:t>McDonald's customers mostly comment about customer service, delivery and about the signing up. As these are the factors are most commonly address by the audience, the brand should focus on them and address audiences needs.</a:t>
            </a:r>
            <a:endParaRPr lang="ru-RU" sz="900" b="1" dirty="0"/>
          </a:p>
        </p:txBody>
      </p:sp>
      <p:sp>
        <p:nvSpPr>
          <p:cNvPr id="8" name="TextBox 7">
            <a:extLst>
              <a:ext uri="{FF2B5EF4-FFF2-40B4-BE49-F238E27FC236}">
                <a16:creationId xmlns:a16="http://schemas.microsoft.com/office/drawing/2014/main" id="{1819AE32-EFC1-4365-889C-6C8A9944C609}"/>
              </a:ext>
            </a:extLst>
          </p:cNvPr>
          <p:cNvSpPr txBox="1"/>
          <p:nvPr/>
        </p:nvSpPr>
        <p:spPr>
          <a:xfrm flipH="1">
            <a:off x="1324822" y="1226214"/>
            <a:ext cx="6038355" cy="230832"/>
          </a:xfrm>
          <a:prstGeom prst="rect">
            <a:avLst/>
          </a:prstGeom>
          <a:noFill/>
        </p:spPr>
        <p:txBody>
          <a:bodyPr wrap="square" rtlCol="0">
            <a:spAutoFit/>
          </a:bodyPr>
          <a:lstStyle>
            <a:defPPr marR="0" lvl="0" algn="l" rtl="0">
              <a:lnSpc>
                <a:spcPct val="100000"/>
              </a:lnSpc>
              <a:spcBef>
                <a:spcPts val="0"/>
              </a:spcBef>
              <a:spcAft>
                <a:spcPts val="0"/>
              </a:spcAft>
              <a:defRPr/>
            </a:defPPr>
            <a:lvl1pPr marL="342900" indent="-342900">
              <a:buAutoNum type="arabicPeriod"/>
              <a:defRPr sz="1100">
                <a:latin typeface="Poppins Light" panose="020B0604020202020204" charset="0"/>
                <a:cs typeface="Poppins Light" panose="020B0604020202020204" charset="0"/>
              </a:defRPr>
            </a:lvl1pPr>
          </a:lstStyle>
          <a:p>
            <a:pPr marL="0" indent="0">
              <a:buNone/>
            </a:pPr>
            <a:r>
              <a:rPr lang="en-US" sz="900" b="1" dirty="0"/>
              <a:t>Enhance brand factors that is discussed the most by the audience </a:t>
            </a:r>
            <a:endParaRPr lang="ru-RU" sz="900" b="1" dirty="0"/>
          </a:p>
        </p:txBody>
      </p:sp>
      <p:sp>
        <p:nvSpPr>
          <p:cNvPr id="9" name="TextBox 8">
            <a:extLst>
              <a:ext uri="{FF2B5EF4-FFF2-40B4-BE49-F238E27FC236}">
                <a16:creationId xmlns:a16="http://schemas.microsoft.com/office/drawing/2014/main" id="{2E39C0E0-594A-4005-ADCA-EB35034F6AA3}"/>
              </a:ext>
            </a:extLst>
          </p:cNvPr>
          <p:cNvSpPr txBox="1"/>
          <p:nvPr/>
        </p:nvSpPr>
        <p:spPr>
          <a:xfrm flipH="1">
            <a:off x="1324821" y="3067878"/>
            <a:ext cx="6436945" cy="507831"/>
          </a:xfrm>
          <a:prstGeom prst="rect">
            <a:avLst/>
          </a:prstGeom>
          <a:noFill/>
        </p:spPr>
        <p:txBody>
          <a:bodyPr wrap="square" rtlCol="0">
            <a:spAutoFit/>
          </a:bodyPr>
          <a:lstStyle>
            <a:defPPr marR="0" lvl="0" algn="l" rtl="0">
              <a:lnSpc>
                <a:spcPct val="100000"/>
              </a:lnSpc>
              <a:spcBef>
                <a:spcPts val="0"/>
              </a:spcBef>
              <a:spcAft>
                <a:spcPts val="0"/>
              </a:spcAft>
              <a:defRPr/>
            </a:defPPr>
            <a:lvl1pPr marL="342900" indent="-342900">
              <a:buAutoNum type="arabicPeriod"/>
              <a:defRPr sz="1100">
                <a:latin typeface="Poppins Light" panose="020B0604020202020204" charset="0"/>
                <a:cs typeface="Poppins Light" panose="020B0604020202020204" charset="0"/>
              </a:defRPr>
            </a:lvl1pPr>
          </a:lstStyle>
          <a:p>
            <a:pPr marL="0" indent="0">
              <a:buNone/>
            </a:pPr>
            <a:r>
              <a:rPr lang="en-US" sz="900" dirty="0"/>
              <a:t>In some of the areas competitors have gain more respect from the audience side in reviews. For example, Subway has the highest rating among competitive group and is leading in topics of formation of the order, payments by the card in a positive way. </a:t>
            </a:r>
            <a:endParaRPr lang="ru-RU" sz="900" b="1" dirty="0"/>
          </a:p>
        </p:txBody>
      </p:sp>
      <p:sp>
        <p:nvSpPr>
          <p:cNvPr id="10" name="TextBox 9">
            <a:extLst>
              <a:ext uri="{FF2B5EF4-FFF2-40B4-BE49-F238E27FC236}">
                <a16:creationId xmlns:a16="http://schemas.microsoft.com/office/drawing/2014/main" id="{8C379B34-B199-4539-A532-6EBCD09F7D85}"/>
              </a:ext>
            </a:extLst>
          </p:cNvPr>
          <p:cNvSpPr txBox="1"/>
          <p:nvPr/>
        </p:nvSpPr>
        <p:spPr>
          <a:xfrm flipH="1">
            <a:off x="1324822" y="2911474"/>
            <a:ext cx="6038355" cy="230832"/>
          </a:xfrm>
          <a:prstGeom prst="rect">
            <a:avLst/>
          </a:prstGeom>
          <a:noFill/>
        </p:spPr>
        <p:txBody>
          <a:bodyPr wrap="square" rtlCol="0">
            <a:spAutoFit/>
          </a:bodyPr>
          <a:lstStyle>
            <a:defPPr marR="0" lvl="0" algn="l" rtl="0">
              <a:lnSpc>
                <a:spcPct val="100000"/>
              </a:lnSpc>
              <a:spcBef>
                <a:spcPts val="0"/>
              </a:spcBef>
              <a:spcAft>
                <a:spcPts val="0"/>
              </a:spcAft>
              <a:defRPr/>
            </a:defPPr>
            <a:lvl1pPr marL="342900" indent="-342900">
              <a:buAutoNum type="arabicPeriod"/>
              <a:defRPr sz="1100">
                <a:latin typeface="Poppins Light" panose="020B0604020202020204" charset="0"/>
                <a:cs typeface="Poppins Light" panose="020B0604020202020204" charset="0"/>
              </a:defRPr>
            </a:lvl1pPr>
          </a:lstStyle>
          <a:p>
            <a:pPr marL="0" indent="0">
              <a:buNone/>
            </a:pPr>
            <a:r>
              <a:rPr lang="en-US" sz="900" b="1" dirty="0"/>
              <a:t>Learn from competitors </a:t>
            </a:r>
            <a:endParaRPr lang="ru-RU" sz="900" b="1" dirty="0"/>
          </a:p>
        </p:txBody>
      </p:sp>
      <p:sp>
        <p:nvSpPr>
          <p:cNvPr id="11" name="TextBox 10">
            <a:extLst>
              <a:ext uri="{FF2B5EF4-FFF2-40B4-BE49-F238E27FC236}">
                <a16:creationId xmlns:a16="http://schemas.microsoft.com/office/drawing/2014/main" id="{F3DD4865-DD63-4F82-9831-A1206E4DD668}"/>
              </a:ext>
            </a:extLst>
          </p:cNvPr>
          <p:cNvSpPr txBox="1"/>
          <p:nvPr/>
        </p:nvSpPr>
        <p:spPr>
          <a:xfrm flipH="1">
            <a:off x="1324822" y="3890979"/>
            <a:ext cx="6038355" cy="230832"/>
          </a:xfrm>
          <a:prstGeom prst="rect">
            <a:avLst/>
          </a:prstGeom>
          <a:noFill/>
        </p:spPr>
        <p:txBody>
          <a:bodyPr wrap="square" rtlCol="0">
            <a:spAutoFit/>
          </a:bodyPr>
          <a:lstStyle>
            <a:defPPr marR="0" lvl="0" algn="l" rtl="0">
              <a:lnSpc>
                <a:spcPct val="100000"/>
              </a:lnSpc>
              <a:spcBef>
                <a:spcPts val="0"/>
              </a:spcBef>
              <a:spcAft>
                <a:spcPts val="0"/>
              </a:spcAft>
              <a:defRPr/>
            </a:defPPr>
            <a:lvl1pPr marL="342900" indent="-342900">
              <a:buAutoNum type="arabicPeriod"/>
              <a:defRPr sz="1100">
                <a:latin typeface="Poppins Light" panose="020B0604020202020204" charset="0"/>
                <a:cs typeface="Poppins Light" panose="020B0604020202020204" charset="0"/>
              </a:defRPr>
            </a:lvl1pPr>
          </a:lstStyle>
          <a:p>
            <a:pPr marL="0" indent="0">
              <a:buNone/>
            </a:pPr>
            <a:r>
              <a:rPr lang="en-US" sz="900" dirty="0"/>
              <a:t>Only 40% of reviews are answered by the brand representatives, which is lower than competitors. </a:t>
            </a:r>
            <a:endParaRPr lang="ru-RU" sz="900" dirty="0"/>
          </a:p>
        </p:txBody>
      </p:sp>
      <p:sp>
        <p:nvSpPr>
          <p:cNvPr id="12" name="TextBox 11">
            <a:extLst>
              <a:ext uri="{FF2B5EF4-FFF2-40B4-BE49-F238E27FC236}">
                <a16:creationId xmlns:a16="http://schemas.microsoft.com/office/drawing/2014/main" id="{B639E430-BEB4-49A4-9F85-23D61BA974E7}"/>
              </a:ext>
            </a:extLst>
          </p:cNvPr>
          <p:cNvSpPr txBox="1"/>
          <p:nvPr/>
        </p:nvSpPr>
        <p:spPr>
          <a:xfrm flipH="1">
            <a:off x="1324822" y="3729259"/>
            <a:ext cx="6038355" cy="230832"/>
          </a:xfrm>
          <a:prstGeom prst="rect">
            <a:avLst/>
          </a:prstGeom>
          <a:noFill/>
        </p:spPr>
        <p:txBody>
          <a:bodyPr wrap="square" rtlCol="0">
            <a:spAutoFit/>
          </a:bodyPr>
          <a:lstStyle>
            <a:defPPr marR="0" lvl="0" algn="l" rtl="0">
              <a:lnSpc>
                <a:spcPct val="100000"/>
              </a:lnSpc>
              <a:spcBef>
                <a:spcPts val="0"/>
              </a:spcBef>
              <a:spcAft>
                <a:spcPts val="0"/>
              </a:spcAft>
              <a:defRPr/>
            </a:defPPr>
            <a:lvl1pPr marL="342900" indent="-342900">
              <a:buAutoNum type="arabicPeriod"/>
              <a:defRPr sz="1100">
                <a:latin typeface="Poppins Light" panose="020B0604020202020204" charset="0"/>
                <a:cs typeface="Poppins Light" panose="020B0604020202020204" charset="0"/>
              </a:defRPr>
            </a:lvl1pPr>
          </a:lstStyle>
          <a:p>
            <a:pPr marL="0" indent="0">
              <a:buNone/>
            </a:pPr>
            <a:r>
              <a:rPr lang="en-US" sz="900" b="1" dirty="0"/>
              <a:t>Increase the brand response on customer reviews</a:t>
            </a:r>
            <a:endParaRPr lang="ru-RU" sz="900" b="1" dirty="0"/>
          </a:p>
        </p:txBody>
      </p:sp>
      <p:sp>
        <p:nvSpPr>
          <p:cNvPr id="13" name="TextBox 12">
            <a:extLst>
              <a:ext uri="{FF2B5EF4-FFF2-40B4-BE49-F238E27FC236}">
                <a16:creationId xmlns:a16="http://schemas.microsoft.com/office/drawing/2014/main" id="{7C4D51D0-784F-42EC-8D4A-D34545F06795}"/>
              </a:ext>
            </a:extLst>
          </p:cNvPr>
          <p:cNvSpPr txBox="1"/>
          <p:nvPr/>
        </p:nvSpPr>
        <p:spPr>
          <a:xfrm flipH="1">
            <a:off x="1319505" y="4384814"/>
            <a:ext cx="6777187" cy="507831"/>
          </a:xfrm>
          <a:prstGeom prst="rect">
            <a:avLst/>
          </a:prstGeom>
          <a:noFill/>
        </p:spPr>
        <p:txBody>
          <a:bodyPr wrap="square" rtlCol="0">
            <a:spAutoFit/>
          </a:bodyPr>
          <a:lstStyle>
            <a:defPPr marR="0" lvl="0" algn="l" rtl="0">
              <a:lnSpc>
                <a:spcPct val="100000"/>
              </a:lnSpc>
              <a:spcBef>
                <a:spcPts val="0"/>
              </a:spcBef>
              <a:spcAft>
                <a:spcPts val="0"/>
              </a:spcAft>
              <a:defRPr/>
            </a:defPPr>
            <a:lvl1pPr marL="342900" indent="-342900">
              <a:buAutoNum type="arabicPeriod"/>
              <a:defRPr sz="1100">
                <a:latin typeface="Poppins Light" panose="020B0604020202020204" charset="0"/>
                <a:cs typeface="Poppins Light" panose="020B0604020202020204" charset="0"/>
              </a:defRPr>
            </a:lvl1pPr>
          </a:lstStyle>
          <a:p>
            <a:pPr marL="0" indent="0">
              <a:buNone/>
            </a:pPr>
            <a:r>
              <a:rPr lang="en-US" sz="900" dirty="0"/>
              <a:t>Enhance the brand’s appearance with the ordinary users that might initiate the "non-advertising" discussions. The user is more likely to give negative feedback than to praise the company. Therefore, the work on positive reviews largely falls on the shoulders of business</a:t>
            </a:r>
            <a:endParaRPr lang="ru-RU" sz="900" dirty="0"/>
          </a:p>
        </p:txBody>
      </p:sp>
      <p:sp>
        <p:nvSpPr>
          <p:cNvPr id="14" name="TextBox 13">
            <a:extLst>
              <a:ext uri="{FF2B5EF4-FFF2-40B4-BE49-F238E27FC236}">
                <a16:creationId xmlns:a16="http://schemas.microsoft.com/office/drawing/2014/main" id="{9F80B644-8F54-475A-9E43-8D6F8DE14C43}"/>
              </a:ext>
            </a:extLst>
          </p:cNvPr>
          <p:cNvSpPr txBox="1"/>
          <p:nvPr/>
        </p:nvSpPr>
        <p:spPr>
          <a:xfrm flipH="1">
            <a:off x="1319506" y="4217778"/>
            <a:ext cx="6038355" cy="230832"/>
          </a:xfrm>
          <a:prstGeom prst="rect">
            <a:avLst/>
          </a:prstGeom>
          <a:noFill/>
        </p:spPr>
        <p:txBody>
          <a:bodyPr wrap="square" rtlCol="0">
            <a:spAutoFit/>
          </a:bodyPr>
          <a:lstStyle>
            <a:defPPr marR="0" lvl="0" algn="l" rtl="0">
              <a:lnSpc>
                <a:spcPct val="100000"/>
              </a:lnSpc>
              <a:spcBef>
                <a:spcPts val="0"/>
              </a:spcBef>
              <a:spcAft>
                <a:spcPts val="0"/>
              </a:spcAft>
              <a:defRPr/>
            </a:defPPr>
            <a:lvl1pPr marL="342900" indent="-342900">
              <a:buAutoNum type="arabicPeriod"/>
              <a:defRPr sz="1100">
                <a:latin typeface="Poppins Light" panose="020B0604020202020204" charset="0"/>
                <a:cs typeface="Poppins Light" panose="020B0604020202020204" charset="0"/>
              </a:defRPr>
            </a:lvl1pPr>
          </a:lstStyle>
          <a:p>
            <a:pPr marL="0" indent="0">
              <a:buNone/>
            </a:pPr>
            <a:r>
              <a:rPr lang="en-US" sz="900" b="1" dirty="0"/>
              <a:t>Hidden marketing</a:t>
            </a:r>
            <a:endParaRPr lang="ru-RU" sz="900" b="1" dirty="0"/>
          </a:p>
        </p:txBody>
      </p:sp>
    </p:spTree>
    <p:extLst>
      <p:ext uri="{BB962C8B-B14F-4D97-AF65-F5344CB8AC3E}">
        <p14:creationId xmlns:p14="http://schemas.microsoft.com/office/powerpoint/2010/main" val="4213410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5;p38">
            <a:extLst>
              <a:ext uri="{FF2B5EF4-FFF2-40B4-BE49-F238E27FC236}">
                <a16:creationId xmlns:a16="http://schemas.microsoft.com/office/drawing/2014/main" id="{058F5A31-9E6C-4857-BF60-FDBBACE59F11}"/>
              </a:ext>
            </a:extLst>
          </p:cNvPr>
          <p:cNvSpPr txBox="1"/>
          <p:nvPr/>
        </p:nvSpPr>
        <p:spPr>
          <a:xfrm>
            <a:off x="1468362" y="605198"/>
            <a:ext cx="5065896" cy="484748"/>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2700" dirty="0">
                <a:solidFill>
                  <a:srgbClr val="00495F"/>
                </a:solidFill>
                <a:latin typeface="Erica One"/>
                <a:ea typeface="Erica One"/>
                <a:cs typeface="Erica One"/>
                <a:sym typeface="Erica One"/>
              </a:rPr>
              <a:t>Competitors</a:t>
            </a:r>
            <a:endParaRPr sz="2700" dirty="0">
              <a:solidFill>
                <a:srgbClr val="00495F"/>
              </a:solidFill>
              <a:latin typeface="Erica One"/>
              <a:ea typeface="Erica One"/>
              <a:cs typeface="Erica One"/>
              <a:sym typeface="Erica One"/>
            </a:endParaRPr>
          </a:p>
        </p:txBody>
      </p:sp>
      <p:pic>
        <p:nvPicPr>
          <p:cNvPr id="5" name="Рисунок 4">
            <a:extLst>
              <a:ext uri="{FF2B5EF4-FFF2-40B4-BE49-F238E27FC236}">
                <a16:creationId xmlns:a16="http://schemas.microsoft.com/office/drawing/2014/main" id="{75F8E96A-9220-4AAC-9BEB-285F0DAE59B3}"/>
              </a:ext>
            </a:extLst>
          </p:cNvPr>
          <p:cNvPicPr>
            <a:picLocks noChangeAspect="1"/>
          </p:cNvPicPr>
          <p:nvPr/>
        </p:nvPicPr>
        <p:blipFill>
          <a:blip r:embed="rId2"/>
          <a:stretch>
            <a:fillRect/>
          </a:stretch>
        </p:blipFill>
        <p:spPr>
          <a:xfrm>
            <a:off x="3015420" y="2151057"/>
            <a:ext cx="2796769" cy="1235414"/>
          </a:xfrm>
          <a:prstGeom prst="rect">
            <a:avLst/>
          </a:prstGeom>
        </p:spPr>
      </p:pic>
      <p:pic>
        <p:nvPicPr>
          <p:cNvPr id="7" name="Рисунок 6">
            <a:extLst>
              <a:ext uri="{FF2B5EF4-FFF2-40B4-BE49-F238E27FC236}">
                <a16:creationId xmlns:a16="http://schemas.microsoft.com/office/drawing/2014/main" id="{C0C32CB7-A11E-4BA1-8A0D-D2C252D69888}"/>
              </a:ext>
            </a:extLst>
          </p:cNvPr>
          <p:cNvPicPr>
            <a:picLocks noChangeAspect="1"/>
          </p:cNvPicPr>
          <p:nvPr/>
        </p:nvPicPr>
        <p:blipFill>
          <a:blip r:embed="rId3"/>
          <a:stretch>
            <a:fillRect/>
          </a:stretch>
        </p:blipFill>
        <p:spPr>
          <a:xfrm>
            <a:off x="352129" y="2151056"/>
            <a:ext cx="2475977" cy="1235414"/>
          </a:xfrm>
          <a:prstGeom prst="rect">
            <a:avLst/>
          </a:prstGeom>
        </p:spPr>
      </p:pic>
      <p:pic>
        <p:nvPicPr>
          <p:cNvPr id="9" name="Рисунок 8">
            <a:extLst>
              <a:ext uri="{FF2B5EF4-FFF2-40B4-BE49-F238E27FC236}">
                <a16:creationId xmlns:a16="http://schemas.microsoft.com/office/drawing/2014/main" id="{92B7D348-B8BD-4218-AC1E-FB4E470E7C76}"/>
              </a:ext>
            </a:extLst>
          </p:cNvPr>
          <p:cNvPicPr>
            <a:picLocks noChangeAspect="1"/>
          </p:cNvPicPr>
          <p:nvPr/>
        </p:nvPicPr>
        <p:blipFill>
          <a:blip r:embed="rId4"/>
          <a:stretch>
            <a:fillRect/>
          </a:stretch>
        </p:blipFill>
        <p:spPr>
          <a:xfrm>
            <a:off x="5999502" y="2151057"/>
            <a:ext cx="2936046" cy="1235414"/>
          </a:xfrm>
          <a:prstGeom prst="rect">
            <a:avLst/>
          </a:prstGeom>
        </p:spPr>
      </p:pic>
      <p:sp>
        <p:nvSpPr>
          <p:cNvPr id="13" name="Google Shape;466;p51">
            <a:extLst>
              <a:ext uri="{FF2B5EF4-FFF2-40B4-BE49-F238E27FC236}">
                <a16:creationId xmlns:a16="http://schemas.microsoft.com/office/drawing/2014/main" id="{EA060983-EB9C-4109-BAE7-69E6FF72F363}"/>
              </a:ext>
            </a:extLst>
          </p:cNvPr>
          <p:cNvSpPr txBox="1"/>
          <p:nvPr/>
        </p:nvSpPr>
        <p:spPr>
          <a:xfrm>
            <a:off x="1549837" y="1154822"/>
            <a:ext cx="5065897" cy="407774"/>
          </a:xfrm>
          <a:prstGeom prst="rect">
            <a:avLst/>
          </a:prstGeom>
          <a:noFill/>
          <a:ln>
            <a:noFill/>
          </a:ln>
        </p:spPr>
        <p:txBody>
          <a:bodyPr spcFirstLastPara="1" wrap="square" lIns="68575" tIns="34275" rIns="68575" bIns="34275" anchor="t" anchorCtr="0">
            <a:spAutoFit/>
          </a:bodyPr>
          <a:lstStyle/>
          <a:p>
            <a:pPr lvl="0"/>
            <a:r>
              <a:rPr lang="en-US" altLang="ko" sz="1100" dirty="0">
                <a:solidFill>
                  <a:schemeClr val="dk1"/>
                </a:solidFill>
                <a:latin typeface="Poppins Light"/>
                <a:ea typeface="Poppins Light"/>
                <a:cs typeface="Poppins Light"/>
                <a:sym typeface="Poppins Light"/>
              </a:rPr>
              <a:t>The largest fast food restaurant chains by their number of locations in the world and revenue.</a:t>
            </a:r>
            <a:endParaRPr sz="1100" dirty="0">
              <a:solidFill>
                <a:schemeClr val="dk1"/>
              </a:solidFill>
              <a:latin typeface="Poppins Light"/>
              <a:ea typeface="Poppins Light"/>
              <a:cs typeface="Poppins Light"/>
              <a:sym typeface="Poppins Light"/>
            </a:endParaRPr>
          </a:p>
        </p:txBody>
      </p:sp>
    </p:spTree>
    <p:extLst>
      <p:ext uri="{BB962C8B-B14F-4D97-AF65-F5344CB8AC3E}">
        <p14:creationId xmlns:p14="http://schemas.microsoft.com/office/powerpoint/2010/main" val="476545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0"/>
          <p:cNvSpPr/>
          <p:nvPr/>
        </p:nvSpPr>
        <p:spPr>
          <a:xfrm>
            <a:off x="2155372" y="1349828"/>
            <a:ext cx="4833257" cy="2443843"/>
          </a:xfrm>
          <a:prstGeom prst="rect">
            <a:avLst/>
          </a:prstGeom>
          <a:solidFill>
            <a:srgbClr val="FF6C6B"/>
          </a:solidFill>
          <a:ln>
            <a:noFill/>
          </a:ln>
          <a:effectLst>
            <a:outerShdw blurRad="50800" dist="63500" dir="2700000" algn="tl" rotWithShape="0">
              <a:srgbClr val="000000">
                <a:alpha val="20000"/>
              </a:srgbClr>
            </a:outerShdw>
          </a:effectLst>
        </p:spPr>
        <p:txBody>
          <a:bodyPr spcFirstLastPara="1" wrap="square" lIns="68575" tIns="34275" rIns="68575" bIns="34275" anchor="ctr" anchorCtr="0">
            <a:noAutofit/>
          </a:bodyPr>
          <a:lstStyle/>
          <a:p>
            <a:pPr lvl="0" algn="ctr"/>
            <a:r>
              <a:rPr lang="en-US" sz="3600">
                <a:solidFill>
                  <a:schemeClr val="bg1"/>
                </a:solidFill>
                <a:latin typeface="Erica One"/>
                <a:ea typeface="Erica One"/>
                <a:cs typeface="Erica One"/>
                <a:sym typeface="Erica One"/>
              </a:rPr>
              <a:t>Data parsing and </a:t>
            </a:r>
            <a:r>
              <a:rPr lang="en-US" altLang="ko" sz="3600">
                <a:solidFill>
                  <a:schemeClr val="bg1"/>
                </a:solidFill>
                <a:latin typeface="Erica One"/>
                <a:ea typeface="Erica One"/>
                <a:cs typeface="Erica One"/>
                <a:sym typeface="Erica One"/>
              </a:rPr>
              <a:t>preprocessing</a:t>
            </a:r>
            <a:r>
              <a:rPr lang="en-US" sz="3600">
                <a:solidFill>
                  <a:schemeClr val="bg1"/>
                </a:solidFill>
                <a:latin typeface="Erica One"/>
                <a:ea typeface="Erica One"/>
                <a:cs typeface="Erica One"/>
                <a:sym typeface="Erica One"/>
              </a:rPr>
              <a:t> </a:t>
            </a:r>
            <a:endParaRPr lang="en-US" sz="3600" dirty="0">
              <a:solidFill>
                <a:schemeClr val="bg1"/>
              </a:solidFill>
              <a:latin typeface="Erica One"/>
              <a:ea typeface="Erica One"/>
              <a:cs typeface="Erica One"/>
              <a:sym typeface="Erica One"/>
            </a:endParaRPr>
          </a:p>
        </p:txBody>
      </p:sp>
    </p:spTree>
    <p:extLst>
      <p:ext uri="{BB962C8B-B14F-4D97-AF65-F5344CB8AC3E}">
        <p14:creationId xmlns:p14="http://schemas.microsoft.com/office/powerpoint/2010/main" val="899372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CA37DB9F-B663-488B-BDF9-8E6832E08AAC}"/>
              </a:ext>
            </a:extLst>
          </p:cNvPr>
          <p:cNvPicPr>
            <a:picLocks noChangeAspect="1"/>
          </p:cNvPicPr>
          <p:nvPr/>
        </p:nvPicPr>
        <p:blipFill>
          <a:blip r:embed="rId2"/>
          <a:stretch>
            <a:fillRect/>
          </a:stretch>
        </p:blipFill>
        <p:spPr>
          <a:xfrm>
            <a:off x="3893443" y="1736767"/>
            <a:ext cx="5189538" cy="2297996"/>
          </a:xfrm>
          <a:prstGeom prst="rect">
            <a:avLst/>
          </a:prstGeom>
        </p:spPr>
      </p:pic>
      <p:sp>
        <p:nvSpPr>
          <p:cNvPr id="3" name="Google Shape;295;p38">
            <a:extLst>
              <a:ext uri="{FF2B5EF4-FFF2-40B4-BE49-F238E27FC236}">
                <a16:creationId xmlns:a16="http://schemas.microsoft.com/office/drawing/2014/main" id="{C7919A7C-10CE-42A0-AECE-595314BBCE78}"/>
              </a:ext>
            </a:extLst>
          </p:cNvPr>
          <p:cNvSpPr txBox="1"/>
          <p:nvPr/>
        </p:nvSpPr>
        <p:spPr>
          <a:xfrm>
            <a:off x="1468362" y="605198"/>
            <a:ext cx="5065896" cy="484748"/>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2700" dirty="0">
                <a:solidFill>
                  <a:srgbClr val="00495F"/>
                </a:solidFill>
                <a:latin typeface="Erica One"/>
                <a:ea typeface="Erica One"/>
                <a:cs typeface="Erica One"/>
                <a:sym typeface="Erica One"/>
              </a:rPr>
              <a:t>THE DATA PARSING </a:t>
            </a:r>
            <a:endParaRPr sz="2700" dirty="0">
              <a:solidFill>
                <a:srgbClr val="00495F"/>
              </a:solidFill>
              <a:latin typeface="Erica One"/>
              <a:ea typeface="Erica One"/>
              <a:cs typeface="Erica One"/>
              <a:sym typeface="Erica One"/>
            </a:endParaRPr>
          </a:p>
        </p:txBody>
      </p:sp>
      <p:sp>
        <p:nvSpPr>
          <p:cNvPr id="4" name="Прямоугольник 3">
            <a:extLst>
              <a:ext uri="{FF2B5EF4-FFF2-40B4-BE49-F238E27FC236}">
                <a16:creationId xmlns:a16="http://schemas.microsoft.com/office/drawing/2014/main" id="{F94988FD-5ED3-4F48-9AAC-C650E7D3EFAC}"/>
              </a:ext>
            </a:extLst>
          </p:cNvPr>
          <p:cNvSpPr/>
          <p:nvPr/>
        </p:nvSpPr>
        <p:spPr>
          <a:xfrm>
            <a:off x="1409009" y="2401838"/>
            <a:ext cx="2233826" cy="2377544"/>
          </a:xfrm>
          <a:prstGeom prst="rect">
            <a:avLst/>
          </a:prstGeom>
          <a:noFill/>
          <a:ln>
            <a:noFill/>
          </a:ln>
        </p:spPr>
        <p:txBody>
          <a:bodyPr spcFirstLastPara="1" wrap="square" lIns="68575" tIns="34275" rIns="68575" bIns="34275" anchor="t" anchorCtr="0">
            <a:spAutoFit/>
          </a:bodyPr>
          <a:lstStyle/>
          <a:p>
            <a:pPr>
              <a:lnSpc>
                <a:spcPct val="250000"/>
              </a:lnSpc>
            </a:pPr>
            <a:r>
              <a:rPr lang="en-US" sz="1200" dirty="0">
                <a:solidFill>
                  <a:schemeClr val="dk1"/>
                </a:solidFill>
                <a:latin typeface="Poppins Light"/>
                <a:cs typeface="Poppins Light"/>
              </a:rPr>
              <a:t>Review date</a:t>
            </a:r>
          </a:p>
          <a:p>
            <a:pPr>
              <a:lnSpc>
                <a:spcPct val="250000"/>
              </a:lnSpc>
            </a:pPr>
            <a:r>
              <a:rPr lang="en-US" sz="1200" dirty="0">
                <a:solidFill>
                  <a:schemeClr val="dk1"/>
                </a:solidFill>
                <a:latin typeface="Poppins Light"/>
                <a:cs typeface="Poppins Light"/>
              </a:rPr>
              <a:t>Review text</a:t>
            </a:r>
          </a:p>
          <a:p>
            <a:pPr>
              <a:lnSpc>
                <a:spcPct val="250000"/>
              </a:lnSpc>
            </a:pPr>
            <a:r>
              <a:rPr lang="en-US" sz="1200" dirty="0">
                <a:solidFill>
                  <a:schemeClr val="dk1"/>
                </a:solidFill>
                <a:latin typeface="Poppins Light"/>
                <a:cs typeface="Poppins Light"/>
              </a:rPr>
              <a:t>Rating</a:t>
            </a:r>
          </a:p>
          <a:p>
            <a:pPr>
              <a:lnSpc>
                <a:spcPct val="250000"/>
              </a:lnSpc>
            </a:pPr>
            <a:r>
              <a:rPr lang="en-US" sz="1200" dirty="0">
                <a:solidFill>
                  <a:schemeClr val="dk1"/>
                </a:solidFill>
                <a:latin typeface="Poppins Light"/>
                <a:cs typeface="Poppins Light"/>
              </a:rPr>
              <a:t>Author account name</a:t>
            </a:r>
          </a:p>
          <a:p>
            <a:pPr>
              <a:lnSpc>
                <a:spcPct val="250000"/>
              </a:lnSpc>
            </a:pPr>
            <a:r>
              <a:rPr lang="en-US" sz="1200" dirty="0">
                <a:solidFill>
                  <a:schemeClr val="dk1"/>
                </a:solidFill>
                <a:latin typeface="Poppins Light"/>
                <a:cs typeface="Poppins Light"/>
              </a:rPr>
              <a:t>Developer response</a:t>
            </a:r>
            <a:endParaRPr lang="ru-RU" sz="1200" dirty="0">
              <a:solidFill>
                <a:schemeClr val="dk1"/>
              </a:solidFill>
              <a:cs typeface="Poppins Light"/>
            </a:endParaRPr>
          </a:p>
        </p:txBody>
      </p:sp>
      <p:pic>
        <p:nvPicPr>
          <p:cNvPr id="5" name="Google Shape;465;p51">
            <a:extLst>
              <a:ext uri="{FF2B5EF4-FFF2-40B4-BE49-F238E27FC236}">
                <a16:creationId xmlns:a16="http://schemas.microsoft.com/office/drawing/2014/main" id="{731895EC-A88B-4774-A208-DD0AE7D7BC8B}"/>
              </a:ext>
            </a:extLst>
          </p:cNvPr>
          <p:cNvPicPr preferRelativeResize="0"/>
          <p:nvPr/>
        </p:nvPicPr>
        <p:blipFill rotWithShape="1">
          <a:blip r:embed="rId3">
            <a:alphaModFix/>
          </a:blip>
          <a:srcRect/>
          <a:stretch/>
        </p:blipFill>
        <p:spPr>
          <a:xfrm>
            <a:off x="1081021" y="2602396"/>
            <a:ext cx="283369" cy="283369"/>
          </a:xfrm>
          <a:prstGeom prst="rect">
            <a:avLst/>
          </a:prstGeom>
          <a:noFill/>
          <a:ln>
            <a:noFill/>
          </a:ln>
        </p:spPr>
      </p:pic>
      <p:sp>
        <p:nvSpPr>
          <p:cNvPr id="7" name="Прямоугольник 6">
            <a:extLst>
              <a:ext uri="{FF2B5EF4-FFF2-40B4-BE49-F238E27FC236}">
                <a16:creationId xmlns:a16="http://schemas.microsoft.com/office/drawing/2014/main" id="{67401484-08D8-4D29-AE5E-97405AAADD8E}"/>
              </a:ext>
            </a:extLst>
          </p:cNvPr>
          <p:cNvSpPr/>
          <p:nvPr/>
        </p:nvSpPr>
        <p:spPr>
          <a:xfrm>
            <a:off x="687181" y="1611383"/>
            <a:ext cx="1487177" cy="684773"/>
          </a:xfrm>
          <a:prstGeom prst="rect">
            <a:avLst/>
          </a:prstGeom>
          <a:noFill/>
          <a:ln>
            <a:noFill/>
          </a:ln>
        </p:spPr>
        <p:txBody>
          <a:bodyPr spcFirstLastPara="1" wrap="square" lIns="68575" tIns="34275" rIns="68575" bIns="34275" anchor="t" anchorCtr="0">
            <a:spAutoFit/>
          </a:bodyPr>
          <a:lstStyle/>
          <a:p>
            <a:r>
              <a:rPr lang="en-US" sz="1000" dirty="0">
                <a:solidFill>
                  <a:schemeClr val="dk1"/>
                </a:solidFill>
                <a:latin typeface="Poppins Light"/>
                <a:cs typeface="Poppins Light"/>
              </a:rPr>
              <a:t>Reviews from the</a:t>
            </a:r>
            <a:r>
              <a:rPr lang="en-US" sz="1000" b="1" dirty="0">
                <a:solidFill>
                  <a:schemeClr val="dk1"/>
                </a:solidFill>
                <a:latin typeface="Poppins Light"/>
                <a:cs typeface="Poppins Light"/>
              </a:rPr>
              <a:t> App store with the </a:t>
            </a:r>
            <a:r>
              <a:rPr lang="en-US" sz="1000" b="1" dirty="0" err="1">
                <a:solidFill>
                  <a:schemeClr val="dk1"/>
                </a:solidFill>
                <a:latin typeface="Poppins Light"/>
                <a:cs typeface="Poppins Light"/>
              </a:rPr>
              <a:t>app_store_scrapermodule</a:t>
            </a:r>
            <a:r>
              <a:rPr lang="en-US" sz="1000" b="1" dirty="0">
                <a:solidFill>
                  <a:schemeClr val="dk1"/>
                </a:solidFill>
                <a:latin typeface="Poppins Light"/>
                <a:cs typeface="Poppins Light"/>
              </a:rPr>
              <a:t> </a:t>
            </a:r>
            <a:endParaRPr lang="ru-RU" sz="1000" dirty="0">
              <a:solidFill>
                <a:schemeClr val="dk1"/>
              </a:solidFill>
              <a:cs typeface="Poppins Light"/>
            </a:endParaRPr>
          </a:p>
        </p:txBody>
      </p:sp>
      <p:sp>
        <p:nvSpPr>
          <p:cNvPr id="14" name="Прямоугольник 13">
            <a:extLst>
              <a:ext uri="{FF2B5EF4-FFF2-40B4-BE49-F238E27FC236}">
                <a16:creationId xmlns:a16="http://schemas.microsoft.com/office/drawing/2014/main" id="{752021CF-66BB-4EF7-A1F5-D6A28F035FCC}"/>
              </a:ext>
            </a:extLst>
          </p:cNvPr>
          <p:cNvSpPr/>
          <p:nvPr/>
        </p:nvSpPr>
        <p:spPr>
          <a:xfrm>
            <a:off x="2898061" y="1613347"/>
            <a:ext cx="1079777" cy="577051"/>
          </a:xfrm>
          <a:prstGeom prst="rect">
            <a:avLst/>
          </a:prstGeom>
          <a:noFill/>
          <a:ln>
            <a:noFill/>
          </a:ln>
        </p:spPr>
        <p:txBody>
          <a:bodyPr spcFirstLastPara="1" wrap="square" lIns="68575" tIns="34275" rIns="68575" bIns="34275" anchor="t" anchorCtr="0">
            <a:spAutoFit/>
          </a:bodyPr>
          <a:lstStyle/>
          <a:p>
            <a:r>
              <a:rPr lang="en-US" sz="1100" b="1" dirty="0">
                <a:solidFill>
                  <a:schemeClr val="dk1"/>
                </a:solidFill>
                <a:latin typeface="Poppins Light"/>
                <a:cs typeface="Poppins Light"/>
              </a:rPr>
              <a:t>2000 reviews </a:t>
            </a:r>
          </a:p>
          <a:p>
            <a:r>
              <a:rPr lang="en-US" sz="1100" dirty="0">
                <a:solidFill>
                  <a:schemeClr val="dk1"/>
                </a:solidFill>
                <a:latin typeface="Poppins Light"/>
                <a:cs typeface="Poppins Light"/>
              </a:rPr>
              <a:t>For each brand</a:t>
            </a:r>
            <a:endParaRPr lang="ru-RU" sz="1100" dirty="0">
              <a:solidFill>
                <a:schemeClr val="dk1"/>
              </a:solidFill>
              <a:cs typeface="Poppins Light"/>
            </a:endParaRPr>
          </a:p>
        </p:txBody>
      </p:sp>
      <p:grpSp>
        <p:nvGrpSpPr>
          <p:cNvPr id="15" name="Группа 14">
            <a:extLst>
              <a:ext uri="{FF2B5EF4-FFF2-40B4-BE49-F238E27FC236}">
                <a16:creationId xmlns:a16="http://schemas.microsoft.com/office/drawing/2014/main" id="{FF2CC297-EE4C-49E7-B0DB-1C0B0B05B934}"/>
              </a:ext>
            </a:extLst>
          </p:cNvPr>
          <p:cNvGrpSpPr/>
          <p:nvPr/>
        </p:nvGrpSpPr>
        <p:grpSpPr>
          <a:xfrm>
            <a:off x="2196069" y="1584669"/>
            <a:ext cx="623435" cy="593381"/>
            <a:chOff x="124554" y="1602968"/>
            <a:chExt cx="765503" cy="797795"/>
          </a:xfrm>
        </p:grpSpPr>
        <p:sp>
          <p:nvSpPr>
            <p:cNvPr id="16" name="Google Shape;433;p48">
              <a:extLst>
                <a:ext uri="{FF2B5EF4-FFF2-40B4-BE49-F238E27FC236}">
                  <a16:creationId xmlns:a16="http://schemas.microsoft.com/office/drawing/2014/main" id="{C30311D1-D539-49D7-B4DC-E96CE0DD092E}"/>
                </a:ext>
              </a:extLst>
            </p:cNvPr>
            <p:cNvSpPr/>
            <p:nvPr/>
          </p:nvSpPr>
          <p:spPr>
            <a:xfrm>
              <a:off x="124554" y="1602968"/>
              <a:ext cx="765503" cy="797795"/>
            </a:xfrm>
            <a:prstGeom prst="ellipse">
              <a:avLst/>
            </a:prstGeom>
            <a:solidFill>
              <a:srgbClr val="00495F"/>
            </a:solidFill>
            <a:ln>
              <a:noFill/>
            </a:ln>
            <a:effectLst>
              <a:outerShdw blurRad="50800" dist="63500" dir="2700000" algn="tl" rotWithShape="0">
                <a:srgbClr val="000000">
                  <a:alpha val="2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500">
                <a:solidFill>
                  <a:srgbClr val="5712A1"/>
                </a:solidFill>
                <a:latin typeface="Poppins Light"/>
                <a:ea typeface="Poppins Light"/>
                <a:cs typeface="Poppins Light"/>
                <a:sym typeface="Poppins Light"/>
              </a:endParaRPr>
            </a:p>
          </p:txBody>
        </p:sp>
        <p:pic>
          <p:nvPicPr>
            <p:cNvPr id="17" name="Рисунок 16" descr="Скачивать">
              <a:extLst>
                <a:ext uri="{FF2B5EF4-FFF2-40B4-BE49-F238E27FC236}">
                  <a16:creationId xmlns:a16="http://schemas.microsoft.com/office/drawing/2014/main" id="{1017147E-6E52-4D1F-9517-8E22C80463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1013" y="1663607"/>
              <a:ext cx="588179" cy="588180"/>
            </a:xfrm>
            <a:prstGeom prst="rect">
              <a:avLst/>
            </a:prstGeom>
          </p:spPr>
        </p:pic>
      </p:grpSp>
      <p:pic>
        <p:nvPicPr>
          <p:cNvPr id="3076" name="Picture 4">
            <a:extLst>
              <a:ext uri="{FF2B5EF4-FFF2-40B4-BE49-F238E27FC236}">
                <a16:creationId xmlns:a16="http://schemas.microsoft.com/office/drawing/2014/main" id="{8CED595B-8414-453F-A8BE-267E915D0E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349" y="1613347"/>
            <a:ext cx="566277" cy="566277"/>
          </a:xfrm>
          <a:prstGeom prst="rect">
            <a:avLst/>
          </a:prstGeom>
          <a:noFill/>
          <a:extLst>
            <a:ext uri="{909E8E84-426E-40DD-AFC4-6F175D3DCCD1}">
              <a14:hiddenFill xmlns:a14="http://schemas.microsoft.com/office/drawing/2010/main">
                <a:solidFill>
                  <a:srgbClr val="FFFFFF"/>
                </a:solidFill>
              </a14:hiddenFill>
            </a:ext>
          </a:extLst>
        </p:spPr>
      </p:pic>
      <p:pic>
        <p:nvPicPr>
          <p:cNvPr id="21" name="Google Shape;465;p51">
            <a:extLst>
              <a:ext uri="{FF2B5EF4-FFF2-40B4-BE49-F238E27FC236}">
                <a16:creationId xmlns:a16="http://schemas.microsoft.com/office/drawing/2014/main" id="{6F85B90F-68B2-49CA-AA6B-6358DC476894}"/>
              </a:ext>
            </a:extLst>
          </p:cNvPr>
          <p:cNvPicPr preferRelativeResize="0"/>
          <p:nvPr/>
        </p:nvPicPr>
        <p:blipFill rotWithShape="1">
          <a:blip r:embed="rId3">
            <a:alphaModFix/>
          </a:blip>
          <a:srcRect/>
          <a:stretch/>
        </p:blipFill>
        <p:spPr>
          <a:xfrm>
            <a:off x="1081021" y="3051061"/>
            <a:ext cx="283369" cy="283369"/>
          </a:xfrm>
          <a:prstGeom prst="rect">
            <a:avLst/>
          </a:prstGeom>
          <a:noFill/>
          <a:ln>
            <a:noFill/>
          </a:ln>
        </p:spPr>
      </p:pic>
      <p:pic>
        <p:nvPicPr>
          <p:cNvPr id="22" name="Google Shape;465;p51">
            <a:extLst>
              <a:ext uri="{FF2B5EF4-FFF2-40B4-BE49-F238E27FC236}">
                <a16:creationId xmlns:a16="http://schemas.microsoft.com/office/drawing/2014/main" id="{EDBD3A1D-69AA-4E56-8234-73FC28D44FA7}"/>
              </a:ext>
            </a:extLst>
          </p:cNvPr>
          <p:cNvPicPr preferRelativeResize="0"/>
          <p:nvPr/>
        </p:nvPicPr>
        <p:blipFill rotWithShape="1">
          <a:blip r:embed="rId3">
            <a:alphaModFix/>
          </a:blip>
          <a:srcRect/>
          <a:stretch/>
        </p:blipFill>
        <p:spPr>
          <a:xfrm>
            <a:off x="1081021" y="3487026"/>
            <a:ext cx="283369" cy="283369"/>
          </a:xfrm>
          <a:prstGeom prst="rect">
            <a:avLst/>
          </a:prstGeom>
          <a:noFill/>
          <a:ln>
            <a:noFill/>
          </a:ln>
        </p:spPr>
      </p:pic>
      <p:pic>
        <p:nvPicPr>
          <p:cNvPr id="23" name="Google Shape;465;p51">
            <a:extLst>
              <a:ext uri="{FF2B5EF4-FFF2-40B4-BE49-F238E27FC236}">
                <a16:creationId xmlns:a16="http://schemas.microsoft.com/office/drawing/2014/main" id="{A9689C92-C3FB-4434-B7D6-7E581285AD30}"/>
              </a:ext>
            </a:extLst>
          </p:cNvPr>
          <p:cNvPicPr preferRelativeResize="0"/>
          <p:nvPr/>
        </p:nvPicPr>
        <p:blipFill rotWithShape="1">
          <a:blip r:embed="rId3">
            <a:alphaModFix/>
          </a:blip>
          <a:srcRect/>
          <a:stretch/>
        </p:blipFill>
        <p:spPr>
          <a:xfrm>
            <a:off x="1081021" y="3948391"/>
            <a:ext cx="283369" cy="283369"/>
          </a:xfrm>
          <a:prstGeom prst="rect">
            <a:avLst/>
          </a:prstGeom>
          <a:noFill/>
          <a:ln>
            <a:noFill/>
          </a:ln>
        </p:spPr>
      </p:pic>
      <p:pic>
        <p:nvPicPr>
          <p:cNvPr id="24" name="Google Shape;465;p51">
            <a:extLst>
              <a:ext uri="{FF2B5EF4-FFF2-40B4-BE49-F238E27FC236}">
                <a16:creationId xmlns:a16="http://schemas.microsoft.com/office/drawing/2014/main" id="{900B9A97-9329-41A0-9CDE-FA135CC5AE5D}"/>
              </a:ext>
            </a:extLst>
          </p:cNvPr>
          <p:cNvPicPr preferRelativeResize="0"/>
          <p:nvPr/>
        </p:nvPicPr>
        <p:blipFill rotWithShape="1">
          <a:blip r:embed="rId3">
            <a:alphaModFix/>
          </a:blip>
          <a:srcRect/>
          <a:stretch/>
        </p:blipFill>
        <p:spPr>
          <a:xfrm>
            <a:off x="1081021" y="4435155"/>
            <a:ext cx="283369" cy="283369"/>
          </a:xfrm>
          <a:prstGeom prst="rect">
            <a:avLst/>
          </a:prstGeom>
          <a:noFill/>
          <a:ln>
            <a:noFill/>
          </a:ln>
        </p:spPr>
      </p:pic>
    </p:spTree>
    <p:extLst>
      <p:ext uri="{BB962C8B-B14F-4D97-AF65-F5344CB8AC3E}">
        <p14:creationId xmlns:p14="http://schemas.microsoft.com/office/powerpoint/2010/main" val="175458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5C84C72-943F-4691-A6AE-A8A63225E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375" y="1311275"/>
            <a:ext cx="5683250" cy="2841625"/>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95;p38">
            <a:extLst>
              <a:ext uri="{FF2B5EF4-FFF2-40B4-BE49-F238E27FC236}">
                <a16:creationId xmlns:a16="http://schemas.microsoft.com/office/drawing/2014/main" id="{7BC58B61-B537-4D88-9CA1-BDAE2188DD10}"/>
              </a:ext>
            </a:extLst>
          </p:cNvPr>
          <p:cNvSpPr txBox="1"/>
          <p:nvPr/>
        </p:nvSpPr>
        <p:spPr>
          <a:xfrm>
            <a:off x="1425533" y="536258"/>
            <a:ext cx="7089818" cy="484718"/>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2700" dirty="0">
                <a:solidFill>
                  <a:srgbClr val="00495F"/>
                </a:solidFill>
                <a:latin typeface="Erica One"/>
                <a:ea typeface="Erica One"/>
                <a:cs typeface="Erica One"/>
                <a:sym typeface="Erica One"/>
              </a:rPr>
              <a:t>MOST POPULAR WORDS FOR BRAND</a:t>
            </a:r>
            <a:endParaRPr sz="2700" dirty="0">
              <a:solidFill>
                <a:srgbClr val="00495F"/>
              </a:solidFill>
              <a:latin typeface="Erica One"/>
              <a:ea typeface="Erica One"/>
              <a:cs typeface="Erica One"/>
              <a:sym typeface="Erica One"/>
            </a:endParaRPr>
          </a:p>
        </p:txBody>
      </p:sp>
    </p:spTree>
    <p:extLst>
      <p:ext uri="{BB962C8B-B14F-4D97-AF65-F5344CB8AC3E}">
        <p14:creationId xmlns:p14="http://schemas.microsoft.com/office/powerpoint/2010/main" val="354790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95;p38">
            <a:extLst>
              <a:ext uri="{FF2B5EF4-FFF2-40B4-BE49-F238E27FC236}">
                <a16:creationId xmlns:a16="http://schemas.microsoft.com/office/drawing/2014/main" id="{7F2A87E8-B53E-4759-A226-8311C42E48B9}"/>
              </a:ext>
            </a:extLst>
          </p:cNvPr>
          <p:cNvSpPr txBox="1"/>
          <p:nvPr/>
        </p:nvSpPr>
        <p:spPr>
          <a:xfrm>
            <a:off x="307932" y="134882"/>
            <a:ext cx="7972467" cy="484718"/>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2700" dirty="0">
                <a:solidFill>
                  <a:srgbClr val="00495F"/>
                </a:solidFill>
                <a:latin typeface="Erica One"/>
                <a:ea typeface="Erica One"/>
                <a:cs typeface="Erica One"/>
                <a:sym typeface="Erica One"/>
              </a:rPr>
              <a:t>MOST POPULAR WORDS FOR EACH BRAND</a:t>
            </a:r>
            <a:endParaRPr sz="2700" dirty="0">
              <a:solidFill>
                <a:srgbClr val="00495F"/>
              </a:solidFill>
              <a:latin typeface="Erica One"/>
              <a:ea typeface="Erica One"/>
              <a:cs typeface="Erica One"/>
              <a:sym typeface="Erica One"/>
            </a:endParaRPr>
          </a:p>
        </p:txBody>
      </p:sp>
      <p:graphicFrame>
        <p:nvGraphicFramePr>
          <p:cNvPr id="4" name="Таблица 3">
            <a:extLst>
              <a:ext uri="{FF2B5EF4-FFF2-40B4-BE49-F238E27FC236}">
                <a16:creationId xmlns:a16="http://schemas.microsoft.com/office/drawing/2014/main" id="{7162DC75-F9F3-42B1-99E3-45FB37B16DDD}"/>
              </a:ext>
            </a:extLst>
          </p:cNvPr>
          <p:cNvGraphicFramePr>
            <a:graphicFrameLocks noGrp="1"/>
          </p:cNvGraphicFramePr>
          <p:nvPr>
            <p:extLst>
              <p:ext uri="{D42A27DB-BD31-4B8C-83A1-F6EECF244321}">
                <p14:modId xmlns:p14="http://schemas.microsoft.com/office/powerpoint/2010/main" val="221321097"/>
              </p:ext>
            </p:extLst>
          </p:nvPr>
        </p:nvGraphicFramePr>
        <p:xfrm>
          <a:off x="625433" y="1503951"/>
          <a:ext cx="1223434" cy="3262308"/>
        </p:xfrm>
        <a:graphic>
          <a:graphicData uri="http://schemas.openxmlformats.org/drawingml/2006/table">
            <a:tbl>
              <a:tblPr/>
              <a:tblGrid>
                <a:gridCol w="611717">
                  <a:extLst>
                    <a:ext uri="{9D8B030D-6E8A-4147-A177-3AD203B41FA5}">
                      <a16:colId xmlns:a16="http://schemas.microsoft.com/office/drawing/2014/main" val="2546793801"/>
                    </a:ext>
                  </a:extLst>
                </a:gridCol>
                <a:gridCol w="611717">
                  <a:extLst>
                    <a:ext uri="{9D8B030D-6E8A-4147-A177-3AD203B41FA5}">
                      <a16:colId xmlns:a16="http://schemas.microsoft.com/office/drawing/2014/main" val="2908005646"/>
                    </a:ext>
                  </a:extLst>
                </a:gridCol>
              </a:tblGrid>
              <a:tr h="155348">
                <a:tc>
                  <a:txBody>
                    <a:bodyPr/>
                    <a:lstStyle/>
                    <a:p>
                      <a:pPr algn="r"/>
                      <a:r>
                        <a:rPr lang="en-US" sz="700" b="1" dirty="0">
                          <a:effectLst/>
                          <a:latin typeface="Poppins Light" panose="020B0604020202020204" charset="0"/>
                          <a:cs typeface="Poppins Light" panose="020B0604020202020204" charset="0"/>
                        </a:rPr>
                        <a:t>count</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endParaRPr lang="ru-RU" sz="700">
                        <a:cs typeface="Poppins Light" panose="020B0604020202020204" charset="0"/>
                      </a:endParaRPr>
                    </a:p>
                  </a:txBody>
                  <a:tcPr marL="46604" marR="46604" marT="23302" marB="23302">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922251584"/>
                  </a:ext>
                </a:extLst>
              </a:tr>
              <a:tr h="155348">
                <a:tc>
                  <a:txBody>
                    <a:bodyPr/>
                    <a:lstStyle/>
                    <a:p>
                      <a:pPr algn="r"/>
                      <a:r>
                        <a:rPr lang="en-US" sz="700" dirty="0">
                          <a:effectLst/>
                          <a:latin typeface="Poppins Light" panose="020B0604020202020204" charset="0"/>
                          <a:cs typeface="Poppins Light" panose="020B0604020202020204" charset="0"/>
                        </a:rPr>
                        <a:t>application</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F1F1F1"/>
                          </a:solidFill>
                          <a:effectLst/>
                          <a:cs typeface="Poppins Light" panose="020B0604020202020204" charset="0"/>
                        </a:rPr>
                        <a:t>4025</a:t>
                      </a:r>
                    </a:p>
                  </a:txBody>
                  <a:tcPr marL="46604" marR="46604" marT="23302" marB="23302" anchor="ctr">
                    <a:lnL>
                      <a:noFill/>
                    </a:lnL>
                    <a:lnR>
                      <a:noFill/>
                    </a:lnR>
                    <a:lnT w="12700" cmpd="sng">
                      <a:noFill/>
                      <a:prstDash val="solid"/>
                    </a:lnT>
                    <a:lnB>
                      <a:noFill/>
                    </a:lnB>
                    <a:lnTlToBr w="12700" cmpd="sng">
                      <a:noFill/>
                      <a:prstDash val="solid"/>
                    </a:lnTlToBr>
                    <a:lnBlToTr w="12700" cmpd="sng">
                      <a:noFill/>
                      <a:prstDash val="solid"/>
                    </a:lnBlToTr>
                    <a:solidFill>
                      <a:srgbClr val="08306B"/>
                    </a:solidFill>
                  </a:tcPr>
                </a:tc>
                <a:extLst>
                  <a:ext uri="{0D108BD9-81ED-4DB2-BD59-A6C34878D82A}">
                    <a16:rowId xmlns:a16="http://schemas.microsoft.com/office/drawing/2014/main" val="4289530588"/>
                  </a:ext>
                </a:extLst>
              </a:tr>
              <a:tr h="155348">
                <a:tc>
                  <a:txBody>
                    <a:bodyPr/>
                    <a:lstStyle/>
                    <a:p>
                      <a:pPr algn="r"/>
                      <a:r>
                        <a:rPr lang="en-US" sz="700" dirty="0">
                          <a:effectLst/>
                          <a:latin typeface="Poppins Light" panose="020B0604020202020204" charset="0"/>
                          <a:cs typeface="Poppins Light" panose="020B0604020202020204" charset="0"/>
                        </a:rPr>
                        <a:t>order</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F1F1F1"/>
                          </a:solidFill>
                          <a:effectLst/>
                          <a:cs typeface="Poppins Light" panose="020B0604020202020204" charset="0"/>
                        </a:rPr>
                        <a:t>3531</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0B559F"/>
                    </a:solidFill>
                  </a:tcPr>
                </a:tc>
                <a:extLst>
                  <a:ext uri="{0D108BD9-81ED-4DB2-BD59-A6C34878D82A}">
                    <a16:rowId xmlns:a16="http://schemas.microsoft.com/office/drawing/2014/main" val="1064345921"/>
                  </a:ext>
                </a:extLst>
              </a:tr>
              <a:tr h="155348">
                <a:tc>
                  <a:txBody>
                    <a:bodyPr/>
                    <a:lstStyle/>
                    <a:p>
                      <a:pPr algn="r"/>
                      <a:r>
                        <a:rPr lang="en-US" sz="700" dirty="0">
                          <a:effectLst/>
                          <a:latin typeface="Poppins Light" panose="020B0604020202020204" charset="0"/>
                          <a:cs typeface="Poppins Light" panose="020B0604020202020204" charset="0"/>
                        </a:rPr>
                        <a:t>get</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1459</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C2D9EE"/>
                    </a:solidFill>
                  </a:tcPr>
                </a:tc>
                <a:extLst>
                  <a:ext uri="{0D108BD9-81ED-4DB2-BD59-A6C34878D82A}">
                    <a16:rowId xmlns:a16="http://schemas.microsoft.com/office/drawing/2014/main" val="3041716122"/>
                  </a:ext>
                </a:extLst>
              </a:tr>
              <a:tr h="155348">
                <a:tc>
                  <a:txBody>
                    <a:bodyPr/>
                    <a:lstStyle/>
                    <a:p>
                      <a:pPr algn="r"/>
                      <a:r>
                        <a:rPr lang="en-US" sz="700" dirty="0">
                          <a:effectLst/>
                          <a:latin typeface="Poppins Light" panose="020B0604020202020204" charset="0"/>
                          <a:cs typeface="Poppins Light" panose="020B0604020202020204" charset="0"/>
                        </a:rPr>
                        <a:t>subway</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1356</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C9DDF0"/>
                    </a:solidFill>
                  </a:tcPr>
                </a:tc>
                <a:extLst>
                  <a:ext uri="{0D108BD9-81ED-4DB2-BD59-A6C34878D82A}">
                    <a16:rowId xmlns:a16="http://schemas.microsoft.com/office/drawing/2014/main" val="3440832732"/>
                  </a:ext>
                </a:extLst>
              </a:tr>
              <a:tr h="155348">
                <a:tc>
                  <a:txBody>
                    <a:bodyPr/>
                    <a:lstStyle/>
                    <a:p>
                      <a:pPr algn="r"/>
                      <a:r>
                        <a:rPr lang="en-US" sz="700" dirty="0">
                          <a:effectLst/>
                          <a:latin typeface="Poppins Light" panose="020B0604020202020204" charset="0"/>
                          <a:cs typeface="Poppins Light" panose="020B0604020202020204" charset="0"/>
                        </a:rPr>
                        <a:t>use</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1351</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CADDF0"/>
                    </a:solidFill>
                  </a:tcPr>
                </a:tc>
                <a:extLst>
                  <a:ext uri="{0D108BD9-81ED-4DB2-BD59-A6C34878D82A}">
                    <a16:rowId xmlns:a16="http://schemas.microsoft.com/office/drawing/2014/main" val="906574197"/>
                  </a:ext>
                </a:extLst>
              </a:tr>
              <a:tr h="155348">
                <a:tc>
                  <a:txBody>
                    <a:bodyPr/>
                    <a:lstStyle/>
                    <a:p>
                      <a:pPr algn="r"/>
                      <a:r>
                        <a:rPr lang="en-US" sz="700" dirty="0">
                          <a:effectLst/>
                          <a:latin typeface="Poppins Light" panose="020B0604020202020204" charset="0"/>
                          <a:cs typeface="Poppins Light" panose="020B0604020202020204" charset="0"/>
                        </a:rPr>
                        <a:t>time</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1350</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CADDF0"/>
                    </a:solidFill>
                  </a:tcPr>
                </a:tc>
                <a:extLst>
                  <a:ext uri="{0D108BD9-81ED-4DB2-BD59-A6C34878D82A}">
                    <a16:rowId xmlns:a16="http://schemas.microsoft.com/office/drawing/2014/main" val="2874306721"/>
                  </a:ext>
                </a:extLst>
              </a:tr>
              <a:tr h="155348">
                <a:tc>
                  <a:txBody>
                    <a:bodyPr/>
                    <a:lstStyle/>
                    <a:p>
                      <a:pPr algn="r"/>
                      <a:r>
                        <a:rPr lang="en-US" sz="700" dirty="0">
                          <a:effectLst/>
                          <a:latin typeface="Poppins Light" panose="020B0604020202020204" charset="0"/>
                          <a:cs typeface="Poppins Light" panose="020B0604020202020204" charset="0"/>
                        </a:rPr>
                        <a:t>sandwich</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1157</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D4E4F4"/>
                    </a:solidFill>
                  </a:tcPr>
                </a:tc>
                <a:extLst>
                  <a:ext uri="{0D108BD9-81ED-4DB2-BD59-A6C34878D82A}">
                    <a16:rowId xmlns:a16="http://schemas.microsoft.com/office/drawing/2014/main" val="3961070097"/>
                  </a:ext>
                </a:extLst>
              </a:tr>
              <a:tr h="155348">
                <a:tc>
                  <a:txBody>
                    <a:bodyPr/>
                    <a:lstStyle/>
                    <a:p>
                      <a:pPr algn="r"/>
                      <a:r>
                        <a:rPr lang="en-US" sz="700" dirty="0">
                          <a:effectLst/>
                          <a:latin typeface="Poppins Light" panose="020B0604020202020204" charset="0"/>
                          <a:cs typeface="Poppins Light" panose="020B0604020202020204" charset="0"/>
                        </a:rPr>
                        <a:t>go</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1150</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D4E4F4"/>
                    </a:solidFill>
                  </a:tcPr>
                </a:tc>
                <a:extLst>
                  <a:ext uri="{0D108BD9-81ED-4DB2-BD59-A6C34878D82A}">
                    <a16:rowId xmlns:a16="http://schemas.microsoft.com/office/drawing/2014/main" val="3901335038"/>
                  </a:ext>
                </a:extLst>
              </a:tr>
              <a:tr h="155348">
                <a:tc>
                  <a:txBody>
                    <a:bodyPr/>
                    <a:lstStyle/>
                    <a:p>
                      <a:pPr algn="r"/>
                      <a:r>
                        <a:rPr lang="en-US" sz="700" dirty="0">
                          <a:effectLst/>
                          <a:latin typeface="Poppins Light" panose="020B0604020202020204" charset="0"/>
                          <a:cs typeface="Poppins Light" panose="020B0604020202020204" charset="0"/>
                        </a:rPr>
                        <a:t>store</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1060</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D9E8F5"/>
                    </a:solidFill>
                  </a:tcPr>
                </a:tc>
                <a:extLst>
                  <a:ext uri="{0D108BD9-81ED-4DB2-BD59-A6C34878D82A}">
                    <a16:rowId xmlns:a16="http://schemas.microsoft.com/office/drawing/2014/main" val="2428566876"/>
                  </a:ext>
                </a:extLst>
              </a:tr>
              <a:tr h="155348">
                <a:tc>
                  <a:txBody>
                    <a:bodyPr/>
                    <a:lstStyle/>
                    <a:p>
                      <a:pPr algn="r"/>
                      <a:r>
                        <a:rPr lang="en-US" sz="700" dirty="0">
                          <a:effectLst/>
                          <a:latin typeface="Poppins Light" panose="020B0604020202020204" charset="0"/>
                          <a:cs typeface="Poppins Light" panose="020B0604020202020204" charset="0"/>
                        </a:rPr>
                        <a:t>make</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852</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5EFF9"/>
                    </a:solidFill>
                  </a:tcPr>
                </a:tc>
                <a:extLst>
                  <a:ext uri="{0D108BD9-81ED-4DB2-BD59-A6C34878D82A}">
                    <a16:rowId xmlns:a16="http://schemas.microsoft.com/office/drawing/2014/main" val="2730950955"/>
                  </a:ext>
                </a:extLst>
              </a:tr>
              <a:tr h="155348">
                <a:tc>
                  <a:txBody>
                    <a:bodyPr/>
                    <a:lstStyle/>
                    <a:p>
                      <a:pPr algn="r"/>
                      <a:r>
                        <a:rPr lang="en-US" sz="700" dirty="0">
                          <a:effectLst/>
                          <a:latin typeface="Poppins Light" panose="020B0604020202020204" charset="0"/>
                          <a:cs typeface="Poppins Light" panose="020B0604020202020204" charset="0"/>
                        </a:rPr>
                        <a:t>try</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840</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6F0F9"/>
                    </a:solidFill>
                  </a:tcPr>
                </a:tc>
                <a:extLst>
                  <a:ext uri="{0D108BD9-81ED-4DB2-BD59-A6C34878D82A}">
                    <a16:rowId xmlns:a16="http://schemas.microsoft.com/office/drawing/2014/main" val="3184500746"/>
                  </a:ext>
                </a:extLst>
              </a:tr>
              <a:tr h="155348">
                <a:tc>
                  <a:txBody>
                    <a:bodyPr/>
                    <a:lstStyle/>
                    <a:p>
                      <a:pPr algn="r"/>
                      <a:r>
                        <a:rPr lang="en-US" sz="700" dirty="0">
                          <a:effectLst/>
                          <a:latin typeface="Poppins Light" panose="020B0604020202020204" charset="0"/>
                          <a:cs typeface="Poppins Light" panose="020B0604020202020204" charset="0"/>
                        </a:rPr>
                        <a:t>would</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797</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8F1FA"/>
                    </a:solidFill>
                  </a:tcPr>
                </a:tc>
                <a:extLst>
                  <a:ext uri="{0D108BD9-81ED-4DB2-BD59-A6C34878D82A}">
                    <a16:rowId xmlns:a16="http://schemas.microsoft.com/office/drawing/2014/main" val="3523432987"/>
                  </a:ext>
                </a:extLst>
              </a:tr>
              <a:tr h="155348">
                <a:tc>
                  <a:txBody>
                    <a:bodyPr/>
                    <a:lstStyle/>
                    <a:p>
                      <a:pPr algn="r"/>
                      <a:r>
                        <a:rPr lang="en-US" sz="700" dirty="0">
                          <a:effectLst/>
                          <a:latin typeface="Poppins Light" panose="020B0604020202020204" charset="0"/>
                          <a:cs typeface="Poppins Light" panose="020B0604020202020204" charset="0"/>
                        </a:rPr>
                        <a:t>work</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772</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AF2FB"/>
                    </a:solidFill>
                  </a:tcPr>
                </a:tc>
                <a:extLst>
                  <a:ext uri="{0D108BD9-81ED-4DB2-BD59-A6C34878D82A}">
                    <a16:rowId xmlns:a16="http://schemas.microsoft.com/office/drawing/2014/main" val="2626491878"/>
                  </a:ext>
                </a:extLst>
              </a:tr>
              <a:tr h="155348">
                <a:tc>
                  <a:txBody>
                    <a:bodyPr/>
                    <a:lstStyle/>
                    <a:p>
                      <a:pPr algn="r"/>
                      <a:r>
                        <a:rPr lang="en-US" sz="700" dirty="0">
                          <a:effectLst/>
                          <a:latin typeface="Poppins Light" panose="020B0604020202020204" charset="0"/>
                          <a:cs typeface="Poppins Light" panose="020B0604020202020204" charset="0"/>
                        </a:rPr>
                        <a:t>one</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649</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1F7FD"/>
                    </a:solidFill>
                  </a:tcPr>
                </a:tc>
                <a:extLst>
                  <a:ext uri="{0D108BD9-81ED-4DB2-BD59-A6C34878D82A}">
                    <a16:rowId xmlns:a16="http://schemas.microsoft.com/office/drawing/2014/main" val="790975740"/>
                  </a:ext>
                </a:extLst>
              </a:tr>
              <a:tr h="155348">
                <a:tc>
                  <a:txBody>
                    <a:bodyPr/>
                    <a:lstStyle/>
                    <a:p>
                      <a:pPr algn="r"/>
                      <a:r>
                        <a:rPr lang="en-US" sz="700" dirty="0">
                          <a:effectLst/>
                          <a:latin typeface="Poppins Light" panose="020B0604020202020204" charset="0"/>
                          <a:cs typeface="Poppins Light" panose="020B0604020202020204" charset="0"/>
                        </a:rPr>
                        <a:t>like</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643</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2F7FD"/>
                    </a:solidFill>
                  </a:tcPr>
                </a:tc>
                <a:extLst>
                  <a:ext uri="{0D108BD9-81ED-4DB2-BD59-A6C34878D82A}">
                    <a16:rowId xmlns:a16="http://schemas.microsoft.com/office/drawing/2014/main" val="3265232639"/>
                  </a:ext>
                </a:extLst>
              </a:tr>
              <a:tr h="155348">
                <a:tc>
                  <a:txBody>
                    <a:bodyPr/>
                    <a:lstStyle/>
                    <a:p>
                      <a:pPr algn="r"/>
                      <a:r>
                        <a:rPr lang="en-US" sz="700" dirty="0">
                          <a:effectLst/>
                          <a:latin typeface="Poppins Light" panose="020B0604020202020204" charset="0"/>
                          <a:cs typeface="Poppins Light" panose="020B0604020202020204" charset="0"/>
                        </a:rPr>
                        <a:t>want</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626</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2F8FD"/>
                    </a:solidFill>
                  </a:tcPr>
                </a:tc>
                <a:extLst>
                  <a:ext uri="{0D108BD9-81ED-4DB2-BD59-A6C34878D82A}">
                    <a16:rowId xmlns:a16="http://schemas.microsoft.com/office/drawing/2014/main" val="905846068"/>
                  </a:ext>
                </a:extLst>
              </a:tr>
              <a:tr h="155348">
                <a:tc>
                  <a:txBody>
                    <a:bodyPr/>
                    <a:lstStyle/>
                    <a:p>
                      <a:pPr algn="r"/>
                      <a:r>
                        <a:rPr lang="en-US" sz="700" dirty="0">
                          <a:effectLst/>
                          <a:latin typeface="Poppins Light" panose="020B0604020202020204" charset="0"/>
                          <a:cs typeface="Poppins Light" panose="020B0604020202020204" charset="0"/>
                        </a:rPr>
                        <a:t>say</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621</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2F8FD"/>
                    </a:solidFill>
                  </a:tcPr>
                </a:tc>
                <a:extLst>
                  <a:ext uri="{0D108BD9-81ED-4DB2-BD59-A6C34878D82A}">
                    <a16:rowId xmlns:a16="http://schemas.microsoft.com/office/drawing/2014/main" val="585278039"/>
                  </a:ext>
                </a:extLst>
              </a:tr>
              <a:tr h="155348">
                <a:tc>
                  <a:txBody>
                    <a:bodyPr/>
                    <a:lstStyle/>
                    <a:p>
                      <a:pPr algn="r"/>
                      <a:r>
                        <a:rPr lang="en-US" sz="700" dirty="0">
                          <a:effectLst/>
                          <a:latin typeface="Poppins Light" panose="020B0604020202020204" charset="0"/>
                          <a:cs typeface="Poppins Light" panose="020B0604020202020204" charset="0"/>
                        </a:rPr>
                        <a:t>place</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578</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5F9FE"/>
                    </a:solidFill>
                  </a:tcPr>
                </a:tc>
                <a:extLst>
                  <a:ext uri="{0D108BD9-81ED-4DB2-BD59-A6C34878D82A}">
                    <a16:rowId xmlns:a16="http://schemas.microsoft.com/office/drawing/2014/main" val="2558499287"/>
                  </a:ext>
                </a:extLst>
              </a:tr>
              <a:tr h="155348">
                <a:tc>
                  <a:txBody>
                    <a:bodyPr/>
                    <a:lstStyle/>
                    <a:p>
                      <a:pPr algn="r"/>
                      <a:r>
                        <a:rPr lang="en-US" sz="700" dirty="0">
                          <a:effectLst/>
                          <a:latin typeface="Poppins Light" panose="020B0604020202020204" charset="0"/>
                          <a:cs typeface="Poppins Light" panose="020B0604020202020204" charset="0"/>
                        </a:rPr>
                        <a:t>add</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554</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6FAFF"/>
                    </a:solidFill>
                  </a:tcPr>
                </a:tc>
                <a:extLst>
                  <a:ext uri="{0D108BD9-81ED-4DB2-BD59-A6C34878D82A}">
                    <a16:rowId xmlns:a16="http://schemas.microsoft.com/office/drawing/2014/main" val="3032949448"/>
                  </a:ext>
                </a:extLst>
              </a:tr>
              <a:tr h="155348">
                <a:tc>
                  <a:txBody>
                    <a:bodyPr/>
                    <a:lstStyle/>
                    <a:p>
                      <a:pPr algn="r"/>
                      <a:r>
                        <a:rPr lang="en-US" sz="700" dirty="0">
                          <a:effectLst/>
                          <a:latin typeface="Poppins Light" panose="020B0604020202020204" charset="0"/>
                          <a:cs typeface="Poppins Light" panose="020B0604020202020204" charset="0"/>
                        </a:rPr>
                        <a:t>even</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536</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7FBFF"/>
                    </a:solidFill>
                  </a:tcPr>
                </a:tc>
                <a:extLst>
                  <a:ext uri="{0D108BD9-81ED-4DB2-BD59-A6C34878D82A}">
                    <a16:rowId xmlns:a16="http://schemas.microsoft.com/office/drawing/2014/main" val="2407685105"/>
                  </a:ext>
                </a:extLst>
              </a:tr>
            </a:tbl>
          </a:graphicData>
        </a:graphic>
      </p:graphicFrame>
      <p:graphicFrame>
        <p:nvGraphicFramePr>
          <p:cNvPr id="5" name="Таблица 4">
            <a:extLst>
              <a:ext uri="{FF2B5EF4-FFF2-40B4-BE49-F238E27FC236}">
                <a16:creationId xmlns:a16="http://schemas.microsoft.com/office/drawing/2014/main" id="{857160C2-DE3E-4673-8A54-86B58B0E3D4A}"/>
              </a:ext>
            </a:extLst>
          </p:cNvPr>
          <p:cNvGraphicFramePr>
            <a:graphicFrameLocks noGrp="1"/>
          </p:cNvGraphicFramePr>
          <p:nvPr>
            <p:extLst>
              <p:ext uri="{D42A27DB-BD31-4B8C-83A1-F6EECF244321}">
                <p14:modId xmlns:p14="http://schemas.microsoft.com/office/powerpoint/2010/main" val="3008759928"/>
              </p:ext>
            </p:extLst>
          </p:nvPr>
        </p:nvGraphicFramePr>
        <p:xfrm>
          <a:off x="3678505" y="1503951"/>
          <a:ext cx="1576372" cy="3312519"/>
        </p:xfrm>
        <a:graphic>
          <a:graphicData uri="http://schemas.openxmlformats.org/drawingml/2006/table">
            <a:tbl>
              <a:tblPr/>
              <a:tblGrid>
                <a:gridCol w="788186">
                  <a:extLst>
                    <a:ext uri="{9D8B030D-6E8A-4147-A177-3AD203B41FA5}">
                      <a16:colId xmlns:a16="http://schemas.microsoft.com/office/drawing/2014/main" val="1387862206"/>
                    </a:ext>
                  </a:extLst>
                </a:gridCol>
                <a:gridCol w="788186">
                  <a:extLst>
                    <a:ext uri="{9D8B030D-6E8A-4147-A177-3AD203B41FA5}">
                      <a16:colId xmlns:a16="http://schemas.microsoft.com/office/drawing/2014/main" val="2387628079"/>
                    </a:ext>
                  </a:extLst>
                </a:gridCol>
              </a:tblGrid>
              <a:tr h="157739">
                <a:tc>
                  <a:txBody>
                    <a:bodyPr/>
                    <a:lstStyle/>
                    <a:p>
                      <a:pPr algn="r"/>
                      <a:r>
                        <a:rPr lang="en-US" sz="700" b="1" dirty="0">
                          <a:effectLst/>
                          <a:latin typeface="Poppins Light" panose="020B0604020202020204" charset="0"/>
                          <a:cs typeface="Poppins Light" panose="020B0604020202020204" charset="0"/>
                        </a:rPr>
                        <a:t>count</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endParaRPr lang="ru-RU" sz="700" dirty="0">
                        <a:cs typeface="Poppins Light" panose="020B0604020202020204" charset="0"/>
                      </a:endParaRPr>
                    </a:p>
                  </a:txBody>
                  <a:tcPr marL="46604" marR="46604" marT="23302" marB="23302">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831858569"/>
                  </a:ext>
                </a:extLst>
              </a:tr>
              <a:tr h="157739">
                <a:tc>
                  <a:txBody>
                    <a:bodyPr/>
                    <a:lstStyle/>
                    <a:p>
                      <a:pPr algn="r"/>
                      <a:r>
                        <a:rPr lang="en-US" sz="700" dirty="0">
                          <a:effectLst/>
                          <a:latin typeface="Poppins Light" panose="020B0604020202020204" charset="0"/>
                          <a:cs typeface="Poppins Light" panose="020B0604020202020204" charset="0"/>
                        </a:rPr>
                        <a:t>application</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F1F1F1"/>
                          </a:solidFill>
                          <a:effectLst/>
                          <a:cs typeface="Poppins Light" panose="020B0604020202020204" charset="0"/>
                        </a:rPr>
                        <a:t>6044</a:t>
                      </a:r>
                    </a:p>
                  </a:txBody>
                  <a:tcPr marL="46604" marR="46604" marT="23302" marB="23302" anchor="ctr">
                    <a:lnL>
                      <a:noFill/>
                    </a:lnL>
                    <a:lnR>
                      <a:noFill/>
                    </a:lnR>
                    <a:lnT w="12700" cmpd="sng">
                      <a:noFill/>
                      <a:prstDash val="solid"/>
                    </a:lnT>
                    <a:lnB>
                      <a:noFill/>
                    </a:lnB>
                    <a:lnTlToBr w="12700" cmpd="sng">
                      <a:noFill/>
                      <a:prstDash val="solid"/>
                    </a:lnTlToBr>
                    <a:lnBlToTr w="12700" cmpd="sng">
                      <a:noFill/>
                      <a:prstDash val="solid"/>
                    </a:lnBlToTr>
                    <a:solidFill>
                      <a:srgbClr val="08306B"/>
                    </a:solidFill>
                  </a:tcPr>
                </a:tc>
                <a:extLst>
                  <a:ext uri="{0D108BD9-81ED-4DB2-BD59-A6C34878D82A}">
                    <a16:rowId xmlns:a16="http://schemas.microsoft.com/office/drawing/2014/main" val="2387863605"/>
                  </a:ext>
                </a:extLst>
              </a:tr>
              <a:tr h="157739">
                <a:tc>
                  <a:txBody>
                    <a:bodyPr/>
                    <a:lstStyle/>
                    <a:p>
                      <a:pPr algn="r"/>
                      <a:r>
                        <a:rPr lang="en-US" sz="700" dirty="0">
                          <a:effectLst/>
                          <a:latin typeface="Poppins Light" panose="020B0604020202020204" charset="0"/>
                          <a:cs typeface="Poppins Light" panose="020B0604020202020204" charset="0"/>
                        </a:rPr>
                        <a:t>order</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F1F1F1"/>
                          </a:solidFill>
                          <a:effectLst/>
                          <a:cs typeface="Poppins Light" panose="020B0604020202020204" charset="0"/>
                        </a:rPr>
                        <a:t>5178</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105BA4"/>
                    </a:solidFill>
                  </a:tcPr>
                </a:tc>
                <a:extLst>
                  <a:ext uri="{0D108BD9-81ED-4DB2-BD59-A6C34878D82A}">
                    <a16:rowId xmlns:a16="http://schemas.microsoft.com/office/drawing/2014/main" val="2858591309"/>
                  </a:ext>
                </a:extLst>
              </a:tr>
              <a:tr h="157739">
                <a:tc>
                  <a:txBody>
                    <a:bodyPr/>
                    <a:lstStyle/>
                    <a:p>
                      <a:pPr algn="r"/>
                      <a:r>
                        <a:rPr lang="en-US" sz="700" dirty="0">
                          <a:effectLst/>
                          <a:latin typeface="Poppins Light" panose="020B0604020202020204" charset="0"/>
                          <a:cs typeface="Poppins Light" panose="020B0604020202020204" charset="0"/>
                        </a:rPr>
                        <a:t>get</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2388</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B5D4E9"/>
                    </a:solidFill>
                  </a:tcPr>
                </a:tc>
                <a:extLst>
                  <a:ext uri="{0D108BD9-81ED-4DB2-BD59-A6C34878D82A}">
                    <a16:rowId xmlns:a16="http://schemas.microsoft.com/office/drawing/2014/main" val="1829113466"/>
                  </a:ext>
                </a:extLst>
              </a:tr>
              <a:tr h="157739">
                <a:tc>
                  <a:txBody>
                    <a:bodyPr/>
                    <a:lstStyle/>
                    <a:p>
                      <a:pPr algn="r"/>
                      <a:r>
                        <a:rPr lang="en-US" sz="700" dirty="0">
                          <a:effectLst/>
                          <a:latin typeface="Poppins Light" panose="020B0604020202020204" charset="0"/>
                          <a:cs typeface="Poppins Light" panose="020B0604020202020204" charset="0"/>
                        </a:rPr>
                        <a:t>use</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2292</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BCD7EB"/>
                    </a:solidFill>
                  </a:tcPr>
                </a:tc>
                <a:extLst>
                  <a:ext uri="{0D108BD9-81ED-4DB2-BD59-A6C34878D82A}">
                    <a16:rowId xmlns:a16="http://schemas.microsoft.com/office/drawing/2014/main" val="3976637904"/>
                  </a:ext>
                </a:extLst>
              </a:tr>
              <a:tr h="157739">
                <a:tc>
                  <a:txBody>
                    <a:bodyPr/>
                    <a:lstStyle/>
                    <a:p>
                      <a:pPr algn="r"/>
                      <a:r>
                        <a:rPr lang="en-US" sz="700" dirty="0">
                          <a:effectLst/>
                          <a:latin typeface="Poppins Light" panose="020B0604020202020204" charset="0"/>
                          <a:cs typeface="Poppins Light" panose="020B0604020202020204" charset="0"/>
                        </a:rPr>
                        <a:t>time</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2123</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C6DBEF"/>
                    </a:solidFill>
                  </a:tcPr>
                </a:tc>
                <a:extLst>
                  <a:ext uri="{0D108BD9-81ED-4DB2-BD59-A6C34878D82A}">
                    <a16:rowId xmlns:a16="http://schemas.microsoft.com/office/drawing/2014/main" val="672260710"/>
                  </a:ext>
                </a:extLst>
              </a:tr>
              <a:tr h="157739">
                <a:tc>
                  <a:txBody>
                    <a:bodyPr/>
                    <a:lstStyle/>
                    <a:p>
                      <a:pPr algn="r"/>
                      <a:r>
                        <a:rPr lang="en-US" sz="700" dirty="0">
                          <a:effectLst/>
                          <a:latin typeface="Poppins Light" panose="020B0604020202020204" charset="0"/>
                          <a:cs typeface="Poppins Light" panose="020B0604020202020204" charset="0"/>
                        </a:rPr>
                        <a:t>go</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1847</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D0E1F2"/>
                    </a:solidFill>
                  </a:tcPr>
                </a:tc>
                <a:extLst>
                  <a:ext uri="{0D108BD9-81ED-4DB2-BD59-A6C34878D82A}">
                    <a16:rowId xmlns:a16="http://schemas.microsoft.com/office/drawing/2014/main" val="2445112059"/>
                  </a:ext>
                </a:extLst>
              </a:tr>
              <a:tr h="157739">
                <a:tc>
                  <a:txBody>
                    <a:bodyPr/>
                    <a:lstStyle/>
                    <a:p>
                      <a:pPr algn="r"/>
                      <a:r>
                        <a:rPr lang="ru-RU" sz="700" dirty="0">
                          <a:effectLst/>
                          <a:cs typeface="Poppins Light" panose="020B0604020202020204" charset="0"/>
                        </a:rPr>
                        <a:t>’</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1389</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1EDF8"/>
                    </a:solidFill>
                  </a:tcPr>
                </a:tc>
                <a:extLst>
                  <a:ext uri="{0D108BD9-81ED-4DB2-BD59-A6C34878D82A}">
                    <a16:rowId xmlns:a16="http://schemas.microsoft.com/office/drawing/2014/main" val="3632214306"/>
                  </a:ext>
                </a:extLst>
              </a:tr>
              <a:tr h="157739">
                <a:tc>
                  <a:txBody>
                    <a:bodyPr/>
                    <a:lstStyle/>
                    <a:p>
                      <a:pPr algn="r"/>
                      <a:r>
                        <a:rPr lang="en-US" sz="700" dirty="0">
                          <a:effectLst/>
                          <a:latin typeface="Poppins Light" panose="020B0604020202020204" charset="0"/>
                          <a:cs typeface="Poppins Light" panose="020B0604020202020204" charset="0"/>
                        </a:rPr>
                        <a:t>deal</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1219</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7F1FA"/>
                    </a:solidFill>
                  </a:tcPr>
                </a:tc>
                <a:extLst>
                  <a:ext uri="{0D108BD9-81ED-4DB2-BD59-A6C34878D82A}">
                    <a16:rowId xmlns:a16="http://schemas.microsoft.com/office/drawing/2014/main" val="1002755057"/>
                  </a:ext>
                </a:extLst>
              </a:tr>
              <a:tr h="157739">
                <a:tc>
                  <a:txBody>
                    <a:bodyPr/>
                    <a:lstStyle/>
                    <a:p>
                      <a:pPr algn="r"/>
                      <a:r>
                        <a:rPr lang="en-US" sz="700" dirty="0">
                          <a:effectLst/>
                          <a:latin typeface="Poppins Light" panose="020B0604020202020204" charset="0"/>
                          <a:cs typeface="Poppins Light" panose="020B0604020202020204" charset="0"/>
                        </a:rPr>
                        <a:t>would</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1159</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AF2FB"/>
                    </a:solidFill>
                  </a:tcPr>
                </a:tc>
                <a:extLst>
                  <a:ext uri="{0D108BD9-81ED-4DB2-BD59-A6C34878D82A}">
                    <a16:rowId xmlns:a16="http://schemas.microsoft.com/office/drawing/2014/main" val="1988808414"/>
                  </a:ext>
                </a:extLst>
              </a:tr>
              <a:tr h="157739">
                <a:tc>
                  <a:txBody>
                    <a:bodyPr/>
                    <a:lstStyle/>
                    <a:p>
                      <a:pPr algn="r"/>
                      <a:r>
                        <a:rPr lang="en-US" sz="700" dirty="0">
                          <a:effectLst/>
                          <a:latin typeface="Poppins Light" panose="020B0604020202020204" charset="0"/>
                          <a:cs typeface="Poppins Light" panose="020B0604020202020204" charset="0"/>
                        </a:rPr>
                        <a:t>say</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1138</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AF3FB"/>
                    </a:solidFill>
                  </a:tcPr>
                </a:tc>
                <a:extLst>
                  <a:ext uri="{0D108BD9-81ED-4DB2-BD59-A6C34878D82A}">
                    <a16:rowId xmlns:a16="http://schemas.microsoft.com/office/drawing/2014/main" val="1323910207"/>
                  </a:ext>
                </a:extLst>
              </a:tr>
              <a:tr h="157739">
                <a:tc>
                  <a:txBody>
                    <a:bodyPr/>
                    <a:lstStyle/>
                    <a:p>
                      <a:pPr algn="r"/>
                      <a:r>
                        <a:rPr lang="en-US" sz="700" dirty="0">
                          <a:effectLst/>
                          <a:latin typeface="Poppins Light" panose="020B0604020202020204" charset="0"/>
                          <a:cs typeface="Poppins Light" panose="020B0604020202020204" charset="0"/>
                        </a:rPr>
                        <a:t>try</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1092</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CF4FB"/>
                    </a:solidFill>
                  </a:tcPr>
                </a:tc>
                <a:extLst>
                  <a:ext uri="{0D108BD9-81ED-4DB2-BD59-A6C34878D82A}">
                    <a16:rowId xmlns:a16="http://schemas.microsoft.com/office/drawing/2014/main" val="3005060255"/>
                  </a:ext>
                </a:extLst>
              </a:tr>
              <a:tr h="157739">
                <a:tc>
                  <a:txBody>
                    <a:bodyPr/>
                    <a:lstStyle/>
                    <a:p>
                      <a:pPr algn="r"/>
                      <a:r>
                        <a:rPr lang="en-US" sz="700" dirty="0">
                          <a:effectLst/>
                          <a:latin typeface="Poppins Light" panose="020B0604020202020204" charset="0"/>
                          <a:cs typeface="Poppins Light" panose="020B0604020202020204" charset="0"/>
                        </a:rPr>
                        <a:t>food</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1074</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DF4FC"/>
                    </a:solidFill>
                  </a:tcPr>
                </a:tc>
                <a:extLst>
                  <a:ext uri="{0D108BD9-81ED-4DB2-BD59-A6C34878D82A}">
                    <a16:rowId xmlns:a16="http://schemas.microsoft.com/office/drawing/2014/main" val="2478624793"/>
                  </a:ext>
                </a:extLst>
              </a:tr>
              <a:tr h="157739">
                <a:tc>
                  <a:txBody>
                    <a:bodyPr/>
                    <a:lstStyle/>
                    <a:p>
                      <a:pPr algn="r"/>
                      <a:r>
                        <a:rPr lang="en-US" sz="700" dirty="0">
                          <a:effectLst/>
                          <a:latin typeface="Poppins Light" panose="020B0604020202020204" charset="0"/>
                          <a:cs typeface="Poppins Light" panose="020B0604020202020204" charset="0"/>
                        </a:rPr>
                        <a:t>work</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1068</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DF4FC"/>
                    </a:solidFill>
                  </a:tcPr>
                </a:tc>
                <a:extLst>
                  <a:ext uri="{0D108BD9-81ED-4DB2-BD59-A6C34878D82A}">
                    <a16:rowId xmlns:a16="http://schemas.microsoft.com/office/drawing/2014/main" val="210813341"/>
                  </a:ext>
                </a:extLst>
              </a:tr>
              <a:tr h="157739">
                <a:tc>
                  <a:txBody>
                    <a:bodyPr/>
                    <a:lstStyle/>
                    <a:p>
                      <a:pPr algn="r"/>
                      <a:r>
                        <a:rPr lang="en-US" sz="700" dirty="0" err="1">
                          <a:effectLst/>
                          <a:latin typeface="Poppins Light" panose="020B0604020202020204" charset="0"/>
                          <a:cs typeface="Poppins Light" panose="020B0604020202020204" charset="0"/>
                        </a:rPr>
                        <a:t>mcdonald</a:t>
                      </a:r>
                      <a:endParaRPr lang="en-US" sz="700" dirty="0">
                        <a:effectLst/>
                        <a:latin typeface="Poppins Light" panose="020B0604020202020204" charset="0"/>
                        <a:cs typeface="Poppins Light" panose="020B0604020202020204" charset="0"/>
                      </a:endParaRP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1024</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FF6FC"/>
                    </a:solidFill>
                  </a:tcPr>
                </a:tc>
                <a:extLst>
                  <a:ext uri="{0D108BD9-81ED-4DB2-BD59-A6C34878D82A}">
                    <a16:rowId xmlns:a16="http://schemas.microsoft.com/office/drawing/2014/main" val="392998953"/>
                  </a:ext>
                </a:extLst>
              </a:tr>
              <a:tr h="157739">
                <a:tc>
                  <a:txBody>
                    <a:bodyPr/>
                    <a:lstStyle/>
                    <a:p>
                      <a:pPr algn="r"/>
                      <a:r>
                        <a:rPr lang="en-US" sz="700" dirty="0">
                          <a:effectLst/>
                          <a:latin typeface="Poppins Light" panose="020B0604020202020204" charset="0"/>
                          <a:cs typeface="Poppins Light" panose="020B0604020202020204" charset="0"/>
                        </a:rPr>
                        <a:t>one</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949</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2F7FD"/>
                    </a:solidFill>
                  </a:tcPr>
                </a:tc>
                <a:extLst>
                  <a:ext uri="{0D108BD9-81ED-4DB2-BD59-A6C34878D82A}">
                    <a16:rowId xmlns:a16="http://schemas.microsoft.com/office/drawing/2014/main" val="729210549"/>
                  </a:ext>
                </a:extLst>
              </a:tr>
              <a:tr h="157739">
                <a:tc>
                  <a:txBody>
                    <a:bodyPr/>
                    <a:lstStyle/>
                    <a:p>
                      <a:pPr algn="r"/>
                      <a:r>
                        <a:rPr lang="en-US" sz="700" dirty="0">
                          <a:effectLst/>
                          <a:latin typeface="Poppins Light" panose="020B0604020202020204" charset="0"/>
                          <a:cs typeface="Poppins Light" panose="020B0604020202020204" charset="0"/>
                        </a:rPr>
                        <a:t>make</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892</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4F9FE"/>
                    </a:solidFill>
                  </a:tcPr>
                </a:tc>
                <a:extLst>
                  <a:ext uri="{0D108BD9-81ED-4DB2-BD59-A6C34878D82A}">
                    <a16:rowId xmlns:a16="http://schemas.microsoft.com/office/drawing/2014/main" val="4060599704"/>
                  </a:ext>
                </a:extLst>
              </a:tr>
              <a:tr h="157739">
                <a:tc>
                  <a:txBody>
                    <a:bodyPr/>
                    <a:lstStyle/>
                    <a:p>
                      <a:pPr algn="r"/>
                      <a:r>
                        <a:rPr lang="en-US" sz="700" dirty="0">
                          <a:effectLst/>
                          <a:latin typeface="Poppins Light" panose="020B0604020202020204" charset="0"/>
                          <a:cs typeface="Poppins Light" panose="020B0604020202020204" charset="0"/>
                        </a:rPr>
                        <a:t>pay</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855</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5FAFE"/>
                    </a:solidFill>
                  </a:tcPr>
                </a:tc>
                <a:extLst>
                  <a:ext uri="{0D108BD9-81ED-4DB2-BD59-A6C34878D82A}">
                    <a16:rowId xmlns:a16="http://schemas.microsoft.com/office/drawing/2014/main" val="2317524464"/>
                  </a:ext>
                </a:extLst>
              </a:tr>
              <a:tr h="157739">
                <a:tc>
                  <a:txBody>
                    <a:bodyPr/>
                    <a:lstStyle/>
                    <a:p>
                      <a:pPr algn="r"/>
                      <a:r>
                        <a:rPr lang="en-US" sz="700" dirty="0">
                          <a:effectLst/>
                          <a:latin typeface="Poppins Light" panose="020B0604020202020204" charset="0"/>
                          <a:cs typeface="Poppins Light" panose="020B0604020202020204" charset="0"/>
                        </a:rPr>
                        <a:t>even</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845</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5FAFE"/>
                    </a:solidFill>
                  </a:tcPr>
                </a:tc>
                <a:extLst>
                  <a:ext uri="{0D108BD9-81ED-4DB2-BD59-A6C34878D82A}">
                    <a16:rowId xmlns:a16="http://schemas.microsoft.com/office/drawing/2014/main" val="612853468"/>
                  </a:ext>
                </a:extLst>
              </a:tr>
              <a:tr h="157739">
                <a:tc>
                  <a:txBody>
                    <a:bodyPr/>
                    <a:lstStyle/>
                    <a:p>
                      <a:pPr algn="r"/>
                      <a:r>
                        <a:rPr lang="en-US" sz="700" dirty="0">
                          <a:effectLst/>
                          <a:latin typeface="Poppins Light" panose="020B0604020202020204" charset="0"/>
                          <a:cs typeface="Poppins Light" panose="020B0604020202020204" charset="0"/>
                        </a:rPr>
                        <a:t>tell</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813</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7FBFF"/>
                    </a:solidFill>
                  </a:tcPr>
                </a:tc>
                <a:extLst>
                  <a:ext uri="{0D108BD9-81ED-4DB2-BD59-A6C34878D82A}">
                    <a16:rowId xmlns:a16="http://schemas.microsoft.com/office/drawing/2014/main" val="3600702122"/>
                  </a:ext>
                </a:extLst>
              </a:tr>
              <a:tr h="157739">
                <a:tc>
                  <a:txBody>
                    <a:bodyPr/>
                    <a:lstStyle/>
                    <a:p>
                      <a:pPr algn="r"/>
                      <a:r>
                        <a:rPr lang="en-US" sz="700" dirty="0">
                          <a:effectLst/>
                          <a:latin typeface="Poppins Light" panose="020B0604020202020204" charset="0"/>
                          <a:cs typeface="Poppins Light" panose="020B0604020202020204" charset="0"/>
                        </a:rPr>
                        <a:t>like</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801</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7FBFF"/>
                    </a:solidFill>
                  </a:tcPr>
                </a:tc>
                <a:extLst>
                  <a:ext uri="{0D108BD9-81ED-4DB2-BD59-A6C34878D82A}">
                    <a16:rowId xmlns:a16="http://schemas.microsoft.com/office/drawing/2014/main" val="760986648"/>
                  </a:ext>
                </a:extLst>
              </a:tr>
            </a:tbl>
          </a:graphicData>
        </a:graphic>
      </p:graphicFrame>
      <p:graphicFrame>
        <p:nvGraphicFramePr>
          <p:cNvPr id="6" name="Таблица 5">
            <a:extLst>
              <a:ext uri="{FF2B5EF4-FFF2-40B4-BE49-F238E27FC236}">
                <a16:creationId xmlns:a16="http://schemas.microsoft.com/office/drawing/2014/main" id="{D168F530-E806-4124-9AB9-DEC4C23C9417}"/>
              </a:ext>
            </a:extLst>
          </p:cNvPr>
          <p:cNvGraphicFramePr>
            <a:graphicFrameLocks noGrp="1"/>
          </p:cNvGraphicFramePr>
          <p:nvPr>
            <p:extLst>
              <p:ext uri="{D42A27DB-BD31-4B8C-83A1-F6EECF244321}">
                <p14:modId xmlns:p14="http://schemas.microsoft.com/office/powerpoint/2010/main" val="751015567"/>
              </p:ext>
            </p:extLst>
          </p:nvPr>
        </p:nvGraphicFramePr>
        <p:xfrm>
          <a:off x="1975500" y="1503951"/>
          <a:ext cx="1576372" cy="3262308"/>
        </p:xfrm>
        <a:graphic>
          <a:graphicData uri="http://schemas.openxmlformats.org/drawingml/2006/table">
            <a:tbl>
              <a:tblPr/>
              <a:tblGrid>
                <a:gridCol w="788186">
                  <a:extLst>
                    <a:ext uri="{9D8B030D-6E8A-4147-A177-3AD203B41FA5}">
                      <a16:colId xmlns:a16="http://schemas.microsoft.com/office/drawing/2014/main" val="3334519496"/>
                    </a:ext>
                  </a:extLst>
                </a:gridCol>
                <a:gridCol w="788186">
                  <a:extLst>
                    <a:ext uri="{9D8B030D-6E8A-4147-A177-3AD203B41FA5}">
                      <a16:colId xmlns:a16="http://schemas.microsoft.com/office/drawing/2014/main" val="4268128941"/>
                    </a:ext>
                  </a:extLst>
                </a:gridCol>
              </a:tblGrid>
              <a:tr h="155348">
                <a:tc>
                  <a:txBody>
                    <a:bodyPr/>
                    <a:lstStyle/>
                    <a:p>
                      <a:pPr algn="r"/>
                      <a:r>
                        <a:rPr lang="en-US" sz="700" b="1" dirty="0">
                          <a:effectLst/>
                          <a:latin typeface="Poppins Light" panose="020B0604020202020204" charset="0"/>
                          <a:cs typeface="Poppins Light" panose="020B0604020202020204" charset="0"/>
                        </a:rPr>
                        <a:t>count</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endParaRPr lang="ru-RU" sz="700">
                        <a:cs typeface="Poppins Light" panose="020B0604020202020204" charset="0"/>
                      </a:endParaRPr>
                    </a:p>
                  </a:txBody>
                  <a:tcPr marL="46604" marR="46604" marT="23302" marB="23302">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058715227"/>
                  </a:ext>
                </a:extLst>
              </a:tr>
              <a:tr h="155348">
                <a:tc>
                  <a:txBody>
                    <a:bodyPr/>
                    <a:lstStyle/>
                    <a:p>
                      <a:pPr algn="r"/>
                      <a:r>
                        <a:rPr lang="en-US" sz="700" dirty="0">
                          <a:effectLst/>
                          <a:latin typeface="Poppins Light" panose="020B0604020202020204" charset="0"/>
                          <a:cs typeface="Poppins Light" panose="020B0604020202020204" charset="0"/>
                        </a:rPr>
                        <a:t>application</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F1F1F1"/>
                          </a:solidFill>
                          <a:effectLst/>
                          <a:cs typeface="Poppins Light" panose="020B0604020202020204" charset="0"/>
                        </a:rPr>
                        <a:t>3712</a:t>
                      </a:r>
                    </a:p>
                  </a:txBody>
                  <a:tcPr marL="46604" marR="46604" marT="23302" marB="23302" anchor="ctr">
                    <a:lnL>
                      <a:noFill/>
                    </a:lnL>
                    <a:lnR>
                      <a:noFill/>
                    </a:lnR>
                    <a:lnT w="12700" cmpd="sng">
                      <a:noFill/>
                      <a:prstDash val="solid"/>
                    </a:lnT>
                    <a:lnB>
                      <a:noFill/>
                    </a:lnB>
                    <a:lnTlToBr w="12700" cmpd="sng">
                      <a:noFill/>
                      <a:prstDash val="solid"/>
                    </a:lnTlToBr>
                    <a:lnBlToTr w="12700" cmpd="sng">
                      <a:noFill/>
                      <a:prstDash val="solid"/>
                    </a:lnBlToTr>
                    <a:solidFill>
                      <a:srgbClr val="08306B"/>
                    </a:solidFill>
                  </a:tcPr>
                </a:tc>
                <a:extLst>
                  <a:ext uri="{0D108BD9-81ED-4DB2-BD59-A6C34878D82A}">
                    <a16:rowId xmlns:a16="http://schemas.microsoft.com/office/drawing/2014/main" val="2027867835"/>
                  </a:ext>
                </a:extLst>
              </a:tr>
              <a:tr h="155348">
                <a:tc>
                  <a:txBody>
                    <a:bodyPr/>
                    <a:lstStyle/>
                    <a:p>
                      <a:pPr algn="r"/>
                      <a:r>
                        <a:rPr lang="en-US" sz="700" dirty="0">
                          <a:effectLst/>
                          <a:latin typeface="Poppins Light" panose="020B0604020202020204" charset="0"/>
                          <a:cs typeface="Poppins Light" panose="020B0604020202020204" charset="0"/>
                        </a:rPr>
                        <a:t>order</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F1F1F1"/>
                          </a:solidFill>
                          <a:effectLst/>
                          <a:cs typeface="Poppins Light" panose="020B0604020202020204" charset="0"/>
                        </a:rPr>
                        <a:t>2906</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2070B4"/>
                    </a:solidFill>
                  </a:tcPr>
                </a:tc>
                <a:extLst>
                  <a:ext uri="{0D108BD9-81ED-4DB2-BD59-A6C34878D82A}">
                    <a16:rowId xmlns:a16="http://schemas.microsoft.com/office/drawing/2014/main" val="2916738418"/>
                  </a:ext>
                </a:extLst>
              </a:tr>
              <a:tr h="155348">
                <a:tc>
                  <a:txBody>
                    <a:bodyPr/>
                    <a:lstStyle/>
                    <a:p>
                      <a:pPr algn="r"/>
                      <a:r>
                        <a:rPr lang="en-US" sz="700" dirty="0">
                          <a:effectLst/>
                          <a:latin typeface="Poppins Light" panose="020B0604020202020204" charset="0"/>
                          <a:cs typeface="Poppins Light" panose="020B0604020202020204" charset="0"/>
                        </a:rPr>
                        <a:t>get</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1381</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BDD7EC"/>
                    </a:solidFill>
                  </a:tcPr>
                </a:tc>
                <a:extLst>
                  <a:ext uri="{0D108BD9-81ED-4DB2-BD59-A6C34878D82A}">
                    <a16:rowId xmlns:a16="http://schemas.microsoft.com/office/drawing/2014/main" val="3580013096"/>
                  </a:ext>
                </a:extLst>
              </a:tr>
              <a:tr h="155348">
                <a:tc>
                  <a:txBody>
                    <a:bodyPr/>
                    <a:lstStyle/>
                    <a:p>
                      <a:pPr algn="r"/>
                      <a:r>
                        <a:rPr lang="en-US" sz="700" dirty="0">
                          <a:effectLst/>
                          <a:latin typeface="Poppins Light" panose="020B0604020202020204" charset="0"/>
                          <a:cs typeface="Poppins Light" panose="020B0604020202020204" charset="0"/>
                        </a:rPr>
                        <a:t>use</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1257</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C8DCF0"/>
                    </a:solidFill>
                  </a:tcPr>
                </a:tc>
                <a:extLst>
                  <a:ext uri="{0D108BD9-81ED-4DB2-BD59-A6C34878D82A}">
                    <a16:rowId xmlns:a16="http://schemas.microsoft.com/office/drawing/2014/main" val="751485062"/>
                  </a:ext>
                </a:extLst>
              </a:tr>
              <a:tr h="155348">
                <a:tc>
                  <a:txBody>
                    <a:bodyPr/>
                    <a:lstStyle/>
                    <a:p>
                      <a:pPr algn="r"/>
                      <a:r>
                        <a:rPr lang="en-US" sz="700" dirty="0">
                          <a:effectLst/>
                          <a:latin typeface="Poppins Light" panose="020B0604020202020204" charset="0"/>
                          <a:cs typeface="Poppins Light" panose="020B0604020202020204" charset="0"/>
                        </a:rPr>
                        <a:t>time</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1213</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CADEF0"/>
                    </a:solidFill>
                  </a:tcPr>
                </a:tc>
                <a:extLst>
                  <a:ext uri="{0D108BD9-81ED-4DB2-BD59-A6C34878D82A}">
                    <a16:rowId xmlns:a16="http://schemas.microsoft.com/office/drawing/2014/main" val="4265811359"/>
                  </a:ext>
                </a:extLst>
              </a:tr>
              <a:tr h="155348">
                <a:tc>
                  <a:txBody>
                    <a:bodyPr/>
                    <a:lstStyle/>
                    <a:p>
                      <a:pPr algn="r"/>
                      <a:r>
                        <a:rPr lang="en-US" sz="700" dirty="0">
                          <a:effectLst/>
                          <a:latin typeface="Poppins Light" panose="020B0604020202020204" charset="0"/>
                          <a:cs typeface="Poppins Light" panose="020B0604020202020204" charset="0"/>
                        </a:rPr>
                        <a:t>go</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1055</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D4E4F4"/>
                    </a:solidFill>
                  </a:tcPr>
                </a:tc>
                <a:extLst>
                  <a:ext uri="{0D108BD9-81ED-4DB2-BD59-A6C34878D82A}">
                    <a16:rowId xmlns:a16="http://schemas.microsoft.com/office/drawing/2014/main" val="1601831649"/>
                  </a:ext>
                </a:extLst>
              </a:tr>
              <a:tr h="155348">
                <a:tc>
                  <a:txBody>
                    <a:bodyPr/>
                    <a:lstStyle/>
                    <a:p>
                      <a:pPr algn="r"/>
                      <a:r>
                        <a:rPr lang="en-US" sz="700" dirty="0">
                          <a:effectLst/>
                          <a:latin typeface="Poppins Light" panose="020B0604020202020204" charset="0"/>
                          <a:cs typeface="Poppins Light" panose="020B0604020202020204" charset="0"/>
                        </a:rPr>
                        <a:t>try</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841</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1EDF8"/>
                    </a:solidFill>
                  </a:tcPr>
                </a:tc>
                <a:extLst>
                  <a:ext uri="{0D108BD9-81ED-4DB2-BD59-A6C34878D82A}">
                    <a16:rowId xmlns:a16="http://schemas.microsoft.com/office/drawing/2014/main" val="737663193"/>
                  </a:ext>
                </a:extLst>
              </a:tr>
              <a:tr h="155348">
                <a:tc>
                  <a:txBody>
                    <a:bodyPr/>
                    <a:lstStyle/>
                    <a:p>
                      <a:pPr algn="r"/>
                      <a:r>
                        <a:rPr lang="en-US" sz="700" dirty="0">
                          <a:effectLst/>
                          <a:latin typeface="Poppins Light" panose="020B0604020202020204" charset="0"/>
                          <a:cs typeface="Poppins Light" panose="020B0604020202020204" charset="0"/>
                        </a:rPr>
                        <a:t>burger</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a:solidFill>
                            <a:srgbClr val="000000"/>
                          </a:solidFill>
                          <a:effectLst/>
                          <a:cs typeface="Poppins Light" panose="020B0604020202020204" charset="0"/>
                        </a:rPr>
                        <a:t>751</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7F0FA"/>
                    </a:solidFill>
                  </a:tcPr>
                </a:tc>
                <a:extLst>
                  <a:ext uri="{0D108BD9-81ED-4DB2-BD59-A6C34878D82A}">
                    <a16:rowId xmlns:a16="http://schemas.microsoft.com/office/drawing/2014/main" val="2579053233"/>
                  </a:ext>
                </a:extLst>
              </a:tr>
              <a:tr h="155348">
                <a:tc>
                  <a:txBody>
                    <a:bodyPr/>
                    <a:lstStyle/>
                    <a:p>
                      <a:pPr algn="r"/>
                      <a:r>
                        <a:rPr lang="en-US" sz="700" dirty="0">
                          <a:effectLst/>
                          <a:latin typeface="Poppins Light" panose="020B0604020202020204" charset="0"/>
                          <a:cs typeface="Poppins Light" panose="020B0604020202020204" charset="0"/>
                        </a:rPr>
                        <a:t>work</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748</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7F0FA"/>
                    </a:solidFill>
                  </a:tcPr>
                </a:tc>
                <a:extLst>
                  <a:ext uri="{0D108BD9-81ED-4DB2-BD59-A6C34878D82A}">
                    <a16:rowId xmlns:a16="http://schemas.microsoft.com/office/drawing/2014/main" val="3995311207"/>
                  </a:ext>
                </a:extLst>
              </a:tr>
              <a:tr h="155348">
                <a:tc>
                  <a:txBody>
                    <a:bodyPr/>
                    <a:lstStyle/>
                    <a:p>
                      <a:pPr algn="r"/>
                      <a:r>
                        <a:rPr lang="en-US" sz="700" dirty="0">
                          <a:effectLst/>
                          <a:latin typeface="Poppins Light" panose="020B0604020202020204" charset="0"/>
                          <a:cs typeface="Poppins Light" panose="020B0604020202020204" charset="0"/>
                        </a:rPr>
                        <a:t>food</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672</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BF3FB"/>
                    </a:solidFill>
                  </a:tcPr>
                </a:tc>
                <a:extLst>
                  <a:ext uri="{0D108BD9-81ED-4DB2-BD59-A6C34878D82A}">
                    <a16:rowId xmlns:a16="http://schemas.microsoft.com/office/drawing/2014/main" val="2895282316"/>
                  </a:ext>
                </a:extLst>
              </a:tr>
              <a:tr h="155348">
                <a:tc>
                  <a:txBody>
                    <a:bodyPr/>
                    <a:lstStyle/>
                    <a:p>
                      <a:pPr algn="r"/>
                      <a:r>
                        <a:rPr lang="en-US" sz="700" dirty="0">
                          <a:effectLst/>
                          <a:latin typeface="Poppins Light" panose="020B0604020202020204" charset="0"/>
                          <a:cs typeface="Poppins Light" panose="020B0604020202020204" charset="0"/>
                        </a:rPr>
                        <a:t>would</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660</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CF4FB"/>
                    </a:solidFill>
                  </a:tcPr>
                </a:tc>
                <a:extLst>
                  <a:ext uri="{0D108BD9-81ED-4DB2-BD59-A6C34878D82A}">
                    <a16:rowId xmlns:a16="http://schemas.microsoft.com/office/drawing/2014/main" val="2217713034"/>
                  </a:ext>
                </a:extLst>
              </a:tr>
              <a:tr h="155348">
                <a:tc>
                  <a:txBody>
                    <a:bodyPr/>
                    <a:lstStyle/>
                    <a:p>
                      <a:pPr algn="r"/>
                      <a:r>
                        <a:rPr lang="en-US" sz="700" dirty="0">
                          <a:effectLst/>
                          <a:latin typeface="Poppins Light" panose="020B0604020202020204" charset="0"/>
                          <a:cs typeface="Poppins Light" panose="020B0604020202020204" charset="0"/>
                        </a:rPr>
                        <a:t>bk</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645</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DF4FC"/>
                    </a:solidFill>
                  </a:tcPr>
                </a:tc>
                <a:extLst>
                  <a:ext uri="{0D108BD9-81ED-4DB2-BD59-A6C34878D82A}">
                    <a16:rowId xmlns:a16="http://schemas.microsoft.com/office/drawing/2014/main" val="1105975608"/>
                  </a:ext>
                </a:extLst>
              </a:tr>
              <a:tr h="155348">
                <a:tc>
                  <a:txBody>
                    <a:bodyPr/>
                    <a:lstStyle/>
                    <a:p>
                      <a:pPr algn="r"/>
                      <a:r>
                        <a:rPr lang="en-US" sz="700" dirty="0">
                          <a:effectLst/>
                          <a:latin typeface="Poppins Light" panose="020B0604020202020204" charset="0"/>
                          <a:cs typeface="Poppins Light" panose="020B0604020202020204" charset="0"/>
                        </a:rPr>
                        <a:t>king</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636</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EF5FC"/>
                    </a:solidFill>
                  </a:tcPr>
                </a:tc>
                <a:extLst>
                  <a:ext uri="{0D108BD9-81ED-4DB2-BD59-A6C34878D82A}">
                    <a16:rowId xmlns:a16="http://schemas.microsoft.com/office/drawing/2014/main" val="3937317782"/>
                  </a:ext>
                </a:extLst>
              </a:tr>
              <a:tr h="155348">
                <a:tc>
                  <a:txBody>
                    <a:bodyPr/>
                    <a:lstStyle/>
                    <a:p>
                      <a:pPr algn="r"/>
                      <a:r>
                        <a:rPr lang="en-US" sz="700" dirty="0">
                          <a:effectLst/>
                          <a:latin typeface="Poppins Light" panose="020B0604020202020204" charset="0"/>
                          <a:cs typeface="Poppins Light" panose="020B0604020202020204" charset="0"/>
                        </a:rPr>
                        <a:t>say</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544</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3F8FE"/>
                    </a:solidFill>
                  </a:tcPr>
                </a:tc>
                <a:extLst>
                  <a:ext uri="{0D108BD9-81ED-4DB2-BD59-A6C34878D82A}">
                    <a16:rowId xmlns:a16="http://schemas.microsoft.com/office/drawing/2014/main" val="3245924660"/>
                  </a:ext>
                </a:extLst>
              </a:tr>
              <a:tr h="155348">
                <a:tc>
                  <a:txBody>
                    <a:bodyPr/>
                    <a:lstStyle/>
                    <a:p>
                      <a:pPr algn="r"/>
                      <a:r>
                        <a:rPr lang="en-US" sz="700" dirty="0">
                          <a:effectLst/>
                          <a:latin typeface="Poppins Light" panose="020B0604020202020204" charset="0"/>
                          <a:cs typeface="Poppins Light" panose="020B0604020202020204" charset="0"/>
                        </a:rPr>
                        <a:t>make</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541</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4F9FE"/>
                    </a:solidFill>
                  </a:tcPr>
                </a:tc>
                <a:extLst>
                  <a:ext uri="{0D108BD9-81ED-4DB2-BD59-A6C34878D82A}">
                    <a16:rowId xmlns:a16="http://schemas.microsoft.com/office/drawing/2014/main" val="1170121862"/>
                  </a:ext>
                </a:extLst>
              </a:tr>
              <a:tr h="155348">
                <a:tc>
                  <a:txBody>
                    <a:bodyPr/>
                    <a:lstStyle/>
                    <a:p>
                      <a:pPr algn="r"/>
                      <a:r>
                        <a:rPr lang="en-US" sz="700" dirty="0">
                          <a:effectLst/>
                          <a:latin typeface="Poppins Light" panose="020B0604020202020204" charset="0"/>
                          <a:cs typeface="Poppins Light" panose="020B0604020202020204" charset="0"/>
                        </a:rPr>
                        <a:t>restaurant</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524</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5F9FE"/>
                    </a:solidFill>
                  </a:tcPr>
                </a:tc>
                <a:extLst>
                  <a:ext uri="{0D108BD9-81ED-4DB2-BD59-A6C34878D82A}">
                    <a16:rowId xmlns:a16="http://schemas.microsoft.com/office/drawing/2014/main" val="2968831363"/>
                  </a:ext>
                </a:extLst>
              </a:tr>
              <a:tr h="155348">
                <a:tc>
                  <a:txBody>
                    <a:bodyPr/>
                    <a:lstStyle/>
                    <a:p>
                      <a:pPr algn="r"/>
                      <a:r>
                        <a:rPr lang="en-US" sz="700" dirty="0">
                          <a:effectLst/>
                          <a:latin typeface="Poppins Light" panose="020B0604020202020204" charset="0"/>
                          <a:cs typeface="Poppins Light" panose="020B0604020202020204" charset="0"/>
                        </a:rPr>
                        <a:t>offer</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500</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6FAFF"/>
                    </a:solidFill>
                  </a:tcPr>
                </a:tc>
                <a:extLst>
                  <a:ext uri="{0D108BD9-81ED-4DB2-BD59-A6C34878D82A}">
                    <a16:rowId xmlns:a16="http://schemas.microsoft.com/office/drawing/2014/main" val="3346538704"/>
                  </a:ext>
                </a:extLst>
              </a:tr>
              <a:tr h="155348">
                <a:tc>
                  <a:txBody>
                    <a:bodyPr/>
                    <a:lstStyle/>
                    <a:p>
                      <a:pPr algn="r"/>
                      <a:r>
                        <a:rPr lang="en-US" sz="700" dirty="0">
                          <a:effectLst/>
                          <a:latin typeface="Poppins Light" panose="020B0604020202020204" charset="0"/>
                          <a:cs typeface="Poppins Light" panose="020B0604020202020204" charset="0"/>
                        </a:rPr>
                        <a:t>coupon</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496</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6FAFF"/>
                    </a:solidFill>
                  </a:tcPr>
                </a:tc>
                <a:extLst>
                  <a:ext uri="{0D108BD9-81ED-4DB2-BD59-A6C34878D82A}">
                    <a16:rowId xmlns:a16="http://schemas.microsoft.com/office/drawing/2014/main" val="3986064097"/>
                  </a:ext>
                </a:extLst>
              </a:tr>
              <a:tr h="155348">
                <a:tc>
                  <a:txBody>
                    <a:bodyPr/>
                    <a:lstStyle/>
                    <a:p>
                      <a:pPr algn="r"/>
                      <a:r>
                        <a:rPr lang="en-US" sz="700" dirty="0">
                          <a:effectLst/>
                          <a:latin typeface="Poppins Light" panose="020B0604020202020204" charset="0"/>
                          <a:cs typeface="Poppins Light" panose="020B0604020202020204" charset="0"/>
                        </a:rPr>
                        <a:t>like</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487</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7FBFF"/>
                    </a:solidFill>
                  </a:tcPr>
                </a:tc>
                <a:extLst>
                  <a:ext uri="{0D108BD9-81ED-4DB2-BD59-A6C34878D82A}">
                    <a16:rowId xmlns:a16="http://schemas.microsoft.com/office/drawing/2014/main" val="1291344512"/>
                  </a:ext>
                </a:extLst>
              </a:tr>
              <a:tr h="155348">
                <a:tc>
                  <a:txBody>
                    <a:bodyPr/>
                    <a:lstStyle/>
                    <a:p>
                      <a:pPr algn="r"/>
                      <a:r>
                        <a:rPr lang="en-US" sz="700" dirty="0">
                          <a:effectLst/>
                          <a:latin typeface="Poppins Light" panose="020B0604020202020204" charset="0"/>
                          <a:cs typeface="Poppins Light" panose="020B0604020202020204" charset="0"/>
                        </a:rPr>
                        <a:t>even</a:t>
                      </a:r>
                    </a:p>
                  </a:txBody>
                  <a:tcPr marL="46604" marR="46604" marT="23302" marB="23302" anchor="ctr">
                    <a:lnL>
                      <a:noFill/>
                    </a:lnL>
                    <a:lnR>
                      <a:noFill/>
                    </a:lnR>
                    <a:lnT>
                      <a:noFill/>
                    </a:lnT>
                    <a:lnB>
                      <a:noFill/>
                    </a:lnB>
                    <a:lnTlToBr w="12700" cmpd="sng">
                      <a:noFill/>
                      <a:prstDash val="solid"/>
                    </a:lnTlToBr>
                    <a:lnBlToTr w="12700" cmpd="sng">
                      <a:noFill/>
                      <a:prstDash val="solid"/>
                    </a:lnBlToTr>
                    <a:noFill/>
                  </a:tcPr>
                </a:tc>
                <a:tc>
                  <a:txBody>
                    <a:bodyPr/>
                    <a:lstStyle/>
                    <a:p>
                      <a:pPr algn="r"/>
                      <a:r>
                        <a:rPr lang="ru-RU" sz="700" dirty="0">
                          <a:solidFill>
                            <a:srgbClr val="000000"/>
                          </a:solidFill>
                          <a:effectLst/>
                          <a:cs typeface="Poppins Light" panose="020B0604020202020204" charset="0"/>
                        </a:rPr>
                        <a:t>479</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7FBFF"/>
                    </a:solidFill>
                  </a:tcPr>
                </a:tc>
                <a:extLst>
                  <a:ext uri="{0D108BD9-81ED-4DB2-BD59-A6C34878D82A}">
                    <a16:rowId xmlns:a16="http://schemas.microsoft.com/office/drawing/2014/main" val="2969698542"/>
                  </a:ext>
                </a:extLst>
              </a:tr>
            </a:tbl>
          </a:graphicData>
        </a:graphic>
      </p:graphicFrame>
      <p:graphicFrame>
        <p:nvGraphicFramePr>
          <p:cNvPr id="7" name="Таблица 6">
            <a:extLst>
              <a:ext uri="{FF2B5EF4-FFF2-40B4-BE49-F238E27FC236}">
                <a16:creationId xmlns:a16="http://schemas.microsoft.com/office/drawing/2014/main" id="{2AD34F62-E3CE-48D0-94B0-137C4095B20A}"/>
              </a:ext>
            </a:extLst>
          </p:cNvPr>
          <p:cNvGraphicFramePr>
            <a:graphicFrameLocks noGrp="1"/>
          </p:cNvGraphicFramePr>
          <p:nvPr>
            <p:extLst>
              <p:ext uri="{D42A27DB-BD31-4B8C-83A1-F6EECF244321}">
                <p14:modId xmlns:p14="http://schemas.microsoft.com/office/powerpoint/2010/main" val="546511760"/>
              </p:ext>
            </p:extLst>
          </p:nvPr>
        </p:nvGraphicFramePr>
        <p:xfrm>
          <a:off x="5381511" y="1503951"/>
          <a:ext cx="2174726" cy="3262308"/>
        </p:xfrm>
        <a:graphic>
          <a:graphicData uri="http://schemas.openxmlformats.org/drawingml/2006/table">
            <a:tbl>
              <a:tblPr/>
              <a:tblGrid>
                <a:gridCol w="1087363">
                  <a:extLst>
                    <a:ext uri="{9D8B030D-6E8A-4147-A177-3AD203B41FA5}">
                      <a16:colId xmlns:a16="http://schemas.microsoft.com/office/drawing/2014/main" val="340358374"/>
                    </a:ext>
                  </a:extLst>
                </a:gridCol>
                <a:gridCol w="1087363">
                  <a:extLst>
                    <a:ext uri="{9D8B030D-6E8A-4147-A177-3AD203B41FA5}">
                      <a16:colId xmlns:a16="http://schemas.microsoft.com/office/drawing/2014/main" val="3468731866"/>
                    </a:ext>
                  </a:extLst>
                </a:gridCol>
              </a:tblGrid>
              <a:tr h="155348">
                <a:tc>
                  <a:txBody>
                    <a:bodyPr/>
                    <a:lstStyle/>
                    <a:p>
                      <a:pPr algn="r"/>
                      <a:r>
                        <a:rPr lang="en-US" sz="700" b="1" dirty="0">
                          <a:effectLst/>
                          <a:latin typeface="Poppins Light" panose="020B0604020202020204" charset="0"/>
                          <a:cs typeface="Poppins Light" panose="020B0604020202020204" charset="0"/>
                        </a:rPr>
                        <a:t>count</a:t>
                      </a:r>
                    </a:p>
                  </a:txBody>
                  <a:tcPr marL="46604" marR="46604" marT="23302" marB="23302" anchor="ctr">
                    <a:lnL>
                      <a:noFill/>
                    </a:lnL>
                    <a:lnR>
                      <a:noFill/>
                    </a:lnR>
                    <a:lnT>
                      <a:noFill/>
                    </a:lnT>
                    <a:lnB>
                      <a:noFill/>
                    </a:lnB>
                    <a:lnTlToBr w="12700" cmpd="sng">
                      <a:noFill/>
                      <a:prstDash val="solid"/>
                    </a:lnTlToBr>
                    <a:lnBlToTr w="12700" cmpd="sng">
                      <a:noFill/>
                      <a:prstDash val="solid"/>
                    </a:lnBlToTr>
                  </a:tcPr>
                </a:tc>
                <a:tc>
                  <a:txBody>
                    <a:bodyPr/>
                    <a:lstStyle/>
                    <a:p>
                      <a:endParaRPr lang="ru-RU" sz="700">
                        <a:cs typeface="Poppins Light" panose="020B0604020202020204" charset="0"/>
                      </a:endParaRPr>
                    </a:p>
                  </a:txBody>
                  <a:tcPr marL="46604" marR="46604" marT="23302" marB="23302">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196633804"/>
                  </a:ext>
                </a:extLst>
              </a:tr>
              <a:tr h="155348">
                <a:tc>
                  <a:txBody>
                    <a:bodyPr/>
                    <a:lstStyle/>
                    <a:p>
                      <a:pPr algn="r"/>
                      <a:r>
                        <a:rPr lang="en-US" sz="700">
                          <a:effectLst/>
                          <a:latin typeface="Poppins Light" panose="020B0604020202020204" charset="0"/>
                          <a:cs typeface="Poppins Light" panose="020B0604020202020204" charset="0"/>
                        </a:rPr>
                        <a:t>application</a:t>
                      </a:r>
                    </a:p>
                  </a:txBody>
                  <a:tcPr marL="46604" marR="46604" marT="23302" marB="23302" anchor="ctr">
                    <a:lnL>
                      <a:noFill/>
                    </a:lnL>
                    <a:lnR>
                      <a:noFill/>
                    </a:lnR>
                    <a:lnT>
                      <a:noFill/>
                    </a:lnT>
                    <a:lnB>
                      <a:noFill/>
                    </a:lnB>
                    <a:lnTlToBr w="12700" cmpd="sng">
                      <a:noFill/>
                      <a:prstDash val="solid"/>
                    </a:lnTlToBr>
                    <a:lnBlToTr w="12700" cmpd="sng">
                      <a:noFill/>
                      <a:prstDash val="solid"/>
                    </a:lnBlToTr>
                  </a:tcPr>
                </a:tc>
                <a:tc>
                  <a:txBody>
                    <a:bodyPr/>
                    <a:lstStyle/>
                    <a:p>
                      <a:pPr algn="r"/>
                      <a:r>
                        <a:rPr lang="ru-RU" sz="700">
                          <a:solidFill>
                            <a:srgbClr val="F1F1F1"/>
                          </a:solidFill>
                          <a:effectLst/>
                          <a:cs typeface="Poppins Light" panose="020B0604020202020204" charset="0"/>
                        </a:rPr>
                        <a:t>456</a:t>
                      </a:r>
                    </a:p>
                  </a:txBody>
                  <a:tcPr marL="46604" marR="46604" marT="23302" marB="23302" anchor="ctr">
                    <a:lnL>
                      <a:noFill/>
                    </a:lnL>
                    <a:lnR>
                      <a:noFill/>
                    </a:lnR>
                    <a:lnT w="12700" cmpd="sng">
                      <a:noFill/>
                      <a:prstDash val="solid"/>
                    </a:lnT>
                    <a:lnB>
                      <a:noFill/>
                    </a:lnB>
                    <a:lnTlToBr w="12700" cmpd="sng">
                      <a:noFill/>
                      <a:prstDash val="solid"/>
                    </a:lnTlToBr>
                    <a:lnBlToTr w="12700" cmpd="sng">
                      <a:noFill/>
                      <a:prstDash val="solid"/>
                    </a:lnBlToTr>
                    <a:solidFill>
                      <a:srgbClr val="08306B"/>
                    </a:solidFill>
                  </a:tcPr>
                </a:tc>
                <a:extLst>
                  <a:ext uri="{0D108BD9-81ED-4DB2-BD59-A6C34878D82A}">
                    <a16:rowId xmlns:a16="http://schemas.microsoft.com/office/drawing/2014/main" val="2212316393"/>
                  </a:ext>
                </a:extLst>
              </a:tr>
              <a:tr h="155348">
                <a:tc>
                  <a:txBody>
                    <a:bodyPr/>
                    <a:lstStyle/>
                    <a:p>
                      <a:pPr algn="r"/>
                      <a:r>
                        <a:rPr lang="en-US" sz="700">
                          <a:effectLst/>
                          <a:latin typeface="Poppins Light" panose="020B0604020202020204" charset="0"/>
                          <a:cs typeface="Poppins Light" panose="020B0604020202020204" charset="0"/>
                        </a:rPr>
                        <a:t>order</a:t>
                      </a:r>
                    </a:p>
                  </a:txBody>
                  <a:tcPr marL="46604" marR="46604" marT="23302" marB="23302" anchor="ctr">
                    <a:lnL>
                      <a:noFill/>
                    </a:lnL>
                    <a:lnR>
                      <a:noFill/>
                    </a:lnR>
                    <a:lnT>
                      <a:noFill/>
                    </a:lnT>
                    <a:lnB>
                      <a:noFill/>
                    </a:lnB>
                    <a:lnTlToBr w="12700" cmpd="sng">
                      <a:noFill/>
                      <a:prstDash val="solid"/>
                    </a:lnTlToBr>
                    <a:lnBlToTr w="12700" cmpd="sng">
                      <a:noFill/>
                      <a:prstDash val="solid"/>
                    </a:lnBlToTr>
                  </a:tcPr>
                </a:tc>
                <a:tc>
                  <a:txBody>
                    <a:bodyPr/>
                    <a:lstStyle/>
                    <a:p>
                      <a:pPr algn="r"/>
                      <a:r>
                        <a:rPr lang="ru-RU" sz="700">
                          <a:solidFill>
                            <a:srgbClr val="F1F1F1"/>
                          </a:solidFill>
                          <a:effectLst/>
                          <a:cs typeface="Poppins Light" panose="020B0604020202020204" charset="0"/>
                        </a:rPr>
                        <a:t>363</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1C6BB0"/>
                    </a:solidFill>
                  </a:tcPr>
                </a:tc>
                <a:extLst>
                  <a:ext uri="{0D108BD9-81ED-4DB2-BD59-A6C34878D82A}">
                    <a16:rowId xmlns:a16="http://schemas.microsoft.com/office/drawing/2014/main" val="155601452"/>
                  </a:ext>
                </a:extLst>
              </a:tr>
              <a:tr h="155348">
                <a:tc>
                  <a:txBody>
                    <a:bodyPr/>
                    <a:lstStyle/>
                    <a:p>
                      <a:pPr algn="r"/>
                      <a:r>
                        <a:rPr lang="en-US" sz="700">
                          <a:effectLst/>
                          <a:latin typeface="Poppins Light" panose="020B0604020202020204" charset="0"/>
                          <a:cs typeface="Poppins Light" panose="020B0604020202020204" charset="0"/>
                        </a:rPr>
                        <a:t>get</a:t>
                      </a:r>
                    </a:p>
                  </a:txBody>
                  <a:tcPr marL="46604" marR="46604" marT="23302" marB="23302" anchor="ctr">
                    <a:lnL>
                      <a:noFill/>
                    </a:lnL>
                    <a:lnR>
                      <a:noFill/>
                    </a:lnR>
                    <a:lnT>
                      <a:noFill/>
                    </a:lnT>
                    <a:lnB>
                      <a:noFill/>
                    </a:lnB>
                    <a:lnTlToBr w="12700" cmpd="sng">
                      <a:noFill/>
                      <a:prstDash val="solid"/>
                    </a:lnTlToBr>
                    <a:lnBlToTr w="12700" cmpd="sng">
                      <a:noFill/>
                      <a:prstDash val="solid"/>
                    </a:lnBlToTr>
                  </a:tcPr>
                </a:tc>
                <a:tc>
                  <a:txBody>
                    <a:bodyPr/>
                    <a:lstStyle/>
                    <a:p>
                      <a:pPr algn="r"/>
                      <a:r>
                        <a:rPr lang="ru-RU" sz="700">
                          <a:solidFill>
                            <a:srgbClr val="000000"/>
                          </a:solidFill>
                          <a:effectLst/>
                          <a:cs typeface="Poppins Light" panose="020B0604020202020204" charset="0"/>
                        </a:rPr>
                        <a:t>156</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C3DAEE"/>
                    </a:solidFill>
                  </a:tcPr>
                </a:tc>
                <a:extLst>
                  <a:ext uri="{0D108BD9-81ED-4DB2-BD59-A6C34878D82A}">
                    <a16:rowId xmlns:a16="http://schemas.microsoft.com/office/drawing/2014/main" val="3297067514"/>
                  </a:ext>
                </a:extLst>
              </a:tr>
              <a:tr h="155348">
                <a:tc>
                  <a:txBody>
                    <a:bodyPr/>
                    <a:lstStyle/>
                    <a:p>
                      <a:pPr algn="r"/>
                      <a:r>
                        <a:rPr lang="en-US" sz="700">
                          <a:effectLst/>
                          <a:latin typeface="Poppins Light" panose="020B0604020202020204" charset="0"/>
                          <a:cs typeface="Poppins Light" panose="020B0604020202020204" charset="0"/>
                        </a:rPr>
                        <a:t>go</a:t>
                      </a:r>
                    </a:p>
                  </a:txBody>
                  <a:tcPr marL="46604" marR="46604" marT="23302" marB="23302" anchor="ctr">
                    <a:lnL>
                      <a:noFill/>
                    </a:lnL>
                    <a:lnR>
                      <a:noFill/>
                    </a:lnR>
                    <a:lnT>
                      <a:noFill/>
                    </a:lnT>
                    <a:lnB>
                      <a:noFill/>
                    </a:lnB>
                    <a:lnTlToBr w="12700" cmpd="sng">
                      <a:noFill/>
                      <a:prstDash val="solid"/>
                    </a:lnTlToBr>
                    <a:lnBlToTr w="12700" cmpd="sng">
                      <a:noFill/>
                      <a:prstDash val="solid"/>
                    </a:lnBlToTr>
                  </a:tcPr>
                </a:tc>
                <a:tc>
                  <a:txBody>
                    <a:bodyPr/>
                    <a:lstStyle/>
                    <a:p>
                      <a:pPr algn="r"/>
                      <a:r>
                        <a:rPr lang="ru-RU" sz="700">
                          <a:solidFill>
                            <a:srgbClr val="000000"/>
                          </a:solidFill>
                          <a:effectLst/>
                          <a:cs typeface="Poppins Light" panose="020B0604020202020204" charset="0"/>
                        </a:rPr>
                        <a:t>124</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D3E4F3"/>
                    </a:solidFill>
                  </a:tcPr>
                </a:tc>
                <a:extLst>
                  <a:ext uri="{0D108BD9-81ED-4DB2-BD59-A6C34878D82A}">
                    <a16:rowId xmlns:a16="http://schemas.microsoft.com/office/drawing/2014/main" val="2310984217"/>
                  </a:ext>
                </a:extLst>
              </a:tr>
              <a:tr h="155348">
                <a:tc>
                  <a:txBody>
                    <a:bodyPr/>
                    <a:lstStyle/>
                    <a:p>
                      <a:pPr algn="r"/>
                      <a:r>
                        <a:rPr lang="en-US" sz="700">
                          <a:effectLst/>
                          <a:latin typeface="Poppins Light" panose="020B0604020202020204" charset="0"/>
                          <a:cs typeface="Poppins Light" panose="020B0604020202020204" charset="0"/>
                        </a:rPr>
                        <a:t>time</a:t>
                      </a:r>
                    </a:p>
                  </a:txBody>
                  <a:tcPr marL="46604" marR="46604" marT="23302" marB="23302" anchor="ctr">
                    <a:lnL>
                      <a:noFill/>
                    </a:lnL>
                    <a:lnR>
                      <a:noFill/>
                    </a:lnR>
                    <a:lnT>
                      <a:noFill/>
                    </a:lnT>
                    <a:lnB>
                      <a:noFill/>
                    </a:lnB>
                    <a:lnTlToBr w="12700" cmpd="sng">
                      <a:noFill/>
                      <a:prstDash val="solid"/>
                    </a:lnTlToBr>
                    <a:lnBlToTr w="12700" cmpd="sng">
                      <a:noFill/>
                      <a:prstDash val="solid"/>
                    </a:lnBlToTr>
                  </a:tcPr>
                </a:tc>
                <a:tc>
                  <a:txBody>
                    <a:bodyPr/>
                    <a:lstStyle/>
                    <a:p>
                      <a:pPr algn="r"/>
                      <a:r>
                        <a:rPr lang="ru-RU" sz="700">
                          <a:solidFill>
                            <a:srgbClr val="000000"/>
                          </a:solidFill>
                          <a:effectLst/>
                          <a:cs typeface="Poppins Light" panose="020B0604020202020204" charset="0"/>
                        </a:rPr>
                        <a:t>121</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D5E5F4"/>
                    </a:solidFill>
                  </a:tcPr>
                </a:tc>
                <a:extLst>
                  <a:ext uri="{0D108BD9-81ED-4DB2-BD59-A6C34878D82A}">
                    <a16:rowId xmlns:a16="http://schemas.microsoft.com/office/drawing/2014/main" val="2521687237"/>
                  </a:ext>
                </a:extLst>
              </a:tr>
              <a:tr h="155348">
                <a:tc>
                  <a:txBody>
                    <a:bodyPr/>
                    <a:lstStyle/>
                    <a:p>
                      <a:pPr algn="r"/>
                      <a:r>
                        <a:rPr lang="en-US" sz="700">
                          <a:effectLst/>
                          <a:latin typeface="Poppins Light" panose="020B0604020202020204" charset="0"/>
                          <a:cs typeface="Poppins Light" panose="020B0604020202020204" charset="0"/>
                        </a:rPr>
                        <a:t>kfc</a:t>
                      </a:r>
                    </a:p>
                  </a:txBody>
                  <a:tcPr marL="46604" marR="46604" marT="23302" marB="23302" anchor="ctr">
                    <a:lnL>
                      <a:noFill/>
                    </a:lnL>
                    <a:lnR>
                      <a:noFill/>
                    </a:lnR>
                    <a:lnT>
                      <a:noFill/>
                    </a:lnT>
                    <a:lnB>
                      <a:noFill/>
                    </a:lnB>
                    <a:lnTlToBr w="12700" cmpd="sng">
                      <a:noFill/>
                      <a:prstDash val="solid"/>
                    </a:lnTlToBr>
                    <a:lnBlToTr w="12700" cmpd="sng">
                      <a:noFill/>
                      <a:prstDash val="solid"/>
                    </a:lnBlToTr>
                  </a:tcPr>
                </a:tc>
                <a:tc>
                  <a:txBody>
                    <a:bodyPr/>
                    <a:lstStyle/>
                    <a:p>
                      <a:pPr algn="r"/>
                      <a:r>
                        <a:rPr lang="ru-RU" sz="700">
                          <a:solidFill>
                            <a:srgbClr val="000000"/>
                          </a:solidFill>
                          <a:effectLst/>
                          <a:cs typeface="Poppins Light" panose="020B0604020202020204" charset="0"/>
                        </a:rPr>
                        <a:t>116</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D7E6F5"/>
                    </a:solidFill>
                  </a:tcPr>
                </a:tc>
                <a:extLst>
                  <a:ext uri="{0D108BD9-81ED-4DB2-BD59-A6C34878D82A}">
                    <a16:rowId xmlns:a16="http://schemas.microsoft.com/office/drawing/2014/main" val="2170096304"/>
                  </a:ext>
                </a:extLst>
              </a:tr>
              <a:tr h="155348">
                <a:tc>
                  <a:txBody>
                    <a:bodyPr/>
                    <a:lstStyle/>
                    <a:p>
                      <a:pPr algn="r"/>
                      <a:r>
                        <a:rPr lang="en-US" sz="700">
                          <a:effectLst/>
                          <a:latin typeface="Poppins Light" panose="020B0604020202020204" charset="0"/>
                          <a:cs typeface="Poppins Light" panose="020B0604020202020204" charset="0"/>
                        </a:rPr>
                        <a:t>try</a:t>
                      </a:r>
                    </a:p>
                  </a:txBody>
                  <a:tcPr marL="46604" marR="46604" marT="23302" marB="23302" anchor="ctr">
                    <a:lnL>
                      <a:noFill/>
                    </a:lnL>
                    <a:lnR>
                      <a:noFill/>
                    </a:lnR>
                    <a:lnT>
                      <a:noFill/>
                    </a:lnT>
                    <a:lnB>
                      <a:noFill/>
                    </a:lnB>
                    <a:lnTlToBr w="12700" cmpd="sng">
                      <a:noFill/>
                      <a:prstDash val="solid"/>
                    </a:lnTlToBr>
                    <a:lnBlToTr w="12700" cmpd="sng">
                      <a:noFill/>
                      <a:prstDash val="solid"/>
                    </a:lnBlToTr>
                  </a:tcPr>
                </a:tc>
                <a:tc>
                  <a:txBody>
                    <a:bodyPr/>
                    <a:lstStyle/>
                    <a:p>
                      <a:pPr algn="r"/>
                      <a:r>
                        <a:rPr lang="ru-RU" sz="700">
                          <a:solidFill>
                            <a:srgbClr val="000000"/>
                          </a:solidFill>
                          <a:effectLst/>
                          <a:cs typeface="Poppins Light" panose="020B0604020202020204" charset="0"/>
                        </a:rPr>
                        <a:t>92</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3EEF8"/>
                    </a:solidFill>
                  </a:tcPr>
                </a:tc>
                <a:extLst>
                  <a:ext uri="{0D108BD9-81ED-4DB2-BD59-A6C34878D82A}">
                    <a16:rowId xmlns:a16="http://schemas.microsoft.com/office/drawing/2014/main" val="3650391613"/>
                  </a:ext>
                </a:extLst>
              </a:tr>
              <a:tr h="155348">
                <a:tc>
                  <a:txBody>
                    <a:bodyPr/>
                    <a:lstStyle/>
                    <a:p>
                      <a:pPr algn="r"/>
                      <a:r>
                        <a:rPr lang="en-US" sz="700">
                          <a:effectLst/>
                          <a:latin typeface="Poppins Light" panose="020B0604020202020204" charset="0"/>
                          <a:cs typeface="Poppins Light" panose="020B0604020202020204" charset="0"/>
                        </a:rPr>
                        <a:t>store</a:t>
                      </a:r>
                    </a:p>
                  </a:txBody>
                  <a:tcPr marL="46604" marR="46604" marT="23302" marB="23302" anchor="ctr">
                    <a:lnL>
                      <a:noFill/>
                    </a:lnL>
                    <a:lnR>
                      <a:noFill/>
                    </a:lnR>
                    <a:lnT>
                      <a:noFill/>
                    </a:lnT>
                    <a:lnB>
                      <a:noFill/>
                    </a:lnB>
                    <a:lnTlToBr w="12700" cmpd="sng">
                      <a:noFill/>
                      <a:prstDash val="solid"/>
                    </a:lnTlToBr>
                    <a:lnBlToTr w="12700" cmpd="sng">
                      <a:noFill/>
                      <a:prstDash val="solid"/>
                    </a:lnBlToTr>
                  </a:tcPr>
                </a:tc>
                <a:tc>
                  <a:txBody>
                    <a:bodyPr/>
                    <a:lstStyle/>
                    <a:p>
                      <a:pPr algn="r"/>
                      <a:r>
                        <a:rPr lang="ru-RU" sz="700">
                          <a:solidFill>
                            <a:srgbClr val="000000"/>
                          </a:solidFill>
                          <a:effectLst/>
                          <a:cs typeface="Poppins Light" panose="020B0604020202020204" charset="0"/>
                        </a:rPr>
                        <a:t>83</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7F1FA"/>
                    </a:solidFill>
                  </a:tcPr>
                </a:tc>
                <a:extLst>
                  <a:ext uri="{0D108BD9-81ED-4DB2-BD59-A6C34878D82A}">
                    <a16:rowId xmlns:a16="http://schemas.microsoft.com/office/drawing/2014/main" val="4175563185"/>
                  </a:ext>
                </a:extLst>
              </a:tr>
              <a:tr h="155348">
                <a:tc>
                  <a:txBody>
                    <a:bodyPr/>
                    <a:lstStyle/>
                    <a:p>
                      <a:pPr algn="r"/>
                      <a:r>
                        <a:rPr lang="en-US" sz="700" dirty="0">
                          <a:effectLst/>
                          <a:latin typeface="Poppins Light" panose="020B0604020202020204" charset="0"/>
                          <a:cs typeface="Poppins Light" panose="020B0604020202020204" charset="0"/>
                        </a:rPr>
                        <a:t>use</a:t>
                      </a:r>
                    </a:p>
                  </a:txBody>
                  <a:tcPr marL="46604" marR="46604" marT="23302" marB="23302" anchor="ctr">
                    <a:lnL>
                      <a:noFill/>
                    </a:lnL>
                    <a:lnR>
                      <a:noFill/>
                    </a:lnR>
                    <a:lnT>
                      <a:noFill/>
                    </a:lnT>
                    <a:lnB>
                      <a:noFill/>
                    </a:lnB>
                    <a:lnTlToBr w="12700" cmpd="sng">
                      <a:noFill/>
                      <a:prstDash val="solid"/>
                    </a:lnTlToBr>
                    <a:lnBlToTr w="12700" cmpd="sng">
                      <a:noFill/>
                      <a:prstDash val="solid"/>
                    </a:lnBlToTr>
                  </a:tcPr>
                </a:tc>
                <a:tc>
                  <a:txBody>
                    <a:bodyPr/>
                    <a:lstStyle/>
                    <a:p>
                      <a:pPr algn="r"/>
                      <a:r>
                        <a:rPr lang="ru-RU" sz="700">
                          <a:solidFill>
                            <a:srgbClr val="000000"/>
                          </a:solidFill>
                          <a:effectLst/>
                          <a:cs typeface="Poppins Light" panose="020B0604020202020204" charset="0"/>
                        </a:rPr>
                        <a:t>82</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7F1FA"/>
                    </a:solidFill>
                  </a:tcPr>
                </a:tc>
                <a:extLst>
                  <a:ext uri="{0D108BD9-81ED-4DB2-BD59-A6C34878D82A}">
                    <a16:rowId xmlns:a16="http://schemas.microsoft.com/office/drawing/2014/main" val="2523546558"/>
                  </a:ext>
                </a:extLst>
              </a:tr>
              <a:tr h="155348">
                <a:tc>
                  <a:txBody>
                    <a:bodyPr/>
                    <a:lstStyle/>
                    <a:p>
                      <a:pPr algn="r"/>
                      <a:r>
                        <a:rPr lang="en-US" sz="700">
                          <a:effectLst/>
                          <a:latin typeface="Poppins Light" panose="020B0604020202020204" charset="0"/>
                          <a:cs typeface="Poppins Light" panose="020B0604020202020204" charset="0"/>
                        </a:rPr>
                        <a:t>say</a:t>
                      </a:r>
                    </a:p>
                  </a:txBody>
                  <a:tcPr marL="46604" marR="46604" marT="23302" marB="23302" anchor="ctr">
                    <a:lnL>
                      <a:noFill/>
                    </a:lnL>
                    <a:lnR>
                      <a:noFill/>
                    </a:lnR>
                    <a:lnT>
                      <a:noFill/>
                    </a:lnT>
                    <a:lnB>
                      <a:noFill/>
                    </a:lnB>
                    <a:lnTlToBr w="12700" cmpd="sng">
                      <a:noFill/>
                      <a:prstDash val="solid"/>
                    </a:lnTlToBr>
                    <a:lnBlToTr w="12700" cmpd="sng">
                      <a:noFill/>
                      <a:prstDash val="solid"/>
                    </a:lnBlToTr>
                  </a:tcPr>
                </a:tc>
                <a:tc>
                  <a:txBody>
                    <a:bodyPr/>
                    <a:lstStyle/>
                    <a:p>
                      <a:pPr algn="r"/>
                      <a:r>
                        <a:rPr lang="ru-RU" sz="700">
                          <a:solidFill>
                            <a:srgbClr val="000000"/>
                          </a:solidFill>
                          <a:effectLst/>
                          <a:cs typeface="Poppins Light" panose="020B0604020202020204" charset="0"/>
                        </a:rPr>
                        <a:t>80</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9F2FA"/>
                    </a:solidFill>
                  </a:tcPr>
                </a:tc>
                <a:extLst>
                  <a:ext uri="{0D108BD9-81ED-4DB2-BD59-A6C34878D82A}">
                    <a16:rowId xmlns:a16="http://schemas.microsoft.com/office/drawing/2014/main" val="2910913011"/>
                  </a:ext>
                </a:extLst>
              </a:tr>
              <a:tr h="155348">
                <a:tc>
                  <a:txBody>
                    <a:bodyPr/>
                    <a:lstStyle/>
                    <a:p>
                      <a:pPr algn="r"/>
                      <a:r>
                        <a:rPr lang="en-US" sz="700">
                          <a:effectLst/>
                          <a:latin typeface="Poppins Light" panose="020B0604020202020204" charset="0"/>
                          <a:cs typeface="Poppins Light" panose="020B0604020202020204" charset="0"/>
                        </a:rPr>
                        <a:t>food</a:t>
                      </a:r>
                    </a:p>
                  </a:txBody>
                  <a:tcPr marL="46604" marR="46604" marT="23302" marB="23302" anchor="ctr">
                    <a:lnL>
                      <a:noFill/>
                    </a:lnL>
                    <a:lnR>
                      <a:noFill/>
                    </a:lnR>
                    <a:lnT>
                      <a:noFill/>
                    </a:lnT>
                    <a:lnB>
                      <a:noFill/>
                    </a:lnB>
                    <a:lnTlToBr w="12700" cmpd="sng">
                      <a:noFill/>
                      <a:prstDash val="solid"/>
                    </a:lnTlToBr>
                    <a:lnBlToTr w="12700" cmpd="sng">
                      <a:noFill/>
                      <a:prstDash val="solid"/>
                    </a:lnBlToTr>
                  </a:tcPr>
                </a:tc>
                <a:tc>
                  <a:txBody>
                    <a:bodyPr/>
                    <a:lstStyle/>
                    <a:p>
                      <a:pPr algn="r"/>
                      <a:r>
                        <a:rPr lang="ru-RU" sz="700">
                          <a:solidFill>
                            <a:srgbClr val="000000"/>
                          </a:solidFill>
                          <a:effectLst/>
                          <a:cs typeface="Poppins Light" panose="020B0604020202020204" charset="0"/>
                        </a:rPr>
                        <a:t>80</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9F2FA"/>
                    </a:solidFill>
                  </a:tcPr>
                </a:tc>
                <a:extLst>
                  <a:ext uri="{0D108BD9-81ED-4DB2-BD59-A6C34878D82A}">
                    <a16:rowId xmlns:a16="http://schemas.microsoft.com/office/drawing/2014/main" val="2373160897"/>
                  </a:ext>
                </a:extLst>
              </a:tr>
              <a:tr h="155348">
                <a:tc>
                  <a:txBody>
                    <a:bodyPr/>
                    <a:lstStyle/>
                    <a:p>
                      <a:pPr algn="r"/>
                      <a:r>
                        <a:rPr lang="en-US" sz="700">
                          <a:effectLst/>
                          <a:latin typeface="Poppins Light" panose="020B0604020202020204" charset="0"/>
                          <a:cs typeface="Poppins Light" panose="020B0604020202020204" charset="0"/>
                        </a:rPr>
                        <a:t>would</a:t>
                      </a:r>
                    </a:p>
                  </a:txBody>
                  <a:tcPr marL="46604" marR="46604" marT="23302" marB="23302" anchor="ctr">
                    <a:lnL>
                      <a:noFill/>
                    </a:lnL>
                    <a:lnR>
                      <a:noFill/>
                    </a:lnR>
                    <a:lnT>
                      <a:noFill/>
                    </a:lnT>
                    <a:lnB>
                      <a:noFill/>
                    </a:lnB>
                    <a:lnTlToBr w="12700" cmpd="sng">
                      <a:noFill/>
                      <a:prstDash val="solid"/>
                    </a:lnTlToBr>
                    <a:lnBlToTr w="12700" cmpd="sng">
                      <a:noFill/>
                      <a:prstDash val="solid"/>
                    </a:lnBlToTr>
                  </a:tcPr>
                </a:tc>
                <a:tc>
                  <a:txBody>
                    <a:bodyPr/>
                    <a:lstStyle/>
                    <a:p>
                      <a:pPr algn="r"/>
                      <a:r>
                        <a:rPr lang="ru-RU" sz="700">
                          <a:solidFill>
                            <a:srgbClr val="000000"/>
                          </a:solidFill>
                          <a:effectLst/>
                          <a:cs typeface="Poppins Light" panose="020B0604020202020204" charset="0"/>
                        </a:rPr>
                        <a:t>71</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DF4FC"/>
                    </a:solidFill>
                  </a:tcPr>
                </a:tc>
                <a:extLst>
                  <a:ext uri="{0D108BD9-81ED-4DB2-BD59-A6C34878D82A}">
                    <a16:rowId xmlns:a16="http://schemas.microsoft.com/office/drawing/2014/main" val="469805734"/>
                  </a:ext>
                </a:extLst>
              </a:tr>
              <a:tr h="155348">
                <a:tc>
                  <a:txBody>
                    <a:bodyPr/>
                    <a:lstStyle/>
                    <a:p>
                      <a:pPr algn="r"/>
                      <a:r>
                        <a:rPr lang="en-US" sz="700">
                          <a:effectLst/>
                          <a:latin typeface="Poppins Light" panose="020B0604020202020204" charset="0"/>
                          <a:cs typeface="Poppins Light" panose="020B0604020202020204" charset="0"/>
                        </a:rPr>
                        <a:t>even</a:t>
                      </a:r>
                    </a:p>
                  </a:txBody>
                  <a:tcPr marL="46604" marR="46604" marT="23302" marB="23302" anchor="ctr">
                    <a:lnL>
                      <a:noFill/>
                    </a:lnL>
                    <a:lnR>
                      <a:noFill/>
                    </a:lnR>
                    <a:lnT>
                      <a:noFill/>
                    </a:lnT>
                    <a:lnB>
                      <a:noFill/>
                    </a:lnB>
                    <a:lnTlToBr w="12700" cmpd="sng">
                      <a:noFill/>
                      <a:prstDash val="solid"/>
                    </a:lnTlToBr>
                    <a:lnBlToTr w="12700" cmpd="sng">
                      <a:noFill/>
                      <a:prstDash val="solid"/>
                    </a:lnBlToTr>
                  </a:tcPr>
                </a:tc>
                <a:tc>
                  <a:txBody>
                    <a:bodyPr/>
                    <a:lstStyle/>
                    <a:p>
                      <a:pPr algn="r"/>
                      <a:r>
                        <a:rPr lang="ru-RU" sz="700">
                          <a:solidFill>
                            <a:srgbClr val="000000"/>
                          </a:solidFill>
                          <a:effectLst/>
                          <a:cs typeface="Poppins Light" panose="020B0604020202020204" charset="0"/>
                        </a:rPr>
                        <a:t>67</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EFF6FC"/>
                    </a:solidFill>
                  </a:tcPr>
                </a:tc>
                <a:extLst>
                  <a:ext uri="{0D108BD9-81ED-4DB2-BD59-A6C34878D82A}">
                    <a16:rowId xmlns:a16="http://schemas.microsoft.com/office/drawing/2014/main" val="2075881252"/>
                  </a:ext>
                </a:extLst>
              </a:tr>
              <a:tr h="155348">
                <a:tc>
                  <a:txBody>
                    <a:bodyPr/>
                    <a:lstStyle/>
                    <a:p>
                      <a:pPr algn="r"/>
                      <a:r>
                        <a:rPr lang="en-US" sz="700">
                          <a:effectLst/>
                          <a:latin typeface="Poppins Light" panose="020B0604020202020204" charset="0"/>
                          <a:cs typeface="Poppins Light" panose="020B0604020202020204" charset="0"/>
                        </a:rPr>
                        <a:t>wait</a:t>
                      </a:r>
                    </a:p>
                  </a:txBody>
                  <a:tcPr marL="46604" marR="46604" marT="23302" marB="23302" anchor="ctr">
                    <a:lnL>
                      <a:noFill/>
                    </a:lnL>
                    <a:lnR>
                      <a:noFill/>
                    </a:lnR>
                    <a:lnT>
                      <a:noFill/>
                    </a:lnT>
                    <a:lnB>
                      <a:noFill/>
                    </a:lnB>
                    <a:lnTlToBr w="12700" cmpd="sng">
                      <a:noFill/>
                      <a:prstDash val="solid"/>
                    </a:lnTlToBr>
                    <a:lnBlToTr w="12700" cmpd="sng">
                      <a:noFill/>
                      <a:prstDash val="solid"/>
                    </a:lnBlToTr>
                  </a:tcPr>
                </a:tc>
                <a:tc>
                  <a:txBody>
                    <a:bodyPr/>
                    <a:lstStyle/>
                    <a:p>
                      <a:pPr algn="r"/>
                      <a:r>
                        <a:rPr lang="ru-RU" sz="700">
                          <a:solidFill>
                            <a:srgbClr val="000000"/>
                          </a:solidFill>
                          <a:effectLst/>
                          <a:cs typeface="Poppins Light" panose="020B0604020202020204" charset="0"/>
                        </a:rPr>
                        <a:t>62</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2F7FD"/>
                    </a:solidFill>
                  </a:tcPr>
                </a:tc>
                <a:extLst>
                  <a:ext uri="{0D108BD9-81ED-4DB2-BD59-A6C34878D82A}">
                    <a16:rowId xmlns:a16="http://schemas.microsoft.com/office/drawing/2014/main" val="2248461834"/>
                  </a:ext>
                </a:extLst>
              </a:tr>
              <a:tr h="155348">
                <a:tc>
                  <a:txBody>
                    <a:bodyPr/>
                    <a:lstStyle/>
                    <a:p>
                      <a:pPr algn="r"/>
                      <a:r>
                        <a:rPr lang="en-US" sz="700">
                          <a:effectLst/>
                          <a:latin typeface="Poppins Light" panose="020B0604020202020204" charset="0"/>
                          <a:cs typeface="Poppins Light" panose="020B0604020202020204" charset="0"/>
                        </a:rPr>
                        <a:t>chicken</a:t>
                      </a:r>
                    </a:p>
                  </a:txBody>
                  <a:tcPr marL="46604" marR="46604" marT="23302" marB="23302" anchor="ctr">
                    <a:lnL>
                      <a:noFill/>
                    </a:lnL>
                    <a:lnR>
                      <a:noFill/>
                    </a:lnR>
                    <a:lnT>
                      <a:noFill/>
                    </a:lnT>
                    <a:lnB>
                      <a:noFill/>
                    </a:lnB>
                    <a:lnTlToBr w="12700" cmpd="sng">
                      <a:noFill/>
                      <a:prstDash val="solid"/>
                    </a:lnTlToBr>
                    <a:lnBlToTr w="12700" cmpd="sng">
                      <a:noFill/>
                      <a:prstDash val="solid"/>
                    </a:lnBlToTr>
                  </a:tcPr>
                </a:tc>
                <a:tc>
                  <a:txBody>
                    <a:bodyPr/>
                    <a:lstStyle/>
                    <a:p>
                      <a:pPr algn="r"/>
                      <a:r>
                        <a:rPr lang="ru-RU" sz="700">
                          <a:solidFill>
                            <a:srgbClr val="000000"/>
                          </a:solidFill>
                          <a:effectLst/>
                          <a:cs typeface="Poppins Light" panose="020B0604020202020204" charset="0"/>
                        </a:rPr>
                        <a:t>59</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3F8FE"/>
                    </a:solidFill>
                  </a:tcPr>
                </a:tc>
                <a:extLst>
                  <a:ext uri="{0D108BD9-81ED-4DB2-BD59-A6C34878D82A}">
                    <a16:rowId xmlns:a16="http://schemas.microsoft.com/office/drawing/2014/main" val="3867258707"/>
                  </a:ext>
                </a:extLst>
              </a:tr>
              <a:tr h="155348">
                <a:tc>
                  <a:txBody>
                    <a:bodyPr/>
                    <a:lstStyle/>
                    <a:p>
                      <a:pPr algn="r"/>
                      <a:r>
                        <a:rPr lang="en-US" sz="700">
                          <a:effectLst/>
                          <a:latin typeface="Poppins Light" panose="020B0604020202020204" charset="0"/>
                          <a:cs typeface="Poppins Light" panose="020B0604020202020204" charset="0"/>
                        </a:rPr>
                        <a:t>place</a:t>
                      </a:r>
                    </a:p>
                  </a:txBody>
                  <a:tcPr marL="46604" marR="46604" marT="23302" marB="23302" anchor="ctr">
                    <a:lnL>
                      <a:noFill/>
                    </a:lnL>
                    <a:lnR>
                      <a:noFill/>
                    </a:lnR>
                    <a:lnT>
                      <a:noFill/>
                    </a:lnT>
                    <a:lnB>
                      <a:noFill/>
                    </a:lnB>
                    <a:lnTlToBr w="12700" cmpd="sng">
                      <a:noFill/>
                      <a:prstDash val="solid"/>
                    </a:lnTlToBr>
                    <a:lnBlToTr w="12700" cmpd="sng">
                      <a:noFill/>
                      <a:prstDash val="solid"/>
                    </a:lnBlToTr>
                  </a:tcPr>
                </a:tc>
                <a:tc>
                  <a:txBody>
                    <a:bodyPr/>
                    <a:lstStyle/>
                    <a:p>
                      <a:pPr algn="r"/>
                      <a:r>
                        <a:rPr lang="ru-RU" sz="700">
                          <a:solidFill>
                            <a:srgbClr val="000000"/>
                          </a:solidFill>
                          <a:effectLst/>
                          <a:cs typeface="Poppins Light" panose="020B0604020202020204" charset="0"/>
                        </a:rPr>
                        <a:t>54</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5FAFE"/>
                    </a:solidFill>
                  </a:tcPr>
                </a:tc>
                <a:extLst>
                  <a:ext uri="{0D108BD9-81ED-4DB2-BD59-A6C34878D82A}">
                    <a16:rowId xmlns:a16="http://schemas.microsoft.com/office/drawing/2014/main" val="677423087"/>
                  </a:ext>
                </a:extLst>
              </a:tr>
              <a:tr h="155348">
                <a:tc>
                  <a:txBody>
                    <a:bodyPr/>
                    <a:lstStyle/>
                    <a:p>
                      <a:pPr algn="r"/>
                      <a:r>
                        <a:rPr lang="en-US" sz="700">
                          <a:effectLst/>
                          <a:latin typeface="Poppins Light" panose="020B0604020202020204" charset="0"/>
                          <a:cs typeface="Poppins Light" panose="020B0604020202020204" charset="0"/>
                        </a:rPr>
                        <a:t>pick</a:t>
                      </a:r>
                    </a:p>
                  </a:txBody>
                  <a:tcPr marL="46604" marR="46604" marT="23302" marB="23302" anchor="ctr">
                    <a:lnL>
                      <a:noFill/>
                    </a:lnL>
                    <a:lnR>
                      <a:noFill/>
                    </a:lnR>
                    <a:lnT>
                      <a:noFill/>
                    </a:lnT>
                    <a:lnB>
                      <a:noFill/>
                    </a:lnB>
                    <a:lnTlToBr w="12700" cmpd="sng">
                      <a:noFill/>
                      <a:prstDash val="solid"/>
                    </a:lnTlToBr>
                    <a:lnBlToTr w="12700" cmpd="sng">
                      <a:noFill/>
                      <a:prstDash val="solid"/>
                    </a:lnBlToTr>
                  </a:tcPr>
                </a:tc>
                <a:tc>
                  <a:txBody>
                    <a:bodyPr/>
                    <a:lstStyle/>
                    <a:p>
                      <a:pPr algn="r"/>
                      <a:r>
                        <a:rPr lang="ru-RU" sz="700">
                          <a:solidFill>
                            <a:srgbClr val="000000"/>
                          </a:solidFill>
                          <a:effectLst/>
                          <a:cs typeface="Poppins Light" panose="020B0604020202020204" charset="0"/>
                        </a:rPr>
                        <a:t>54</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5FAFE"/>
                    </a:solidFill>
                  </a:tcPr>
                </a:tc>
                <a:extLst>
                  <a:ext uri="{0D108BD9-81ED-4DB2-BD59-A6C34878D82A}">
                    <a16:rowId xmlns:a16="http://schemas.microsoft.com/office/drawing/2014/main" val="2435401629"/>
                  </a:ext>
                </a:extLst>
              </a:tr>
              <a:tr h="155348">
                <a:tc>
                  <a:txBody>
                    <a:bodyPr/>
                    <a:lstStyle/>
                    <a:p>
                      <a:pPr algn="r"/>
                      <a:r>
                        <a:rPr lang="en-US" sz="700">
                          <a:effectLst/>
                          <a:latin typeface="Poppins Light" panose="020B0604020202020204" charset="0"/>
                          <a:cs typeface="Poppins Light" panose="020B0604020202020204" charset="0"/>
                        </a:rPr>
                        <a:t>location</a:t>
                      </a:r>
                    </a:p>
                  </a:txBody>
                  <a:tcPr marL="46604" marR="46604" marT="23302" marB="23302" anchor="ctr">
                    <a:lnL>
                      <a:noFill/>
                    </a:lnL>
                    <a:lnR>
                      <a:noFill/>
                    </a:lnR>
                    <a:lnT>
                      <a:noFill/>
                    </a:lnT>
                    <a:lnB>
                      <a:noFill/>
                    </a:lnB>
                    <a:lnTlToBr w="12700" cmpd="sng">
                      <a:noFill/>
                      <a:prstDash val="solid"/>
                    </a:lnTlToBr>
                    <a:lnBlToTr w="12700" cmpd="sng">
                      <a:noFill/>
                      <a:prstDash val="solid"/>
                    </a:lnBlToTr>
                  </a:tcPr>
                </a:tc>
                <a:tc>
                  <a:txBody>
                    <a:bodyPr/>
                    <a:lstStyle/>
                    <a:p>
                      <a:pPr algn="r"/>
                      <a:r>
                        <a:rPr lang="ru-RU" sz="700">
                          <a:solidFill>
                            <a:srgbClr val="000000"/>
                          </a:solidFill>
                          <a:effectLst/>
                          <a:cs typeface="Poppins Light" panose="020B0604020202020204" charset="0"/>
                        </a:rPr>
                        <a:t>53</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6FAFF"/>
                    </a:solidFill>
                  </a:tcPr>
                </a:tc>
                <a:extLst>
                  <a:ext uri="{0D108BD9-81ED-4DB2-BD59-A6C34878D82A}">
                    <a16:rowId xmlns:a16="http://schemas.microsoft.com/office/drawing/2014/main" val="478106066"/>
                  </a:ext>
                </a:extLst>
              </a:tr>
              <a:tr h="155348">
                <a:tc>
                  <a:txBody>
                    <a:bodyPr/>
                    <a:lstStyle/>
                    <a:p>
                      <a:pPr algn="r"/>
                      <a:r>
                        <a:rPr lang="en-US" sz="700">
                          <a:effectLst/>
                          <a:latin typeface="Poppins Light" panose="020B0604020202020204" charset="0"/>
                          <a:cs typeface="Poppins Light" panose="020B0604020202020204" charset="0"/>
                        </a:rPr>
                        <a:t>work</a:t>
                      </a:r>
                    </a:p>
                  </a:txBody>
                  <a:tcPr marL="46604" marR="46604" marT="23302" marB="23302" anchor="ctr">
                    <a:lnL>
                      <a:noFill/>
                    </a:lnL>
                    <a:lnR>
                      <a:noFill/>
                    </a:lnR>
                    <a:lnT>
                      <a:noFill/>
                    </a:lnT>
                    <a:lnB>
                      <a:noFill/>
                    </a:lnB>
                    <a:lnTlToBr w="12700" cmpd="sng">
                      <a:noFill/>
                      <a:prstDash val="solid"/>
                    </a:lnTlToBr>
                    <a:lnBlToTr w="12700" cmpd="sng">
                      <a:noFill/>
                      <a:prstDash val="solid"/>
                    </a:lnBlToTr>
                  </a:tcPr>
                </a:tc>
                <a:tc>
                  <a:txBody>
                    <a:bodyPr/>
                    <a:lstStyle/>
                    <a:p>
                      <a:pPr algn="r"/>
                      <a:r>
                        <a:rPr lang="ru-RU" sz="700">
                          <a:solidFill>
                            <a:srgbClr val="000000"/>
                          </a:solidFill>
                          <a:effectLst/>
                          <a:cs typeface="Poppins Light" panose="020B0604020202020204" charset="0"/>
                        </a:rPr>
                        <a:t>52</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6FAFF"/>
                    </a:solidFill>
                  </a:tcPr>
                </a:tc>
                <a:extLst>
                  <a:ext uri="{0D108BD9-81ED-4DB2-BD59-A6C34878D82A}">
                    <a16:rowId xmlns:a16="http://schemas.microsoft.com/office/drawing/2014/main" val="2593418950"/>
                  </a:ext>
                </a:extLst>
              </a:tr>
              <a:tr h="155348">
                <a:tc>
                  <a:txBody>
                    <a:bodyPr/>
                    <a:lstStyle/>
                    <a:p>
                      <a:pPr algn="r"/>
                      <a:r>
                        <a:rPr lang="en-US" sz="700" dirty="0">
                          <a:effectLst/>
                          <a:latin typeface="Poppins Light" panose="020B0604020202020204" charset="0"/>
                          <a:cs typeface="Poppins Light" panose="020B0604020202020204" charset="0"/>
                        </a:rPr>
                        <a:t>make</a:t>
                      </a:r>
                    </a:p>
                  </a:txBody>
                  <a:tcPr marL="46604" marR="46604" marT="23302" marB="23302" anchor="ctr">
                    <a:lnL>
                      <a:noFill/>
                    </a:lnL>
                    <a:lnR>
                      <a:noFill/>
                    </a:lnR>
                    <a:lnT>
                      <a:noFill/>
                    </a:lnT>
                    <a:lnB>
                      <a:noFill/>
                    </a:lnB>
                    <a:lnTlToBr w="12700" cmpd="sng">
                      <a:noFill/>
                      <a:prstDash val="solid"/>
                    </a:lnTlToBr>
                    <a:lnBlToTr w="12700" cmpd="sng">
                      <a:noFill/>
                      <a:prstDash val="solid"/>
                    </a:lnBlToTr>
                  </a:tcPr>
                </a:tc>
                <a:tc>
                  <a:txBody>
                    <a:bodyPr/>
                    <a:lstStyle/>
                    <a:p>
                      <a:pPr algn="r"/>
                      <a:r>
                        <a:rPr lang="ru-RU" sz="700" dirty="0">
                          <a:solidFill>
                            <a:srgbClr val="000000"/>
                          </a:solidFill>
                          <a:effectLst/>
                          <a:cs typeface="Poppins Light" panose="020B0604020202020204" charset="0"/>
                        </a:rPr>
                        <a:t>50</a:t>
                      </a:r>
                    </a:p>
                  </a:txBody>
                  <a:tcPr marL="46604" marR="46604" marT="23302" marB="23302" anchor="ctr">
                    <a:lnL>
                      <a:noFill/>
                    </a:lnL>
                    <a:lnR>
                      <a:noFill/>
                    </a:lnR>
                    <a:lnT>
                      <a:noFill/>
                    </a:lnT>
                    <a:lnB>
                      <a:noFill/>
                    </a:lnB>
                    <a:lnTlToBr w="12700" cmpd="sng">
                      <a:noFill/>
                      <a:prstDash val="solid"/>
                    </a:lnTlToBr>
                    <a:lnBlToTr w="12700" cmpd="sng">
                      <a:noFill/>
                      <a:prstDash val="solid"/>
                    </a:lnBlToTr>
                    <a:solidFill>
                      <a:srgbClr val="F7FBFF"/>
                    </a:solidFill>
                  </a:tcPr>
                </a:tc>
                <a:extLst>
                  <a:ext uri="{0D108BD9-81ED-4DB2-BD59-A6C34878D82A}">
                    <a16:rowId xmlns:a16="http://schemas.microsoft.com/office/drawing/2014/main" val="2679650091"/>
                  </a:ext>
                </a:extLst>
              </a:tr>
            </a:tbl>
          </a:graphicData>
        </a:graphic>
      </p:graphicFrame>
      <p:sp>
        <p:nvSpPr>
          <p:cNvPr id="8" name="Google Shape;295;p38">
            <a:extLst>
              <a:ext uri="{FF2B5EF4-FFF2-40B4-BE49-F238E27FC236}">
                <a16:creationId xmlns:a16="http://schemas.microsoft.com/office/drawing/2014/main" id="{7CAF56BD-AE74-4D48-A642-1F177BC3FBC5}"/>
              </a:ext>
            </a:extLst>
          </p:cNvPr>
          <p:cNvSpPr txBox="1"/>
          <p:nvPr/>
        </p:nvSpPr>
        <p:spPr>
          <a:xfrm>
            <a:off x="6702382" y="1057390"/>
            <a:ext cx="1223435" cy="253885"/>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1200" b="1" dirty="0">
                <a:solidFill>
                  <a:srgbClr val="00495F"/>
                </a:solidFill>
                <a:latin typeface="Poppins Light" panose="020B0604020202020204" charset="0"/>
                <a:ea typeface="Erica One"/>
                <a:cs typeface="Poppins Light" panose="020B0604020202020204" charset="0"/>
                <a:sym typeface="Erica One"/>
              </a:rPr>
              <a:t>KFC</a:t>
            </a:r>
            <a:endParaRPr sz="1200" b="1" dirty="0">
              <a:solidFill>
                <a:srgbClr val="00495F"/>
              </a:solidFill>
              <a:latin typeface="Poppins Light" panose="020B0604020202020204" charset="0"/>
              <a:ea typeface="Erica One"/>
              <a:cs typeface="Poppins Light" panose="020B0604020202020204" charset="0"/>
              <a:sym typeface="Erica One"/>
            </a:endParaRPr>
          </a:p>
        </p:txBody>
      </p:sp>
      <p:sp>
        <p:nvSpPr>
          <p:cNvPr id="10" name="Google Shape;295;p38">
            <a:extLst>
              <a:ext uri="{FF2B5EF4-FFF2-40B4-BE49-F238E27FC236}">
                <a16:creationId xmlns:a16="http://schemas.microsoft.com/office/drawing/2014/main" id="{40AE8FE8-24E0-4628-9292-4379B9CA4DC6}"/>
              </a:ext>
            </a:extLst>
          </p:cNvPr>
          <p:cNvSpPr txBox="1"/>
          <p:nvPr/>
        </p:nvSpPr>
        <p:spPr>
          <a:xfrm>
            <a:off x="4324350" y="1057390"/>
            <a:ext cx="1735405" cy="253885"/>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1200" b="1" dirty="0">
                <a:solidFill>
                  <a:srgbClr val="00495F"/>
                </a:solidFill>
                <a:latin typeface="Poppins Light" panose="020B0604020202020204" charset="0"/>
                <a:ea typeface="Erica One"/>
                <a:cs typeface="Poppins Light" panose="020B0604020202020204" charset="0"/>
                <a:sym typeface="Erica One"/>
              </a:rPr>
              <a:t>MCDONALDS</a:t>
            </a:r>
            <a:endParaRPr sz="1200" b="1" dirty="0">
              <a:solidFill>
                <a:srgbClr val="00495F"/>
              </a:solidFill>
              <a:latin typeface="Poppins Light" panose="020B0604020202020204" charset="0"/>
              <a:ea typeface="Erica One"/>
              <a:cs typeface="Poppins Light" panose="020B0604020202020204" charset="0"/>
              <a:sym typeface="Erica One"/>
            </a:endParaRPr>
          </a:p>
        </p:txBody>
      </p:sp>
      <p:sp>
        <p:nvSpPr>
          <p:cNvPr id="11" name="Google Shape;295;p38">
            <a:extLst>
              <a:ext uri="{FF2B5EF4-FFF2-40B4-BE49-F238E27FC236}">
                <a16:creationId xmlns:a16="http://schemas.microsoft.com/office/drawing/2014/main" id="{7FEAA08B-D3E1-403B-9029-95D794056374}"/>
              </a:ext>
            </a:extLst>
          </p:cNvPr>
          <p:cNvSpPr txBox="1"/>
          <p:nvPr/>
        </p:nvSpPr>
        <p:spPr>
          <a:xfrm>
            <a:off x="2393219" y="1057390"/>
            <a:ext cx="1576371" cy="253885"/>
          </a:xfrm>
          <a:prstGeom prst="rect">
            <a:avLst/>
          </a:prstGeom>
          <a:no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US" sz="1200" b="1" dirty="0">
                <a:solidFill>
                  <a:srgbClr val="00495F"/>
                </a:solidFill>
                <a:latin typeface="Poppins Light" panose="020B0604020202020204" charset="0"/>
                <a:ea typeface="Erica One"/>
                <a:cs typeface="Poppins Light" panose="020B0604020202020204" charset="0"/>
                <a:sym typeface="Erica One"/>
              </a:rPr>
              <a:t>BURGER KING</a:t>
            </a:r>
            <a:endParaRPr sz="1200" b="1" dirty="0">
              <a:solidFill>
                <a:srgbClr val="00495F"/>
              </a:solidFill>
              <a:latin typeface="Poppins Light" panose="020B0604020202020204" charset="0"/>
              <a:ea typeface="Erica One"/>
              <a:cs typeface="Poppins Light" panose="020B0604020202020204" charset="0"/>
              <a:sym typeface="Erica One"/>
            </a:endParaRPr>
          </a:p>
        </p:txBody>
      </p:sp>
      <p:sp>
        <p:nvSpPr>
          <p:cNvPr id="12" name="Google Shape;295;p38">
            <a:extLst>
              <a:ext uri="{FF2B5EF4-FFF2-40B4-BE49-F238E27FC236}">
                <a16:creationId xmlns:a16="http://schemas.microsoft.com/office/drawing/2014/main" id="{0FCF9A1F-D7DA-4BF4-AF6D-6F21884DA3DA}"/>
              </a:ext>
            </a:extLst>
          </p:cNvPr>
          <p:cNvSpPr txBox="1"/>
          <p:nvPr/>
        </p:nvSpPr>
        <p:spPr>
          <a:xfrm>
            <a:off x="981164" y="1057390"/>
            <a:ext cx="1735405" cy="253885"/>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1200" b="1" dirty="0">
                <a:solidFill>
                  <a:srgbClr val="00495F"/>
                </a:solidFill>
                <a:latin typeface="Poppins Light" panose="020B0604020202020204" charset="0"/>
                <a:ea typeface="Erica One"/>
                <a:cs typeface="Poppins Light" panose="020B0604020202020204" charset="0"/>
                <a:sym typeface="Erica One"/>
              </a:rPr>
              <a:t>SUBWAY</a:t>
            </a:r>
            <a:endParaRPr sz="1200" b="1" dirty="0">
              <a:solidFill>
                <a:srgbClr val="00495F"/>
              </a:solidFill>
              <a:latin typeface="Poppins Light" panose="020B0604020202020204" charset="0"/>
              <a:ea typeface="Erica One"/>
              <a:cs typeface="Poppins Light" panose="020B0604020202020204" charset="0"/>
              <a:sym typeface="Erica One"/>
            </a:endParaRPr>
          </a:p>
        </p:txBody>
      </p:sp>
    </p:spTree>
    <p:extLst>
      <p:ext uri="{BB962C8B-B14F-4D97-AF65-F5344CB8AC3E}">
        <p14:creationId xmlns:p14="http://schemas.microsoft.com/office/powerpoint/2010/main" val="3316603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5;p38">
            <a:extLst>
              <a:ext uri="{FF2B5EF4-FFF2-40B4-BE49-F238E27FC236}">
                <a16:creationId xmlns:a16="http://schemas.microsoft.com/office/drawing/2014/main" id="{693EAFE9-32F2-4507-AA7C-AE57F3709B01}"/>
              </a:ext>
            </a:extLst>
          </p:cNvPr>
          <p:cNvSpPr txBox="1"/>
          <p:nvPr/>
        </p:nvSpPr>
        <p:spPr>
          <a:xfrm>
            <a:off x="1468362" y="605198"/>
            <a:ext cx="5065896" cy="484748"/>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2700" dirty="0">
                <a:solidFill>
                  <a:srgbClr val="00495F"/>
                </a:solidFill>
                <a:latin typeface="Erica One"/>
                <a:ea typeface="Erica One"/>
                <a:cs typeface="Erica One"/>
                <a:sym typeface="Erica One"/>
              </a:rPr>
              <a:t>DELOVEPER RESPONSES</a:t>
            </a:r>
            <a:endParaRPr sz="2700" dirty="0">
              <a:solidFill>
                <a:srgbClr val="00495F"/>
              </a:solidFill>
              <a:latin typeface="Erica One"/>
              <a:ea typeface="Erica One"/>
              <a:cs typeface="Erica One"/>
              <a:sym typeface="Erica One"/>
            </a:endParaRPr>
          </a:p>
        </p:txBody>
      </p:sp>
      <p:sp>
        <p:nvSpPr>
          <p:cNvPr id="4" name="Google Shape;435;p48">
            <a:extLst>
              <a:ext uri="{FF2B5EF4-FFF2-40B4-BE49-F238E27FC236}">
                <a16:creationId xmlns:a16="http://schemas.microsoft.com/office/drawing/2014/main" id="{1BF1A2F3-8F7B-4362-88CB-7B7CBCFD4DBF}"/>
              </a:ext>
            </a:extLst>
          </p:cNvPr>
          <p:cNvSpPr/>
          <p:nvPr/>
        </p:nvSpPr>
        <p:spPr>
          <a:xfrm>
            <a:off x="4488230" y="1857779"/>
            <a:ext cx="1326229" cy="1279086"/>
          </a:xfrm>
          <a:prstGeom prst="ellipse">
            <a:avLst/>
          </a:prstGeom>
          <a:solidFill>
            <a:srgbClr val="00495F"/>
          </a:solidFill>
          <a:ln>
            <a:noFill/>
          </a:ln>
          <a:effectLst>
            <a:outerShdw blurRad="50800" dist="63500" dir="2700000" algn="tl" rotWithShape="0">
              <a:srgbClr val="000000">
                <a:alpha val="2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500" dirty="0">
              <a:solidFill>
                <a:srgbClr val="5712A1"/>
              </a:solidFill>
              <a:latin typeface="Poppins Light"/>
              <a:ea typeface="Poppins Light"/>
              <a:cs typeface="Poppins Light"/>
              <a:sym typeface="Poppins Light"/>
            </a:endParaRPr>
          </a:p>
        </p:txBody>
      </p:sp>
      <p:sp>
        <p:nvSpPr>
          <p:cNvPr id="6" name="Прямоугольник 5">
            <a:extLst>
              <a:ext uri="{FF2B5EF4-FFF2-40B4-BE49-F238E27FC236}">
                <a16:creationId xmlns:a16="http://schemas.microsoft.com/office/drawing/2014/main" id="{7F019243-263F-47BA-9E40-BE838B4971EE}"/>
              </a:ext>
            </a:extLst>
          </p:cNvPr>
          <p:cNvSpPr/>
          <p:nvPr/>
        </p:nvSpPr>
        <p:spPr>
          <a:xfrm>
            <a:off x="4572000" y="3238690"/>
            <a:ext cx="1079777" cy="238497"/>
          </a:xfrm>
          <a:prstGeom prst="rect">
            <a:avLst/>
          </a:prstGeom>
          <a:noFill/>
          <a:ln>
            <a:noFill/>
          </a:ln>
        </p:spPr>
        <p:txBody>
          <a:bodyPr spcFirstLastPara="1" wrap="square" lIns="68575" tIns="34275" rIns="68575" bIns="34275" anchor="t" anchorCtr="0">
            <a:spAutoFit/>
          </a:bodyPr>
          <a:lstStyle/>
          <a:p>
            <a:pPr algn="ctr"/>
            <a:r>
              <a:rPr lang="en-US" sz="1100" b="1" dirty="0">
                <a:solidFill>
                  <a:schemeClr val="dk1"/>
                </a:solidFill>
                <a:latin typeface="Poppins Light"/>
                <a:cs typeface="Poppins Light"/>
              </a:rPr>
              <a:t>McDonald’s</a:t>
            </a:r>
            <a:endParaRPr lang="ru-RU" sz="1100" dirty="0">
              <a:solidFill>
                <a:schemeClr val="dk1"/>
              </a:solidFill>
              <a:cs typeface="Poppins Light"/>
            </a:endParaRPr>
          </a:p>
        </p:txBody>
      </p:sp>
      <p:sp>
        <p:nvSpPr>
          <p:cNvPr id="12" name="Прямоугольник 11">
            <a:extLst>
              <a:ext uri="{FF2B5EF4-FFF2-40B4-BE49-F238E27FC236}">
                <a16:creationId xmlns:a16="http://schemas.microsoft.com/office/drawing/2014/main" id="{6CC13DEA-D4E6-4BC0-82F9-020DBEB30B81}"/>
              </a:ext>
            </a:extLst>
          </p:cNvPr>
          <p:cNvSpPr/>
          <p:nvPr/>
        </p:nvSpPr>
        <p:spPr>
          <a:xfrm>
            <a:off x="4776242" y="2077496"/>
            <a:ext cx="761747" cy="484718"/>
          </a:xfrm>
          <a:prstGeom prst="rect">
            <a:avLst/>
          </a:prstGeom>
          <a:noFill/>
          <a:ln>
            <a:noFill/>
          </a:ln>
        </p:spPr>
        <p:txBody>
          <a:bodyPr spcFirstLastPara="1" wrap="square" lIns="68575" tIns="34275" rIns="68575" bIns="34275" anchor="ctr" anchorCtr="0">
            <a:spAutoFit/>
          </a:bodyPr>
          <a:lstStyle/>
          <a:p>
            <a:r>
              <a:rPr lang="ru-RU" sz="2700" dirty="0">
                <a:solidFill>
                  <a:schemeClr val="bg1"/>
                </a:solidFill>
              </a:rPr>
              <a:t>800</a:t>
            </a:r>
          </a:p>
        </p:txBody>
      </p:sp>
      <p:sp>
        <p:nvSpPr>
          <p:cNvPr id="17" name="Google Shape;435;p48">
            <a:extLst>
              <a:ext uri="{FF2B5EF4-FFF2-40B4-BE49-F238E27FC236}">
                <a16:creationId xmlns:a16="http://schemas.microsoft.com/office/drawing/2014/main" id="{ECC6E0A1-861F-4506-90C7-8A8DD7283048}"/>
              </a:ext>
            </a:extLst>
          </p:cNvPr>
          <p:cNvSpPr/>
          <p:nvPr/>
        </p:nvSpPr>
        <p:spPr>
          <a:xfrm>
            <a:off x="707740" y="1857779"/>
            <a:ext cx="1326229" cy="1279086"/>
          </a:xfrm>
          <a:prstGeom prst="ellipse">
            <a:avLst/>
          </a:prstGeom>
          <a:solidFill>
            <a:srgbClr val="00495F"/>
          </a:solidFill>
          <a:ln>
            <a:noFill/>
          </a:ln>
          <a:effectLst>
            <a:outerShdw blurRad="50800" dist="63500" dir="2700000" algn="tl" rotWithShape="0">
              <a:srgbClr val="000000">
                <a:alpha val="2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500" dirty="0">
              <a:solidFill>
                <a:srgbClr val="5712A1"/>
              </a:solidFill>
              <a:latin typeface="Poppins Light"/>
              <a:ea typeface="Poppins Light"/>
              <a:cs typeface="Poppins Light"/>
              <a:sym typeface="Poppins Light"/>
            </a:endParaRPr>
          </a:p>
        </p:txBody>
      </p:sp>
      <p:sp>
        <p:nvSpPr>
          <p:cNvPr id="18" name="Прямоугольник 17">
            <a:extLst>
              <a:ext uri="{FF2B5EF4-FFF2-40B4-BE49-F238E27FC236}">
                <a16:creationId xmlns:a16="http://schemas.microsoft.com/office/drawing/2014/main" id="{5245BB85-2DBB-4C77-AC53-E720789F6EBD}"/>
              </a:ext>
            </a:extLst>
          </p:cNvPr>
          <p:cNvSpPr/>
          <p:nvPr/>
        </p:nvSpPr>
        <p:spPr>
          <a:xfrm>
            <a:off x="816910" y="3238690"/>
            <a:ext cx="1079777" cy="238497"/>
          </a:xfrm>
          <a:prstGeom prst="rect">
            <a:avLst/>
          </a:prstGeom>
          <a:noFill/>
          <a:ln>
            <a:noFill/>
          </a:ln>
        </p:spPr>
        <p:txBody>
          <a:bodyPr spcFirstLastPara="1" wrap="square" lIns="68575" tIns="34275" rIns="68575" bIns="34275" anchor="t" anchorCtr="0">
            <a:spAutoFit/>
          </a:bodyPr>
          <a:lstStyle/>
          <a:p>
            <a:pPr algn="ctr"/>
            <a:r>
              <a:rPr lang="en-US" sz="1100" b="1" dirty="0">
                <a:solidFill>
                  <a:schemeClr val="dk1"/>
                </a:solidFill>
                <a:latin typeface="Poppins Light"/>
                <a:cs typeface="Poppins Light"/>
              </a:rPr>
              <a:t>Subway</a:t>
            </a:r>
            <a:endParaRPr lang="ru-RU" sz="1100" dirty="0">
              <a:solidFill>
                <a:schemeClr val="dk1"/>
              </a:solidFill>
              <a:cs typeface="Poppins Light"/>
            </a:endParaRPr>
          </a:p>
        </p:txBody>
      </p:sp>
      <p:sp>
        <p:nvSpPr>
          <p:cNvPr id="19" name="Прямоугольник 18">
            <a:extLst>
              <a:ext uri="{FF2B5EF4-FFF2-40B4-BE49-F238E27FC236}">
                <a16:creationId xmlns:a16="http://schemas.microsoft.com/office/drawing/2014/main" id="{BF4C0A25-FA52-4254-9CF0-B30C5C4D3B34}"/>
              </a:ext>
            </a:extLst>
          </p:cNvPr>
          <p:cNvSpPr/>
          <p:nvPr/>
        </p:nvSpPr>
        <p:spPr>
          <a:xfrm>
            <a:off x="885124" y="2071146"/>
            <a:ext cx="1079777" cy="484718"/>
          </a:xfrm>
          <a:prstGeom prst="rect">
            <a:avLst/>
          </a:prstGeom>
          <a:noFill/>
          <a:ln>
            <a:noFill/>
          </a:ln>
        </p:spPr>
        <p:txBody>
          <a:bodyPr spcFirstLastPara="1" wrap="square" lIns="68575" tIns="34275" rIns="68575" bIns="34275" anchor="ctr" anchorCtr="0">
            <a:spAutoFit/>
          </a:bodyPr>
          <a:lstStyle/>
          <a:p>
            <a:r>
              <a:rPr lang="ru-RU" sz="2700" dirty="0">
                <a:solidFill>
                  <a:schemeClr val="bg1"/>
                </a:solidFill>
              </a:rPr>
              <a:t>1613</a:t>
            </a:r>
          </a:p>
        </p:txBody>
      </p:sp>
      <p:sp>
        <p:nvSpPr>
          <p:cNvPr id="21" name="Google Shape;435;p48">
            <a:extLst>
              <a:ext uri="{FF2B5EF4-FFF2-40B4-BE49-F238E27FC236}">
                <a16:creationId xmlns:a16="http://schemas.microsoft.com/office/drawing/2014/main" id="{B2B94629-DA91-47C9-AF42-794F44CEE155}"/>
              </a:ext>
            </a:extLst>
          </p:cNvPr>
          <p:cNvSpPr/>
          <p:nvPr/>
        </p:nvSpPr>
        <p:spPr>
          <a:xfrm>
            <a:off x="2557297" y="1857779"/>
            <a:ext cx="1326229" cy="1279086"/>
          </a:xfrm>
          <a:prstGeom prst="ellipse">
            <a:avLst/>
          </a:prstGeom>
          <a:solidFill>
            <a:srgbClr val="00495F"/>
          </a:solidFill>
          <a:ln>
            <a:noFill/>
          </a:ln>
          <a:effectLst>
            <a:outerShdw blurRad="50800" dist="63500" dir="2700000" algn="tl" rotWithShape="0">
              <a:srgbClr val="000000">
                <a:alpha val="2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500" dirty="0">
              <a:solidFill>
                <a:srgbClr val="5712A1"/>
              </a:solidFill>
              <a:latin typeface="Poppins Light"/>
              <a:ea typeface="Poppins Light"/>
              <a:cs typeface="Poppins Light"/>
              <a:sym typeface="Poppins Light"/>
            </a:endParaRPr>
          </a:p>
        </p:txBody>
      </p:sp>
      <p:sp>
        <p:nvSpPr>
          <p:cNvPr id="22" name="Прямоугольник 21">
            <a:extLst>
              <a:ext uri="{FF2B5EF4-FFF2-40B4-BE49-F238E27FC236}">
                <a16:creationId xmlns:a16="http://schemas.microsoft.com/office/drawing/2014/main" id="{5B4504F0-0DFB-42C6-8B5B-DC6343777D6B}"/>
              </a:ext>
            </a:extLst>
          </p:cNvPr>
          <p:cNvSpPr/>
          <p:nvPr/>
        </p:nvSpPr>
        <p:spPr>
          <a:xfrm>
            <a:off x="2641067" y="3238690"/>
            <a:ext cx="1079777" cy="238497"/>
          </a:xfrm>
          <a:prstGeom prst="rect">
            <a:avLst/>
          </a:prstGeom>
          <a:noFill/>
          <a:ln>
            <a:noFill/>
          </a:ln>
        </p:spPr>
        <p:txBody>
          <a:bodyPr spcFirstLastPara="1" wrap="square" lIns="68575" tIns="34275" rIns="68575" bIns="34275" anchor="t" anchorCtr="0">
            <a:spAutoFit/>
          </a:bodyPr>
          <a:lstStyle/>
          <a:p>
            <a:pPr algn="ctr"/>
            <a:r>
              <a:rPr lang="en-US" sz="1100" b="1" dirty="0">
                <a:solidFill>
                  <a:schemeClr val="dk1"/>
                </a:solidFill>
                <a:latin typeface="Poppins Light"/>
                <a:cs typeface="Poppins Light"/>
              </a:rPr>
              <a:t>Burger King</a:t>
            </a:r>
            <a:endParaRPr lang="ru-RU" sz="1100" dirty="0">
              <a:solidFill>
                <a:schemeClr val="dk1"/>
              </a:solidFill>
              <a:cs typeface="Poppins Light"/>
            </a:endParaRPr>
          </a:p>
        </p:txBody>
      </p:sp>
      <p:sp>
        <p:nvSpPr>
          <p:cNvPr id="23" name="Прямоугольник 22">
            <a:extLst>
              <a:ext uri="{FF2B5EF4-FFF2-40B4-BE49-F238E27FC236}">
                <a16:creationId xmlns:a16="http://schemas.microsoft.com/office/drawing/2014/main" id="{331A1F50-B8A0-45E5-A861-E176BA449E3B}"/>
              </a:ext>
            </a:extLst>
          </p:cNvPr>
          <p:cNvSpPr/>
          <p:nvPr/>
        </p:nvSpPr>
        <p:spPr>
          <a:xfrm>
            <a:off x="2760975" y="2077496"/>
            <a:ext cx="1326229" cy="484718"/>
          </a:xfrm>
          <a:prstGeom prst="rect">
            <a:avLst/>
          </a:prstGeom>
          <a:noFill/>
          <a:ln>
            <a:noFill/>
          </a:ln>
        </p:spPr>
        <p:txBody>
          <a:bodyPr spcFirstLastPara="1" wrap="square" lIns="68575" tIns="34275" rIns="68575" bIns="34275" anchor="ctr" anchorCtr="0">
            <a:spAutoFit/>
          </a:bodyPr>
          <a:lstStyle/>
          <a:p>
            <a:r>
              <a:rPr lang="en-US" sz="2700" dirty="0">
                <a:solidFill>
                  <a:schemeClr val="bg1"/>
                </a:solidFill>
              </a:rPr>
              <a:t>1150</a:t>
            </a:r>
            <a:endParaRPr lang="ru-RU" sz="2700" dirty="0">
              <a:solidFill>
                <a:schemeClr val="bg1"/>
              </a:solidFill>
            </a:endParaRPr>
          </a:p>
        </p:txBody>
      </p:sp>
      <p:sp>
        <p:nvSpPr>
          <p:cNvPr id="24" name="Прямоугольник 23">
            <a:extLst>
              <a:ext uri="{FF2B5EF4-FFF2-40B4-BE49-F238E27FC236}">
                <a16:creationId xmlns:a16="http://schemas.microsoft.com/office/drawing/2014/main" id="{59B5F9E9-F94D-48B2-A244-42BA49A3842A}"/>
              </a:ext>
            </a:extLst>
          </p:cNvPr>
          <p:cNvSpPr/>
          <p:nvPr/>
        </p:nvSpPr>
        <p:spPr>
          <a:xfrm>
            <a:off x="916874" y="2477801"/>
            <a:ext cx="1079777" cy="407774"/>
          </a:xfrm>
          <a:prstGeom prst="rect">
            <a:avLst/>
          </a:prstGeom>
          <a:noFill/>
          <a:ln>
            <a:noFill/>
          </a:ln>
        </p:spPr>
        <p:txBody>
          <a:bodyPr spcFirstLastPara="1" wrap="square" lIns="68575" tIns="34275" rIns="68575" bIns="34275" anchor="ctr" anchorCtr="0">
            <a:spAutoFit/>
          </a:bodyPr>
          <a:lstStyle/>
          <a:p>
            <a:r>
              <a:rPr lang="en-US" sz="1100" dirty="0">
                <a:solidFill>
                  <a:schemeClr val="bg1"/>
                </a:solidFill>
              </a:rPr>
              <a:t>80% reviews answered</a:t>
            </a:r>
            <a:endParaRPr lang="ru-RU" sz="1100" dirty="0">
              <a:solidFill>
                <a:schemeClr val="bg1"/>
              </a:solidFill>
            </a:endParaRPr>
          </a:p>
        </p:txBody>
      </p:sp>
      <p:sp>
        <p:nvSpPr>
          <p:cNvPr id="25" name="Прямоугольник 24">
            <a:extLst>
              <a:ext uri="{FF2B5EF4-FFF2-40B4-BE49-F238E27FC236}">
                <a16:creationId xmlns:a16="http://schemas.microsoft.com/office/drawing/2014/main" id="{22C50A5F-E01B-4647-B61F-FDD75ECB3DD9}"/>
              </a:ext>
            </a:extLst>
          </p:cNvPr>
          <p:cNvSpPr/>
          <p:nvPr/>
        </p:nvSpPr>
        <p:spPr>
          <a:xfrm>
            <a:off x="2792725" y="2478675"/>
            <a:ext cx="1079777" cy="407774"/>
          </a:xfrm>
          <a:prstGeom prst="rect">
            <a:avLst/>
          </a:prstGeom>
          <a:noFill/>
          <a:ln>
            <a:noFill/>
          </a:ln>
        </p:spPr>
        <p:txBody>
          <a:bodyPr spcFirstLastPara="1" wrap="square" lIns="68575" tIns="34275" rIns="68575" bIns="34275" anchor="ctr" anchorCtr="0">
            <a:spAutoFit/>
          </a:bodyPr>
          <a:lstStyle/>
          <a:p>
            <a:r>
              <a:rPr lang="en-US" sz="1100" dirty="0">
                <a:solidFill>
                  <a:schemeClr val="bg1"/>
                </a:solidFill>
              </a:rPr>
              <a:t>57% reviews answered</a:t>
            </a:r>
            <a:endParaRPr lang="ru-RU" sz="1100" dirty="0">
              <a:solidFill>
                <a:schemeClr val="bg1"/>
              </a:solidFill>
            </a:endParaRPr>
          </a:p>
        </p:txBody>
      </p:sp>
      <p:sp>
        <p:nvSpPr>
          <p:cNvPr id="26" name="Прямоугольник 25">
            <a:extLst>
              <a:ext uri="{FF2B5EF4-FFF2-40B4-BE49-F238E27FC236}">
                <a16:creationId xmlns:a16="http://schemas.microsoft.com/office/drawing/2014/main" id="{12FA62DA-EB9B-4685-B794-8CD81E8FBB1B}"/>
              </a:ext>
            </a:extLst>
          </p:cNvPr>
          <p:cNvSpPr/>
          <p:nvPr/>
        </p:nvSpPr>
        <p:spPr>
          <a:xfrm>
            <a:off x="4715632" y="2477801"/>
            <a:ext cx="1079777" cy="407774"/>
          </a:xfrm>
          <a:prstGeom prst="rect">
            <a:avLst/>
          </a:prstGeom>
          <a:noFill/>
          <a:ln>
            <a:noFill/>
          </a:ln>
        </p:spPr>
        <p:txBody>
          <a:bodyPr spcFirstLastPara="1" wrap="square" lIns="68575" tIns="34275" rIns="68575" bIns="34275" anchor="ctr" anchorCtr="0">
            <a:spAutoFit/>
          </a:bodyPr>
          <a:lstStyle/>
          <a:p>
            <a:r>
              <a:rPr lang="en-US" sz="1100" dirty="0">
                <a:solidFill>
                  <a:schemeClr val="bg1"/>
                </a:solidFill>
              </a:rPr>
              <a:t>4</a:t>
            </a:r>
            <a:r>
              <a:rPr lang="ru-RU" sz="1100" dirty="0">
                <a:solidFill>
                  <a:schemeClr val="bg1"/>
                </a:solidFill>
              </a:rPr>
              <a:t>0</a:t>
            </a:r>
            <a:r>
              <a:rPr lang="en-US" sz="1100" dirty="0">
                <a:solidFill>
                  <a:schemeClr val="bg1"/>
                </a:solidFill>
              </a:rPr>
              <a:t>% reviews answered</a:t>
            </a:r>
            <a:endParaRPr lang="ru-RU" sz="1100" dirty="0">
              <a:solidFill>
                <a:schemeClr val="bg1"/>
              </a:solidFill>
            </a:endParaRPr>
          </a:p>
        </p:txBody>
      </p:sp>
      <p:sp>
        <p:nvSpPr>
          <p:cNvPr id="27" name="Google Shape;435;p48">
            <a:extLst>
              <a:ext uri="{FF2B5EF4-FFF2-40B4-BE49-F238E27FC236}">
                <a16:creationId xmlns:a16="http://schemas.microsoft.com/office/drawing/2014/main" id="{6AE1B0E9-03AB-426B-A466-64DFE5EA8706}"/>
              </a:ext>
            </a:extLst>
          </p:cNvPr>
          <p:cNvSpPr/>
          <p:nvPr/>
        </p:nvSpPr>
        <p:spPr>
          <a:xfrm>
            <a:off x="6288677" y="1857779"/>
            <a:ext cx="1326229" cy="1279086"/>
          </a:xfrm>
          <a:prstGeom prst="ellipse">
            <a:avLst/>
          </a:prstGeom>
          <a:solidFill>
            <a:srgbClr val="00495F"/>
          </a:solidFill>
          <a:ln>
            <a:noFill/>
          </a:ln>
          <a:effectLst>
            <a:outerShdw blurRad="50800" dist="63500" dir="2700000" algn="tl" rotWithShape="0">
              <a:srgbClr val="000000">
                <a:alpha val="2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500" dirty="0">
              <a:solidFill>
                <a:srgbClr val="5712A1"/>
              </a:solidFill>
              <a:latin typeface="Poppins Light"/>
              <a:ea typeface="Poppins Light"/>
              <a:cs typeface="Poppins Light"/>
              <a:sym typeface="Poppins Light"/>
            </a:endParaRPr>
          </a:p>
        </p:txBody>
      </p:sp>
      <p:sp>
        <p:nvSpPr>
          <p:cNvPr id="28" name="Прямоугольник 27">
            <a:extLst>
              <a:ext uri="{FF2B5EF4-FFF2-40B4-BE49-F238E27FC236}">
                <a16:creationId xmlns:a16="http://schemas.microsoft.com/office/drawing/2014/main" id="{05D2D7AF-FF31-467A-8790-6EAAFC8DBD30}"/>
              </a:ext>
            </a:extLst>
          </p:cNvPr>
          <p:cNvSpPr/>
          <p:nvPr/>
        </p:nvSpPr>
        <p:spPr>
          <a:xfrm>
            <a:off x="6372447" y="3238690"/>
            <a:ext cx="1079777" cy="238497"/>
          </a:xfrm>
          <a:prstGeom prst="rect">
            <a:avLst/>
          </a:prstGeom>
          <a:noFill/>
          <a:ln>
            <a:noFill/>
          </a:ln>
        </p:spPr>
        <p:txBody>
          <a:bodyPr spcFirstLastPara="1" wrap="square" lIns="68575" tIns="34275" rIns="68575" bIns="34275" anchor="t" anchorCtr="0">
            <a:spAutoFit/>
          </a:bodyPr>
          <a:lstStyle/>
          <a:p>
            <a:pPr algn="ctr"/>
            <a:r>
              <a:rPr lang="en-US" sz="1100" b="1" dirty="0">
                <a:solidFill>
                  <a:schemeClr val="dk1"/>
                </a:solidFill>
                <a:latin typeface="Poppins Light"/>
                <a:cs typeface="Poppins Light"/>
              </a:rPr>
              <a:t>KFC*</a:t>
            </a:r>
            <a:endParaRPr lang="ru-RU" sz="1100" dirty="0">
              <a:solidFill>
                <a:schemeClr val="dk1"/>
              </a:solidFill>
              <a:cs typeface="Poppins Light"/>
            </a:endParaRPr>
          </a:p>
        </p:txBody>
      </p:sp>
      <p:sp>
        <p:nvSpPr>
          <p:cNvPr id="29" name="Прямоугольник 28">
            <a:extLst>
              <a:ext uri="{FF2B5EF4-FFF2-40B4-BE49-F238E27FC236}">
                <a16:creationId xmlns:a16="http://schemas.microsoft.com/office/drawing/2014/main" id="{165E2DA7-3ECE-4859-9E8A-10C7E931E7FD}"/>
              </a:ext>
            </a:extLst>
          </p:cNvPr>
          <p:cNvSpPr/>
          <p:nvPr/>
        </p:nvSpPr>
        <p:spPr>
          <a:xfrm>
            <a:off x="6576689" y="2077496"/>
            <a:ext cx="761747" cy="484718"/>
          </a:xfrm>
          <a:prstGeom prst="rect">
            <a:avLst/>
          </a:prstGeom>
          <a:noFill/>
          <a:ln>
            <a:noFill/>
          </a:ln>
        </p:spPr>
        <p:txBody>
          <a:bodyPr spcFirstLastPara="1" wrap="square" lIns="68575" tIns="34275" rIns="68575" bIns="34275" anchor="ctr" anchorCtr="0">
            <a:spAutoFit/>
          </a:bodyPr>
          <a:lstStyle/>
          <a:p>
            <a:r>
              <a:rPr lang="en-US" sz="2700" dirty="0">
                <a:solidFill>
                  <a:schemeClr val="bg1"/>
                </a:solidFill>
              </a:rPr>
              <a:t>337</a:t>
            </a:r>
            <a:endParaRPr lang="ru-RU" sz="2700" dirty="0">
              <a:solidFill>
                <a:schemeClr val="bg1"/>
              </a:solidFill>
            </a:endParaRPr>
          </a:p>
        </p:txBody>
      </p:sp>
      <p:sp>
        <p:nvSpPr>
          <p:cNvPr id="30" name="Прямоугольник 29">
            <a:extLst>
              <a:ext uri="{FF2B5EF4-FFF2-40B4-BE49-F238E27FC236}">
                <a16:creationId xmlns:a16="http://schemas.microsoft.com/office/drawing/2014/main" id="{10750A5C-80AC-4CFF-98F3-E2F2B7FFED82}"/>
              </a:ext>
            </a:extLst>
          </p:cNvPr>
          <p:cNvSpPr/>
          <p:nvPr/>
        </p:nvSpPr>
        <p:spPr>
          <a:xfrm>
            <a:off x="6516079" y="2477801"/>
            <a:ext cx="1079777" cy="407774"/>
          </a:xfrm>
          <a:prstGeom prst="rect">
            <a:avLst/>
          </a:prstGeom>
          <a:noFill/>
          <a:ln>
            <a:noFill/>
          </a:ln>
        </p:spPr>
        <p:txBody>
          <a:bodyPr spcFirstLastPara="1" wrap="square" lIns="68575" tIns="34275" rIns="68575" bIns="34275" anchor="ctr" anchorCtr="0">
            <a:spAutoFit/>
          </a:bodyPr>
          <a:lstStyle/>
          <a:p>
            <a:r>
              <a:rPr lang="en-US" sz="1100" dirty="0">
                <a:solidFill>
                  <a:schemeClr val="bg1"/>
                </a:solidFill>
              </a:rPr>
              <a:t>81% reviews answered</a:t>
            </a:r>
            <a:endParaRPr lang="ru-RU" sz="1100" dirty="0">
              <a:solidFill>
                <a:schemeClr val="bg1"/>
              </a:solidFill>
            </a:endParaRPr>
          </a:p>
        </p:txBody>
      </p:sp>
      <p:sp>
        <p:nvSpPr>
          <p:cNvPr id="35" name="Прямоугольник 34">
            <a:extLst>
              <a:ext uri="{FF2B5EF4-FFF2-40B4-BE49-F238E27FC236}">
                <a16:creationId xmlns:a16="http://schemas.microsoft.com/office/drawing/2014/main" id="{4D50B580-2644-4EA0-882F-E5B5AEBA37DB}"/>
              </a:ext>
            </a:extLst>
          </p:cNvPr>
          <p:cNvSpPr/>
          <p:nvPr/>
        </p:nvSpPr>
        <p:spPr>
          <a:xfrm>
            <a:off x="-283480" y="4863700"/>
            <a:ext cx="3044455" cy="176941"/>
          </a:xfrm>
          <a:prstGeom prst="rect">
            <a:avLst/>
          </a:prstGeom>
          <a:noFill/>
          <a:ln>
            <a:noFill/>
          </a:ln>
        </p:spPr>
        <p:txBody>
          <a:bodyPr spcFirstLastPara="1" wrap="square" lIns="68575" tIns="34275" rIns="68575" bIns="34275" anchor="t" anchorCtr="0">
            <a:spAutoFit/>
          </a:bodyPr>
          <a:lstStyle/>
          <a:p>
            <a:pPr algn="ctr"/>
            <a:r>
              <a:rPr lang="en-US" sz="700" dirty="0">
                <a:solidFill>
                  <a:schemeClr val="dk1"/>
                </a:solidFill>
                <a:latin typeface="Poppins Light"/>
                <a:cs typeface="Poppins Light"/>
              </a:rPr>
              <a:t>*There are only 414 reviews</a:t>
            </a:r>
            <a:endParaRPr lang="ru-RU" sz="700" dirty="0">
              <a:solidFill>
                <a:schemeClr val="dk1"/>
              </a:solidFill>
              <a:cs typeface="Poppins Light"/>
            </a:endParaRPr>
          </a:p>
        </p:txBody>
      </p:sp>
    </p:spTree>
    <p:extLst>
      <p:ext uri="{BB962C8B-B14F-4D97-AF65-F5344CB8AC3E}">
        <p14:creationId xmlns:p14="http://schemas.microsoft.com/office/powerpoint/2010/main" val="3648309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DF2119B-1401-4930-B7D6-ED1C4968EC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334" y="1505669"/>
            <a:ext cx="4546600" cy="293621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95;p38">
            <a:extLst>
              <a:ext uri="{FF2B5EF4-FFF2-40B4-BE49-F238E27FC236}">
                <a16:creationId xmlns:a16="http://schemas.microsoft.com/office/drawing/2014/main" id="{0674C9E8-38C7-413E-A3D4-B54A57478AF8}"/>
              </a:ext>
            </a:extLst>
          </p:cNvPr>
          <p:cNvSpPr txBox="1"/>
          <p:nvPr/>
        </p:nvSpPr>
        <p:spPr>
          <a:xfrm>
            <a:off x="604762" y="459163"/>
            <a:ext cx="6831088" cy="484718"/>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2700" dirty="0">
                <a:solidFill>
                  <a:srgbClr val="00495F"/>
                </a:solidFill>
                <a:latin typeface="Erica One"/>
                <a:ea typeface="Erica One"/>
                <a:cs typeface="Erica One"/>
                <a:sym typeface="Erica One"/>
              </a:rPr>
              <a:t>RATINGS OF THE COMPANIES</a:t>
            </a:r>
            <a:endParaRPr sz="2700" dirty="0">
              <a:solidFill>
                <a:srgbClr val="00495F"/>
              </a:solidFill>
              <a:latin typeface="Erica One"/>
              <a:ea typeface="Erica One"/>
              <a:cs typeface="Erica One"/>
              <a:sym typeface="Erica One"/>
            </a:endParaRPr>
          </a:p>
        </p:txBody>
      </p:sp>
      <p:sp>
        <p:nvSpPr>
          <p:cNvPr id="4" name="Google Shape;295;p38">
            <a:extLst>
              <a:ext uri="{FF2B5EF4-FFF2-40B4-BE49-F238E27FC236}">
                <a16:creationId xmlns:a16="http://schemas.microsoft.com/office/drawing/2014/main" id="{612ECDBB-AEBB-4C8E-8800-C1E5166A5F77}"/>
              </a:ext>
            </a:extLst>
          </p:cNvPr>
          <p:cNvSpPr txBox="1"/>
          <p:nvPr/>
        </p:nvSpPr>
        <p:spPr>
          <a:xfrm>
            <a:off x="5756364" y="1363289"/>
            <a:ext cx="1735405" cy="1177215"/>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1200" b="1" dirty="0">
                <a:solidFill>
                  <a:srgbClr val="00495F"/>
                </a:solidFill>
                <a:latin typeface="Poppins Light" panose="020B0604020202020204" charset="0"/>
                <a:ea typeface="Erica One"/>
                <a:cs typeface="Poppins Light" panose="020B0604020202020204" charset="0"/>
                <a:sym typeface="Erica One"/>
              </a:rPr>
              <a:t>SUBWAY</a:t>
            </a:r>
            <a:r>
              <a:rPr lang="en-US" sz="1200" dirty="0">
                <a:solidFill>
                  <a:srgbClr val="00495F"/>
                </a:solidFill>
                <a:latin typeface="Poppins Light" panose="020B0604020202020204" charset="0"/>
                <a:ea typeface="Erica One"/>
                <a:cs typeface="Poppins Light" panose="020B0604020202020204" charset="0"/>
                <a:sym typeface="Erica One"/>
              </a:rPr>
              <a:t> DEMONSTRATES THE HIGHEST AVERAGE RATING SCORE AMONG COMPETITORS</a:t>
            </a:r>
            <a:endParaRPr sz="1200" dirty="0">
              <a:solidFill>
                <a:srgbClr val="00495F"/>
              </a:solidFill>
              <a:latin typeface="Poppins Light" panose="020B0604020202020204" charset="0"/>
              <a:ea typeface="Erica One"/>
              <a:cs typeface="Poppins Light" panose="020B0604020202020204" charset="0"/>
              <a:sym typeface="Erica One"/>
            </a:endParaRPr>
          </a:p>
        </p:txBody>
      </p:sp>
      <p:sp>
        <p:nvSpPr>
          <p:cNvPr id="5" name="Google Shape;295;p38">
            <a:extLst>
              <a:ext uri="{FF2B5EF4-FFF2-40B4-BE49-F238E27FC236}">
                <a16:creationId xmlns:a16="http://schemas.microsoft.com/office/drawing/2014/main" id="{743D808D-10DF-4619-B4BD-86E9380D8CEF}"/>
              </a:ext>
            </a:extLst>
          </p:cNvPr>
          <p:cNvSpPr txBox="1"/>
          <p:nvPr/>
        </p:nvSpPr>
        <p:spPr>
          <a:xfrm>
            <a:off x="5756364" y="2789122"/>
            <a:ext cx="1735405" cy="992549"/>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US" sz="1200" b="1" dirty="0" err="1">
                <a:solidFill>
                  <a:srgbClr val="00495F"/>
                </a:solidFill>
                <a:latin typeface="Poppins Light" panose="020B0604020202020204" charset="0"/>
                <a:ea typeface="Erica One"/>
                <a:cs typeface="Poppins Light" panose="020B0604020202020204" charset="0"/>
                <a:sym typeface="Erica One"/>
              </a:rPr>
              <a:t>McDONALD’S</a:t>
            </a:r>
            <a:r>
              <a:rPr lang="en-US" sz="1200" b="1" dirty="0">
                <a:solidFill>
                  <a:srgbClr val="00495F"/>
                </a:solidFill>
                <a:latin typeface="Poppins Light" panose="020B0604020202020204" charset="0"/>
                <a:ea typeface="Erica One"/>
                <a:cs typeface="Poppins Light" panose="020B0604020202020204" charset="0"/>
                <a:sym typeface="Erica One"/>
              </a:rPr>
              <a:t> </a:t>
            </a:r>
            <a:r>
              <a:rPr lang="en-US" sz="1200" dirty="0">
                <a:solidFill>
                  <a:srgbClr val="00495F"/>
                </a:solidFill>
                <a:latin typeface="Poppins Light" panose="020B0604020202020204" charset="0"/>
                <a:ea typeface="Erica One"/>
                <a:cs typeface="Poppins Light" panose="020B0604020202020204" charset="0"/>
                <a:sym typeface="Erica One"/>
              </a:rPr>
              <a:t>PREVAIL KFC, HOWEVER</a:t>
            </a:r>
            <a:r>
              <a:rPr lang="ru-RU" sz="1200" dirty="0">
                <a:solidFill>
                  <a:srgbClr val="00495F"/>
                </a:solidFill>
                <a:latin typeface="Poppins Light" panose="020B0604020202020204" charset="0"/>
                <a:ea typeface="Erica One"/>
                <a:cs typeface="Poppins Light" panose="020B0604020202020204" charset="0"/>
                <a:sym typeface="Erica One"/>
              </a:rPr>
              <a:t> </a:t>
            </a:r>
            <a:r>
              <a:rPr lang="en-US" sz="1200" dirty="0">
                <a:solidFill>
                  <a:srgbClr val="00495F"/>
                </a:solidFill>
                <a:latin typeface="Poppins Light" panose="020B0604020202020204" charset="0"/>
                <a:ea typeface="Erica One"/>
                <a:cs typeface="Poppins Light" panose="020B0604020202020204" charset="0"/>
                <a:sym typeface="Erica One"/>
              </a:rPr>
              <a:t>LOSES TO BURGER KING AND SUBWAY IN RATING SCORES</a:t>
            </a:r>
            <a:endParaRPr sz="1200" dirty="0">
              <a:solidFill>
                <a:srgbClr val="00495F"/>
              </a:solidFill>
              <a:latin typeface="Poppins Light" panose="020B0604020202020204" charset="0"/>
              <a:ea typeface="Erica One"/>
              <a:cs typeface="Poppins Light" panose="020B0604020202020204" charset="0"/>
              <a:sym typeface="Erica One"/>
            </a:endParaRPr>
          </a:p>
        </p:txBody>
      </p:sp>
      <p:sp>
        <p:nvSpPr>
          <p:cNvPr id="6" name="Google Shape;295;p38">
            <a:extLst>
              <a:ext uri="{FF2B5EF4-FFF2-40B4-BE49-F238E27FC236}">
                <a16:creationId xmlns:a16="http://schemas.microsoft.com/office/drawing/2014/main" id="{F7CE799C-7E86-43E0-A84F-0648093D32C7}"/>
              </a:ext>
            </a:extLst>
          </p:cNvPr>
          <p:cNvSpPr txBox="1"/>
          <p:nvPr/>
        </p:nvSpPr>
        <p:spPr>
          <a:xfrm rot="16200000">
            <a:off x="-1857" y="2475585"/>
            <a:ext cx="804052" cy="192330"/>
          </a:xfrm>
          <a:prstGeom prst="rect">
            <a:avLst/>
          </a:prstGeom>
          <a:noFill/>
          <a:ln>
            <a:noFill/>
          </a:ln>
        </p:spPr>
        <p:txBody>
          <a:bodyPr spcFirstLastPara="1" wrap="square" lIns="68575" tIns="34275" rIns="68575" bIns="34275" anchor="ctr" anchorCtr="0">
            <a:spAutoFit/>
          </a:bodyPr>
          <a:lstStyle>
            <a:defPPr marR="0" lvl="0" algn="l" rtl="0">
              <a:lnSpc>
                <a:spcPct val="100000"/>
              </a:lnSpc>
              <a:spcBef>
                <a:spcPts val="0"/>
              </a:spcBef>
              <a:spcAft>
                <a:spcPts val="0"/>
              </a:spcAft>
            </a:defPPr>
            <a:lvl1pPr marL="0" indent="0">
              <a:buNone/>
              <a:defRPr sz="1200" b="1">
                <a:solidFill>
                  <a:srgbClr val="00495F"/>
                </a:solidFill>
                <a:latin typeface="Poppins Light" panose="020B0604020202020204" charset="0"/>
                <a:ea typeface="Erica One"/>
                <a:cs typeface="Poppins Light" panose="020B0604020202020204" charset="0"/>
              </a:defRPr>
            </a:lvl1pPr>
          </a:lstStyle>
          <a:p>
            <a:r>
              <a:rPr lang="en-US" sz="800" b="0" dirty="0">
                <a:solidFill>
                  <a:schemeClr val="tx1"/>
                </a:solidFill>
                <a:sym typeface="Erica One"/>
              </a:rPr>
              <a:t>ratings</a:t>
            </a:r>
            <a:endParaRPr sz="800" b="0" dirty="0">
              <a:solidFill>
                <a:schemeClr val="tx1"/>
              </a:solidFill>
              <a:sym typeface="Erica One"/>
            </a:endParaRPr>
          </a:p>
        </p:txBody>
      </p:sp>
    </p:spTree>
    <p:extLst>
      <p:ext uri="{BB962C8B-B14F-4D97-AF65-F5344CB8AC3E}">
        <p14:creationId xmlns:p14="http://schemas.microsoft.com/office/powerpoint/2010/main" val="2201383620"/>
      </p:ext>
    </p:extLst>
  </p:cSld>
  <p:clrMapOvr>
    <a:masterClrMapping/>
  </p:clrMapOvr>
</p:sld>
</file>

<file path=ppt/theme/theme1.xml><?xml version="1.0" encoding="utf-8"?>
<a:theme xmlns:a="http://schemas.openxmlformats.org/drawingml/2006/main" name="PPTMON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1790</TotalTime>
  <Words>1245</Words>
  <Application>Microsoft Office PowerPoint</Application>
  <PresentationFormat>Экран (16:9)</PresentationFormat>
  <Paragraphs>279</Paragraphs>
  <Slides>26</Slides>
  <Notes>5</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26</vt:i4>
      </vt:variant>
    </vt:vector>
  </HeadingPairs>
  <TitlesOfParts>
    <vt:vector size="30" baseType="lpstr">
      <vt:lpstr>Poppins Light</vt:lpstr>
      <vt:lpstr>Erica One</vt:lpstr>
      <vt:lpstr>Arial</vt:lpstr>
      <vt:lpstr>PPTMON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Julia Sit</dc:creator>
  <cp:lastModifiedBy>yursi</cp:lastModifiedBy>
  <cp:revision>47</cp:revision>
  <dcterms:modified xsi:type="dcterms:W3CDTF">2022-12-13T19:59:00Z</dcterms:modified>
</cp:coreProperties>
</file>