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3" r:id="rId3"/>
    <p:sldId id="271" r:id="rId4"/>
    <p:sldId id="258" r:id="rId5"/>
    <p:sldId id="268" r:id="rId6"/>
    <p:sldId id="259" r:id="rId7"/>
    <p:sldId id="264" r:id="rId8"/>
    <p:sldId id="257" r:id="rId9"/>
    <p:sldId id="265" r:id="rId10"/>
    <p:sldId id="266" r:id="rId11"/>
    <p:sldId id="267" r:id="rId12"/>
    <p:sldId id="269" r:id="rId13"/>
    <p:sldId id="270"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F66A2-D21C-43D7-B91A-84E10684E672}" v="11" dt="2019-11-19T02:06:52.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94660"/>
  </p:normalViewPr>
  <p:slideViewPr>
    <p:cSldViewPr snapToGrid="0">
      <p:cViewPr varScale="1">
        <p:scale>
          <a:sx n="56" d="100"/>
          <a:sy n="56" d="100"/>
        </p:scale>
        <p:origin x="78" y="510"/>
      </p:cViewPr>
      <p:guideLst/>
    </p:cSldViewPr>
  </p:slideViewPr>
  <p:notesTextViewPr>
    <p:cViewPr>
      <p:scale>
        <a:sx n="1" d="1"/>
        <a:sy n="1" d="1"/>
      </p:scale>
      <p:origin x="0" y="0"/>
    </p:cViewPr>
  </p:notesTextViewPr>
  <p:notesViewPr>
    <p:cSldViewPr snapToGrid="0">
      <p:cViewPr varScale="1">
        <p:scale>
          <a:sx n="61" d="100"/>
          <a:sy n="61" d="100"/>
        </p:scale>
        <p:origin x="147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Sweet" userId="5c6a2117a7cc19b4" providerId="LiveId" clId="{5ADC4B6D-325B-45BB-9C7A-351B58E5AE3F}"/>
    <pc:docChg chg="custSel addSld modSld">
      <pc:chgData name="Julia Sweet" userId="5c6a2117a7cc19b4" providerId="LiveId" clId="{5ADC4B6D-325B-45BB-9C7A-351B58E5AE3F}" dt="2019-11-19T02:07:08.579" v="150" actId="14100"/>
      <pc:docMkLst>
        <pc:docMk/>
      </pc:docMkLst>
      <pc:sldChg chg="modNotesTx">
        <pc:chgData name="Julia Sweet" userId="5c6a2117a7cc19b4" providerId="LiveId" clId="{5ADC4B6D-325B-45BB-9C7A-351B58E5AE3F}" dt="2019-11-19T02:04:01.091" v="132" actId="20577"/>
        <pc:sldMkLst>
          <pc:docMk/>
          <pc:sldMk cId="3454401639" sldId="256"/>
        </pc:sldMkLst>
      </pc:sldChg>
      <pc:sldChg chg="modNotesTx">
        <pc:chgData name="Julia Sweet" userId="5c6a2117a7cc19b4" providerId="LiveId" clId="{5ADC4B6D-325B-45BB-9C7A-351B58E5AE3F}" dt="2019-11-19T02:03:02.358" v="66" actId="20577"/>
        <pc:sldMkLst>
          <pc:docMk/>
          <pc:sldMk cId="2937080568" sldId="257"/>
        </pc:sldMkLst>
      </pc:sldChg>
      <pc:sldChg chg="modNotesTx">
        <pc:chgData name="Julia Sweet" userId="5c6a2117a7cc19b4" providerId="LiveId" clId="{5ADC4B6D-325B-45BB-9C7A-351B58E5AE3F}" dt="2019-11-19T02:02:42.789" v="43" actId="20577"/>
        <pc:sldMkLst>
          <pc:docMk/>
          <pc:sldMk cId="2185216837" sldId="258"/>
        </pc:sldMkLst>
      </pc:sldChg>
      <pc:sldChg chg="modNotesTx">
        <pc:chgData name="Julia Sweet" userId="5c6a2117a7cc19b4" providerId="LiveId" clId="{5ADC4B6D-325B-45BB-9C7A-351B58E5AE3F}" dt="2019-11-19T02:02:52.918" v="58" actId="20577"/>
        <pc:sldMkLst>
          <pc:docMk/>
          <pc:sldMk cId="1068461066" sldId="259"/>
        </pc:sldMkLst>
      </pc:sldChg>
      <pc:sldChg chg="modNotesTx">
        <pc:chgData name="Julia Sweet" userId="5c6a2117a7cc19b4" providerId="LiveId" clId="{5ADC4B6D-325B-45BB-9C7A-351B58E5AE3F}" dt="2019-11-19T02:04:05.168" v="143" actId="20577"/>
        <pc:sldMkLst>
          <pc:docMk/>
          <pc:sldMk cId="2890131826" sldId="263"/>
        </pc:sldMkLst>
      </pc:sldChg>
      <pc:sldChg chg="modNotesTx">
        <pc:chgData name="Julia Sweet" userId="5c6a2117a7cc19b4" providerId="LiveId" clId="{5ADC4B6D-325B-45BB-9C7A-351B58E5AE3F}" dt="2019-11-19T02:02:56.354" v="62" actId="20577"/>
        <pc:sldMkLst>
          <pc:docMk/>
          <pc:sldMk cId="4292151078" sldId="264"/>
        </pc:sldMkLst>
      </pc:sldChg>
      <pc:sldChg chg="modNotesTx">
        <pc:chgData name="Julia Sweet" userId="5c6a2117a7cc19b4" providerId="LiveId" clId="{5ADC4B6D-325B-45BB-9C7A-351B58E5AE3F}" dt="2019-11-19T02:03:09.667" v="70" actId="20577"/>
        <pc:sldMkLst>
          <pc:docMk/>
          <pc:sldMk cId="3873877460" sldId="265"/>
        </pc:sldMkLst>
      </pc:sldChg>
      <pc:sldChg chg="modNotesTx">
        <pc:chgData name="Julia Sweet" userId="5c6a2117a7cc19b4" providerId="LiveId" clId="{5ADC4B6D-325B-45BB-9C7A-351B58E5AE3F}" dt="2019-11-19T02:03:13.407" v="74" actId="20577"/>
        <pc:sldMkLst>
          <pc:docMk/>
          <pc:sldMk cId="3620870480" sldId="266"/>
        </pc:sldMkLst>
      </pc:sldChg>
      <pc:sldChg chg="modNotesTx">
        <pc:chgData name="Julia Sweet" userId="5c6a2117a7cc19b4" providerId="LiveId" clId="{5ADC4B6D-325B-45BB-9C7A-351B58E5AE3F}" dt="2019-11-19T02:03:16.754" v="78" actId="20577"/>
        <pc:sldMkLst>
          <pc:docMk/>
          <pc:sldMk cId="259039989" sldId="267"/>
        </pc:sldMkLst>
      </pc:sldChg>
      <pc:sldChg chg="modNotesTx">
        <pc:chgData name="Julia Sweet" userId="5c6a2117a7cc19b4" providerId="LiveId" clId="{5ADC4B6D-325B-45BB-9C7A-351B58E5AE3F}" dt="2019-11-19T02:02:49.417" v="54" actId="20577"/>
        <pc:sldMkLst>
          <pc:docMk/>
          <pc:sldMk cId="364487534" sldId="268"/>
        </pc:sldMkLst>
      </pc:sldChg>
      <pc:sldChg chg="modNotesTx">
        <pc:chgData name="Julia Sweet" userId="5c6a2117a7cc19b4" providerId="LiveId" clId="{5ADC4B6D-325B-45BB-9C7A-351B58E5AE3F}" dt="2019-11-19T02:03:22.943" v="89" actId="20577"/>
        <pc:sldMkLst>
          <pc:docMk/>
          <pc:sldMk cId="500897574" sldId="269"/>
        </pc:sldMkLst>
      </pc:sldChg>
      <pc:sldChg chg="addSp delSp modSp modNotesTx">
        <pc:chgData name="Julia Sweet" userId="5c6a2117a7cc19b4" providerId="LiveId" clId="{5ADC4B6D-325B-45BB-9C7A-351B58E5AE3F}" dt="2019-11-19T02:03:30.883" v="96" actId="20577"/>
        <pc:sldMkLst>
          <pc:docMk/>
          <pc:sldMk cId="1159949302" sldId="270"/>
        </pc:sldMkLst>
        <pc:spChg chg="del">
          <ac:chgData name="Julia Sweet" userId="5c6a2117a7cc19b4" providerId="LiveId" clId="{5ADC4B6D-325B-45BB-9C7A-351B58E5AE3F}" dt="2019-11-19T01:56:23.616" v="0"/>
          <ac:spMkLst>
            <pc:docMk/>
            <pc:sldMk cId="1159949302" sldId="270"/>
            <ac:spMk id="5" creationId="{345B88E1-D2E6-4AD8-A261-5635372CA857}"/>
          </ac:spMkLst>
        </pc:spChg>
        <pc:spChg chg="del">
          <ac:chgData name="Julia Sweet" userId="5c6a2117a7cc19b4" providerId="LiveId" clId="{5ADC4B6D-325B-45BB-9C7A-351B58E5AE3F}" dt="2019-11-19T01:56:23.616" v="0"/>
          <ac:spMkLst>
            <pc:docMk/>
            <pc:sldMk cId="1159949302" sldId="270"/>
            <ac:spMk id="6" creationId="{98A14FE7-6C16-4D6F-A60A-82A796987B74}"/>
          </ac:spMkLst>
        </pc:spChg>
        <pc:spChg chg="add mod">
          <ac:chgData name="Julia Sweet" userId="5c6a2117a7cc19b4" providerId="LiveId" clId="{5ADC4B6D-325B-45BB-9C7A-351B58E5AE3F}" dt="2019-11-19T01:57:27.291" v="5" actId="27636"/>
          <ac:spMkLst>
            <pc:docMk/>
            <pc:sldMk cId="1159949302" sldId="270"/>
            <ac:spMk id="7" creationId="{BE5FEBAE-36C2-4AB8-AE0A-C133EB23C482}"/>
          </ac:spMkLst>
        </pc:spChg>
        <pc:spChg chg="add del mod">
          <ac:chgData name="Julia Sweet" userId="5c6a2117a7cc19b4" providerId="LiveId" clId="{5ADC4B6D-325B-45BB-9C7A-351B58E5AE3F}" dt="2019-11-19T01:57:08.946" v="1"/>
          <ac:spMkLst>
            <pc:docMk/>
            <pc:sldMk cId="1159949302" sldId="270"/>
            <ac:spMk id="8" creationId="{BC71B282-B2D3-4FE8-AF85-E18FC936294B}"/>
          </ac:spMkLst>
        </pc:spChg>
        <pc:spChg chg="add del mod">
          <ac:chgData name="Julia Sweet" userId="5c6a2117a7cc19b4" providerId="LiveId" clId="{5ADC4B6D-325B-45BB-9C7A-351B58E5AE3F}" dt="2019-11-19T01:57:43.208" v="9"/>
          <ac:spMkLst>
            <pc:docMk/>
            <pc:sldMk cId="1159949302" sldId="270"/>
            <ac:spMk id="9" creationId="{72CEA21F-22E7-4EE7-A1E4-2C2E8255194E}"/>
          </ac:spMkLst>
        </pc:spChg>
        <pc:spChg chg="add del mod">
          <ac:chgData name="Julia Sweet" userId="5c6a2117a7cc19b4" providerId="LiveId" clId="{5ADC4B6D-325B-45BB-9C7A-351B58E5AE3F}" dt="2019-11-19T01:59:34.804" v="34"/>
          <ac:spMkLst>
            <pc:docMk/>
            <pc:sldMk cId="1159949302" sldId="270"/>
            <ac:spMk id="15" creationId="{AAE0FAEC-BDAF-4221-A646-92A16524A805}"/>
          </ac:spMkLst>
        </pc:spChg>
        <pc:picChg chg="add mod">
          <ac:chgData name="Julia Sweet" userId="5c6a2117a7cc19b4" providerId="LiveId" clId="{5ADC4B6D-325B-45BB-9C7A-351B58E5AE3F}" dt="2019-11-19T01:57:32.427" v="7" actId="14100"/>
          <ac:picMkLst>
            <pc:docMk/>
            <pc:sldMk cId="1159949302" sldId="270"/>
            <ac:picMk id="11" creationId="{154186B7-EE1A-4D56-943D-E62DACD2082D}"/>
          </ac:picMkLst>
        </pc:picChg>
        <pc:picChg chg="add del mod">
          <ac:chgData name="Julia Sweet" userId="5c6a2117a7cc19b4" providerId="LiveId" clId="{5ADC4B6D-325B-45BB-9C7A-351B58E5AE3F}" dt="2019-11-19T01:59:27.507" v="33" actId="478"/>
          <ac:picMkLst>
            <pc:docMk/>
            <pc:sldMk cId="1159949302" sldId="270"/>
            <ac:picMk id="13" creationId="{486CF9A9-0A76-4E93-AC46-C477C0BC55F6}"/>
          </ac:picMkLst>
        </pc:picChg>
        <pc:picChg chg="add mod">
          <ac:chgData name="Julia Sweet" userId="5c6a2117a7cc19b4" providerId="LiveId" clId="{5ADC4B6D-325B-45BB-9C7A-351B58E5AE3F}" dt="2019-11-19T01:59:39.256" v="38" actId="1076"/>
          <ac:picMkLst>
            <pc:docMk/>
            <pc:sldMk cId="1159949302" sldId="270"/>
            <ac:picMk id="17" creationId="{B2D7D716-B318-4B07-9B3D-2E48777E4B8B}"/>
          </ac:picMkLst>
        </pc:picChg>
      </pc:sldChg>
      <pc:sldChg chg="modNotesTx">
        <pc:chgData name="Julia Sweet" userId="5c6a2117a7cc19b4" providerId="LiveId" clId="{5ADC4B6D-325B-45BB-9C7A-351B58E5AE3F}" dt="2019-11-19T02:03:54.006" v="121" actId="20577"/>
        <pc:sldMkLst>
          <pc:docMk/>
          <pc:sldMk cId="2253457673" sldId="271"/>
        </pc:sldMkLst>
      </pc:sldChg>
      <pc:sldChg chg="addSp delSp modSp add modNotesTx">
        <pc:chgData name="Julia Sweet" userId="5c6a2117a7cc19b4" providerId="LiveId" clId="{5ADC4B6D-325B-45BB-9C7A-351B58E5AE3F}" dt="2019-11-19T02:03:36.145" v="103" actId="20577"/>
        <pc:sldMkLst>
          <pc:docMk/>
          <pc:sldMk cId="2934833398" sldId="272"/>
        </pc:sldMkLst>
        <pc:spChg chg="add del mod">
          <ac:chgData name="Julia Sweet" userId="5c6a2117a7cc19b4" providerId="LiveId" clId="{5ADC4B6D-325B-45BB-9C7A-351B58E5AE3F}" dt="2019-11-19T01:58:08.986" v="15"/>
          <ac:spMkLst>
            <pc:docMk/>
            <pc:sldMk cId="2934833398" sldId="272"/>
            <ac:spMk id="3" creationId="{3A988428-09A8-42E2-A691-769EF48F106C}"/>
          </ac:spMkLst>
        </pc:spChg>
        <pc:spChg chg="add del mod">
          <ac:chgData name="Julia Sweet" userId="5c6a2117a7cc19b4" providerId="LiveId" clId="{5ADC4B6D-325B-45BB-9C7A-351B58E5AE3F}" dt="2019-11-19T01:58:18.264" v="18"/>
          <ac:spMkLst>
            <pc:docMk/>
            <pc:sldMk cId="2934833398" sldId="272"/>
            <ac:spMk id="5" creationId="{5067664B-DB5A-4FB2-840F-3246D66FC197}"/>
          </ac:spMkLst>
        </pc:spChg>
        <pc:picChg chg="add mod">
          <ac:chgData name="Julia Sweet" userId="5c6a2117a7cc19b4" providerId="LiveId" clId="{5ADC4B6D-325B-45BB-9C7A-351B58E5AE3F}" dt="2019-11-19T01:58:32.599" v="23" actId="14100"/>
          <ac:picMkLst>
            <pc:docMk/>
            <pc:sldMk cId="2934833398" sldId="272"/>
            <ac:picMk id="8" creationId="{1DEAF9F4-FA74-4087-8BD6-38D686C6A87E}"/>
          </ac:picMkLst>
        </pc:picChg>
        <pc:picChg chg="add mod">
          <ac:chgData name="Julia Sweet" userId="5c6a2117a7cc19b4" providerId="LiveId" clId="{5ADC4B6D-325B-45BB-9C7A-351B58E5AE3F}" dt="2019-11-19T01:58:29.547" v="22" actId="14100"/>
          <ac:picMkLst>
            <pc:docMk/>
            <pc:sldMk cId="2934833398" sldId="272"/>
            <ac:picMk id="10" creationId="{A20AE008-9BB9-45A6-99CF-A03D1BB22EF4}"/>
          </ac:picMkLst>
        </pc:picChg>
        <pc:picChg chg="del">
          <ac:chgData name="Julia Sweet" userId="5c6a2117a7cc19b4" providerId="LiveId" clId="{5ADC4B6D-325B-45BB-9C7A-351B58E5AE3F}" dt="2019-11-19T01:57:57.451" v="13" actId="478"/>
          <ac:picMkLst>
            <pc:docMk/>
            <pc:sldMk cId="2934833398" sldId="272"/>
            <ac:picMk id="11" creationId="{154186B7-EE1A-4D56-943D-E62DACD2082D}"/>
          </ac:picMkLst>
        </pc:picChg>
        <pc:picChg chg="del">
          <ac:chgData name="Julia Sweet" userId="5c6a2117a7cc19b4" providerId="LiveId" clId="{5ADC4B6D-325B-45BB-9C7A-351B58E5AE3F}" dt="2019-11-19T01:57:58.939" v="14" actId="478"/>
          <ac:picMkLst>
            <pc:docMk/>
            <pc:sldMk cId="2934833398" sldId="272"/>
            <ac:picMk id="13" creationId="{486CF9A9-0A76-4E93-AC46-C477C0BC55F6}"/>
          </ac:picMkLst>
        </pc:picChg>
      </pc:sldChg>
      <pc:sldChg chg="addSp delSp modSp add modNotesTx">
        <pc:chgData name="Julia Sweet" userId="5c6a2117a7cc19b4" providerId="LiveId" clId="{5ADC4B6D-325B-45BB-9C7A-351B58E5AE3F}" dt="2019-11-19T02:03:39.350" v="110" actId="20577"/>
        <pc:sldMkLst>
          <pc:docMk/>
          <pc:sldMk cId="2780314523" sldId="273"/>
        </pc:sldMkLst>
        <pc:spChg chg="mod">
          <ac:chgData name="Julia Sweet" userId="5c6a2117a7cc19b4" providerId="LiveId" clId="{5ADC4B6D-325B-45BB-9C7A-351B58E5AE3F}" dt="2019-11-19T01:58:43.249" v="26" actId="27636"/>
          <ac:spMkLst>
            <pc:docMk/>
            <pc:sldMk cId="2780314523" sldId="273"/>
            <ac:spMk id="2" creationId="{4014AB50-5090-4EB7-BCA5-F39FFF73DAFF}"/>
          </ac:spMkLst>
        </pc:spChg>
        <pc:spChg chg="del">
          <ac:chgData name="Julia Sweet" userId="5c6a2117a7cc19b4" providerId="LiveId" clId="{5ADC4B6D-325B-45BB-9C7A-351B58E5AE3F}" dt="2019-11-19T01:59:14.928" v="27"/>
          <ac:spMkLst>
            <pc:docMk/>
            <pc:sldMk cId="2780314523" sldId="273"/>
            <ac:spMk id="3" creationId="{02E16EB6-1448-47C5-8EF9-2E9BC1D93B92}"/>
          </ac:spMkLst>
        </pc:spChg>
        <pc:spChg chg="del">
          <ac:chgData name="Julia Sweet" userId="5c6a2117a7cc19b4" providerId="LiveId" clId="{5ADC4B6D-325B-45BB-9C7A-351B58E5AE3F}" dt="2019-11-19T01:59:18.283" v="30"/>
          <ac:spMkLst>
            <pc:docMk/>
            <pc:sldMk cId="2780314523" sldId="273"/>
            <ac:spMk id="4" creationId="{4DFD1704-DB14-4C07-B33E-1942EDB577D7}"/>
          </ac:spMkLst>
        </pc:spChg>
        <pc:picChg chg="add mod">
          <ac:chgData name="Julia Sweet" userId="5c6a2117a7cc19b4" providerId="LiveId" clId="{5ADC4B6D-325B-45BB-9C7A-351B58E5AE3F}" dt="2019-11-19T01:59:16.517" v="29" actId="962"/>
          <ac:picMkLst>
            <pc:docMk/>
            <pc:sldMk cId="2780314523" sldId="273"/>
            <ac:picMk id="6" creationId="{8F584762-C0AB-4554-BDC3-8E0CC6368041}"/>
          </ac:picMkLst>
        </pc:picChg>
        <pc:picChg chg="add mod">
          <ac:chgData name="Julia Sweet" userId="5c6a2117a7cc19b4" providerId="LiveId" clId="{5ADC4B6D-325B-45BB-9C7A-351B58E5AE3F}" dt="2019-11-19T01:59:20.046" v="32" actId="962"/>
          <ac:picMkLst>
            <pc:docMk/>
            <pc:sldMk cId="2780314523" sldId="273"/>
            <ac:picMk id="8" creationId="{8AA0E65B-2425-4701-8718-080125B03605}"/>
          </ac:picMkLst>
        </pc:picChg>
      </pc:sldChg>
      <pc:sldChg chg="delSp modSp add">
        <pc:chgData name="Julia Sweet" userId="5c6a2117a7cc19b4" providerId="LiveId" clId="{5ADC4B6D-325B-45BB-9C7A-351B58E5AE3F}" dt="2019-11-19T02:07:08.579" v="150" actId="14100"/>
        <pc:sldMkLst>
          <pc:docMk/>
          <pc:sldMk cId="1685573632" sldId="274"/>
        </pc:sldMkLst>
        <pc:spChg chg="mod">
          <ac:chgData name="Julia Sweet" userId="5c6a2117a7cc19b4" providerId="LiveId" clId="{5ADC4B6D-325B-45BB-9C7A-351B58E5AE3F}" dt="2019-11-19T02:07:08.579" v="150" actId="14100"/>
          <ac:spMkLst>
            <pc:docMk/>
            <pc:sldMk cId="1685573632" sldId="274"/>
            <ac:spMk id="2" creationId="{E3E128F2-E747-4D55-A988-33E341C27F22}"/>
          </ac:spMkLst>
        </pc:spChg>
        <pc:spChg chg="del">
          <ac:chgData name="Julia Sweet" userId="5c6a2117a7cc19b4" providerId="LiveId" clId="{5ADC4B6D-325B-45BB-9C7A-351B58E5AE3F}" dt="2019-11-19T02:07:03.333" v="149" actId="478"/>
          <ac:spMkLst>
            <pc:docMk/>
            <pc:sldMk cId="1685573632" sldId="274"/>
            <ac:spMk id="3" creationId="{5DF55EDF-2D8C-4E66-B882-4B0D1AFF6B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6C657-1A15-4952-8E3A-6A6EFCFCF4F7}" type="datetimeFigureOut">
              <a:rPr lang="en-US" smtClean="0"/>
              <a:t>11/18/2019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40055-6CD9-405B-A6CE-E8B2DD9EC084}" type="slidenum">
              <a:rPr lang="en-US" smtClean="0"/>
              <a:t>‹#›</a:t>
            </a:fld>
            <a:endParaRPr lang="en-US"/>
          </a:p>
        </p:txBody>
      </p:sp>
    </p:spTree>
    <p:extLst>
      <p:ext uri="{BB962C8B-B14F-4D97-AF65-F5344CB8AC3E}">
        <p14:creationId xmlns:p14="http://schemas.microsoft.com/office/powerpoint/2010/main" val="28328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SMITH</a:t>
            </a:r>
          </a:p>
        </p:txBody>
      </p:sp>
      <p:sp>
        <p:nvSpPr>
          <p:cNvPr id="4" name="Slide Number Placeholder 3"/>
          <p:cNvSpPr>
            <a:spLocks noGrp="1"/>
          </p:cNvSpPr>
          <p:nvPr>
            <p:ph type="sldNum" sz="quarter" idx="5"/>
          </p:nvPr>
        </p:nvSpPr>
        <p:spPr/>
        <p:txBody>
          <a:bodyPr/>
          <a:lstStyle/>
          <a:p>
            <a:fld id="{D7740055-6CD9-405B-A6CE-E8B2DD9EC084}" type="slidenum">
              <a:rPr lang="en-US" smtClean="0"/>
              <a:t>1</a:t>
            </a:fld>
            <a:endParaRPr lang="en-US"/>
          </a:p>
        </p:txBody>
      </p:sp>
    </p:spTree>
    <p:extLst>
      <p:ext uri="{BB962C8B-B14F-4D97-AF65-F5344CB8AC3E}">
        <p14:creationId xmlns:p14="http://schemas.microsoft.com/office/powerpoint/2010/main" val="2246919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D7740055-6CD9-405B-A6CE-E8B2DD9EC084}" type="slidenum">
              <a:rPr lang="en-US" smtClean="0"/>
              <a:t>10</a:t>
            </a:fld>
            <a:endParaRPr lang="en-US"/>
          </a:p>
        </p:txBody>
      </p:sp>
    </p:spTree>
    <p:extLst>
      <p:ext uri="{BB962C8B-B14F-4D97-AF65-F5344CB8AC3E}">
        <p14:creationId xmlns:p14="http://schemas.microsoft.com/office/powerpoint/2010/main" val="290326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D7740055-6CD9-405B-A6CE-E8B2DD9EC084}" type="slidenum">
              <a:rPr lang="en-US" smtClean="0"/>
              <a:t>11</a:t>
            </a:fld>
            <a:endParaRPr lang="en-US"/>
          </a:p>
        </p:txBody>
      </p:sp>
    </p:spTree>
    <p:extLst>
      <p:ext uri="{BB962C8B-B14F-4D97-AF65-F5344CB8AC3E}">
        <p14:creationId xmlns:p14="http://schemas.microsoft.com/office/powerpoint/2010/main" val="2771539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SWEET</a:t>
            </a:r>
          </a:p>
        </p:txBody>
      </p:sp>
      <p:sp>
        <p:nvSpPr>
          <p:cNvPr id="4" name="Slide Number Placeholder 3"/>
          <p:cNvSpPr>
            <a:spLocks noGrp="1"/>
          </p:cNvSpPr>
          <p:nvPr>
            <p:ph type="sldNum" sz="quarter" idx="5"/>
          </p:nvPr>
        </p:nvSpPr>
        <p:spPr/>
        <p:txBody>
          <a:bodyPr/>
          <a:lstStyle/>
          <a:p>
            <a:fld id="{D7740055-6CD9-405B-A6CE-E8B2DD9EC084}" type="slidenum">
              <a:rPr lang="en-US" smtClean="0"/>
              <a:t>12</a:t>
            </a:fld>
            <a:endParaRPr lang="en-US"/>
          </a:p>
        </p:txBody>
      </p:sp>
    </p:spTree>
    <p:extLst>
      <p:ext uri="{BB962C8B-B14F-4D97-AF65-F5344CB8AC3E}">
        <p14:creationId xmlns:p14="http://schemas.microsoft.com/office/powerpoint/2010/main" val="309440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RICARDO</a:t>
            </a:r>
          </a:p>
        </p:txBody>
      </p:sp>
      <p:sp>
        <p:nvSpPr>
          <p:cNvPr id="4" name="Slide Number Placeholder 3"/>
          <p:cNvSpPr>
            <a:spLocks noGrp="1"/>
          </p:cNvSpPr>
          <p:nvPr>
            <p:ph type="sldNum" sz="quarter" idx="5"/>
          </p:nvPr>
        </p:nvSpPr>
        <p:spPr/>
        <p:txBody>
          <a:bodyPr/>
          <a:lstStyle/>
          <a:p>
            <a:fld id="{D7740055-6CD9-405B-A6CE-E8B2DD9EC084}" type="slidenum">
              <a:rPr lang="en-US" smtClean="0"/>
              <a:t>13</a:t>
            </a:fld>
            <a:endParaRPr lang="en-US"/>
          </a:p>
        </p:txBody>
      </p:sp>
    </p:spTree>
    <p:extLst>
      <p:ext uri="{BB962C8B-B14F-4D97-AF65-F5344CB8AC3E}">
        <p14:creationId xmlns:p14="http://schemas.microsoft.com/office/powerpoint/2010/main" val="757506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RICARDO</a:t>
            </a:r>
          </a:p>
        </p:txBody>
      </p:sp>
      <p:sp>
        <p:nvSpPr>
          <p:cNvPr id="4" name="Slide Number Placeholder 3"/>
          <p:cNvSpPr>
            <a:spLocks noGrp="1"/>
          </p:cNvSpPr>
          <p:nvPr>
            <p:ph type="sldNum" sz="quarter" idx="5"/>
          </p:nvPr>
        </p:nvSpPr>
        <p:spPr/>
        <p:txBody>
          <a:bodyPr/>
          <a:lstStyle/>
          <a:p>
            <a:fld id="{D7740055-6CD9-405B-A6CE-E8B2DD9EC084}" type="slidenum">
              <a:rPr lang="en-US" smtClean="0"/>
              <a:t>14</a:t>
            </a:fld>
            <a:endParaRPr lang="en-US"/>
          </a:p>
        </p:txBody>
      </p:sp>
    </p:spTree>
    <p:extLst>
      <p:ext uri="{BB962C8B-B14F-4D97-AF65-F5344CB8AC3E}">
        <p14:creationId xmlns:p14="http://schemas.microsoft.com/office/powerpoint/2010/main" val="1121691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RICARDO</a:t>
            </a:r>
          </a:p>
        </p:txBody>
      </p:sp>
      <p:sp>
        <p:nvSpPr>
          <p:cNvPr id="4" name="Slide Number Placeholder 3"/>
          <p:cNvSpPr>
            <a:spLocks noGrp="1"/>
          </p:cNvSpPr>
          <p:nvPr>
            <p:ph type="sldNum" sz="quarter" idx="5"/>
          </p:nvPr>
        </p:nvSpPr>
        <p:spPr/>
        <p:txBody>
          <a:bodyPr/>
          <a:lstStyle/>
          <a:p>
            <a:fld id="{D7740055-6CD9-405B-A6CE-E8B2DD9EC084}" type="slidenum">
              <a:rPr lang="en-US" smtClean="0"/>
              <a:t>15</a:t>
            </a:fld>
            <a:endParaRPr lang="en-US"/>
          </a:p>
        </p:txBody>
      </p:sp>
    </p:spTree>
    <p:extLst>
      <p:ext uri="{BB962C8B-B14F-4D97-AF65-F5344CB8AC3E}">
        <p14:creationId xmlns:p14="http://schemas.microsoft.com/office/powerpoint/2010/main" val="7919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SMITH</a:t>
            </a:r>
          </a:p>
        </p:txBody>
      </p:sp>
      <p:sp>
        <p:nvSpPr>
          <p:cNvPr id="4" name="Slide Number Placeholder 3"/>
          <p:cNvSpPr>
            <a:spLocks noGrp="1"/>
          </p:cNvSpPr>
          <p:nvPr>
            <p:ph type="sldNum" sz="quarter" idx="5"/>
          </p:nvPr>
        </p:nvSpPr>
        <p:spPr/>
        <p:txBody>
          <a:bodyPr/>
          <a:lstStyle/>
          <a:p>
            <a:fld id="{D7740055-6CD9-405B-A6CE-E8B2DD9EC084}" type="slidenum">
              <a:rPr lang="en-US" smtClean="0"/>
              <a:t>2</a:t>
            </a:fld>
            <a:endParaRPr lang="en-US"/>
          </a:p>
        </p:txBody>
      </p:sp>
    </p:spTree>
    <p:extLst>
      <p:ext uri="{BB962C8B-B14F-4D97-AF65-F5344CB8AC3E}">
        <p14:creationId xmlns:p14="http://schemas.microsoft.com/office/powerpoint/2010/main" val="180860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SMITH</a:t>
            </a:r>
          </a:p>
        </p:txBody>
      </p:sp>
      <p:sp>
        <p:nvSpPr>
          <p:cNvPr id="4" name="Slide Number Placeholder 3"/>
          <p:cNvSpPr>
            <a:spLocks noGrp="1"/>
          </p:cNvSpPr>
          <p:nvPr>
            <p:ph type="sldNum" sz="quarter" idx="5"/>
          </p:nvPr>
        </p:nvSpPr>
        <p:spPr/>
        <p:txBody>
          <a:bodyPr/>
          <a:lstStyle/>
          <a:p>
            <a:fld id="{D7740055-6CD9-405B-A6CE-E8B2DD9EC084}" type="slidenum">
              <a:rPr lang="en-US" smtClean="0"/>
              <a:t>3</a:t>
            </a:fld>
            <a:endParaRPr lang="en-US"/>
          </a:p>
        </p:txBody>
      </p:sp>
    </p:spTree>
    <p:extLst>
      <p:ext uri="{BB962C8B-B14F-4D97-AF65-F5344CB8AC3E}">
        <p14:creationId xmlns:p14="http://schemas.microsoft.com/office/powerpoint/2010/main" val="136309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KYLE </a:t>
            </a:r>
          </a:p>
        </p:txBody>
      </p:sp>
      <p:sp>
        <p:nvSpPr>
          <p:cNvPr id="4" name="Slide Number Placeholder 3"/>
          <p:cNvSpPr>
            <a:spLocks noGrp="1"/>
          </p:cNvSpPr>
          <p:nvPr>
            <p:ph type="sldNum" sz="quarter" idx="5"/>
          </p:nvPr>
        </p:nvSpPr>
        <p:spPr/>
        <p:txBody>
          <a:bodyPr/>
          <a:lstStyle/>
          <a:p>
            <a:fld id="{D7740055-6CD9-405B-A6CE-E8B2DD9EC084}" type="slidenum">
              <a:rPr lang="en-US" smtClean="0"/>
              <a:t>4</a:t>
            </a:fld>
            <a:endParaRPr lang="en-US"/>
          </a:p>
        </p:txBody>
      </p:sp>
    </p:spTree>
    <p:extLst>
      <p:ext uri="{BB962C8B-B14F-4D97-AF65-F5344CB8AC3E}">
        <p14:creationId xmlns:p14="http://schemas.microsoft.com/office/powerpoint/2010/main" val="160600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 SWEET</a:t>
            </a:r>
          </a:p>
        </p:txBody>
      </p:sp>
      <p:sp>
        <p:nvSpPr>
          <p:cNvPr id="4" name="Slide Number Placeholder 3"/>
          <p:cNvSpPr>
            <a:spLocks noGrp="1"/>
          </p:cNvSpPr>
          <p:nvPr>
            <p:ph type="sldNum" sz="quarter" idx="5"/>
          </p:nvPr>
        </p:nvSpPr>
        <p:spPr/>
        <p:txBody>
          <a:bodyPr/>
          <a:lstStyle/>
          <a:p>
            <a:fld id="{D7740055-6CD9-405B-A6CE-E8B2DD9EC084}" type="slidenum">
              <a:rPr lang="en-US" smtClean="0"/>
              <a:t>5</a:t>
            </a:fld>
            <a:endParaRPr lang="en-US"/>
          </a:p>
        </p:txBody>
      </p:sp>
    </p:spTree>
    <p:extLst>
      <p:ext uri="{BB962C8B-B14F-4D97-AF65-F5344CB8AC3E}">
        <p14:creationId xmlns:p14="http://schemas.microsoft.com/office/powerpoint/2010/main" val="34927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5"/>
          </p:nvPr>
        </p:nvSpPr>
        <p:spPr/>
        <p:txBody>
          <a:bodyPr/>
          <a:lstStyle/>
          <a:p>
            <a:fld id="{D7740055-6CD9-405B-A6CE-E8B2DD9EC084}" type="slidenum">
              <a:rPr lang="en-US" smtClean="0"/>
              <a:t>6</a:t>
            </a:fld>
            <a:endParaRPr lang="en-US"/>
          </a:p>
        </p:txBody>
      </p:sp>
    </p:spTree>
    <p:extLst>
      <p:ext uri="{BB962C8B-B14F-4D97-AF65-F5344CB8AC3E}">
        <p14:creationId xmlns:p14="http://schemas.microsoft.com/office/powerpoint/2010/main" val="3759436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D7740055-6CD9-405B-A6CE-E8B2DD9EC084}" type="slidenum">
              <a:rPr lang="en-US" smtClean="0"/>
              <a:t>7</a:t>
            </a:fld>
            <a:endParaRPr lang="en-US"/>
          </a:p>
        </p:txBody>
      </p:sp>
    </p:spTree>
    <p:extLst>
      <p:ext uri="{BB962C8B-B14F-4D97-AF65-F5344CB8AC3E}">
        <p14:creationId xmlns:p14="http://schemas.microsoft.com/office/powerpoint/2010/main" val="284421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D7740055-6CD9-405B-A6CE-E8B2DD9EC084}" type="slidenum">
              <a:rPr lang="en-US" smtClean="0"/>
              <a:t>8</a:t>
            </a:fld>
            <a:endParaRPr lang="en-US"/>
          </a:p>
        </p:txBody>
      </p:sp>
    </p:spTree>
    <p:extLst>
      <p:ext uri="{BB962C8B-B14F-4D97-AF65-F5344CB8AC3E}">
        <p14:creationId xmlns:p14="http://schemas.microsoft.com/office/powerpoint/2010/main" val="3933418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D7740055-6CD9-405B-A6CE-E8B2DD9EC084}" type="slidenum">
              <a:rPr lang="en-US" smtClean="0"/>
              <a:t>9</a:t>
            </a:fld>
            <a:endParaRPr lang="en-US"/>
          </a:p>
        </p:txBody>
      </p:sp>
    </p:spTree>
    <p:extLst>
      <p:ext uri="{BB962C8B-B14F-4D97-AF65-F5344CB8AC3E}">
        <p14:creationId xmlns:p14="http://schemas.microsoft.com/office/powerpoint/2010/main" val="160904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92BFC1-2469-4495-8118-E30BFE44158D}"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3177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2BFC1-2469-4495-8118-E30BFE44158D}"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212638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684175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34986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497480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57830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2498975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2BFC1-2469-4495-8118-E30BFE44158D}"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855489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2BFC1-2469-4495-8118-E30BFE44158D}"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346189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2BFC1-2469-4495-8118-E30BFE44158D}"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406446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2BFC1-2469-4495-8118-E30BFE44158D}"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264084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2BFC1-2469-4495-8118-E30BFE44158D}"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0627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92BFC1-2469-4495-8118-E30BFE44158D}" type="datetimeFigureOut">
              <a:rPr lang="en-US" smtClean="0"/>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2189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92BFC1-2469-4495-8118-E30BFE44158D}" type="datetimeFigureOut">
              <a:rPr lang="en-US" smtClean="0"/>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350456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2BFC1-2469-4495-8118-E30BFE44158D}" type="datetimeFigureOut">
              <a:rPr lang="en-US" smtClean="0"/>
              <a:t>11/18/2019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408440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2BFC1-2469-4495-8118-E30BFE44158D}"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105202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792BFC1-2469-4495-8118-E30BFE44158D}" type="datetimeFigureOut">
              <a:rPr lang="en-US" smtClean="0"/>
              <a:t>11/18/2019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1A6205E-C420-46CC-B759-5F03772F0B4B}" type="slidenum">
              <a:rPr lang="en-US" smtClean="0"/>
              <a:t>‹#›</a:t>
            </a:fld>
            <a:endParaRPr lang="en-US"/>
          </a:p>
        </p:txBody>
      </p:sp>
    </p:spTree>
    <p:extLst>
      <p:ext uri="{BB962C8B-B14F-4D97-AF65-F5344CB8AC3E}">
        <p14:creationId xmlns:p14="http://schemas.microsoft.com/office/powerpoint/2010/main" val="283545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792BFC1-2469-4495-8118-E30BFE44158D}" type="datetimeFigureOut">
              <a:rPr lang="en-US" smtClean="0"/>
              <a:t>11/18/2019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1A6205E-C420-46CC-B759-5F03772F0B4B}" type="slidenum">
              <a:rPr lang="en-US" smtClean="0"/>
              <a:t>‹#›</a:t>
            </a:fld>
            <a:endParaRPr lang="en-US"/>
          </a:p>
        </p:txBody>
      </p:sp>
    </p:spTree>
    <p:extLst>
      <p:ext uri="{BB962C8B-B14F-4D97-AF65-F5344CB8AC3E}">
        <p14:creationId xmlns:p14="http://schemas.microsoft.com/office/powerpoint/2010/main" val="3508896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profile/john.goodale#!/vizhome/ThirdDownSuccess/ThirdDownRunAvgEP?publish=yes"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C982-FE70-48F1-833E-30F144F1500C}"/>
              </a:ext>
            </a:extLst>
          </p:cNvPr>
          <p:cNvSpPr>
            <a:spLocks noGrp="1"/>
          </p:cNvSpPr>
          <p:nvPr>
            <p:ph type="ctrTitle"/>
          </p:nvPr>
        </p:nvSpPr>
        <p:spPr/>
        <p:txBody>
          <a:bodyPr/>
          <a:lstStyle/>
          <a:p>
            <a:r>
              <a:rPr lang="en-US" dirty="0"/>
              <a:t>Predicting third down conversion success rate</a:t>
            </a:r>
            <a:br>
              <a:rPr lang="en-US" dirty="0"/>
            </a:br>
            <a:endParaRPr lang="en-US" dirty="0"/>
          </a:p>
        </p:txBody>
      </p:sp>
      <p:sp>
        <p:nvSpPr>
          <p:cNvPr id="3" name="Subtitle 2">
            <a:extLst>
              <a:ext uri="{FF2B5EF4-FFF2-40B4-BE49-F238E27FC236}">
                <a16:creationId xmlns:a16="http://schemas.microsoft.com/office/drawing/2014/main" id="{E167B3F6-F156-40BB-AAF6-950E4F360669}"/>
              </a:ext>
            </a:extLst>
          </p:cNvPr>
          <p:cNvSpPr>
            <a:spLocks noGrp="1"/>
          </p:cNvSpPr>
          <p:nvPr>
            <p:ph type="subTitle" idx="1"/>
          </p:nvPr>
        </p:nvSpPr>
        <p:spPr/>
        <p:txBody>
          <a:bodyPr>
            <a:normAutofit fontScale="92500" lnSpcReduction="10000"/>
          </a:bodyPr>
          <a:lstStyle/>
          <a:p>
            <a:r>
              <a:rPr lang="en-US" dirty="0"/>
              <a:t>By John </a:t>
            </a:r>
            <a:r>
              <a:rPr lang="en-US" dirty="0" err="1"/>
              <a:t>goodale</a:t>
            </a:r>
            <a:r>
              <a:rPr lang="en-US" dirty="0"/>
              <a:t>, Julia Smith, Julia Sweet, </a:t>
            </a:r>
          </a:p>
          <a:p>
            <a:r>
              <a:rPr lang="en-US" dirty="0"/>
              <a:t>Kyle </a:t>
            </a:r>
            <a:r>
              <a:rPr lang="en-US" dirty="0" err="1"/>
              <a:t>Younghans</a:t>
            </a:r>
            <a:r>
              <a:rPr lang="en-US" dirty="0"/>
              <a:t>, and matt Garcia</a:t>
            </a:r>
          </a:p>
          <a:p>
            <a:r>
              <a:rPr lang="en-US" sz="1500" dirty="0"/>
              <a:t>Presented in partial fulfilment of the</a:t>
            </a:r>
          </a:p>
          <a:p>
            <a:r>
              <a:rPr lang="en-US" dirty="0"/>
              <a:t>University of Minnesota data visualization and analytics </a:t>
            </a:r>
          </a:p>
          <a:p>
            <a:r>
              <a:rPr lang="en-US" dirty="0"/>
              <a:t>Boot camp</a:t>
            </a:r>
          </a:p>
        </p:txBody>
      </p:sp>
    </p:spTree>
    <p:extLst>
      <p:ext uri="{BB962C8B-B14F-4D97-AF65-F5344CB8AC3E}">
        <p14:creationId xmlns:p14="http://schemas.microsoft.com/office/powerpoint/2010/main" val="3454401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7F4133-0DF6-49D0-AE87-A39DD540404B}"/>
              </a:ext>
            </a:extLst>
          </p:cNvPr>
          <p:cNvSpPr txBox="1"/>
          <p:nvPr/>
        </p:nvSpPr>
        <p:spPr>
          <a:xfrm>
            <a:off x="1288556" y="0"/>
            <a:ext cx="10204007" cy="523220"/>
          </a:xfrm>
          <a:prstGeom prst="rect">
            <a:avLst/>
          </a:prstGeom>
          <a:noFill/>
        </p:spPr>
        <p:txBody>
          <a:bodyPr wrap="square" rtlCol="0">
            <a:spAutoFit/>
          </a:bodyPr>
          <a:lstStyle/>
          <a:p>
            <a:pPr algn="ctr"/>
            <a:r>
              <a:rPr lang="en-US" sz="2800" dirty="0"/>
              <a:t>3</a:t>
            </a:r>
            <a:r>
              <a:rPr lang="en-US" sz="2800" baseline="30000" dirty="0"/>
              <a:t>rd</a:t>
            </a:r>
            <a:r>
              <a:rPr lang="en-US" sz="2800" dirty="0"/>
              <a:t> Down Run/Pass &lt;=1 Yards to go (n=2946)</a:t>
            </a:r>
          </a:p>
        </p:txBody>
      </p:sp>
      <p:pic>
        <p:nvPicPr>
          <p:cNvPr id="3" name="Picture 2" descr="A screenshot of a cell phone&#10;&#10;Description automatically generated">
            <a:extLst>
              <a:ext uri="{FF2B5EF4-FFF2-40B4-BE49-F238E27FC236}">
                <a16:creationId xmlns:a16="http://schemas.microsoft.com/office/drawing/2014/main" id="{D78B674C-58DE-479E-8B32-A2B61A6ED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593" y="773959"/>
            <a:ext cx="4352395" cy="242476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3BEDD86-C444-41ED-9492-A540D47FB0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3755" y="3078312"/>
            <a:ext cx="4970072" cy="377968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7410A97-2276-4209-AAD5-3A9FAF10EF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013" y="523220"/>
            <a:ext cx="5642782" cy="3206640"/>
          </a:xfrm>
          <a:prstGeom prst="rect">
            <a:avLst/>
          </a:prstGeom>
        </p:spPr>
      </p:pic>
      <p:pic>
        <p:nvPicPr>
          <p:cNvPr id="9" name="Picture 8" descr="A picture containing bird, table&#10;&#10;Description automatically generated">
            <a:extLst>
              <a:ext uri="{FF2B5EF4-FFF2-40B4-BE49-F238E27FC236}">
                <a16:creationId xmlns:a16="http://schemas.microsoft.com/office/drawing/2014/main" id="{3696C4B9-7C08-45B0-A600-D366D4DBE0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9430" y="4037869"/>
            <a:ext cx="4389088" cy="2526561"/>
          </a:xfrm>
          <a:prstGeom prst="rect">
            <a:avLst/>
          </a:prstGeom>
        </p:spPr>
      </p:pic>
    </p:spTree>
    <p:extLst>
      <p:ext uri="{BB962C8B-B14F-4D97-AF65-F5344CB8AC3E}">
        <p14:creationId xmlns:p14="http://schemas.microsoft.com/office/powerpoint/2010/main" val="362087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9842-E8BF-432C-B13A-F655174638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8B4B06-06E1-4CF3-A153-AF5DF03431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C1D8765-61F3-4063-AA0C-0EB4BF8AF8AB}"/>
              </a:ext>
            </a:extLst>
          </p:cNvPr>
          <p:cNvPicPr>
            <a:picLocks noChangeAspect="1"/>
          </p:cNvPicPr>
          <p:nvPr/>
        </p:nvPicPr>
        <p:blipFill>
          <a:blip r:embed="rId3"/>
          <a:stretch>
            <a:fillRect/>
          </a:stretch>
        </p:blipFill>
        <p:spPr>
          <a:xfrm>
            <a:off x="0" y="11832"/>
            <a:ext cx="12192000" cy="6834335"/>
          </a:xfrm>
          <a:prstGeom prst="rect">
            <a:avLst/>
          </a:prstGeom>
        </p:spPr>
      </p:pic>
    </p:spTree>
    <p:extLst>
      <p:ext uri="{BB962C8B-B14F-4D97-AF65-F5344CB8AC3E}">
        <p14:creationId xmlns:p14="http://schemas.microsoft.com/office/powerpoint/2010/main" val="25903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F8D27D-0848-445B-8C84-7534F2F855A0}"/>
              </a:ext>
            </a:extLst>
          </p:cNvPr>
          <p:cNvSpPr>
            <a:spLocks noGrp="1"/>
          </p:cNvSpPr>
          <p:nvPr>
            <p:ph type="title"/>
          </p:nvPr>
        </p:nvSpPr>
        <p:spPr/>
        <p:txBody>
          <a:bodyPr/>
          <a:lstStyle/>
          <a:p>
            <a:r>
              <a:rPr lang="en-US" dirty="0"/>
              <a:t>Challenge Two: Low accuracy</a:t>
            </a:r>
          </a:p>
        </p:txBody>
      </p:sp>
      <p:sp>
        <p:nvSpPr>
          <p:cNvPr id="6" name="Content Placeholder 5">
            <a:extLst>
              <a:ext uri="{FF2B5EF4-FFF2-40B4-BE49-F238E27FC236}">
                <a16:creationId xmlns:a16="http://schemas.microsoft.com/office/drawing/2014/main" id="{E24E3E28-6F7D-4A11-AFFB-99BFD1A8DC78}"/>
              </a:ext>
            </a:extLst>
          </p:cNvPr>
          <p:cNvSpPr>
            <a:spLocks noGrp="1"/>
          </p:cNvSpPr>
          <p:nvPr>
            <p:ph idx="1"/>
          </p:nvPr>
        </p:nvSpPr>
        <p:spPr/>
        <p:txBody>
          <a:bodyPr/>
          <a:lstStyle/>
          <a:p>
            <a:r>
              <a:rPr lang="en-US" dirty="0"/>
              <a:t>We used linear regression, logistic regression, and two classification models in the hopes of finding one that could accurately predict the likelihood of success of the plays. </a:t>
            </a:r>
          </a:p>
          <a:p>
            <a:r>
              <a:rPr lang="en-US" dirty="0"/>
              <a:t>Unfortunately, we were unable to find any with an accuracy of above 70 ~4%, even when we used deep learning. </a:t>
            </a:r>
          </a:p>
        </p:txBody>
      </p:sp>
    </p:spTree>
    <p:extLst>
      <p:ext uri="{BB962C8B-B14F-4D97-AF65-F5344CB8AC3E}">
        <p14:creationId xmlns:p14="http://schemas.microsoft.com/office/powerpoint/2010/main" val="50089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5FEBAE-36C2-4AB8-AE0A-C133EB23C482}"/>
              </a:ext>
            </a:extLst>
          </p:cNvPr>
          <p:cNvSpPr>
            <a:spLocks noGrp="1"/>
          </p:cNvSpPr>
          <p:nvPr>
            <p:ph type="title"/>
          </p:nvPr>
        </p:nvSpPr>
        <p:spPr>
          <a:xfrm>
            <a:off x="1141413" y="609600"/>
            <a:ext cx="9905998" cy="457200"/>
          </a:xfrm>
        </p:spPr>
        <p:txBody>
          <a:bodyPr>
            <a:normAutofit fontScale="90000"/>
          </a:bodyPr>
          <a:lstStyle/>
          <a:p>
            <a:endParaRPr lang="en-US" dirty="0"/>
          </a:p>
        </p:txBody>
      </p:sp>
      <p:pic>
        <p:nvPicPr>
          <p:cNvPr id="11" name="Content Placeholder 10" descr="A screenshot of a cell phone&#10;&#10;Description automatically generated">
            <a:extLst>
              <a:ext uri="{FF2B5EF4-FFF2-40B4-BE49-F238E27FC236}">
                <a16:creationId xmlns:a16="http://schemas.microsoft.com/office/drawing/2014/main" id="{154186B7-EE1A-4D56-943D-E62DACD2082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41413" y="1498600"/>
            <a:ext cx="4312919" cy="4292600"/>
          </a:xfrm>
        </p:spPr>
      </p:pic>
      <p:pic>
        <p:nvPicPr>
          <p:cNvPr id="17" name="Content Placeholder 16" descr="A screenshot of a cell phone&#10;&#10;Description automatically generated">
            <a:extLst>
              <a:ext uri="{FF2B5EF4-FFF2-40B4-BE49-F238E27FC236}">
                <a16:creationId xmlns:a16="http://schemas.microsoft.com/office/drawing/2014/main" id="{B2D7D716-B318-4B07-9B3D-2E48777E4B8B}"/>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53493" y="1498600"/>
            <a:ext cx="5151119" cy="4292600"/>
          </a:xfrm>
        </p:spPr>
      </p:pic>
    </p:spTree>
    <p:extLst>
      <p:ext uri="{BB962C8B-B14F-4D97-AF65-F5344CB8AC3E}">
        <p14:creationId xmlns:p14="http://schemas.microsoft.com/office/powerpoint/2010/main" val="115994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5FEBAE-36C2-4AB8-AE0A-C133EB23C482}"/>
              </a:ext>
            </a:extLst>
          </p:cNvPr>
          <p:cNvSpPr>
            <a:spLocks noGrp="1"/>
          </p:cNvSpPr>
          <p:nvPr>
            <p:ph type="title"/>
          </p:nvPr>
        </p:nvSpPr>
        <p:spPr>
          <a:xfrm>
            <a:off x="1141413" y="609600"/>
            <a:ext cx="9905998" cy="457200"/>
          </a:xfrm>
        </p:spPr>
        <p:txBody>
          <a:bodyPr>
            <a:normAutofit fontScale="90000"/>
          </a:bodyPr>
          <a:lstStyle/>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1DEAF9F4-FA74-4087-8BD6-38D686C6A87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6093" y="1651000"/>
            <a:ext cx="4968239" cy="4140200"/>
          </a:xfrm>
        </p:spPr>
      </p:pic>
      <p:pic>
        <p:nvPicPr>
          <p:cNvPr id="10" name="Content Placeholder 9" descr="A screenshot of a cell phone&#10;&#10;Description automatically generated">
            <a:extLst>
              <a:ext uri="{FF2B5EF4-FFF2-40B4-BE49-F238E27FC236}">
                <a16:creationId xmlns:a16="http://schemas.microsoft.com/office/drawing/2014/main" id="{A20AE008-9BB9-45A6-99CF-A03D1BB22EF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34493" y="1651000"/>
            <a:ext cx="4968239" cy="4140200"/>
          </a:xfrm>
        </p:spPr>
      </p:pic>
    </p:spTree>
    <p:extLst>
      <p:ext uri="{BB962C8B-B14F-4D97-AF65-F5344CB8AC3E}">
        <p14:creationId xmlns:p14="http://schemas.microsoft.com/office/powerpoint/2010/main" val="293483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AB50-5090-4EB7-BCA5-F39FFF73DAFF}"/>
              </a:ext>
            </a:extLst>
          </p:cNvPr>
          <p:cNvSpPr>
            <a:spLocks noGrp="1"/>
          </p:cNvSpPr>
          <p:nvPr>
            <p:ph type="title"/>
          </p:nvPr>
        </p:nvSpPr>
        <p:spPr>
          <a:xfrm>
            <a:off x="1141413" y="609600"/>
            <a:ext cx="9905998" cy="457200"/>
          </a:xfrm>
        </p:spPr>
        <p:txBody>
          <a:bodyPr>
            <a:normAutofit fontScale="90000"/>
          </a:bodyPr>
          <a:lstStyle/>
          <a:p>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8F584762-C0AB-4554-BDC3-8E0CC63680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05293" y="2667000"/>
            <a:ext cx="3749039" cy="3124200"/>
          </a:xfrm>
        </p:spPr>
      </p:pic>
      <p:pic>
        <p:nvPicPr>
          <p:cNvPr id="8" name="Content Placeholder 7" descr="A screenshot of a cell phone&#10;&#10;Description automatically generated">
            <a:extLst>
              <a:ext uri="{FF2B5EF4-FFF2-40B4-BE49-F238E27FC236}">
                <a16:creationId xmlns:a16="http://schemas.microsoft.com/office/drawing/2014/main" id="{8AA0E65B-2425-4701-8718-080125B0360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34493" y="2667000"/>
            <a:ext cx="3749039" cy="3124200"/>
          </a:xfrm>
        </p:spPr>
      </p:pic>
    </p:spTree>
    <p:extLst>
      <p:ext uri="{BB962C8B-B14F-4D97-AF65-F5344CB8AC3E}">
        <p14:creationId xmlns:p14="http://schemas.microsoft.com/office/powerpoint/2010/main" val="278031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28F2-E747-4D55-A988-33E341C27F22}"/>
              </a:ext>
            </a:extLst>
          </p:cNvPr>
          <p:cNvSpPr>
            <a:spLocks noGrp="1"/>
          </p:cNvSpPr>
          <p:nvPr>
            <p:ph type="title"/>
          </p:nvPr>
        </p:nvSpPr>
        <p:spPr>
          <a:xfrm>
            <a:off x="1141413" y="609600"/>
            <a:ext cx="9905998" cy="5377132"/>
          </a:xfrm>
        </p:spPr>
        <p:txBody>
          <a:bodyPr/>
          <a:lstStyle/>
          <a:p>
            <a:pPr algn="ctr"/>
            <a:r>
              <a:rPr lang="en-US" dirty="0"/>
              <a:t>fin</a:t>
            </a:r>
          </a:p>
        </p:txBody>
      </p:sp>
    </p:spTree>
    <p:extLst>
      <p:ext uri="{BB962C8B-B14F-4D97-AF65-F5344CB8AC3E}">
        <p14:creationId xmlns:p14="http://schemas.microsoft.com/office/powerpoint/2010/main" val="168557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DD54-DD28-46D3-A6E5-2A5963C06A3F}"/>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5D6B98E1-5589-4066-A5A8-DE574AA6A1AC}"/>
              </a:ext>
            </a:extLst>
          </p:cNvPr>
          <p:cNvSpPr>
            <a:spLocks noGrp="1"/>
          </p:cNvSpPr>
          <p:nvPr>
            <p:ph idx="1"/>
          </p:nvPr>
        </p:nvSpPr>
        <p:spPr>
          <a:xfrm>
            <a:off x="1072055" y="2191407"/>
            <a:ext cx="9975356" cy="3599794"/>
          </a:xfrm>
        </p:spPr>
        <p:txBody>
          <a:bodyPr/>
          <a:lstStyle/>
          <a:p>
            <a:r>
              <a:rPr lang="en-US" dirty="0"/>
              <a:t>The goal was to determine whether we could accurately predict the success potential of a third down play based on current game situation. Specifically, whether teams should run or pass in certain conditions.</a:t>
            </a:r>
          </a:p>
          <a:p>
            <a:r>
              <a:rPr lang="en-US" dirty="0"/>
              <a:t>We focused on third down because failing to convert a third down usually means the drive has stalled and the team must punt or attempt a field goal. In turn, time of possession is something that teams seek to control in each game. While each down is important, this “make or Break” situation doesn’t exist on the 1</a:t>
            </a:r>
            <a:r>
              <a:rPr lang="en-US" baseline="30000" dirty="0"/>
              <a:t>st</a:t>
            </a:r>
            <a:r>
              <a:rPr lang="en-US" dirty="0"/>
              <a:t> and 2</a:t>
            </a:r>
            <a:r>
              <a:rPr lang="en-US" baseline="30000" dirty="0"/>
              <a:t>nd</a:t>
            </a:r>
            <a:r>
              <a:rPr lang="en-US" dirty="0"/>
              <a:t> down. </a:t>
            </a:r>
          </a:p>
        </p:txBody>
      </p:sp>
    </p:spTree>
    <p:extLst>
      <p:ext uri="{BB962C8B-B14F-4D97-AF65-F5344CB8AC3E}">
        <p14:creationId xmlns:p14="http://schemas.microsoft.com/office/powerpoint/2010/main" val="289013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4CF8-69BA-4940-8D09-AF80B38B8030}"/>
              </a:ext>
            </a:extLst>
          </p:cNvPr>
          <p:cNvSpPr>
            <a:spLocks noGrp="1"/>
          </p:cNvSpPr>
          <p:nvPr>
            <p:ph type="title"/>
          </p:nvPr>
        </p:nvSpPr>
        <p:spPr/>
        <p:txBody>
          <a:bodyPr/>
          <a:lstStyle/>
          <a:p>
            <a:r>
              <a:rPr lang="en-US" dirty="0"/>
              <a:t>Tools and data</a:t>
            </a:r>
          </a:p>
        </p:txBody>
      </p:sp>
      <p:sp>
        <p:nvSpPr>
          <p:cNvPr id="3" name="Content Placeholder 2">
            <a:extLst>
              <a:ext uri="{FF2B5EF4-FFF2-40B4-BE49-F238E27FC236}">
                <a16:creationId xmlns:a16="http://schemas.microsoft.com/office/drawing/2014/main" id="{5EE97864-97F9-488A-8423-A93BFBB716FC}"/>
              </a:ext>
            </a:extLst>
          </p:cNvPr>
          <p:cNvSpPr>
            <a:spLocks noGrp="1"/>
          </p:cNvSpPr>
          <p:nvPr>
            <p:ph idx="1"/>
          </p:nvPr>
        </p:nvSpPr>
        <p:spPr/>
        <p:txBody>
          <a:bodyPr/>
          <a:lstStyle/>
          <a:p>
            <a:r>
              <a:rPr lang="en-US" dirty="0"/>
              <a:t>We used several python libraries in our analyses: pandas, </a:t>
            </a:r>
            <a:r>
              <a:rPr lang="en-US" dirty="0" err="1"/>
              <a:t>numpy</a:t>
            </a:r>
            <a:r>
              <a:rPr lang="en-US" dirty="0"/>
              <a:t>, sci-kit learn.</a:t>
            </a:r>
          </a:p>
          <a:p>
            <a:r>
              <a:rPr lang="en-US" dirty="0"/>
              <a:t>We  used the seaborn and matplotlib libraries and tableau to create our visualizations. </a:t>
            </a:r>
          </a:p>
          <a:p>
            <a:r>
              <a:rPr lang="en-US" dirty="0"/>
              <a:t>Our data came from the </a:t>
            </a:r>
            <a:r>
              <a:rPr lang="en-US" dirty="0" err="1"/>
              <a:t>nfl</a:t>
            </a:r>
            <a:r>
              <a:rPr lang="en-US" dirty="0"/>
              <a:t> </a:t>
            </a:r>
            <a:r>
              <a:rPr lang="en-US" dirty="0" err="1"/>
              <a:t>api</a:t>
            </a:r>
            <a:r>
              <a:rPr lang="en-US" dirty="0"/>
              <a:t>.</a:t>
            </a:r>
          </a:p>
        </p:txBody>
      </p:sp>
    </p:spTree>
    <p:extLst>
      <p:ext uri="{BB962C8B-B14F-4D97-AF65-F5344CB8AC3E}">
        <p14:creationId xmlns:p14="http://schemas.microsoft.com/office/powerpoint/2010/main" val="225345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F550-120A-49F4-B295-D9926EBFC31C}"/>
              </a:ext>
            </a:extLst>
          </p:cNvPr>
          <p:cNvSpPr>
            <a:spLocks noGrp="1"/>
          </p:cNvSpPr>
          <p:nvPr>
            <p:ph type="title"/>
          </p:nvPr>
        </p:nvSpPr>
        <p:spPr>
          <a:xfrm>
            <a:off x="974179" y="714375"/>
            <a:ext cx="3332955" cy="5076826"/>
          </a:xfrm>
        </p:spPr>
        <p:txBody>
          <a:bodyPr anchor="ctr">
            <a:normAutofit/>
          </a:bodyPr>
          <a:lstStyle/>
          <a:p>
            <a:r>
              <a:rPr lang="en-US" sz="4000" dirty="0">
                <a:solidFill>
                  <a:schemeClr val="tx2">
                    <a:lumMod val="90000"/>
                  </a:schemeClr>
                </a:solidFill>
              </a:rPr>
              <a:t>Data and cleaning: </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7" name="Rectangle 4">
            <a:extLst>
              <a:ext uri="{FF2B5EF4-FFF2-40B4-BE49-F238E27FC236}">
                <a16:creationId xmlns:a16="http://schemas.microsoft.com/office/drawing/2014/main" id="{ACA45BE0-1CD8-489E-AB1C-3CFC98B4CEE4}"/>
              </a:ext>
            </a:extLst>
          </p:cNvPr>
          <p:cNvSpPr>
            <a:spLocks noGrp="1" noChangeArrowheads="1"/>
          </p:cNvSpPr>
          <p:nvPr>
            <p:ph idx="1"/>
          </p:nvPr>
        </p:nvSpPr>
        <p:spPr bwMode="auto">
          <a:xfrm>
            <a:off x="4973639" y="1159910"/>
            <a:ext cx="697662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2">
                    <a:lumMod val="90000"/>
                  </a:schemeClr>
                </a:solidFill>
                <a:effectLst/>
                <a:latin typeface="+mn-lt"/>
              </a:rPr>
              <a:t>Our Data came from </a:t>
            </a:r>
            <a:r>
              <a:rPr kumimoji="0" lang="en-US" altLang="en-US" sz="1900" b="0" i="0" u="none" strike="noStrike" cap="none" normalizeH="0" baseline="0" dirty="0" err="1">
                <a:ln>
                  <a:noFill/>
                </a:ln>
                <a:solidFill>
                  <a:schemeClr val="tx2">
                    <a:lumMod val="90000"/>
                  </a:schemeClr>
                </a:solidFill>
                <a:effectLst/>
                <a:latin typeface="+mn-lt"/>
              </a:rPr>
              <a:t>nflscrapR</a:t>
            </a:r>
            <a:r>
              <a:rPr kumimoji="0" lang="en-US" altLang="en-US" sz="1900" b="0" i="0" u="none" strike="noStrike" cap="none" normalizeH="0" baseline="0" dirty="0">
                <a:ln>
                  <a:noFill/>
                </a:ln>
                <a:solidFill>
                  <a:schemeClr val="tx2">
                    <a:lumMod val="90000"/>
                  </a:schemeClr>
                </a:solidFill>
                <a:effectLst/>
                <a:latin typeface="+mn-lt"/>
              </a:rPr>
              <a:t> which is a library in R that pulls play by play data from the NFL API.  This data contains every play from 2009-2018.  Using Pandas, we combined each year to create one large data frame.  From there </a:t>
            </a:r>
            <a:r>
              <a:rPr kumimoji="0" lang="en-US" altLang="en-US" b="0" i="0" u="none" strike="noStrike" cap="none" normalizeH="0" baseline="0" dirty="0">
                <a:ln>
                  <a:noFill/>
                </a:ln>
                <a:solidFill>
                  <a:schemeClr val="tx2">
                    <a:lumMod val="90000"/>
                  </a:schemeClr>
                </a:solidFill>
                <a:effectLst/>
                <a:latin typeface="+mn-lt"/>
              </a:rPr>
              <a:t>we</a:t>
            </a:r>
            <a:r>
              <a:rPr kumimoji="0" lang="en-US" altLang="en-US" sz="1900" b="0" i="0" u="none" strike="noStrike" cap="none" normalizeH="0" baseline="0" dirty="0">
                <a:ln>
                  <a:noFill/>
                </a:ln>
                <a:solidFill>
                  <a:schemeClr val="tx2">
                    <a:lumMod val="90000"/>
                  </a:schemeClr>
                </a:solidFill>
                <a:effectLst/>
                <a:latin typeface="+mn-lt"/>
              </a:rPr>
              <a:t> kept rows that had an EPA that was not null and had a play type of either no play, pass, or run.  Then we dropped all plays that were classified as a replay, challenge, or timeout.  We also removed any plays that involved a kneel or a spike.  Then, since the scope of our project was related to 3rd down, we dropped every play that wasn’t on 3rd down. Lastly, we selected the columns we wanted to use as attributes and created our final data frame which was then exported to a CSV for use within our machine learning models. </a:t>
            </a:r>
          </a:p>
        </p:txBody>
      </p:sp>
    </p:spTree>
    <p:extLst>
      <p:ext uri="{BB962C8B-B14F-4D97-AF65-F5344CB8AC3E}">
        <p14:creationId xmlns:p14="http://schemas.microsoft.com/office/powerpoint/2010/main" val="218521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50D9-FE03-4ECA-813F-D72A652EBD53}"/>
              </a:ext>
            </a:extLst>
          </p:cNvPr>
          <p:cNvSpPr>
            <a:spLocks noGrp="1"/>
          </p:cNvSpPr>
          <p:nvPr>
            <p:ph type="title"/>
          </p:nvPr>
        </p:nvSpPr>
        <p:spPr/>
        <p:txBody>
          <a:bodyPr/>
          <a:lstStyle/>
          <a:p>
            <a:r>
              <a:rPr lang="en-US" dirty="0"/>
              <a:t>CHALLENGE 1: Imbalanced data</a:t>
            </a:r>
          </a:p>
        </p:txBody>
      </p:sp>
      <p:pic>
        <p:nvPicPr>
          <p:cNvPr id="6" name="Content Placeholder 5" descr="A picture containing device&#10;&#10;Description automatically generated">
            <a:extLst>
              <a:ext uri="{FF2B5EF4-FFF2-40B4-BE49-F238E27FC236}">
                <a16:creationId xmlns:a16="http://schemas.microsoft.com/office/drawing/2014/main" id="{A63BABB0-6E60-4781-8BD8-38CD04087F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788" y="1008993"/>
            <a:ext cx="5487650" cy="4020623"/>
          </a:xfrm>
        </p:spPr>
      </p:pic>
      <p:sp>
        <p:nvSpPr>
          <p:cNvPr id="4" name="Text Placeholder 3">
            <a:extLst>
              <a:ext uri="{FF2B5EF4-FFF2-40B4-BE49-F238E27FC236}">
                <a16:creationId xmlns:a16="http://schemas.microsoft.com/office/drawing/2014/main" id="{A0E139E5-FA67-4E5D-A537-BB51A93CF89F}"/>
              </a:ext>
            </a:extLst>
          </p:cNvPr>
          <p:cNvSpPr>
            <a:spLocks noGrp="1"/>
          </p:cNvSpPr>
          <p:nvPr>
            <p:ph type="body" sz="half" idx="2"/>
          </p:nvPr>
        </p:nvSpPr>
        <p:spPr/>
        <p:txBody>
          <a:bodyPr/>
          <a:lstStyle/>
          <a:p>
            <a:r>
              <a:rPr lang="en-US" dirty="0"/>
              <a:t>Many more pass plays than run plays. </a:t>
            </a:r>
          </a:p>
          <a:p>
            <a:r>
              <a:rPr lang="en-US" dirty="0"/>
              <a:t>Some features were limited to one type of play.</a:t>
            </a:r>
          </a:p>
        </p:txBody>
      </p:sp>
    </p:spTree>
    <p:extLst>
      <p:ext uri="{BB962C8B-B14F-4D97-AF65-F5344CB8AC3E}">
        <p14:creationId xmlns:p14="http://schemas.microsoft.com/office/powerpoint/2010/main" val="36448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CDB0D-C213-47C4-9C8A-048916944CCB}"/>
              </a:ext>
            </a:extLst>
          </p:cNvPr>
          <p:cNvSpPr>
            <a:spLocks noGrp="1"/>
          </p:cNvSpPr>
          <p:nvPr>
            <p:ph type="title"/>
          </p:nvPr>
        </p:nvSpPr>
        <p:spPr>
          <a:xfrm>
            <a:off x="1141413" y="609599"/>
            <a:ext cx="9905998" cy="4742985"/>
          </a:xfrm>
        </p:spPr>
        <p:txBody>
          <a:bodyPr/>
          <a:lstStyle/>
          <a:p>
            <a:r>
              <a:rPr lang="en-US" dirty="0">
                <a:hlinkClick r:id="rId3"/>
              </a:rPr>
              <a:t>https://public.tableau.com/profile/john.goodale#!/vizhome/ThirdDownSuccess/ThirdDownRunAvgEP?publish=yes</a:t>
            </a:r>
            <a:endParaRPr lang="en-US" dirty="0"/>
          </a:p>
        </p:txBody>
      </p:sp>
    </p:spTree>
    <p:extLst>
      <p:ext uri="{BB962C8B-B14F-4D97-AF65-F5344CB8AC3E}">
        <p14:creationId xmlns:p14="http://schemas.microsoft.com/office/powerpoint/2010/main" val="106846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7F4133-0DF6-49D0-AE87-A39DD540404B}"/>
              </a:ext>
            </a:extLst>
          </p:cNvPr>
          <p:cNvSpPr txBox="1"/>
          <p:nvPr/>
        </p:nvSpPr>
        <p:spPr>
          <a:xfrm>
            <a:off x="1288557" y="0"/>
            <a:ext cx="9614886" cy="523220"/>
          </a:xfrm>
          <a:prstGeom prst="rect">
            <a:avLst/>
          </a:prstGeom>
          <a:noFill/>
        </p:spPr>
        <p:txBody>
          <a:bodyPr wrap="square" rtlCol="0">
            <a:spAutoFit/>
          </a:bodyPr>
          <a:lstStyle/>
          <a:p>
            <a:pPr algn="ctr"/>
            <a:r>
              <a:rPr lang="en-US" sz="2800" dirty="0"/>
              <a:t>3</a:t>
            </a:r>
            <a:r>
              <a:rPr lang="en-US" sz="2800" baseline="30000" dirty="0"/>
              <a:t>rd</a:t>
            </a:r>
            <a:r>
              <a:rPr lang="en-US" sz="2800" dirty="0"/>
              <a:t> Down Conversion Random Forest Model (n=19704)</a:t>
            </a:r>
          </a:p>
        </p:txBody>
      </p:sp>
      <p:pic>
        <p:nvPicPr>
          <p:cNvPr id="14" name="Picture 13" descr="A screenshot of a cell phone&#10;&#10;Description automatically generated">
            <a:extLst>
              <a:ext uri="{FF2B5EF4-FFF2-40B4-BE49-F238E27FC236}">
                <a16:creationId xmlns:a16="http://schemas.microsoft.com/office/drawing/2014/main" id="{0A871C8B-F883-46E9-8F45-416505FA8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570" y="523220"/>
            <a:ext cx="5031557" cy="2641842"/>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F31D768E-A47D-4CB3-A995-24535CF38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1794" y="3042326"/>
            <a:ext cx="5105108" cy="3815674"/>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3837024C-2EF8-401F-8DD1-34546D845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98" y="523220"/>
            <a:ext cx="5614975" cy="3185962"/>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270529A6-CE04-44E7-A1D5-BA3EE2B6EE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1378" y="3673459"/>
            <a:ext cx="3246923" cy="3144388"/>
          </a:xfrm>
          <a:prstGeom prst="rect">
            <a:avLst/>
          </a:prstGeom>
        </p:spPr>
      </p:pic>
    </p:spTree>
    <p:extLst>
      <p:ext uri="{BB962C8B-B14F-4D97-AF65-F5344CB8AC3E}">
        <p14:creationId xmlns:p14="http://schemas.microsoft.com/office/powerpoint/2010/main" val="429215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E674315-D02E-4331-9434-C86DA67263A1}"/>
              </a:ext>
            </a:extLst>
          </p:cNvPr>
          <p:cNvSpPr txBox="1"/>
          <p:nvPr/>
        </p:nvSpPr>
        <p:spPr>
          <a:xfrm>
            <a:off x="705991" y="774395"/>
            <a:ext cx="3191069" cy="307777"/>
          </a:xfrm>
          <a:prstGeom prst="rect">
            <a:avLst/>
          </a:prstGeom>
          <a:noFill/>
        </p:spPr>
        <p:txBody>
          <a:bodyPr wrap="square" rtlCol="0">
            <a:spAutoFit/>
          </a:bodyPr>
          <a:lstStyle/>
          <a:p>
            <a:pPr algn="ctr"/>
            <a:r>
              <a:rPr lang="en-US" sz="1400" dirty="0"/>
              <a:t>3</a:t>
            </a:r>
            <a:r>
              <a:rPr lang="en-US" sz="1400" baseline="30000" dirty="0"/>
              <a:t>rd</a:t>
            </a:r>
            <a:r>
              <a:rPr lang="en-US" sz="1400" dirty="0"/>
              <a:t> Down Run/Pass No YTG Constraints </a:t>
            </a:r>
          </a:p>
        </p:txBody>
      </p:sp>
      <p:sp>
        <p:nvSpPr>
          <p:cNvPr id="13" name="TextBox 12">
            <a:extLst>
              <a:ext uri="{FF2B5EF4-FFF2-40B4-BE49-F238E27FC236}">
                <a16:creationId xmlns:a16="http://schemas.microsoft.com/office/drawing/2014/main" id="{ED5B85D6-78FC-462A-BC11-B242FC94F2BE}"/>
              </a:ext>
            </a:extLst>
          </p:cNvPr>
          <p:cNvSpPr txBox="1"/>
          <p:nvPr/>
        </p:nvSpPr>
        <p:spPr>
          <a:xfrm>
            <a:off x="4560770" y="786556"/>
            <a:ext cx="3191069" cy="307777"/>
          </a:xfrm>
          <a:prstGeom prst="rect">
            <a:avLst/>
          </a:prstGeom>
          <a:noFill/>
        </p:spPr>
        <p:txBody>
          <a:bodyPr wrap="square" rtlCol="0">
            <a:spAutoFit/>
          </a:bodyPr>
          <a:lstStyle/>
          <a:p>
            <a:pPr algn="ctr"/>
            <a:r>
              <a:rPr lang="en-US" sz="1400" dirty="0"/>
              <a:t>3</a:t>
            </a:r>
            <a:r>
              <a:rPr lang="en-US" sz="1400" baseline="30000" dirty="0"/>
              <a:t>rd</a:t>
            </a:r>
            <a:r>
              <a:rPr lang="en-US" sz="1400" dirty="0"/>
              <a:t> Down Run/Pass &lt;=5 YTG</a:t>
            </a:r>
          </a:p>
        </p:txBody>
      </p:sp>
      <p:sp>
        <p:nvSpPr>
          <p:cNvPr id="14" name="TextBox 13">
            <a:extLst>
              <a:ext uri="{FF2B5EF4-FFF2-40B4-BE49-F238E27FC236}">
                <a16:creationId xmlns:a16="http://schemas.microsoft.com/office/drawing/2014/main" id="{BDB61736-604D-4700-A47E-B5884D0CECDC}"/>
              </a:ext>
            </a:extLst>
          </p:cNvPr>
          <p:cNvSpPr txBox="1"/>
          <p:nvPr/>
        </p:nvSpPr>
        <p:spPr>
          <a:xfrm>
            <a:off x="8449415" y="784577"/>
            <a:ext cx="3191069" cy="307777"/>
          </a:xfrm>
          <a:prstGeom prst="rect">
            <a:avLst/>
          </a:prstGeom>
          <a:noFill/>
        </p:spPr>
        <p:txBody>
          <a:bodyPr wrap="square" rtlCol="0">
            <a:spAutoFit/>
          </a:bodyPr>
          <a:lstStyle/>
          <a:p>
            <a:pPr algn="ctr"/>
            <a:r>
              <a:rPr lang="en-US" sz="1400" dirty="0"/>
              <a:t>3</a:t>
            </a:r>
            <a:r>
              <a:rPr lang="en-US" sz="1400" baseline="30000" dirty="0"/>
              <a:t>rd</a:t>
            </a:r>
            <a:r>
              <a:rPr lang="en-US" sz="1400" dirty="0"/>
              <a:t> Down Run/Pass &lt;=3 YTG</a:t>
            </a:r>
          </a:p>
        </p:txBody>
      </p:sp>
      <p:sp>
        <p:nvSpPr>
          <p:cNvPr id="15" name="Rectangle 14">
            <a:extLst>
              <a:ext uri="{FF2B5EF4-FFF2-40B4-BE49-F238E27FC236}">
                <a16:creationId xmlns:a16="http://schemas.microsoft.com/office/drawing/2014/main" id="{106B4DA0-3F67-490A-9D63-762DF1CA2262}"/>
              </a:ext>
            </a:extLst>
          </p:cNvPr>
          <p:cNvSpPr/>
          <p:nvPr/>
        </p:nvSpPr>
        <p:spPr>
          <a:xfrm>
            <a:off x="1018077" y="59665"/>
            <a:ext cx="10155858" cy="523220"/>
          </a:xfrm>
          <a:prstGeom prst="rect">
            <a:avLst/>
          </a:prstGeom>
        </p:spPr>
        <p:txBody>
          <a:bodyPr wrap="none">
            <a:spAutoFit/>
          </a:bodyPr>
          <a:lstStyle/>
          <a:p>
            <a:pPr algn="ctr"/>
            <a:r>
              <a:rPr lang="en-US" sz="2800" dirty="0"/>
              <a:t>3</a:t>
            </a:r>
            <a:r>
              <a:rPr lang="en-US" sz="2800" baseline="30000" dirty="0"/>
              <a:t>rd</a:t>
            </a:r>
            <a:r>
              <a:rPr lang="en-US" sz="2800" dirty="0"/>
              <a:t> Down Run/Pass Random Forest Confusion Matrix (pass=0, run=1)</a:t>
            </a:r>
          </a:p>
        </p:txBody>
      </p:sp>
      <p:sp>
        <p:nvSpPr>
          <p:cNvPr id="19" name="TextBox 18">
            <a:extLst>
              <a:ext uri="{FF2B5EF4-FFF2-40B4-BE49-F238E27FC236}">
                <a16:creationId xmlns:a16="http://schemas.microsoft.com/office/drawing/2014/main" id="{97662B6C-E17A-40F8-A7AD-61BE75B61359}"/>
              </a:ext>
            </a:extLst>
          </p:cNvPr>
          <p:cNvSpPr txBox="1"/>
          <p:nvPr/>
        </p:nvSpPr>
        <p:spPr>
          <a:xfrm>
            <a:off x="1433619" y="6377361"/>
            <a:ext cx="1175357" cy="369332"/>
          </a:xfrm>
          <a:prstGeom prst="rect">
            <a:avLst/>
          </a:prstGeom>
          <a:noFill/>
        </p:spPr>
        <p:txBody>
          <a:bodyPr wrap="square" rtlCol="0">
            <a:spAutoFit/>
          </a:bodyPr>
          <a:lstStyle/>
          <a:p>
            <a:r>
              <a:rPr lang="en-US" dirty="0"/>
              <a:t>n = 19704</a:t>
            </a:r>
          </a:p>
        </p:txBody>
      </p:sp>
      <p:sp>
        <p:nvSpPr>
          <p:cNvPr id="20" name="TextBox 19">
            <a:extLst>
              <a:ext uri="{FF2B5EF4-FFF2-40B4-BE49-F238E27FC236}">
                <a16:creationId xmlns:a16="http://schemas.microsoft.com/office/drawing/2014/main" id="{10393F83-25EA-4EA8-ACE8-C04E5AE28C73}"/>
              </a:ext>
            </a:extLst>
          </p:cNvPr>
          <p:cNvSpPr txBox="1"/>
          <p:nvPr/>
        </p:nvSpPr>
        <p:spPr>
          <a:xfrm>
            <a:off x="5454748" y="6377361"/>
            <a:ext cx="1175357" cy="369332"/>
          </a:xfrm>
          <a:prstGeom prst="rect">
            <a:avLst/>
          </a:prstGeom>
          <a:noFill/>
        </p:spPr>
        <p:txBody>
          <a:bodyPr wrap="square" rtlCol="0">
            <a:spAutoFit/>
          </a:bodyPr>
          <a:lstStyle/>
          <a:p>
            <a:r>
              <a:rPr lang="en-US" dirty="0"/>
              <a:t>n = 13450</a:t>
            </a:r>
          </a:p>
        </p:txBody>
      </p:sp>
      <p:sp>
        <p:nvSpPr>
          <p:cNvPr id="25" name="TextBox 24">
            <a:extLst>
              <a:ext uri="{FF2B5EF4-FFF2-40B4-BE49-F238E27FC236}">
                <a16:creationId xmlns:a16="http://schemas.microsoft.com/office/drawing/2014/main" id="{85EE4BC7-548D-4FE8-8BB7-84DB00572884}"/>
              </a:ext>
            </a:extLst>
          </p:cNvPr>
          <p:cNvSpPr txBox="1"/>
          <p:nvPr/>
        </p:nvSpPr>
        <p:spPr>
          <a:xfrm>
            <a:off x="9475877" y="6377361"/>
            <a:ext cx="1175357" cy="369332"/>
          </a:xfrm>
          <a:prstGeom prst="rect">
            <a:avLst/>
          </a:prstGeom>
          <a:noFill/>
        </p:spPr>
        <p:txBody>
          <a:bodyPr wrap="square" rtlCol="0">
            <a:spAutoFit/>
          </a:bodyPr>
          <a:lstStyle/>
          <a:p>
            <a:r>
              <a:rPr lang="en-US" dirty="0"/>
              <a:t>n = 11474</a:t>
            </a:r>
          </a:p>
        </p:txBody>
      </p:sp>
      <p:pic>
        <p:nvPicPr>
          <p:cNvPr id="3" name="Picture 2" descr="A screenshot of a cell phone&#10;&#10;Description automatically generated">
            <a:extLst>
              <a:ext uri="{FF2B5EF4-FFF2-40B4-BE49-F238E27FC236}">
                <a16:creationId xmlns:a16="http://schemas.microsoft.com/office/drawing/2014/main" id="{325B09C7-3372-4075-8BA1-B3C797ABE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43" y="3108029"/>
            <a:ext cx="4163507" cy="320830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6EFE63E-E1A7-4C1E-8029-B0A556AAD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7450" y="3194483"/>
            <a:ext cx="3922525" cy="287965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99BA8AEF-C482-41EF-BBC6-B7C4F07C6A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2876" y="3195451"/>
            <a:ext cx="3935181" cy="2965145"/>
          </a:xfrm>
          <a:prstGeom prst="rect">
            <a:avLst/>
          </a:prstGeom>
        </p:spPr>
      </p:pic>
      <p:pic>
        <p:nvPicPr>
          <p:cNvPr id="28" name="Picture 27" descr="A screenshot of a cell phone&#10;&#10;Description automatically generated">
            <a:extLst>
              <a:ext uri="{FF2B5EF4-FFF2-40B4-BE49-F238E27FC236}">
                <a16:creationId xmlns:a16="http://schemas.microsoft.com/office/drawing/2014/main" id="{4A7907FC-CFEF-4000-A881-0D7FB27DEA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237" y="1082172"/>
            <a:ext cx="3916018" cy="2169564"/>
          </a:xfrm>
          <a:prstGeom prst="rect">
            <a:avLst/>
          </a:prstGeom>
        </p:spPr>
      </p:pic>
      <p:pic>
        <p:nvPicPr>
          <p:cNvPr id="30" name="Picture 29" descr="A screenshot of a cell phone&#10;&#10;Description automatically generated">
            <a:extLst>
              <a:ext uri="{FF2B5EF4-FFF2-40B4-BE49-F238E27FC236}">
                <a16:creationId xmlns:a16="http://schemas.microsoft.com/office/drawing/2014/main" id="{D7666577-9716-477F-8128-A230D6F67C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97450" y="1082172"/>
            <a:ext cx="3817273" cy="2092764"/>
          </a:xfrm>
          <a:prstGeom prst="rect">
            <a:avLst/>
          </a:prstGeom>
        </p:spPr>
      </p:pic>
      <p:pic>
        <p:nvPicPr>
          <p:cNvPr id="32" name="Picture 31" descr="A screenshot of a cell phone&#10;&#10;Description automatically generated">
            <a:extLst>
              <a:ext uri="{FF2B5EF4-FFF2-40B4-BE49-F238E27FC236}">
                <a16:creationId xmlns:a16="http://schemas.microsoft.com/office/drawing/2014/main" id="{088C28F3-77C4-479D-B5B7-F0311B9AA3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15354" y="1079266"/>
            <a:ext cx="3817273" cy="2114733"/>
          </a:xfrm>
          <a:prstGeom prst="rect">
            <a:avLst/>
          </a:prstGeom>
        </p:spPr>
      </p:pic>
    </p:spTree>
    <p:extLst>
      <p:ext uri="{BB962C8B-B14F-4D97-AF65-F5344CB8AC3E}">
        <p14:creationId xmlns:p14="http://schemas.microsoft.com/office/powerpoint/2010/main" val="293708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3D84C73-126D-4DB1-94E5-3A0460339F09}"/>
              </a:ext>
            </a:extLst>
          </p:cNvPr>
          <p:cNvSpPr txBox="1"/>
          <p:nvPr/>
        </p:nvSpPr>
        <p:spPr>
          <a:xfrm>
            <a:off x="207173" y="1173463"/>
            <a:ext cx="3562200" cy="307777"/>
          </a:xfrm>
          <a:prstGeom prst="rect">
            <a:avLst/>
          </a:prstGeom>
          <a:noFill/>
        </p:spPr>
        <p:txBody>
          <a:bodyPr wrap="square" rtlCol="0">
            <a:spAutoFit/>
          </a:bodyPr>
          <a:lstStyle/>
          <a:p>
            <a:pPr marL="285750" indent="-285750" algn="ctr">
              <a:buFont typeface="Arial" panose="020B0604020202020204" pitchFamily="34" charset="0"/>
              <a:buChar char="•"/>
            </a:pPr>
            <a:r>
              <a:rPr lang="en-US" sz="1400" dirty="0"/>
              <a:t>3</a:t>
            </a:r>
            <a:r>
              <a:rPr lang="en-US" sz="1400" baseline="30000" dirty="0"/>
              <a:t>rd</a:t>
            </a:r>
            <a:r>
              <a:rPr lang="en-US" sz="1400" dirty="0"/>
              <a:t> Down Run/Pass No YTG Constraints  </a:t>
            </a:r>
          </a:p>
        </p:txBody>
      </p:sp>
      <p:sp>
        <p:nvSpPr>
          <p:cNvPr id="20" name="TextBox 19">
            <a:extLst>
              <a:ext uri="{FF2B5EF4-FFF2-40B4-BE49-F238E27FC236}">
                <a16:creationId xmlns:a16="http://schemas.microsoft.com/office/drawing/2014/main" id="{00159144-BB60-4E03-96EC-2355888B83E9}"/>
              </a:ext>
            </a:extLst>
          </p:cNvPr>
          <p:cNvSpPr txBox="1"/>
          <p:nvPr/>
        </p:nvSpPr>
        <p:spPr>
          <a:xfrm>
            <a:off x="67112" y="3275111"/>
            <a:ext cx="3191069" cy="307777"/>
          </a:xfrm>
          <a:prstGeom prst="rect">
            <a:avLst/>
          </a:prstGeom>
          <a:noFill/>
        </p:spPr>
        <p:txBody>
          <a:bodyPr wrap="square" rtlCol="0">
            <a:spAutoFit/>
          </a:bodyPr>
          <a:lstStyle/>
          <a:p>
            <a:pPr marL="285750" indent="-285750" algn="ctr">
              <a:buFont typeface="Arial" panose="020B0604020202020204" pitchFamily="34" charset="0"/>
              <a:buChar char="•"/>
            </a:pPr>
            <a:r>
              <a:rPr lang="en-US" sz="1400" dirty="0"/>
              <a:t>3</a:t>
            </a:r>
            <a:r>
              <a:rPr lang="en-US" sz="1400" baseline="30000" dirty="0"/>
              <a:t>rd</a:t>
            </a:r>
            <a:r>
              <a:rPr lang="en-US" sz="1400" dirty="0"/>
              <a:t> Down Run/Pass &lt;=5 YTG</a:t>
            </a:r>
          </a:p>
        </p:txBody>
      </p:sp>
      <p:sp>
        <p:nvSpPr>
          <p:cNvPr id="21" name="TextBox 20">
            <a:extLst>
              <a:ext uri="{FF2B5EF4-FFF2-40B4-BE49-F238E27FC236}">
                <a16:creationId xmlns:a16="http://schemas.microsoft.com/office/drawing/2014/main" id="{8AEF0436-0D36-46B8-94B3-0706155F24CE}"/>
              </a:ext>
            </a:extLst>
          </p:cNvPr>
          <p:cNvSpPr txBox="1"/>
          <p:nvPr/>
        </p:nvSpPr>
        <p:spPr>
          <a:xfrm>
            <a:off x="0" y="5530647"/>
            <a:ext cx="3191069" cy="307777"/>
          </a:xfrm>
          <a:prstGeom prst="rect">
            <a:avLst/>
          </a:prstGeom>
          <a:noFill/>
        </p:spPr>
        <p:txBody>
          <a:bodyPr wrap="square" rtlCol="0">
            <a:spAutoFit/>
          </a:bodyPr>
          <a:lstStyle/>
          <a:p>
            <a:pPr marL="285750" indent="-285750" algn="ctr">
              <a:buFont typeface="Arial" panose="020B0604020202020204" pitchFamily="34" charset="0"/>
              <a:buChar char="•"/>
            </a:pPr>
            <a:r>
              <a:rPr lang="en-US" sz="1400" dirty="0"/>
              <a:t>3</a:t>
            </a:r>
            <a:r>
              <a:rPr lang="en-US" sz="1400" baseline="30000" dirty="0"/>
              <a:t>rd</a:t>
            </a:r>
            <a:r>
              <a:rPr lang="en-US" sz="1400" dirty="0"/>
              <a:t> Down Run/Pass &lt;=3 YTG</a:t>
            </a:r>
          </a:p>
        </p:txBody>
      </p:sp>
      <p:sp>
        <p:nvSpPr>
          <p:cNvPr id="27" name="Rectangle 26">
            <a:extLst>
              <a:ext uri="{FF2B5EF4-FFF2-40B4-BE49-F238E27FC236}">
                <a16:creationId xmlns:a16="http://schemas.microsoft.com/office/drawing/2014/main" id="{11DF10CB-6BF0-437D-8905-C4C1E9C6126B}"/>
              </a:ext>
            </a:extLst>
          </p:cNvPr>
          <p:cNvSpPr/>
          <p:nvPr/>
        </p:nvSpPr>
        <p:spPr>
          <a:xfrm>
            <a:off x="67112" y="63521"/>
            <a:ext cx="3884103" cy="830997"/>
          </a:xfrm>
          <a:prstGeom prst="rect">
            <a:avLst/>
          </a:prstGeom>
        </p:spPr>
        <p:txBody>
          <a:bodyPr wrap="square">
            <a:spAutoFit/>
          </a:bodyPr>
          <a:lstStyle/>
          <a:p>
            <a:pPr algn="ctr"/>
            <a:r>
              <a:rPr lang="en-US" sz="2400" dirty="0"/>
              <a:t>3</a:t>
            </a:r>
            <a:r>
              <a:rPr lang="en-US" sz="2400" baseline="30000" dirty="0"/>
              <a:t>rd</a:t>
            </a:r>
            <a:r>
              <a:rPr lang="en-US" sz="2400" dirty="0"/>
              <a:t> Down Run/Pass Random Forest Feature Weights</a:t>
            </a:r>
          </a:p>
        </p:txBody>
      </p:sp>
      <p:pic>
        <p:nvPicPr>
          <p:cNvPr id="3" name="Picture 2" descr="A screenshot of a cell phone&#10;&#10;Description automatically generated">
            <a:extLst>
              <a:ext uri="{FF2B5EF4-FFF2-40B4-BE49-F238E27FC236}">
                <a16:creationId xmlns:a16="http://schemas.microsoft.com/office/drawing/2014/main" id="{BECD2F6D-C8BE-4B93-AC1E-EA91061CC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587" y="69518"/>
            <a:ext cx="3973200" cy="222788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89F80AB-2EE4-4763-AC90-9AD59A4ADD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587" y="4657717"/>
            <a:ext cx="3973200" cy="218526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7A952AA-2B29-4C29-B350-5A6C244426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587" y="2382983"/>
            <a:ext cx="3973200" cy="2189156"/>
          </a:xfrm>
          <a:prstGeom prst="rect">
            <a:avLst/>
          </a:prstGeom>
        </p:spPr>
      </p:pic>
      <p:pic>
        <p:nvPicPr>
          <p:cNvPr id="14" name="Picture 13" descr="A picture containing indoor, bird&#10;&#10;Description automatically generated">
            <a:extLst>
              <a:ext uri="{FF2B5EF4-FFF2-40B4-BE49-F238E27FC236}">
                <a16:creationId xmlns:a16="http://schemas.microsoft.com/office/drawing/2014/main" id="{AC237607-172D-4E36-B8AE-960CF92F85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9232" y="183814"/>
            <a:ext cx="3159930" cy="2037170"/>
          </a:xfrm>
          <a:prstGeom prst="rect">
            <a:avLst/>
          </a:prstGeom>
        </p:spPr>
      </p:pic>
      <p:pic>
        <p:nvPicPr>
          <p:cNvPr id="26" name="Picture 25" descr="A picture containing indoor, bird&#10;&#10;Description automatically generated">
            <a:extLst>
              <a:ext uri="{FF2B5EF4-FFF2-40B4-BE49-F238E27FC236}">
                <a16:creationId xmlns:a16="http://schemas.microsoft.com/office/drawing/2014/main" id="{8139F0F9-1D6C-4AE7-B3F0-99389AE19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9232" y="2406913"/>
            <a:ext cx="3159930" cy="1979297"/>
          </a:xfrm>
          <a:prstGeom prst="rect">
            <a:avLst/>
          </a:prstGeom>
        </p:spPr>
      </p:pic>
      <p:pic>
        <p:nvPicPr>
          <p:cNvPr id="29" name="Picture 28" descr="A picture containing bird&#10;&#10;Description automatically generated">
            <a:extLst>
              <a:ext uri="{FF2B5EF4-FFF2-40B4-BE49-F238E27FC236}">
                <a16:creationId xmlns:a16="http://schemas.microsoft.com/office/drawing/2014/main" id="{B29FD0AD-E002-4C07-AEEA-8D0238BC51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31870" y="4572139"/>
            <a:ext cx="3194654" cy="2037170"/>
          </a:xfrm>
          <a:prstGeom prst="rect">
            <a:avLst/>
          </a:prstGeom>
        </p:spPr>
      </p:pic>
      <p:cxnSp>
        <p:nvCxnSpPr>
          <p:cNvPr id="31" name="Straight Arrow Connector 30">
            <a:extLst>
              <a:ext uri="{FF2B5EF4-FFF2-40B4-BE49-F238E27FC236}">
                <a16:creationId xmlns:a16="http://schemas.microsoft.com/office/drawing/2014/main" id="{D1D56338-731D-4E6E-AC99-C4AF035BABF6}"/>
              </a:ext>
            </a:extLst>
          </p:cNvPr>
          <p:cNvCxnSpPr/>
          <p:nvPr/>
        </p:nvCxnSpPr>
        <p:spPr>
          <a:xfrm>
            <a:off x="3588026" y="1327352"/>
            <a:ext cx="516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EB6BF0-0464-43C6-9CA5-794EC9A2BC1F}"/>
              </a:ext>
            </a:extLst>
          </p:cNvPr>
          <p:cNvCxnSpPr/>
          <p:nvPr/>
        </p:nvCxnSpPr>
        <p:spPr>
          <a:xfrm>
            <a:off x="2926025" y="3426687"/>
            <a:ext cx="516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231493-CF50-4F88-8794-6D6DD0E1C258}"/>
              </a:ext>
            </a:extLst>
          </p:cNvPr>
          <p:cNvCxnSpPr/>
          <p:nvPr/>
        </p:nvCxnSpPr>
        <p:spPr>
          <a:xfrm>
            <a:off x="2839886" y="5681773"/>
            <a:ext cx="516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877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598</Words>
  <Application>Microsoft Office PowerPoint</Application>
  <PresentationFormat>Widescreen</PresentationFormat>
  <Paragraphs>66</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Mesh</vt:lpstr>
      <vt:lpstr>Predicting third down conversion success rate </vt:lpstr>
      <vt:lpstr>Goal</vt:lpstr>
      <vt:lpstr>Tools and data</vt:lpstr>
      <vt:lpstr>Data and cleaning: </vt:lpstr>
      <vt:lpstr>CHALLENGE 1: Imbalanced data</vt:lpstr>
      <vt:lpstr>https://public.tableau.com/profile/john.goodale#!/vizhome/ThirdDownSuccess/ThirdDownRunAvgEP?publish=yes</vt:lpstr>
      <vt:lpstr>PowerPoint Presentation</vt:lpstr>
      <vt:lpstr>PowerPoint Presentation</vt:lpstr>
      <vt:lpstr>PowerPoint Presentation</vt:lpstr>
      <vt:lpstr>PowerPoint Presentation</vt:lpstr>
      <vt:lpstr>PowerPoint Presentation</vt:lpstr>
      <vt:lpstr>Challenge Two: Low accuracy</vt:lpstr>
      <vt:lpstr>PowerPoint Presentation</vt:lpstr>
      <vt:lpstr>PowerPoint Presentation</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third down conversion success rate </dc:title>
  <dc:creator>Julia Sweet</dc:creator>
  <cp:lastModifiedBy>Julia Sweet</cp:lastModifiedBy>
  <cp:revision>1</cp:revision>
  <dcterms:created xsi:type="dcterms:W3CDTF">2019-11-19T00:33:59Z</dcterms:created>
  <dcterms:modified xsi:type="dcterms:W3CDTF">2019-11-19T02:07:09Z</dcterms:modified>
</cp:coreProperties>
</file>