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148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52100-173B-4B71-B941-8E34F34D43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405C6-77BD-4189-8968-C4CB04296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0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405C6-77BD-4189-8968-C4CB04296C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9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United States Agency for International Development (USAID)’s mission is “to advance a free, peaceful, and prosperous world.” Its goals include poverty reduction, strengthening of democratic governance, decreased mortality, and enabling aid recipients to progress beyond assistance. Foreign aid currently comprises less than 1% of the federal budget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405C6-77BD-4189-8968-C4CB04296C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9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at the stats for Aid vs Stability,</a:t>
            </a:r>
            <a:r>
              <a:rPr lang="en-US" baseline="0" dirty="0" smtClean="0"/>
              <a:t> we conclude that USAID has not effect on the stability rate for the countries that are funded.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405C6-77BD-4189-8968-C4CB04296C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at the statistics there</a:t>
            </a:r>
            <a:r>
              <a:rPr lang="en-US" baseline="0" dirty="0" smtClean="0"/>
              <a:t> is no correlation between Aid and GDP. This shows that USAID does not have any effect on improving countries GDP.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405C6-77BD-4189-8968-C4CB04296C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5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Looking at the statistics there</a:t>
            </a:r>
            <a:r>
              <a:rPr lang="en-US" baseline="0" dirty="0" smtClean="0"/>
              <a:t> is no correlation between Aid and Infant Mortality. This shows that USAID does not have any effect on improving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405C6-77BD-4189-8968-C4CB04296C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5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8ABE-364C-4AB7-BA92-8F10FDC84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78631-D8FB-4765-B4F8-67B0B178A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3457-9081-4991-BB73-EFF81DC8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F9FA-A942-4DF0-B015-C6EC69BFDC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3B1F2-E2FE-442A-8973-6091A72A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DB7A4-4012-4A06-8322-501ED7FB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99DE-CBE6-42D2-9743-2DFB7151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7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4326-BC8C-4FB9-AC88-C1710A15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CE2ED-D0D1-409C-AAA2-40FCCF024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4A495-F6ED-4EF8-93CF-F9660392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F9FA-A942-4DF0-B015-C6EC69BFDC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217C-8313-49B4-8A4D-7F3916DB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0F5A-FF32-4B4E-9586-B710E0C6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99DE-CBE6-42D2-9743-2DFB7151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3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3F5E6-1976-43B1-9DC7-1310EE63A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E72E8-1B73-49E0-B3EA-20898C5CD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48010-0402-4A9A-A014-3B209A0E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F9FA-A942-4DF0-B015-C6EC69BFDC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EF424-6D1C-48E2-BC6E-D9F66E66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D78E-3CC2-41C7-BC56-0561953E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99DE-CBE6-42D2-9743-2DFB7151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15BC-2094-40C8-8C64-78182902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3AA00-A0B5-465A-B5CC-498EFDB7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34471-A2D7-4E63-8998-C3899D14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F9FA-A942-4DF0-B015-C6EC69BFDC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3FFC3-2AF8-4F0C-9648-F4E72D5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CD489-3E35-41CE-A9CB-2F91BA6C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99DE-CBE6-42D2-9743-2DFB7151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723B-B208-46D0-B377-431F1B33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63442-42F5-4A0E-A523-003871FA4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97027-348F-495E-ACA0-C8648243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F9FA-A942-4DF0-B015-C6EC69BFDC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19FAE-C819-45AE-80DC-4C5E0092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EF98-CC5D-48DC-8178-95C49300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99DE-CBE6-42D2-9743-2DFB7151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365C-DAB3-4C4F-ADF2-556E7E44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7279-BC21-47F0-9D7C-152DCCE7D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D9356-23AC-4290-9B0D-14534930A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0FA18-EC13-4DD5-9EFE-98B52F5E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F9FA-A942-4DF0-B015-C6EC69BFDC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9064-120C-4E12-B2C5-1E6EA6E7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ADA2D-9249-4D5D-832C-9DEF3A97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99DE-CBE6-42D2-9743-2DFB7151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FC30-D84F-4FDD-9BD6-7561EE99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EB917-B235-431D-9692-6CF14E0D6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D2871-C17D-4E57-8D2C-20AA018BB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485DA-54DD-4419-8DB2-78792D5D6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E22E4-00F0-4390-80E1-B94B5F349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90B5D-0D8E-49E9-9EAD-8A550428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F9FA-A942-4DF0-B015-C6EC69BFDC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A0BAA-22C9-421C-8609-B1F8FFAC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94C76-4E9E-45E7-B96F-49492AD2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99DE-CBE6-42D2-9743-2DFB7151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5836-536F-4598-B319-64B761F9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3C3D3-BC50-44CD-9222-34911E90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F9FA-A942-4DF0-B015-C6EC69BFDC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C0492-8CB8-4CA9-BB30-397C217B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70F86-0313-491C-97ED-726C07CF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99DE-CBE6-42D2-9743-2DFB7151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6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3E70F-E79F-4D82-8BA8-F4B7326D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F9FA-A942-4DF0-B015-C6EC69BFDC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4E739-4AE2-4589-A0EB-6EA5218C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E8B34-9714-409A-A78E-329D881A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99DE-CBE6-42D2-9743-2DFB7151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2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AF7-A91F-444E-A8F9-BE3F0066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2A345-78EE-4673-B5BA-BD4AD9F36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617E3-CFF6-4049-A2FA-52923542B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B0065-6091-4B71-85BB-869944D1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F9FA-A942-4DF0-B015-C6EC69BFDC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E0061-F24A-42B2-A0CF-82CC0057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7B61F-FF2C-4287-ABB1-FC57AC87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99DE-CBE6-42D2-9743-2DFB7151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76FF-0E7E-49E6-8E46-49DA8FBA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AC4B7-9A2B-4485-82E7-A1441CD3C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CBBFC-CEFF-4AA8-A1B4-F185CA936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449DD-81E9-4967-B2ED-19C14E01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F9FA-A942-4DF0-B015-C6EC69BFDC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B957C-9678-463D-9F79-9C4FEB30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86B18-1108-44A2-91C7-47C6222B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99DE-CBE6-42D2-9743-2DFB7151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4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5A075-A6FA-42BD-9C83-744A27EC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D6817-7C70-4BBF-8448-78064F358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C32B9-D729-4D8C-8105-F3E52D589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F9FA-A942-4DF0-B015-C6EC69BFDC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F6CA-DC08-40C0-A56B-C4CEEF021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C845-51FD-40AC-ABE8-4D5832C40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999DE-CBE6-42D2-9743-2DFB7151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072F11-4231-44AE-97B8-A6B950959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Correlations Between USAID Contributions and Outcomes in the Sub-Saharan African Region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4A98EC-962B-4A3C-9566-17E3F691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Completed in Partial Fulfillment of the </a:t>
            </a:r>
            <a:r>
              <a:rPr lang="en-US" sz="2000" dirty="0" err="1">
                <a:solidFill>
                  <a:schemeClr val="accent1"/>
                </a:solidFill>
              </a:rPr>
              <a:t>MAy</a:t>
            </a:r>
            <a:r>
              <a:rPr lang="en-US" sz="2000" dirty="0">
                <a:solidFill>
                  <a:schemeClr val="accent1"/>
                </a:solidFill>
              </a:rPr>
              <a:t> 2019 UMN Data Visualization and Analytics Bootcamp Program 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By Julia Sweet, Ricardo Bonner, Venkata Priyanka </a:t>
            </a:r>
            <a:r>
              <a:rPr lang="en-US" sz="2000" dirty="0" err="1">
                <a:solidFill>
                  <a:schemeClr val="accent1"/>
                </a:solidFill>
              </a:rPr>
              <a:t>Sagi</a:t>
            </a:r>
            <a:r>
              <a:rPr lang="en-US" sz="2000" dirty="0">
                <a:solidFill>
                  <a:schemeClr val="accent1"/>
                </a:solidFill>
              </a:rPr>
              <a:t>, Eddie </a:t>
            </a:r>
            <a:r>
              <a:rPr lang="en-US" sz="2000" dirty="0" err="1">
                <a:solidFill>
                  <a:schemeClr val="accent1"/>
                </a:solidFill>
              </a:rPr>
              <a:t>Freier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err="1">
                <a:solidFill>
                  <a:schemeClr val="accent1"/>
                </a:solidFill>
              </a:rPr>
              <a:t>Wondwossen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Abatheneh</a:t>
            </a:r>
            <a:r>
              <a:rPr lang="en-US" sz="2000" dirty="0">
                <a:solidFill>
                  <a:schemeClr val="accent1"/>
                </a:solidFill>
              </a:rPr>
              <a:t>, and Kingsford Brown </a:t>
            </a:r>
            <a:r>
              <a:rPr lang="en-US" sz="2000" dirty="0" err="1">
                <a:solidFill>
                  <a:schemeClr val="accent1"/>
                </a:solidFill>
              </a:rPr>
              <a:t>Dadzie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19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BDB5F-179B-4233-9C52-5AFD4C73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808657"/>
          </a:xfrm>
        </p:spPr>
        <p:txBody>
          <a:bodyPr>
            <a:normAutofit/>
          </a:bodyPr>
          <a:lstStyle/>
          <a:p>
            <a:r>
              <a:rPr lang="en-US" dirty="0"/>
              <a:t>Guiding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F2CF-1F2F-42DD-BB62-929DD4157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413417"/>
            <a:ext cx="9637776" cy="3155234"/>
          </a:xfrm>
        </p:spPr>
        <p:txBody>
          <a:bodyPr>
            <a:normAutofit/>
          </a:bodyPr>
          <a:lstStyle/>
          <a:p>
            <a:r>
              <a:rPr lang="en-US" sz="2000" dirty="0"/>
              <a:t>Our overarching question was: “Does USAID accomplish its mission through aid in Sub-Saharan Africa?” We looked more specifically at:</a:t>
            </a:r>
          </a:p>
          <a:p>
            <a:pPr lvl="1"/>
            <a:r>
              <a:rPr lang="en-US" sz="1600" dirty="0"/>
              <a:t>Is aid in Sub-Saharan African countries correlated with improved political stability?</a:t>
            </a:r>
          </a:p>
          <a:p>
            <a:pPr lvl="1"/>
            <a:r>
              <a:rPr lang="en-US" sz="1600" dirty="0"/>
              <a:t>Is aid in Sub-Saharan African countries correlated with increased GDP?</a:t>
            </a:r>
          </a:p>
          <a:p>
            <a:pPr lvl="1"/>
            <a:r>
              <a:rPr lang="en-US" sz="1600" dirty="0"/>
              <a:t>Is aid in Sub-Saharan African countries correlated with reduced infant mortality?</a:t>
            </a:r>
          </a:p>
          <a:p>
            <a:pPr lvl="1"/>
            <a:r>
              <a:rPr lang="en-US" sz="1600" dirty="0"/>
              <a:t>Is aid in Sub-Saharan African countries correlated with population? </a:t>
            </a:r>
          </a:p>
        </p:txBody>
      </p:sp>
    </p:spTree>
    <p:extLst>
      <p:ext uri="{BB962C8B-B14F-4D97-AF65-F5344CB8AC3E}">
        <p14:creationId xmlns:p14="http://schemas.microsoft.com/office/powerpoint/2010/main" val="210938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E095-66ED-49FE-BF31-86330A07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8CAC-48BF-4200-8103-7CBB8D13E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drew from two primary sources for our project: USAID and the World Bank. </a:t>
            </a:r>
            <a:endParaRPr lang="en-US" dirty="0" smtClean="0"/>
          </a:p>
          <a:p>
            <a:r>
              <a:rPr lang="en-US" dirty="0" err="1" smtClean="0"/>
              <a:t>wbpy</a:t>
            </a:r>
            <a:r>
              <a:rPr lang="en-US" dirty="0" smtClean="0"/>
              <a:t> API</a:t>
            </a:r>
            <a:r>
              <a:rPr lang="en-US" dirty="0" smtClean="0"/>
              <a:t> – World Bank PY: Stability Rate, Infant mortality, Population and GDP</a:t>
            </a:r>
          </a:p>
          <a:p>
            <a:r>
              <a:rPr lang="en-US" dirty="0" smtClean="0"/>
              <a:t>USAID: Economic and Military funding from 2002 – 2017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5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5465-21C6-40EF-86AD-5A8E0C57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152" y="4106982"/>
            <a:ext cx="2789106" cy="2307886"/>
          </a:xfrm>
        </p:spPr>
        <p:txBody>
          <a:bodyPr/>
          <a:lstStyle/>
          <a:p>
            <a:r>
              <a:rPr lang="en-US" dirty="0"/>
              <a:t>Descriptive graphs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067" y="0"/>
            <a:ext cx="5987778" cy="3617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7884"/>
            <a:ext cx="4402739" cy="3430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258" y="211980"/>
            <a:ext cx="4467742" cy="62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6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264F-9077-44A0-9171-F721D125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Aid vs </a:t>
            </a:r>
            <a:r>
              <a:rPr lang="en-US" dirty="0" smtClean="0"/>
              <a:t>stability – No Correlation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86" y="1391969"/>
            <a:ext cx="5060999" cy="3493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290" y="125876"/>
            <a:ext cx="3625324" cy="2243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641" y="2609086"/>
            <a:ext cx="60769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8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8827-A654-4ED5-85C8-09980DD9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Aid vs </a:t>
            </a:r>
            <a:r>
              <a:rPr lang="en-US" dirty="0" smtClean="0"/>
              <a:t>GDP – No Correlation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673" y="1224464"/>
            <a:ext cx="3076557" cy="2095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230" y="1224464"/>
            <a:ext cx="2817562" cy="2095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82" y="3165744"/>
            <a:ext cx="3111848" cy="2125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378" y="3265521"/>
            <a:ext cx="3041266" cy="20800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6451" y="143681"/>
            <a:ext cx="5025549" cy="3022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7644" y="3938955"/>
            <a:ext cx="5783206" cy="237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6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27F3-8C53-41A9-8003-479D10AE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Aid vs infant mortality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5419"/>
            <a:ext cx="3894553" cy="2779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32" y="4035641"/>
            <a:ext cx="3608446" cy="2391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252" y="1705913"/>
            <a:ext cx="3664385" cy="22076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2635" y="4301507"/>
            <a:ext cx="3325002" cy="1957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6335" y="42533"/>
            <a:ext cx="4983792" cy="32963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2864" y="3726795"/>
            <a:ext cx="4550733" cy="234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27F3-8C53-41A9-8003-479D10AE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E305-5F26-4213-8EFA-FF66D4E8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2702"/>
            <a:ext cx="10823917" cy="50080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Conclusions:</a:t>
            </a:r>
          </a:p>
          <a:p>
            <a:pPr marL="0" indent="0">
              <a:buNone/>
            </a:pPr>
            <a:r>
              <a:rPr lang="en-US" dirty="0"/>
              <a:t>1)    Does US aid contribute or even has any correlation with Stability in the region and contribute to a safer world?</a:t>
            </a:r>
          </a:p>
          <a:p>
            <a:pPr marL="0" indent="0">
              <a:buNone/>
            </a:pPr>
            <a:r>
              <a:rPr lang="en-US" dirty="0" err="1"/>
              <a:t>Ans</a:t>
            </a:r>
            <a:r>
              <a:rPr lang="en-US" dirty="0"/>
              <a:t>: Our analysis says “Most likely NO!” There is very little evidence to show a correlation between aid and stability. There was also very little evidence of correlation between aid and the other variables investigated.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)    So, what is the US getting out of its aid contribution to SSA?</a:t>
            </a:r>
          </a:p>
          <a:p>
            <a:pPr marL="0" indent="0">
              <a:buNone/>
            </a:pPr>
            <a:r>
              <a:rPr lang="en-US" dirty="0"/>
              <a:t>An interesting question for investigation will be “Even though it does not have strong correlation with stability in SSA, does US aid contribute to stability/security in the US by containing the spillovers of instability in those countries themselves?  In short: could aid be a means of keeping the trait for US arising from finding its way to home? “Containment”</a:t>
            </a:r>
          </a:p>
          <a:p>
            <a:pPr marL="0" indent="0">
              <a:buNone/>
            </a:pPr>
            <a:r>
              <a:rPr lang="en-US" dirty="0"/>
              <a:t>3)    Issues that might have had implications for our analysis could include:</a:t>
            </a:r>
          </a:p>
          <a:p>
            <a:pPr marL="0" indent="0">
              <a:buNone/>
            </a:pPr>
            <a:r>
              <a:rPr lang="en-US" dirty="0" smtClean="0"/>
              <a:t>Our </a:t>
            </a:r>
            <a:r>
              <a:rPr lang="en-US" dirty="0"/>
              <a:t>case investigated only the correlation between US aid and stability rather than the total aid package those countries obtained from all sources- Beside from the US, those countries receive bilateral and multilateral aid from a variety of other 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533</Words>
  <Application>Microsoft Office PowerPoint</Application>
  <PresentationFormat>Widescreen</PresentationFormat>
  <Paragraphs>34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Correlations Between USAID Contributions and Outcomes in the Sub-Saharan African Region</vt:lpstr>
      <vt:lpstr>Guiding Questions</vt:lpstr>
      <vt:lpstr>Data Sources and Data Cleaning</vt:lpstr>
      <vt:lpstr>Descriptive graphs</vt:lpstr>
      <vt:lpstr>Aid vs stability – No Correlation</vt:lpstr>
      <vt:lpstr>Aid vs GDP – No Correlation</vt:lpstr>
      <vt:lpstr>Aid vs infant mortality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Correlations Between U.S.A.I.D and Outcomes in Sub-Saharan Africa</dc:title>
  <dc:creator>Julia Sweet</dc:creator>
  <cp:lastModifiedBy>Ricardo Bonner</cp:lastModifiedBy>
  <cp:revision>12</cp:revision>
  <dcterms:created xsi:type="dcterms:W3CDTF">2019-07-18T02:40:59Z</dcterms:created>
  <dcterms:modified xsi:type="dcterms:W3CDTF">2019-07-19T03:15:28Z</dcterms:modified>
</cp:coreProperties>
</file>