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0" r:id="rId6"/>
    <p:sldId id="297" r:id="rId7"/>
    <p:sldId id="298" r:id="rId8"/>
    <p:sldId id="299" r:id="rId9"/>
    <p:sldId id="295" r:id="rId10"/>
    <p:sldId id="296" r:id="rId11"/>
    <p:sldId id="268" r:id="rId12"/>
    <p:sldId id="293" r:id="rId13"/>
    <p:sldId id="29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EEFE-E710-82D7-295F-AB6450ED1CF1}" v="572" dt="2024-05-07T20:31:57.11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3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cs-CZ" dirty="0"/>
              <a:t>Knihovna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B51BEA-9BDA-C51A-B6CA-EFCEFDD4E8B8}"/>
              </a:ext>
            </a:extLst>
          </p:cNvPr>
          <p:cNvSpPr txBox="1">
            <a:spLocks/>
          </p:cNvSpPr>
          <p:nvPr/>
        </p:nvSpPr>
        <p:spPr>
          <a:xfrm>
            <a:off x="7368519" y="5535943"/>
            <a:ext cx="4389472" cy="45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Júlia</a:t>
            </a:r>
            <a:r>
              <a:rPr lang="en-US" sz="1000" dirty="0"/>
              <a:t> </a:t>
            </a:r>
            <a:r>
              <a:rPr lang="en-US" sz="1000" dirty="0" err="1"/>
              <a:t>Trnovcová</a:t>
            </a:r>
            <a:r>
              <a:rPr lang="en-US" sz="1000" dirty="0"/>
              <a:t>, Lucia </a:t>
            </a:r>
            <a:r>
              <a:rPr lang="en-US" sz="1000" dirty="0" err="1"/>
              <a:t>Sobčáková</a:t>
            </a:r>
            <a:r>
              <a:rPr lang="en-US" sz="1000" dirty="0"/>
              <a:t>, Andrej </a:t>
            </a:r>
            <a:r>
              <a:rPr lang="en-US" sz="1000" dirty="0" err="1"/>
              <a:t>Luptovec</a:t>
            </a:r>
            <a:r>
              <a:rPr lang="en-US" sz="1000" dirty="0"/>
              <a:t>, </a:t>
            </a:r>
            <a:r>
              <a:rPr lang="en-US" sz="1000" dirty="0" err="1"/>
              <a:t>Vojtěch</a:t>
            </a:r>
            <a:r>
              <a:rPr lang="en-US" sz="1000" dirty="0"/>
              <a:t> </a:t>
            </a:r>
            <a:r>
              <a:rPr lang="en-US" sz="1000" dirty="0" err="1"/>
              <a:t>Kožušník</a:t>
            </a:r>
            <a:r>
              <a:rPr lang="en-US" sz="1000" dirty="0"/>
              <a:t>, </a:t>
            </a:r>
            <a:r>
              <a:rPr lang="en-US" sz="1000" dirty="0" err="1"/>
              <a:t>Lukáš</a:t>
            </a:r>
            <a:r>
              <a:rPr lang="en-US" sz="1000" dirty="0"/>
              <a:t> </a:t>
            </a:r>
            <a:r>
              <a:rPr lang="en-US" sz="1000" dirty="0" err="1"/>
              <a:t>Hojgr</a:t>
            </a:r>
            <a:r>
              <a:rPr lang="en-US" sz="1000" dirty="0"/>
              <a:t>, Michaela </a:t>
            </a:r>
            <a:r>
              <a:rPr lang="en-US" sz="1000" dirty="0" err="1"/>
              <a:t>Gomolová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cs-CZ" dirty="0">
                <a:ea typeface="+mj-lt"/>
                <a:cs typeface="+mj-lt"/>
              </a:rPr>
              <a:t>Diagramy</a:t>
            </a:r>
            <a:endParaRPr lang="en-US" b="0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Obrázek 2" descr="Obsah obrázku text, snímek obrazovky, diagram, kruh&#10;&#10;Popis byl vytvořen automaticky">
            <a:extLst>
              <a:ext uri="{FF2B5EF4-FFF2-40B4-BE49-F238E27FC236}">
                <a16:creationId xmlns:a16="http://schemas.microsoft.com/office/drawing/2014/main" id="{E2A20B35-D44C-23AA-632C-E50568F1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774694"/>
            <a:ext cx="4259877" cy="4764218"/>
          </a:xfrm>
          <a:prstGeom prst="rect">
            <a:avLst/>
          </a:prstGeom>
        </p:spPr>
      </p:pic>
      <p:pic>
        <p:nvPicPr>
          <p:cNvPr id="6" name="Obrázek 5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0E417E3-56C0-EE2D-7C9D-626FD311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33" y="1774694"/>
            <a:ext cx="6005162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9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376" y="1140633"/>
            <a:ext cx="8300129" cy="1150340"/>
          </a:xfrm>
        </p:spPr>
        <p:txBody>
          <a:bodyPr/>
          <a:lstStyle/>
          <a:p>
            <a:r>
              <a:rPr lang="en-US" dirty="0" err="1"/>
              <a:t>Děkujeme</a:t>
            </a:r>
            <a:r>
              <a:rPr lang="en-US" dirty="0"/>
              <a:t> za </a:t>
            </a:r>
            <a:r>
              <a:rPr lang="en-US" dirty="0" err="1"/>
              <a:t>pozornost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POPIS SYSTÉMU</a:t>
            </a:r>
            <a:endParaRPr lang="en-US" b="0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763698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 b="0" i="0" dirty="0">
                <a:solidFill>
                  <a:srgbClr val="0D0D0D"/>
                </a:solidFill>
                <a:effectLst/>
                <a:latin typeface="Söhne"/>
              </a:rPr>
              <a:t>IS slouží ke správě knižních záznamů včetně možnosti úpravy, odstranění a přidání knih</a:t>
            </a:r>
          </a:p>
          <a:p>
            <a:pPr lvl="1"/>
            <a:r>
              <a:rPr lang="pl-PL" b="0" i="0" dirty="0">
                <a:solidFill>
                  <a:srgbClr val="0D0D0D"/>
                </a:solidFill>
                <a:effectLst/>
                <a:latin typeface="Söhne"/>
              </a:rPr>
              <a:t>funguje jako centralizovaný katalog knih</a:t>
            </a:r>
          </a:p>
          <a:p>
            <a:pPr lvl="1"/>
            <a:endParaRPr lang="cs-CZ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0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cs-CZ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8511623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 dirty="0"/>
              <a:t>knihovna nepoužívá žádný informační systém</a:t>
            </a:r>
          </a:p>
          <a:p>
            <a:pPr lvl="1"/>
            <a:r>
              <a:rPr lang="cs-CZ" dirty="0"/>
              <a:t>správa knihovny pomocí papírových karet a ručních záznamů</a:t>
            </a:r>
          </a:p>
          <a:p>
            <a:pPr lvl="1"/>
            <a:r>
              <a:rPr lang="cs-CZ" dirty="0"/>
              <a:t>nízká efektivita </a:t>
            </a:r>
          </a:p>
          <a:p>
            <a:pPr lvl="1"/>
            <a:r>
              <a:rPr lang="cs-CZ" dirty="0"/>
              <a:t>hlavní problémy : Manuální evidence knih</a:t>
            </a:r>
          </a:p>
          <a:p>
            <a:r>
              <a:rPr lang="cs-CZ" dirty="0"/>
              <a:t>		        Chybějící dostupnost informací</a:t>
            </a:r>
          </a:p>
          <a:p>
            <a:r>
              <a:rPr lang="cs-CZ" dirty="0"/>
              <a:t>	                        Omezené možnosti vyhledávání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en-US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Analýza</a:t>
            </a:r>
            <a:r>
              <a:rPr lang="en-US" dirty="0"/>
              <a:t> </a:t>
            </a:r>
            <a:r>
              <a:rPr lang="en-US" dirty="0" err="1"/>
              <a:t>budoucího</a:t>
            </a:r>
            <a:r>
              <a:rPr lang="en-US" dirty="0"/>
              <a:t> </a:t>
            </a:r>
            <a:r>
              <a:rPr lang="en-US" dirty="0" err="1"/>
              <a:t>stavu</a:t>
            </a:r>
            <a:endParaRPr lang="cs-CZ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107971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 dirty="0"/>
              <a:t>implementace IS, který umožňuje vyhledávání knih a poskytuje podrobné informace o konkrétních dílech</a:t>
            </a:r>
          </a:p>
          <a:p>
            <a:pPr lvl="1"/>
            <a:r>
              <a:rPr lang="cs-CZ" dirty="0"/>
              <a:t>hlavní přínosy: Zvýšená dostupnost informací o knihách</a:t>
            </a:r>
          </a:p>
          <a:p>
            <a:r>
              <a:rPr lang="cs-CZ" dirty="0"/>
              <a:t>	                   Lepší uživatelská zkušenost</a:t>
            </a:r>
          </a:p>
          <a:p>
            <a:r>
              <a:rPr lang="cs-CZ" dirty="0"/>
              <a:t>	                   Zvýšený zájem o knihy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Plán</a:t>
            </a:r>
            <a:r>
              <a:rPr lang="en-US" dirty="0"/>
              <a:t> </a:t>
            </a:r>
            <a:r>
              <a:rPr lang="en-US" dirty="0" err="1"/>
              <a:t>rozšíření</a:t>
            </a:r>
            <a:r>
              <a:rPr lang="en-US" dirty="0"/>
              <a:t> IS do </a:t>
            </a:r>
            <a:r>
              <a:rPr lang="en-US" dirty="0" err="1"/>
              <a:t>budoucna</a:t>
            </a:r>
            <a:endParaRPr lang="cs-CZ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2851150"/>
            <a:ext cx="831284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cs-CZ" dirty="0"/>
              <a:t>vylepšení funkcionality našeho IS</a:t>
            </a:r>
          </a:p>
          <a:p>
            <a:pPr lvl="1"/>
            <a:r>
              <a:rPr lang="cs-CZ" dirty="0"/>
              <a:t>zlepšit služby poskytované uživatelům: Půjčování knih</a:t>
            </a:r>
          </a:p>
          <a:p>
            <a:r>
              <a:rPr lang="cs-CZ" dirty="0"/>
              <a:t>				               Dostupnost a rezervace knih</a:t>
            </a:r>
          </a:p>
          <a:p>
            <a:pPr marL="3657600" lvl="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               Umístění knih v knihovně</a:t>
            </a:r>
          </a:p>
          <a:p>
            <a:pPr marL="3657600" lvl="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cs-CZ" dirty="0"/>
              <a:t>               Účet pro čtenáře</a:t>
            </a:r>
          </a:p>
          <a:p>
            <a:pPr lvl="1"/>
            <a:endParaRPr lang="en-US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knih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292459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ID </a:t>
            </a:r>
            <a:r>
              <a:rPr lang="en-US" dirty="0" err="1"/>
              <a:t>knihy</a:t>
            </a:r>
          </a:p>
          <a:p>
            <a:pPr lvl="1"/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díla</a:t>
            </a:r>
            <a:endParaRPr lang="en-US" dirty="0"/>
          </a:p>
          <a:p>
            <a:pPr lvl="1"/>
            <a:r>
              <a:rPr lang="en-US" dirty="0" err="1"/>
              <a:t>Žánr</a:t>
            </a:r>
            <a:endParaRPr lang="en-US" dirty="0"/>
          </a:p>
          <a:p>
            <a:pPr lvl="1"/>
            <a:r>
              <a:rPr lang="en-US" dirty="0"/>
              <a:t>Rok </a:t>
            </a:r>
            <a:r>
              <a:rPr lang="en-US" dirty="0" err="1"/>
              <a:t>vydání</a:t>
            </a:r>
          </a:p>
          <a:p>
            <a:pPr lvl="1"/>
            <a:r>
              <a:rPr lang="en-US" dirty="0" err="1"/>
              <a:t>Obsah</a:t>
            </a:r>
            <a:endParaRPr lang="en-US" dirty="0"/>
          </a:p>
          <a:p>
            <a:pPr lvl="1"/>
            <a:r>
              <a:rPr lang="en-US" dirty="0"/>
              <a:t>Odkaz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Funkce</a:t>
            </a:r>
            <a:endParaRPr lang="cs-CZ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292459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85750"/>
            <a:r>
              <a:rPr lang="en-US" dirty="0" err="1"/>
              <a:t>Vytvoření</a:t>
            </a:r>
            <a:r>
              <a:rPr lang="en-US" dirty="0"/>
              <a:t> </a:t>
            </a:r>
            <a:r>
              <a:rPr lang="en-US" dirty="0" err="1"/>
              <a:t>knihy</a:t>
            </a:r>
          </a:p>
          <a:p>
            <a:pPr marL="514350" lvl="1" indent="-285750"/>
            <a:r>
              <a:rPr lang="en-US" dirty="0" err="1"/>
              <a:t>Úprava</a:t>
            </a:r>
            <a:r>
              <a:rPr lang="en-US" dirty="0"/>
              <a:t> </a:t>
            </a:r>
            <a:r>
              <a:rPr lang="en-US" dirty="0" err="1"/>
              <a:t>knihy</a:t>
            </a:r>
          </a:p>
          <a:p>
            <a:pPr marL="514350" lvl="1" indent="-285750"/>
            <a:r>
              <a:rPr lang="en-US" dirty="0" err="1"/>
              <a:t>Odstranění</a:t>
            </a:r>
            <a:r>
              <a:rPr lang="en-US" dirty="0"/>
              <a:t> </a:t>
            </a:r>
            <a:r>
              <a:rPr lang="en-US" dirty="0" err="1"/>
              <a:t>knihy</a:t>
            </a:r>
          </a:p>
          <a:p>
            <a:pPr marL="514350" lvl="1" indent="-285750"/>
            <a:r>
              <a:rPr lang="en-US" dirty="0" err="1"/>
              <a:t>Zobrazení</a:t>
            </a:r>
            <a:r>
              <a:rPr lang="en-US" dirty="0"/>
              <a:t> </a:t>
            </a:r>
            <a:r>
              <a:rPr lang="en-US" dirty="0" err="1"/>
              <a:t>detailu</a:t>
            </a:r>
          </a:p>
          <a:p>
            <a:pPr marL="514350" lvl="1" indent="-285750"/>
            <a:r>
              <a:rPr lang="en-US" dirty="0" err="1"/>
              <a:t>Vyskakovací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s </a:t>
            </a:r>
            <a:r>
              <a:rPr lang="en-US" dirty="0" err="1"/>
              <a:t>podrobnostmi</a:t>
            </a:r>
          </a:p>
          <a:p>
            <a:pPr marL="514350" lvl="1" indent="-285750"/>
            <a:r>
              <a:rPr lang="en-US" dirty="0" err="1"/>
              <a:t>Vyhledávání</a:t>
            </a:r>
            <a:r>
              <a:rPr lang="en-US" dirty="0"/>
              <a:t> </a:t>
            </a:r>
            <a:r>
              <a:rPr lang="en-US" dirty="0" err="1"/>
              <a:t>knih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Grafika, Písmo, logo, symbol&#10;&#10;Popis se vygeneroval automaticky.">
            <a:extLst>
              <a:ext uri="{FF2B5EF4-FFF2-40B4-BE49-F238E27FC236}">
                <a16:creationId xmlns:a16="http://schemas.microsoft.com/office/drawing/2014/main" id="{8D3F88EF-5024-A1D4-7C65-CA3D1F4C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801" y="3982072"/>
            <a:ext cx="2995267" cy="1963945"/>
          </a:xfrm>
          <a:prstGeom prst="rect">
            <a:avLst/>
          </a:prstGeom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5B7DD2F-D1DB-1233-2A38-980DB31AF36C}"/>
              </a:ext>
            </a:extLst>
          </p:cNvPr>
          <p:cNvSpPr txBox="1">
            <a:spLocks/>
          </p:cNvSpPr>
          <p:nvPr/>
        </p:nvSpPr>
        <p:spPr>
          <a:xfrm>
            <a:off x="6991834" y="2588591"/>
            <a:ext cx="3244851" cy="350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n-lt"/>
                <a:cs typeface="+mn-lt"/>
              </a:rPr>
              <a:t>Frontend</a:t>
            </a:r>
          </a:p>
          <a:p>
            <a:pPr lvl="1"/>
            <a:r>
              <a:rPr lang="en-US" dirty="0"/>
              <a:t>React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10" name="Obrázek 9" descr="Obsah obrázku Grafika, grafický design, design, kreativita&#10;&#10;Popis se vygeneroval automaticky.">
            <a:extLst>
              <a:ext uri="{FF2B5EF4-FFF2-40B4-BE49-F238E27FC236}">
                <a16:creationId xmlns:a16="http://schemas.microsoft.com/office/drawing/2014/main" id="{4550E42D-95C3-2EEC-665B-C9DF6F5C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209" y="3690731"/>
            <a:ext cx="2546626" cy="253558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F3455-E568-40C9-9F4D-8C89F4CD95F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35608" y="2590800"/>
            <a:ext cx="3244851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 algn="ctr">
              <a:buNone/>
            </a:pPr>
            <a:r>
              <a:rPr lang="en-US" dirty="0" err="1"/>
              <a:t>Databáze</a:t>
            </a:r>
            <a:endParaRPr lang="cs-CZ" dirty="0"/>
          </a:p>
          <a:p>
            <a:pPr lvl="1"/>
            <a:r>
              <a:rPr lang="en-US" dirty="0"/>
              <a:t>MongoDB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Obrázek 4" descr="Obsah obrázku snímek obrazovky, zelené, Grafika, design&#10;&#10;Popis se vygeneroval automaticky.">
            <a:extLst>
              <a:ext uri="{FF2B5EF4-FFF2-40B4-BE49-F238E27FC236}">
                <a16:creationId xmlns:a16="http://schemas.microsoft.com/office/drawing/2014/main" id="{61F5FB18-50A9-BA89-E456-EE94FC61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23" y="3558208"/>
            <a:ext cx="2355320" cy="278958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292459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 algn="ctr">
              <a:buNone/>
            </a:pPr>
            <a:r>
              <a:rPr lang="en-US" dirty="0"/>
              <a:t>Backend</a:t>
            </a:r>
            <a:endParaRPr lang="cs-CZ" dirty="0"/>
          </a:p>
          <a:p>
            <a:pPr lvl="1"/>
            <a:r>
              <a:rPr lang="en-US" dirty="0"/>
              <a:t>Node.js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Technologie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84656"/>
            <a:ext cx="9389288" cy="136245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WIREFRAMY</a:t>
            </a:r>
            <a:endParaRPr lang="cs-CZ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C7C02C0-E649-A5D6-233A-1C133268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6" y="657706"/>
            <a:ext cx="3647519" cy="207146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6848DE4-0372-E133-B346-D569D463E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758" y="646613"/>
            <a:ext cx="3647519" cy="207316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2CE9518-4699-0CA7-ED18-5121F1A16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943" y="636365"/>
            <a:ext cx="3647519" cy="209365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6C93DEE-EE49-56F7-B285-CE7ADE69A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26" y="2729925"/>
            <a:ext cx="3636932" cy="2068544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47103EC-7552-7B73-EDDD-4BC5182AD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194" y="2719776"/>
            <a:ext cx="3647519" cy="2090047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F3D039E-ECA2-81CF-7B3E-10C97E5B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656" y="2759110"/>
            <a:ext cx="3604092" cy="2039359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EFC81609-C42D-9732-99D8-9ABB631DA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218" y="4798469"/>
            <a:ext cx="3564584" cy="2004395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722579D6-A646-4963-9E6A-33AED30D7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371" y="4772021"/>
            <a:ext cx="3532558" cy="20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41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205</Words>
  <Application>Microsoft Office PowerPoint</Application>
  <PresentationFormat>Širokoúhlá obrazovka</PresentationFormat>
  <Paragraphs>68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Söhne</vt:lpstr>
      <vt:lpstr>Custom</vt:lpstr>
      <vt:lpstr>Knihovna</vt:lpstr>
      <vt:lpstr>POPIS SYSTÉMU</vt:lpstr>
      <vt:lpstr>Aktuální stav</vt:lpstr>
      <vt:lpstr>Analýza budoucího stavu</vt:lpstr>
      <vt:lpstr>Plán rozšíření IS do budoucna</vt:lpstr>
      <vt:lpstr>Parametry knih</vt:lpstr>
      <vt:lpstr>Funkce</vt:lpstr>
      <vt:lpstr>Technologie</vt:lpstr>
      <vt:lpstr>WIREFRAMY</vt:lpstr>
      <vt:lpstr>Diagramy </vt:lpstr>
      <vt:lpstr>Děkujeme za 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Michaela</dc:creator>
  <cp:lastModifiedBy>Luptovec Andrej</cp:lastModifiedBy>
  <cp:revision>166</cp:revision>
  <dcterms:created xsi:type="dcterms:W3CDTF">2024-05-07T20:05:43Z</dcterms:created>
  <dcterms:modified xsi:type="dcterms:W3CDTF">2024-05-13T14:13:16Z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