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CC"/>
    <a:srgbClr val="66FF33"/>
    <a:srgbClr val="66FFCC"/>
    <a:srgbClr val="00FF99"/>
    <a:srgbClr val="FF33CC"/>
    <a:srgbClr val="FDFEF0"/>
    <a:srgbClr val="F8FBD3"/>
    <a:srgbClr val="DC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47071-CA5F-4424-9CDD-F463126C5F0F}" v="21" dt="2023-10-30T22:32:22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82" autoAdjust="0"/>
    <p:restoredTop sz="94660"/>
  </p:normalViewPr>
  <p:slideViewPr>
    <p:cSldViewPr>
      <p:cViewPr varScale="1">
        <p:scale>
          <a:sx n="17" d="100"/>
          <a:sy n="17" d="100"/>
        </p:scale>
        <p:origin x="1794" y="1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2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7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C469-2410-4918-AF3E-716C17CCC89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550658" y="419971"/>
            <a:ext cx="2063714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-476250" algn="ctr" defTabSz="950913"/>
            <a:r>
              <a:rPr lang="pt-BR" sz="110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Análise de dados da relação entre PIB e taxa de desemprego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423062" y="3676730"/>
            <a:ext cx="9965216" cy="101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6000" b="1" dirty="0">
                <a:latin typeface="Arial" pitchFamily="34" charset="0"/>
                <a:cs typeface="Arial" pitchFamily="34" charset="0"/>
              </a:rPr>
              <a:t>Júlia Vassimon da Silva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749499" y="11258249"/>
            <a:ext cx="14570472" cy="7381221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4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06" name="Retângulo de cantos arredondados 505"/>
          <p:cNvSpPr/>
          <p:nvPr/>
        </p:nvSpPr>
        <p:spPr>
          <a:xfrm>
            <a:off x="17117944" y="38428040"/>
            <a:ext cx="14099449" cy="3624932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just"/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8" name="Text Box 2"/>
          <p:cNvSpPr txBox="1">
            <a:spLocks noChangeArrowheads="1"/>
          </p:cNvSpPr>
          <p:nvPr/>
        </p:nvSpPr>
        <p:spPr bwMode="auto">
          <a:xfrm>
            <a:off x="776852" y="7713201"/>
            <a:ext cx="14695698" cy="13271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Introdução</a:t>
            </a: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686886" y="27222775"/>
            <a:ext cx="14695698" cy="13271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Metodologia</a:t>
            </a:r>
          </a:p>
        </p:txBody>
      </p:sp>
      <p:sp>
        <p:nvSpPr>
          <p:cNvPr id="275" name="Retângulo de cantos arredondados 6"/>
          <p:cNvSpPr/>
          <p:nvPr/>
        </p:nvSpPr>
        <p:spPr>
          <a:xfrm>
            <a:off x="-12510414" y="57904439"/>
            <a:ext cx="25205897" cy="4173202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4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749499" y="16590707"/>
            <a:ext cx="14695698" cy="13271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Big Data </a:t>
            </a: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 Regressão Linear</a:t>
            </a:r>
          </a:p>
        </p:txBody>
      </p:sp>
      <p:sp>
        <p:nvSpPr>
          <p:cNvPr id="278" name="Retângulo de cantos arredondados 6"/>
          <p:cNvSpPr/>
          <p:nvPr/>
        </p:nvSpPr>
        <p:spPr>
          <a:xfrm>
            <a:off x="839465" y="21274432"/>
            <a:ext cx="14570472" cy="7381221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4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7" name="Retângulo de cantos arredondados 6"/>
          <p:cNvSpPr/>
          <p:nvPr/>
        </p:nvSpPr>
        <p:spPr>
          <a:xfrm>
            <a:off x="16628006" y="8575322"/>
            <a:ext cx="14695698" cy="7381221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endParaRPr lang="pt-BR" sz="4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8" name="Text Box 2"/>
          <p:cNvSpPr txBox="1">
            <a:spLocks noChangeArrowheads="1"/>
          </p:cNvSpPr>
          <p:nvPr/>
        </p:nvSpPr>
        <p:spPr bwMode="auto">
          <a:xfrm>
            <a:off x="16388064" y="6437899"/>
            <a:ext cx="14695698" cy="25582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 da Regressão Linear com Python</a:t>
            </a:r>
          </a:p>
        </p:txBody>
      </p:sp>
      <p:sp>
        <p:nvSpPr>
          <p:cNvPr id="290" name="Text Box 2"/>
          <p:cNvSpPr txBox="1">
            <a:spLocks noChangeArrowheads="1"/>
          </p:cNvSpPr>
          <p:nvPr/>
        </p:nvSpPr>
        <p:spPr bwMode="auto">
          <a:xfrm>
            <a:off x="15995758" y="37959633"/>
            <a:ext cx="14695698" cy="13271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Referências</a:t>
            </a:r>
          </a:p>
        </p:txBody>
      </p:sp>
      <p:sp>
        <p:nvSpPr>
          <p:cNvPr id="291" name="Retângulo de cantos arredondados 6"/>
          <p:cNvSpPr/>
          <p:nvPr/>
        </p:nvSpPr>
        <p:spPr>
          <a:xfrm>
            <a:off x="17344181" y="29089457"/>
            <a:ext cx="14570472" cy="7381221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4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34" name="Picture 10" descr="Artplan assume conta da Estác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t="7183" r="18037"/>
          <a:stretch/>
        </p:blipFill>
        <p:spPr bwMode="auto">
          <a:xfrm>
            <a:off x="27923603" y="40240506"/>
            <a:ext cx="2976211" cy="26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7D9DE5-E30F-43CA-8F57-934A0FC4E752}"/>
              </a:ext>
            </a:extLst>
          </p:cNvPr>
          <p:cNvSpPr txBox="1"/>
          <p:nvPr/>
        </p:nvSpPr>
        <p:spPr>
          <a:xfrm flipH="1">
            <a:off x="806532" y="9525660"/>
            <a:ext cx="14647797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5000" dirty="0"/>
              <a:t>Este trabalho de extensão, é apresentado a disciplina extensionista de Tópicos de Big Data, tem por objetivo apresentar uma analise de dados de Regressão Simples, bem como uma análise descritiva sobre a seguinte problemática: o impacto do crescimento econômico (representado pelo PIB) nas taxas de desemprego entre 1990 até 2016 no Brasil.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F862DE-31EF-4582-8723-D0387DB15D09}"/>
              </a:ext>
            </a:extLst>
          </p:cNvPr>
          <p:cNvSpPr txBox="1"/>
          <p:nvPr/>
        </p:nvSpPr>
        <p:spPr>
          <a:xfrm>
            <a:off x="806476" y="18560842"/>
            <a:ext cx="13909620" cy="85561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5000" dirty="0"/>
              <a:t>Big Data é um termo que trata sobre grandes conjuntos de dados que precisam ser processados e armazenados. Isso inclui que os dados são volumosos, variados em formatos e gerados a uma velocidade rápida. A análise de Big Data refere-se a métodos, ferramentas e aplicativos usados para coletar, processar e extrair insights de conjuntos de dados variados, de alto volume e alta velocidade. Regressão linear é uma técnica de análise de dados que prevê o valor de dados desconhecidos usando outro valor de dados relacionado e conhecido.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1B1E95-6FC6-4CEA-A049-E94ECC50DCE8}"/>
              </a:ext>
            </a:extLst>
          </p:cNvPr>
          <p:cNvSpPr txBox="1"/>
          <p:nvPr/>
        </p:nvSpPr>
        <p:spPr>
          <a:xfrm>
            <a:off x="2932350" y="36091720"/>
            <a:ext cx="184731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C6EC85-B2F9-402A-8A30-3B1F7088A4F7}"/>
              </a:ext>
            </a:extLst>
          </p:cNvPr>
          <p:cNvSpPr txBox="1"/>
          <p:nvPr/>
        </p:nvSpPr>
        <p:spPr>
          <a:xfrm>
            <a:off x="776852" y="28906906"/>
            <a:ext cx="13503752" cy="85561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5000" dirty="0"/>
              <a:t>Neste trabalho usamos a linguagem de programação Python, é uma das melhores linguagens para ciência de dados, mas Python também é usado em aplicações da Web, desenvolvimento de software e </a:t>
            </a:r>
            <a:r>
              <a:rPr lang="pt-BR" sz="5000" dirty="0" err="1"/>
              <a:t>machine</a:t>
            </a:r>
            <a:r>
              <a:rPr lang="pt-BR" sz="5000" dirty="0"/>
              <a:t> </a:t>
            </a:r>
            <a:r>
              <a:rPr lang="pt-BR" sz="5000" dirty="0" err="1"/>
              <a:t>learning</a:t>
            </a:r>
            <a:r>
              <a:rPr lang="pt-BR" sz="5000" dirty="0"/>
              <a:t>. Todas as linguagens de programação têm bibliotecas que é uma coleção de recursos para auxiliar o programador. As bibliotecas usadas foram Pandas, </a:t>
            </a:r>
            <a:r>
              <a:rPr lang="pt-BR" sz="5000" dirty="0" err="1"/>
              <a:t>Numpy</a:t>
            </a:r>
            <a:r>
              <a:rPr lang="pt-BR" sz="5000" dirty="0"/>
              <a:t>, </a:t>
            </a:r>
            <a:r>
              <a:rPr lang="pt-BR" sz="5000" dirty="0" err="1"/>
              <a:t>LinearRegression</a:t>
            </a:r>
            <a:r>
              <a:rPr lang="pt-BR" sz="5000" dirty="0"/>
              <a:t> e </a:t>
            </a:r>
            <a:r>
              <a:rPr lang="pt-BR" sz="5000" dirty="0" err="1"/>
              <a:t>matplotlib</a:t>
            </a:r>
            <a:r>
              <a:rPr lang="pt-BR" sz="5000" dirty="0"/>
              <a:t>, exemplo de utilização é a limpeza de dados da tabela dos dados. 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28E851-2966-4FF7-83C5-F9298A5DCB63}"/>
              </a:ext>
            </a:extLst>
          </p:cNvPr>
          <p:cNvSpPr txBox="1"/>
          <p:nvPr/>
        </p:nvSpPr>
        <p:spPr>
          <a:xfrm>
            <a:off x="16388064" y="9224280"/>
            <a:ext cx="14543335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5000" dirty="0"/>
              <a:t>A análise de regressão linear é realizada para modelar a relação entre o PIB e a taxa de desemprego. Em seguida, são calculadas as estatísticas descritivas para o PIB e taxa de desemprego, incluindo média, mediana, moda e desvio de padrão. Isso nos ajuda a compreender a distribuição e as tendências ao longo do período estudado.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E23BEF-DEF9-4205-8858-6CE09075988C}"/>
              </a:ext>
            </a:extLst>
          </p:cNvPr>
          <p:cNvSpPr txBox="1"/>
          <p:nvPr/>
        </p:nvSpPr>
        <p:spPr>
          <a:xfrm>
            <a:off x="16388064" y="21640163"/>
            <a:ext cx="1164746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5000" dirty="0"/>
              <a:t>O gráfico informativo que ilustra a relação entre o PIB e a Taxa de Desemprego. A linha de regressão e os pontos de dados ajudam a visualizar as mudanças ao longo dos anos.</a:t>
            </a:r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11DA5BB2-BB8A-4F8B-87DF-84A4809C50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33280" y="25285871"/>
            <a:ext cx="13555634" cy="86747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37E926-B63E-4013-8581-EA83D0E5E2BA}"/>
              </a:ext>
            </a:extLst>
          </p:cNvPr>
          <p:cNvSpPr txBox="1"/>
          <p:nvPr/>
        </p:nvSpPr>
        <p:spPr>
          <a:xfrm flipH="1">
            <a:off x="16320162" y="34590275"/>
            <a:ext cx="12788736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5000" dirty="0"/>
              <a:t>Podemos ver que o resultado da regressão linear simples, nesse gráfico, mostra que a taxa de desemprego cresce junto com o crescimento econômico 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139BDE-5069-432D-B7F0-36DCEEFD5BB2}"/>
              </a:ext>
            </a:extLst>
          </p:cNvPr>
          <p:cNvSpPr txBox="1"/>
          <p:nvPr/>
        </p:nvSpPr>
        <p:spPr>
          <a:xfrm>
            <a:off x="16320162" y="39572840"/>
            <a:ext cx="12562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/>
              <a:t>Bibliografia: </a:t>
            </a:r>
            <a:r>
              <a:rPr lang="pt-BR" sz="4500" dirty="0" err="1"/>
              <a:t>Cetax</a:t>
            </a:r>
            <a:r>
              <a:rPr lang="pt-BR" sz="4500" dirty="0"/>
              <a:t>, Microsoft Azure, </a:t>
            </a:r>
            <a:r>
              <a:rPr lang="pt-BR" sz="4500" dirty="0" err="1"/>
              <a:t>Amazon</a:t>
            </a:r>
            <a:r>
              <a:rPr lang="pt-BR" sz="4500" dirty="0"/>
              <a:t> AWS</a:t>
            </a:r>
          </a:p>
          <a:p>
            <a:r>
              <a:rPr lang="pt-BR" sz="4500" dirty="0"/>
              <a:t>Localização dos dados: IBGE, Folha de são Paulo</a:t>
            </a:r>
          </a:p>
        </p:txBody>
      </p:sp>
      <p:pic>
        <p:nvPicPr>
          <p:cNvPr id="1032" name="Picture 8" descr="SIASS-UFCG | Subsistema Integrado de Atenção à Saúde do Servidor - SIASS |  UFCG - Estatísticas 2017 (Perícia Oficial em Saúde / Vigilância de Ambiente  e Processos de Trabalho)">
            <a:extLst>
              <a:ext uri="{FF2B5EF4-FFF2-40B4-BE49-F238E27FC236}">
                <a16:creationId xmlns:a16="http://schemas.microsoft.com/office/drawing/2014/main" id="{C04A1CA3-890E-47C7-8A3D-50BF7E4D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6" y="488657"/>
            <a:ext cx="9499715" cy="42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786411" y="14555047"/>
            <a:ext cx="1376027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[['PIB']]</a:t>
            </a:r>
          </a:p>
          <a:p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taxa_desemprego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regressao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regressao.fit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coef_angular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regressao.coef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_[0]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coef_linear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regressao.intercept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f'Coeficiente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Angular (A): {coef_angular:.4f}')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f'Coeficiente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Linear (B): {coef_linear:.4f}')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='Dados')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regressao.predict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(X), color='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='Regressão Linear')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('PIB')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('Taxa de Desemprego')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09754" y="38244148"/>
            <a:ext cx="1292112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['taxa de desemprego'] = 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['taxa de desemprego'].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(',', '.', 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str.rstrip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('%').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 / 100 </a:t>
            </a:r>
          </a:p>
          <a:p>
            <a:r>
              <a:rPr lang="pt-BR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df.columns</a:t>
            </a:r>
            <a:r>
              <a:rPr lang="pt-BR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df.columns.str.replace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('taxa de desemprego','</a:t>
            </a:r>
            <a:r>
              <a:rPr lang="pt-BR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taxa_desemprego</a:t>
            </a:r>
            <a:r>
              <a:rPr lang="pt-BR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73449" y="5005772"/>
            <a:ext cx="1532230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500" b="1" dirty="0">
                <a:solidFill>
                  <a:srgbClr val="0070C0"/>
                </a:solidFill>
              </a:rPr>
              <a:t>I Exposição de Projetos de Extensão de Tecnologia da Informação do Campus UNESA </a:t>
            </a:r>
            <a:r>
              <a:rPr lang="pt-BR" sz="5500" b="1" dirty="0" smtClean="0">
                <a:solidFill>
                  <a:srgbClr val="0070C0"/>
                </a:solidFill>
              </a:rPr>
              <a:t>– Niterói. </a:t>
            </a:r>
            <a:r>
              <a:rPr lang="pt-BR" sz="5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Ênfase </a:t>
            </a:r>
            <a:r>
              <a:rPr lang="pt-BR" sz="5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 Análise de Dados em </a:t>
            </a:r>
            <a:r>
              <a:rPr lang="pt-BR" sz="55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 Data</a:t>
            </a:r>
          </a:p>
          <a:p>
            <a:endParaRPr lang="pt-BR" sz="5500" b="1" dirty="0">
              <a:solidFill>
                <a:srgbClr val="0070C0"/>
              </a:solidFill>
            </a:endParaRPr>
          </a:p>
          <a:p>
            <a:endParaRPr lang="pt-BR" dirty="0"/>
          </a:p>
        </p:txBody>
      </p:sp>
      <p:pic>
        <p:nvPicPr>
          <p:cNvPr id="33" name="Picture 2" descr="Adesivo de Parede MAC Niterói - Cole Decore">
            <a:extLst>
              <a:ext uri="{FF2B5EF4-FFF2-40B4-BE49-F238E27FC236}">
                <a16:creationId xmlns:a16="http://schemas.microsoft.com/office/drawing/2014/main" id="{5E52BBD5-1069-AD59-3A42-810CF3070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776"/>
          <a:stretch/>
        </p:blipFill>
        <p:spPr bwMode="auto">
          <a:xfrm>
            <a:off x="16320162" y="3854844"/>
            <a:ext cx="2915702" cy="15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39465" y="37959633"/>
            <a:ext cx="13876631" cy="409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6433280" y="14555047"/>
            <a:ext cx="14466534" cy="7085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5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550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Arial Narrow</vt:lpstr>
      <vt:lpstr>Calibri</vt:lpstr>
      <vt:lpstr>Courier New</vt:lpstr>
      <vt:lpstr>Tema do Office</vt:lpstr>
      <vt:lpstr>Apresentação do PowerPoint</vt:lpstr>
    </vt:vector>
  </TitlesOfParts>
  <Company>Secretaria da Educação, Ciência e Tecnologia - 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 Gama</dc:creator>
  <cp:lastModifiedBy>Aluno</cp:lastModifiedBy>
  <cp:revision>102</cp:revision>
  <dcterms:created xsi:type="dcterms:W3CDTF">2018-02-21T14:38:50Z</dcterms:created>
  <dcterms:modified xsi:type="dcterms:W3CDTF">2023-10-30T23:39:39Z</dcterms:modified>
</cp:coreProperties>
</file>