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67" r:id="rId7"/>
    <p:sldId id="269" r:id="rId8"/>
    <p:sldId id="268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C61F3-ADC1-F344-8E7F-046CC76CA746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7B94A-B121-6B4C-8D87-D666ACE08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8960" y="1045349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1561" y="2924812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636" y="1045349"/>
            <a:ext cx="6792352" cy="1751521"/>
          </a:xfrm>
        </p:spPr>
        <p:txBody>
          <a:bodyPr/>
          <a:lstStyle/>
          <a:p>
            <a:r>
              <a:rPr lang="en-US" dirty="0"/>
              <a:t>Data Analysis with </a:t>
            </a:r>
            <a:br>
              <a:rPr lang="en-US" dirty="0"/>
            </a:br>
            <a:r>
              <a:rPr lang="en-US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61" y="2796870"/>
            <a:ext cx="3517479" cy="2111680"/>
          </a:xfrm>
        </p:spPr>
        <p:txBody>
          <a:bodyPr/>
          <a:lstStyle/>
          <a:p>
            <a:r>
              <a:rPr lang="en-US" sz="1400" dirty="0"/>
              <a:t>Anastasia </a:t>
            </a:r>
            <a:r>
              <a:rPr lang="en-US" sz="1400" dirty="0" err="1"/>
              <a:t>Nikonorova</a:t>
            </a:r>
            <a:endParaRPr lang="en-US" sz="1400" dirty="0"/>
          </a:p>
          <a:p>
            <a:r>
              <a:rPr lang="en-US" sz="1400" dirty="0"/>
              <a:t>Microsoft Student Partner</a:t>
            </a:r>
          </a:p>
          <a:p>
            <a:pPr>
              <a:lnSpc>
                <a:spcPts val="1360"/>
              </a:lnSpc>
            </a:pPr>
            <a:r>
              <a:rPr lang="en-US" sz="1400" dirty="0"/>
              <a:t>City life, Business analyst </a:t>
            </a:r>
          </a:p>
          <a:p>
            <a:pPr>
              <a:lnSpc>
                <a:spcPts val="1360"/>
              </a:lnSpc>
            </a:pPr>
            <a:r>
              <a:rPr lang="en-US" sz="1400" dirty="0"/>
              <a:t>a.nikonorova@clcorp.ru</a:t>
            </a:r>
          </a:p>
          <a:p>
            <a:pPr>
              <a:lnSpc>
                <a:spcPts val="1360"/>
              </a:lnSpc>
            </a:pPr>
            <a:r>
              <a:rPr lang="en-US" sz="1400" dirty="0" err="1"/>
              <a:t>cl.World</a:t>
            </a:r>
            <a:endParaRPr lang="en-US" sz="1400" dirty="0"/>
          </a:p>
          <a:p>
            <a:pPr>
              <a:lnSpc>
                <a:spcPts val="1360"/>
              </a:lnSpc>
            </a:pPr>
            <a:endParaRPr lang="en-US" sz="1400" dirty="0"/>
          </a:p>
          <a:p>
            <a:r>
              <a:rPr lang="en-US" sz="1400" dirty="0"/>
              <a:t>Julia </a:t>
            </a:r>
            <a:r>
              <a:rPr lang="en-US" sz="1400" dirty="0" err="1"/>
              <a:t>Valentinova</a:t>
            </a:r>
            <a:endParaRPr lang="ru-RU" sz="1400" dirty="0"/>
          </a:p>
          <a:p>
            <a:r>
              <a:rPr lang="en-US" sz="1400" dirty="0"/>
              <a:t>Microsoft Student Partner</a:t>
            </a:r>
          </a:p>
          <a:p>
            <a:r>
              <a:rPr lang="en-US" sz="1400" dirty="0"/>
              <a:t>julia.vav@gmail.com</a:t>
            </a:r>
            <a:endParaRPr lang="ru-RU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" y="925513"/>
            <a:ext cx="1649506" cy="17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225425" y="925513"/>
            <a:ext cx="2864635" cy="35544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Power BI Desktop</a:t>
            </a:r>
            <a:endParaRPr lang="en-US" sz="1800" dirty="0"/>
          </a:p>
          <a:p>
            <a:pPr>
              <a:lnSpc>
                <a:spcPts val="1660"/>
              </a:lnSpc>
            </a:pPr>
            <a:r>
              <a:rPr lang="en-US" sz="1600" dirty="0"/>
              <a:t>Hundreds of data sources</a:t>
            </a:r>
            <a:endParaRPr lang="ru-RU" sz="1600" dirty="0"/>
          </a:p>
          <a:p>
            <a:pPr>
              <a:lnSpc>
                <a:spcPts val="1660"/>
              </a:lnSpc>
            </a:pPr>
            <a:r>
              <a:rPr lang="en-US" sz="1600" dirty="0"/>
              <a:t>Data processing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Custom visualizations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Direct connection with DB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Relationships between tables</a:t>
            </a:r>
          </a:p>
          <a:p>
            <a:pPr>
              <a:lnSpc>
                <a:spcPts val="1660"/>
              </a:lnSpc>
            </a:pPr>
            <a:r>
              <a:rPr lang="en-US" sz="1600" dirty="0" err="1"/>
              <a:t>Dax</a:t>
            </a:r>
            <a:r>
              <a:rPr lang="en-US" sz="1600" dirty="0"/>
              <a:t> and </a:t>
            </a:r>
            <a:r>
              <a:rPr lang="en-US" sz="1600" dirty="0" err="1"/>
              <a:t>PowerQuery</a:t>
            </a:r>
            <a:r>
              <a:rPr lang="en-US" sz="1600" dirty="0"/>
              <a:t> scripts</a:t>
            </a:r>
          </a:p>
          <a:p>
            <a:pPr>
              <a:lnSpc>
                <a:spcPts val="1660"/>
              </a:lnSpc>
            </a:pPr>
            <a:endParaRPr lang="ru-RU" sz="1800" dirty="0"/>
          </a:p>
          <a:p>
            <a:pPr>
              <a:lnSpc>
                <a:spcPts val="1660"/>
              </a:lnSpc>
            </a:pPr>
            <a:endParaRPr lang="en-US" sz="1800" dirty="0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52353" y="925513"/>
            <a:ext cx="2864635" cy="35544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Power BI Premium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Gain dedicated capacity you allocate, scale, and control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Publish reports on-premises with Power BI Report Server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Unlock more capacity and higher limits for your Pro users</a:t>
            </a:r>
          </a:p>
          <a:p>
            <a:pPr>
              <a:lnSpc>
                <a:spcPts val="1660"/>
              </a:lnSpc>
            </a:pP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3142760" y="925513"/>
            <a:ext cx="2864635" cy="35544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Power BI Pro</a:t>
            </a:r>
            <a:endParaRPr lang="en-US" sz="1800" dirty="0"/>
          </a:p>
          <a:p>
            <a:pPr>
              <a:lnSpc>
                <a:spcPts val="1660"/>
              </a:lnSpc>
            </a:pPr>
            <a:r>
              <a:rPr lang="en-US" sz="1600" dirty="0"/>
              <a:t>Dashboards that deliver a 360-degree, real-time view of the business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Keep data up-to-date automatically</a:t>
            </a:r>
          </a:p>
          <a:p>
            <a:pPr>
              <a:lnSpc>
                <a:spcPts val="1660"/>
              </a:lnSpc>
            </a:pPr>
            <a:r>
              <a:rPr lang="en-US" sz="1600" dirty="0"/>
              <a:t>Collaborate on shared data with your team</a:t>
            </a:r>
            <a:endParaRPr lang="ru-RU" sz="1600" dirty="0"/>
          </a:p>
          <a:p>
            <a:pPr>
              <a:lnSpc>
                <a:spcPts val="1660"/>
              </a:lnSpc>
            </a:pPr>
            <a:r>
              <a:rPr lang="en-US" sz="1600" dirty="0"/>
              <a:t>Control data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223" y="4172152"/>
            <a:ext cx="545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*Also there is a mobile and web versions for accessing data at any time.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4598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Structure</a:t>
            </a:r>
            <a:r>
              <a:rPr lang="ru-RU" dirty="0"/>
              <a:t> </a:t>
            </a:r>
            <a:r>
              <a:rPr lang="en-US" dirty="0"/>
              <a:t>of</a:t>
            </a:r>
            <a:r>
              <a:rPr lang="ru-RU" dirty="0"/>
              <a:t> </a:t>
            </a:r>
            <a:r>
              <a:rPr lang="en-US" dirty="0"/>
              <a:t>connections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7" y="925513"/>
            <a:ext cx="7616597" cy="3554412"/>
          </a:xfr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86D5CB-81FD-44FA-8EC4-E335B347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5291C8D-0D72-4ED3-8230-E0B0C610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42" y="925513"/>
            <a:ext cx="5515466" cy="3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27" y="2014868"/>
            <a:ext cx="1124099" cy="11240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07" y="2014869"/>
            <a:ext cx="1124099" cy="11240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77" y="2014870"/>
            <a:ext cx="1124099" cy="11240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9691" y="323229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Import using SQL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29911" y="3232298"/>
            <a:ext cx="13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DirectQuery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241221" y="3232298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 BI Gateway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7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кот png">
            <a:extLst>
              <a:ext uri="{FF2B5EF4-FFF2-40B4-BE49-F238E27FC236}">
                <a16:creationId xmlns:a16="http://schemas.microsoft.com/office/drawing/2014/main" id="{8F143D77-2C2A-47F2-A1ED-747BFF8A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55105"/>
            <a:ext cx="5330190" cy="463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216955-9EEC-445B-A034-32048A3D98A4}"/>
              </a:ext>
            </a:extLst>
          </p:cNvPr>
          <p:cNvSpPr txBox="1"/>
          <p:nvPr/>
        </p:nvSpPr>
        <p:spPr>
          <a:xfrm>
            <a:off x="541020" y="1394460"/>
            <a:ext cx="4162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2F2F2"/>
                </a:solidFill>
                <a:latin typeface="Segoe UI (Основной текст)"/>
              </a:rPr>
              <a:t>Thank you for your </a:t>
            </a:r>
          </a:p>
          <a:p>
            <a:r>
              <a:rPr lang="en-US" sz="3600" dirty="0">
                <a:solidFill>
                  <a:srgbClr val="F2F2F2"/>
                </a:solidFill>
                <a:latin typeface="Segoe UI (Основной текст)"/>
              </a:rPr>
              <a:t>attention!</a:t>
            </a:r>
            <a:endParaRPr lang="ru-RU" sz="3600" dirty="0">
              <a:solidFill>
                <a:srgbClr val="F2F2F2"/>
              </a:solidFill>
              <a:latin typeface="Segoe U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  <LastSharedByUser xmlns="c7d759ad-c71d-4e7a-8896-957c2805ad24">dominiqg@microsoft.com</LastSharedByUser>
    <SharedWithUsers xmlns="c7d759ad-c71d-4e7a-8896-957c2805ad24">
      <UserInfo>
        <DisplayName>Jennifer Ritzinger</DisplayName>
        <AccountId>1315</AccountId>
        <AccountType/>
      </UserInfo>
    </SharedWithUsers>
    <LastSharedByTime xmlns="c7d759ad-c71d-4e7a-8896-957c2805ad24">2016-09-01T23:12:12+00:00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8" ma:contentTypeDescription="Create a new document." ma:contentTypeScope="" ma:versionID="a7bcb3cc25dff6fa6b97b88529012b00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0084053d35cfee2138f656b937db1566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5AF93E-4D9F-45A6-AD04-709345630236}">
  <ds:schemaRefs>
    <ds:schemaRef ds:uri="http://purl.org/dc/terms/"/>
    <ds:schemaRef ds:uri="3fce3ed0-24d1-45d0-8014-96f22eb6b0fb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bd1dd4f-7f1a-4b60-b24c-ce56e0497876"/>
    <ds:schemaRef ds:uri="c7d759ad-c71d-4e7a-8896-957c2805ad2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C7DE61-2376-49FE-95DB-2C9FCF5F9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154</Words>
  <Application>Microsoft Office PowerPoint</Application>
  <PresentationFormat>Экран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(Основной текст)</vt:lpstr>
      <vt:lpstr>Segoe UI Light</vt:lpstr>
      <vt:lpstr>Office Theme</vt:lpstr>
      <vt:lpstr>Data Analysis with  Power BI</vt:lpstr>
      <vt:lpstr>Versions</vt:lpstr>
      <vt:lpstr>Structure of connections</vt:lpstr>
      <vt:lpstr>Sources</vt:lpstr>
      <vt:lpstr>Connecting to the database</vt:lpstr>
      <vt:lpstr>Презентация PowerPoint</vt:lpstr>
    </vt:vector>
  </TitlesOfParts>
  <Company>Prentice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Hanson</dc:creator>
  <cp:lastModifiedBy>Юлия Валентинова</cp:lastModifiedBy>
  <cp:revision>61</cp:revision>
  <dcterms:created xsi:type="dcterms:W3CDTF">2016-07-11T14:56:12Z</dcterms:created>
  <dcterms:modified xsi:type="dcterms:W3CDTF">2017-10-12T17:03:52Z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