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91" r:id="rId8"/>
    <p:sldId id="297" r:id="rId9"/>
    <p:sldId id="262" r:id="rId10"/>
    <p:sldId id="264" r:id="rId11"/>
    <p:sldId id="265" r:id="rId12"/>
    <p:sldId id="295" r:id="rId13"/>
    <p:sldId id="269" r:id="rId14"/>
    <p:sldId id="266" r:id="rId15"/>
    <p:sldId id="267" r:id="rId16"/>
    <p:sldId id="268" r:id="rId17"/>
    <p:sldId id="272" r:id="rId18"/>
    <p:sldId id="273" r:id="rId19"/>
    <p:sldId id="271" r:id="rId20"/>
    <p:sldId id="274" r:id="rId21"/>
    <p:sldId id="270" r:id="rId22"/>
    <p:sldId id="275" r:id="rId23"/>
    <p:sldId id="278" r:id="rId24"/>
    <p:sldId id="277" r:id="rId25"/>
    <p:sldId id="287" r:id="rId26"/>
    <p:sldId id="286" r:id="rId27"/>
    <p:sldId id="276" r:id="rId28"/>
    <p:sldId id="279" r:id="rId29"/>
    <p:sldId id="281" r:id="rId30"/>
    <p:sldId id="282" r:id="rId31"/>
    <p:sldId id="290" r:id="rId32"/>
    <p:sldId id="283" r:id="rId33"/>
    <p:sldId id="284" r:id="rId34"/>
    <p:sldId id="292" r:id="rId35"/>
    <p:sldId id="293" r:id="rId36"/>
    <p:sldId id="285" r:id="rId37"/>
    <p:sldId id="289" r:id="rId38"/>
    <p:sldId id="288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 showGuides="1">
      <p:cViewPr varScale="1">
        <p:scale>
          <a:sx n="113" d="100"/>
          <a:sy n="113" d="100"/>
        </p:scale>
        <p:origin x="5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F7A9-53B3-5243-8C71-15FA3D15B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12DAC-9FF3-B244-B648-288B9CCA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26F4-AD08-B045-BB19-6BB160F5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893C-0F65-F64C-870B-048E0859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B89B-FA28-C34D-A863-D38119F1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FF19-FA5C-D143-8E7D-3621C3F7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BF42A-C2E7-D04A-A547-14CED665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8E5C-C68C-1E4A-BE3B-2277521A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6E0A-5F7E-CE4A-B92F-0D2A9B2C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C302-2087-8F41-992C-2382D55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FE5B7-7439-4D48-9358-78DE3A73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6C01E-3A3B-1F4D-990C-B8530CCC9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64BA-1735-7046-83EC-33E3514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551B-D14E-D641-8904-0409C02B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574B-5392-B44C-8119-60C78BC1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30B1-45E1-A544-B35A-1825AD5D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DA16-B24A-4C40-A599-57A9EFC7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8443-B8A3-3747-8345-E86DCF48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06D3-8523-2F4A-B931-2C0B787E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89EB-204A-2A41-A280-BEF92E71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801-FAB9-BB42-A8FA-D8CE74CF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A2218-AE5A-6A46-80D3-AEE6D84D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70B3-2836-8D46-8DDD-05185FD2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F060-E469-7049-BAD2-03812F2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3CEE-30C3-6643-A517-2321139B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B808-71E5-994E-91CF-0047D3A3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FC7F-5B1D-4E4B-83CE-EF312CAA2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BE0E8-FDBC-C84A-8ACB-53F8CF3F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6F2C-886F-0C42-A8FA-C8E8EFFA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727CE-ABD2-7447-B40D-CD9ED76C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FD130-5B22-2B40-89F5-E0F85C90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F7D5-8D93-D740-B2E6-D1283EF3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FCEC-46ED-4F40-A419-B3AF6132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67E2A-7184-2B40-84C0-9B55A9BC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7089C-9B41-DE49-8217-508C45C2A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DD4BF-AB81-C24E-9E50-6CB0251D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AF902-0127-C148-8003-D894211B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CA489-089D-034B-AC3B-68B238E9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6E09E-AB3F-7443-8C96-2A86AE4B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41AC-DF1C-7343-B76F-D6846134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2D394-96B8-1E4B-B81D-AB9B838C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7C9D-564A-5347-8FE6-AFE9DD05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CB21B-D0C3-7843-9A86-DC66E57A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0192C-8D00-D249-B0BA-726D2865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02077-7FCD-A24C-B668-8CAA460F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6559-11D5-F245-909B-4F89D279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E9C-AC24-2543-A1D0-87C0B5E8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5DC6-7EB5-CB4C-9B14-4BC52E6F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07675-2991-8647-9380-0802BC52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8FE48-7DEA-4443-912A-B17514FF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441E-DA4C-F742-A46D-D1D6F854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9B33-D1E6-6C4B-8FF4-382594DC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8315-141C-0F4B-AD21-878A098B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23AE2-DAE3-BD48-B3BF-1439A14B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BB930-E4C5-004D-971B-F7E88512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3E53A-041E-044C-876D-BBD89E78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1BBCD-D59C-234C-AD21-EC115753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A40D6-6AA1-9B4B-AE97-9B11961F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52013-84D7-AB49-8787-0F576E68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28A4E-B8FF-924D-A9EB-43FB4A5A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CE19-5E06-C44A-ABA0-A74FFB5EF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C6E8-E742-0348-AB08-BF0289A1A7F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FF22-F5C4-0E43-8425-2EA3E91F2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329F-5EEC-9149-AE42-463FAC200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1BA1-A734-DF40-94F9-882950F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61C5-4F75-624A-A846-53C405E37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Coding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445C6-FB98-A04A-A31C-366BEFD55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0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6C8C-6C87-6941-BA25-B1A38A35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D9DA-33DE-F84A-BEEF-D7E6D446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is going to read my code but me…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I’ll remember what I wrote…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Hieroglyphics, Cartouche of Cleopatra | ClipArt ETC | Ancient egypt  projects, Hieroglyphics, Egyptian hieroglyphics">
            <a:extLst>
              <a:ext uri="{FF2B5EF4-FFF2-40B4-BE49-F238E27FC236}">
                <a16:creationId xmlns:a16="http://schemas.microsoft.com/office/drawing/2014/main" id="{46200E58-3279-AF4D-BF09-DD24BF25F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87450" y="2160161"/>
            <a:ext cx="1166136" cy="27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7A931-D656-F34D-A94F-B9CD8CB2517F}"/>
              </a:ext>
            </a:extLst>
          </p:cNvPr>
          <p:cNvSpPr txBox="1"/>
          <p:nvPr/>
        </p:nvSpPr>
        <p:spPr>
          <a:xfrm>
            <a:off x="8809464" y="5029616"/>
            <a:ext cx="347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286075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CA1F-10C6-5148-8140-A7DE91A1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3178-B5B5-AC4C-8EA6-AFF8DB74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and choose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Self-contained</a:t>
            </a:r>
          </a:p>
        </p:txBody>
      </p:sp>
      <p:pic>
        <p:nvPicPr>
          <p:cNvPr id="4" name="Picture 6" descr="Chipotle's Secret Menu Is Amazing">
            <a:extLst>
              <a:ext uri="{FF2B5EF4-FFF2-40B4-BE49-F238E27FC236}">
                <a16:creationId xmlns:a16="http://schemas.microsoft.com/office/drawing/2014/main" id="{9ED74479-18B4-834C-8C26-7C972A49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983" y="2255722"/>
            <a:ext cx="4119599" cy="20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E44D9-DECB-7340-A289-EDA98A4992C1}"/>
              </a:ext>
            </a:extLst>
          </p:cNvPr>
          <p:cNvSpPr txBox="1"/>
          <p:nvPr/>
        </p:nvSpPr>
        <p:spPr>
          <a:xfrm>
            <a:off x="7447402" y="4695079"/>
            <a:ext cx="269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359001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90B3-BC80-8E4E-ACEF-99E2C65E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vs.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81BB-B6FA-F949-944D-FC4BFD4F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bad syntax, your program will not run correctly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have bad style, your program will run, but not look pretty</a:t>
            </a:r>
          </a:p>
          <a:p>
            <a:pPr lvl="1"/>
            <a:r>
              <a:rPr lang="en-US" dirty="0"/>
              <a:t>Python: PEP8</a:t>
            </a:r>
          </a:p>
          <a:p>
            <a:pPr lvl="2"/>
            <a:r>
              <a:rPr lang="en-US" dirty="0"/>
              <a:t>Code Layout</a:t>
            </a:r>
          </a:p>
          <a:p>
            <a:pPr lvl="2"/>
            <a:r>
              <a:rPr lang="en-US" dirty="0"/>
              <a:t>Whitespace</a:t>
            </a:r>
          </a:p>
          <a:p>
            <a:pPr lvl="2"/>
            <a:r>
              <a:rPr lang="en-US" dirty="0"/>
              <a:t>Naming Conventions</a:t>
            </a:r>
          </a:p>
          <a:p>
            <a:pPr lvl="2"/>
            <a:r>
              <a:rPr lang="en-US" dirty="0"/>
              <a:t>Commenting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3EB9-1ECC-3E4B-B2AA-DDB21A98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Guides: An excerpt from Python PEP8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B79C08-A2C2-7D46-802E-7FB580CA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04" y="1924864"/>
            <a:ext cx="11027192" cy="3684200"/>
          </a:xfrm>
        </p:spPr>
      </p:pic>
    </p:spTree>
    <p:extLst>
      <p:ext uri="{BB962C8B-B14F-4D97-AF65-F5344CB8AC3E}">
        <p14:creationId xmlns:p14="http://schemas.microsoft.com/office/powerpoint/2010/main" val="151838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4A8C-59C8-D341-82A4-B90D9FE3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50F9-B73F-FC44-8C5E-C3FAA413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Do’s</a:t>
            </a:r>
          </a:p>
          <a:p>
            <a:pPr lvl="1"/>
            <a:r>
              <a:rPr lang="en-US" dirty="0"/>
              <a:t>camelCase or </a:t>
            </a:r>
            <a:r>
              <a:rPr lang="en-US" dirty="0" err="1"/>
              <a:t>snake_case</a:t>
            </a:r>
            <a:endParaRPr lang="en-US" dirty="0"/>
          </a:p>
          <a:p>
            <a:pPr lvl="1"/>
            <a:r>
              <a:rPr lang="en-US" dirty="0"/>
              <a:t>variables = nouns</a:t>
            </a:r>
          </a:p>
          <a:p>
            <a:pPr lvl="1"/>
            <a:r>
              <a:rPr lang="en-US" dirty="0"/>
              <a:t>functions/methods = verbs</a:t>
            </a:r>
          </a:p>
          <a:p>
            <a:pPr lvl="1"/>
            <a:r>
              <a:rPr lang="en-US" dirty="0"/>
              <a:t>use long names - tab completion</a:t>
            </a:r>
          </a:p>
          <a:p>
            <a:pPr lvl="1"/>
            <a:r>
              <a:rPr lang="en-US" dirty="0"/>
              <a:t>Consistency!</a:t>
            </a:r>
          </a:p>
          <a:p>
            <a:r>
              <a:rPr lang="en-US" dirty="0"/>
              <a:t>Don’ts</a:t>
            </a:r>
          </a:p>
          <a:p>
            <a:pPr lvl="1"/>
            <a:r>
              <a:rPr lang="en-US" dirty="0"/>
              <a:t>one letter names</a:t>
            </a:r>
          </a:p>
          <a:p>
            <a:pPr lvl="1"/>
            <a:r>
              <a:rPr lang="en-US" dirty="0"/>
              <a:t>non-descriptive/ambiguous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2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8202-6640-B74A-8BAB-5776C645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&amp; docstrings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3777-A902-4A43-A94F-0615E1B3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sparingly and only to clarify</a:t>
            </a:r>
          </a:p>
          <a:p>
            <a:r>
              <a:rPr lang="en-US" dirty="0"/>
              <a:t>Your code should be readable enough that you don’t need to comment</a:t>
            </a:r>
          </a:p>
          <a:p>
            <a:r>
              <a:rPr lang="en-US" dirty="0"/>
              <a:t>If you update your code, update your comments</a:t>
            </a:r>
          </a:p>
          <a:p>
            <a:r>
              <a:rPr lang="en-US" dirty="0"/>
              <a:t>Docstrings: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76BAB-9432-7B4A-9804-FCFC5B72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3" y="4380075"/>
            <a:ext cx="9124485" cy="23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75FC-6560-3E4A-9349-2A00F987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Extraction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517992-7440-9E4E-9BDC-CA6E01B7E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376" y="1389605"/>
            <a:ext cx="81661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82F9B-793D-CB47-8463-AB9A5717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" y="3888833"/>
            <a:ext cx="8234772" cy="26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0B80-E040-3B40-A17D-3126ACAC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365125"/>
            <a:ext cx="10762785" cy="1325563"/>
          </a:xfrm>
        </p:spPr>
        <p:txBody>
          <a:bodyPr/>
          <a:lstStyle/>
          <a:p>
            <a:r>
              <a:rPr lang="en-US" dirty="0"/>
              <a:t>Decomposition and Refactoring</a:t>
            </a:r>
          </a:p>
        </p:txBody>
      </p:sp>
      <p:pic>
        <p:nvPicPr>
          <p:cNvPr id="4102" name="Picture 6" descr="Your messy wardrobe tells THIS about your emotional state - Times of India">
            <a:extLst>
              <a:ext uri="{FF2B5EF4-FFF2-40B4-BE49-F238E27FC236}">
                <a16:creationId xmlns:a16="http://schemas.microsoft.com/office/drawing/2014/main" id="{123CD8E9-3CD3-1445-BF8C-B9A214F5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00" y="1740868"/>
            <a:ext cx="4360318" cy="326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lothes png - Clip Art Library">
            <a:extLst>
              <a:ext uri="{FF2B5EF4-FFF2-40B4-BE49-F238E27FC236}">
                <a16:creationId xmlns:a16="http://schemas.microsoft.com/office/drawing/2014/main" id="{4A448C72-F763-9540-85BE-D8BE877E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18" y="1871813"/>
            <a:ext cx="3191882" cy="34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8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FDD7-E339-EA44-85EF-AA028C02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CBD0-C60A-A14F-ADAB-C27656EF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Marie Kondo Folding: Clothes, Shirts, Pants, and More | Shortform Books">
            <a:extLst>
              <a:ext uri="{FF2B5EF4-FFF2-40B4-BE49-F238E27FC236}">
                <a16:creationId xmlns:a16="http://schemas.microsoft.com/office/drawing/2014/main" id="{B9C5A396-F829-0441-81B9-529E6D9A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61" y="2270552"/>
            <a:ext cx="4942115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Is the KonMari Method? - How to Declutter and Organize Like Marie Kondo">
            <a:extLst>
              <a:ext uri="{FF2B5EF4-FFF2-40B4-BE49-F238E27FC236}">
                <a16:creationId xmlns:a16="http://schemas.microsoft.com/office/drawing/2014/main" id="{047104D1-5BB5-B24A-8DC2-14BC7137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7" y="2661638"/>
            <a:ext cx="2106076" cy="21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8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44BF-8A38-CA48-8985-8A267006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CCAC-AC6D-EA40-B136-82A7EE1F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is the splitting of larger functions into smaller functions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Refactoring is a fancy way of say reorganizing code</a:t>
            </a:r>
          </a:p>
        </p:txBody>
      </p:sp>
    </p:spTree>
    <p:extLst>
      <p:ext uri="{BB962C8B-B14F-4D97-AF65-F5344CB8AC3E}">
        <p14:creationId xmlns:p14="http://schemas.microsoft.com/office/powerpoint/2010/main" val="301018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73D8EAE-5108-F84D-AD69-5CD3DFBD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1843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9419F-16B9-7B4D-9F34-CC4F0E06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E74874A-DBDA-BD48-A020-FB78D3FD3D98}"/>
              </a:ext>
            </a:extLst>
          </p:cNvPr>
          <p:cNvSpPr/>
          <p:nvPr/>
        </p:nvSpPr>
        <p:spPr>
          <a:xfrm>
            <a:off x="8498379" y="1843084"/>
            <a:ext cx="3057758" cy="176990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Feb 3</a:t>
            </a:r>
          </a:p>
          <a:p>
            <a:pPr algn="ctr"/>
            <a:r>
              <a:rPr lang="en-US" b="1" dirty="0" err="1"/>
              <a:t>Tensorflow</a:t>
            </a:r>
            <a:endParaRPr lang="en-US" b="1" dirty="0"/>
          </a:p>
          <a:p>
            <a:pPr algn="ctr"/>
            <a:r>
              <a:rPr lang="en-US" dirty="0"/>
              <a:t>Amber Tang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71F4F571-D23C-ED47-8EF0-82A4E52A2F6E}"/>
              </a:ext>
            </a:extLst>
          </p:cNvPr>
          <p:cNvSpPr/>
          <p:nvPr/>
        </p:nvSpPr>
        <p:spPr>
          <a:xfrm>
            <a:off x="635863" y="1843086"/>
            <a:ext cx="3057758" cy="1769907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Dec 2</a:t>
            </a:r>
          </a:p>
          <a:p>
            <a:pPr algn="ctr"/>
            <a:r>
              <a:rPr lang="en-US" b="1" dirty="0"/>
              <a:t>Style and Organization</a:t>
            </a:r>
          </a:p>
          <a:p>
            <a:pPr algn="ctr"/>
            <a:r>
              <a:rPr lang="en-US" dirty="0"/>
              <a:t>Julia Wang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53163B52-C38B-F84D-BEE2-6C282AF9BEDD}"/>
              </a:ext>
            </a:extLst>
          </p:cNvPr>
          <p:cNvSpPr/>
          <p:nvPr/>
        </p:nvSpPr>
        <p:spPr>
          <a:xfrm>
            <a:off x="4534834" y="1843085"/>
            <a:ext cx="3057758" cy="176990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Jan 6</a:t>
            </a:r>
          </a:p>
          <a:p>
            <a:pPr algn="ctr"/>
            <a:r>
              <a:rPr lang="en-US" b="1" dirty="0" err="1"/>
              <a:t>Elzar</a:t>
            </a:r>
            <a:r>
              <a:rPr lang="en-US" b="1" dirty="0"/>
              <a:t> Batch System Usage</a:t>
            </a:r>
          </a:p>
          <a:p>
            <a:pPr algn="ctr"/>
            <a:r>
              <a:rPr lang="en-US" dirty="0"/>
              <a:t>John Hover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EF46E267-8837-CB4B-86B1-26413497BC82}"/>
              </a:ext>
            </a:extLst>
          </p:cNvPr>
          <p:cNvSpPr/>
          <p:nvPr/>
        </p:nvSpPr>
        <p:spPr>
          <a:xfrm>
            <a:off x="635863" y="4415302"/>
            <a:ext cx="3057758" cy="176990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Mar 3</a:t>
            </a:r>
          </a:p>
          <a:p>
            <a:pPr algn="ctr"/>
            <a:r>
              <a:rPr lang="en-US" b="1" dirty="0"/>
              <a:t>Python Packages</a:t>
            </a:r>
          </a:p>
          <a:p>
            <a:pPr algn="ctr"/>
            <a:r>
              <a:rPr lang="en-US" dirty="0"/>
              <a:t>Ammar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7DECFC08-7CE1-0041-88F8-2ECA95A7BC10}"/>
              </a:ext>
            </a:extLst>
          </p:cNvPr>
          <p:cNvSpPr/>
          <p:nvPr/>
        </p:nvSpPr>
        <p:spPr>
          <a:xfrm>
            <a:off x="4534834" y="4415302"/>
            <a:ext cx="3057758" cy="176990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April 7</a:t>
            </a:r>
          </a:p>
          <a:p>
            <a:pPr algn="ctr"/>
            <a:r>
              <a:rPr lang="en-US" dirty="0"/>
              <a:t>Optimizing for Performance and Speed</a:t>
            </a:r>
          </a:p>
          <a:p>
            <a:pPr algn="ctr"/>
            <a:r>
              <a:rPr lang="en-US" dirty="0" err="1"/>
              <a:t>Batuhan</a:t>
            </a:r>
            <a:r>
              <a:rPr lang="en-US" dirty="0"/>
              <a:t> </a:t>
            </a:r>
            <a:r>
              <a:rPr lang="en-US" dirty="0" err="1"/>
              <a:t>Baserdan</a:t>
            </a:r>
            <a:endParaRPr lang="en-US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823FE351-04E9-6946-8181-274D21412E91}"/>
              </a:ext>
            </a:extLst>
          </p:cNvPr>
          <p:cNvSpPr/>
          <p:nvPr/>
        </p:nvSpPr>
        <p:spPr>
          <a:xfrm>
            <a:off x="8541595" y="4415302"/>
            <a:ext cx="3057758" cy="176990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May 5</a:t>
            </a:r>
          </a:p>
          <a:p>
            <a:pPr algn="ctr"/>
            <a:r>
              <a:rPr lang="en-US" dirty="0" err="1"/>
              <a:t>Github</a:t>
            </a:r>
            <a:r>
              <a:rPr lang="en-US" dirty="0"/>
              <a:t> Workflow</a:t>
            </a:r>
          </a:p>
          <a:p>
            <a:pPr algn="ctr"/>
            <a:r>
              <a:rPr lang="en-US" dirty="0"/>
              <a:t>Rohit </a:t>
            </a:r>
            <a:r>
              <a:rPr lang="en-US" dirty="0" err="1"/>
              <a:t>Tripathy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4D3F-D6E2-BA47-9754-53E1FCF5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Decomposition: General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3EB6-270C-1045-8059-5D6325BE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function, one goal</a:t>
            </a:r>
          </a:p>
          <a:p>
            <a:endParaRPr lang="en-US" dirty="0"/>
          </a:p>
          <a:p>
            <a:r>
              <a:rPr lang="en-US" dirty="0"/>
              <a:t>Functions should be readable within one page maximum</a:t>
            </a:r>
          </a:p>
          <a:p>
            <a:endParaRPr lang="en-US" dirty="0"/>
          </a:p>
          <a:p>
            <a:r>
              <a:rPr lang="en-US" dirty="0"/>
              <a:t>Don’t repeat code (even one liners)</a:t>
            </a:r>
          </a:p>
          <a:p>
            <a:pPr lvl="1"/>
            <a:r>
              <a:rPr lang="en-US" dirty="0"/>
              <a:t>Easier to call one line than to copy and paste</a:t>
            </a:r>
          </a:p>
          <a:p>
            <a:pPr lvl="1"/>
            <a:r>
              <a:rPr lang="en-US" dirty="0"/>
              <a:t>If you change it, you only need to change it once</a:t>
            </a:r>
          </a:p>
        </p:txBody>
      </p:sp>
    </p:spTree>
    <p:extLst>
      <p:ext uri="{BB962C8B-B14F-4D97-AF65-F5344CB8AC3E}">
        <p14:creationId xmlns:p14="http://schemas.microsoft.com/office/powerpoint/2010/main" val="317789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9268-8A0F-F346-A7B0-01576AEC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Decomposition: Coding by Accretion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AAAC-75E1-F346-8A21-FFF6A642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out a plan can help you with how to decompose!</a:t>
            </a:r>
          </a:p>
          <a:p>
            <a:pPr lvl="1"/>
            <a:r>
              <a:rPr lang="en-US" dirty="0"/>
              <a:t>But too much structure can cause rigidity</a:t>
            </a:r>
          </a:p>
          <a:p>
            <a:pPr lvl="1"/>
            <a:endParaRPr lang="en-US" dirty="0"/>
          </a:p>
          <a:p>
            <a:r>
              <a:rPr lang="en-US" dirty="0"/>
              <a:t>Write self contained functions</a:t>
            </a:r>
          </a:p>
          <a:p>
            <a:endParaRPr lang="en-US" dirty="0"/>
          </a:p>
          <a:p>
            <a:r>
              <a:rPr lang="en-US" dirty="0"/>
              <a:t>Make the next step toward the current goal </a:t>
            </a:r>
          </a:p>
          <a:p>
            <a:endParaRPr lang="en-US" dirty="0"/>
          </a:p>
          <a:p>
            <a:r>
              <a:rPr lang="en-US" dirty="0"/>
              <a:t>Refactoring is an ongoing process</a:t>
            </a:r>
          </a:p>
        </p:txBody>
      </p:sp>
    </p:spTree>
    <p:extLst>
      <p:ext uri="{BB962C8B-B14F-4D97-AF65-F5344CB8AC3E}">
        <p14:creationId xmlns:p14="http://schemas.microsoft.com/office/powerpoint/2010/main" val="405728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DF09-4309-8F46-BA8E-7DFAE460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66-BEF6-2D40-8F9E-75D3CF00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called “Drive”:</a:t>
            </a:r>
          </a:p>
          <a:p>
            <a:pPr lvl="1"/>
            <a:r>
              <a:rPr lang="en-US" dirty="0"/>
              <a:t>Start the car, drive straight, turn right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 drive():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startCar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driveStraight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turnRight</a:t>
            </a:r>
            <a:r>
              <a:rPr lang="en-US" dirty="0"/>
              <a:t>()</a:t>
            </a:r>
          </a:p>
        </p:txBody>
      </p:sp>
      <p:pic>
        <p:nvPicPr>
          <p:cNvPr id="6146" name="Picture 2" descr="clipart beatle car | Red Toy Car Clipart - Free Clip Art | Toy car, Free clip  art, Car illustration">
            <a:extLst>
              <a:ext uri="{FF2B5EF4-FFF2-40B4-BE49-F238E27FC236}">
                <a16:creationId xmlns:a16="http://schemas.microsoft.com/office/drawing/2014/main" id="{78163C72-1342-484B-B95E-E37DBCB1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41" y="3643313"/>
            <a:ext cx="1351004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hipotle's Secret Menu Is Amazing">
            <a:extLst>
              <a:ext uri="{FF2B5EF4-FFF2-40B4-BE49-F238E27FC236}">
                <a16:creationId xmlns:a16="http://schemas.microsoft.com/office/drawing/2014/main" id="{E0D5AF12-1FE6-4647-A482-274E6544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2871845"/>
            <a:ext cx="1137424" cy="5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273F52-8576-0244-B5AE-B650CC5CB0AC}"/>
              </a:ext>
            </a:extLst>
          </p:cNvPr>
          <p:cNvCxnSpPr>
            <a:cxnSpLocks/>
          </p:cNvCxnSpPr>
          <p:nvPr/>
        </p:nvCxnSpPr>
        <p:spPr>
          <a:xfrm flipH="1">
            <a:off x="8508380" y="4114800"/>
            <a:ext cx="1728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32BC5-035D-DC4F-95D0-3A3DB5685580}"/>
              </a:ext>
            </a:extLst>
          </p:cNvPr>
          <p:cNvCxnSpPr>
            <a:cxnSpLocks/>
          </p:cNvCxnSpPr>
          <p:nvPr/>
        </p:nvCxnSpPr>
        <p:spPr>
          <a:xfrm flipH="1" flipV="1">
            <a:off x="8508380" y="3634892"/>
            <a:ext cx="1" cy="47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5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16D-E0A8-2146-9B1C-4FC280EF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8250-426D-2242-9C48-2C4A3A6E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location: Bookstore</a:t>
            </a:r>
          </a:p>
          <a:p>
            <a:pPr lvl="1"/>
            <a:r>
              <a:rPr lang="en-US" dirty="0"/>
              <a:t>Start car, Drive straight, turn right, drive straight, turn left</a:t>
            </a:r>
          </a:p>
          <a:p>
            <a:endParaRPr lang="en-US" dirty="0"/>
          </a:p>
          <a:p>
            <a:r>
              <a:rPr lang="en-US" dirty="0" err="1"/>
              <a:t>driveToBookstore</a:t>
            </a:r>
            <a:r>
              <a:rPr lang="en-US" dirty="0"/>
              <a:t>():</a:t>
            </a:r>
          </a:p>
          <a:p>
            <a:pPr lvl="1"/>
            <a:r>
              <a:rPr lang="en-US" dirty="0" err="1"/>
              <a:t>startCar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driveStraight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turnRight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driveStraight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turnLeft</a:t>
            </a:r>
            <a:r>
              <a:rPr lang="en-US" dirty="0"/>
              <a:t>()</a:t>
            </a:r>
          </a:p>
          <a:p>
            <a:r>
              <a:rPr lang="en-US" dirty="0" err="1"/>
              <a:t>driveToChipotle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clipart beatle car | Red Toy Car Clipart - Free Clip Art | Toy car, Free clip  art, Car illustration">
            <a:extLst>
              <a:ext uri="{FF2B5EF4-FFF2-40B4-BE49-F238E27FC236}">
                <a16:creationId xmlns:a16="http://schemas.microsoft.com/office/drawing/2014/main" id="{1A6708F5-034B-5044-AC15-58DC8104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297" y="4869947"/>
            <a:ext cx="1351004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97BE70-65F7-E745-841A-59065FE7CF24}"/>
              </a:ext>
            </a:extLst>
          </p:cNvPr>
          <p:cNvCxnSpPr>
            <a:cxnSpLocks/>
          </p:cNvCxnSpPr>
          <p:nvPr/>
        </p:nvCxnSpPr>
        <p:spPr>
          <a:xfrm flipH="1">
            <a:off x="8129240" y="4278933"/>
            <a:ext cx="434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CBECA-721D-DA45-AD09-DCB5289A9619}"/>
              </a:ext>
            </a:extLst>
          </p:cNvPr>
          <p:cNvCxnSpPr>
            <a:cxnSpLocks/>
          </p:cNvCxnSpPr>
          <p:nvPr/>
        </p:nvCxnSpPr>
        <p:spPr>
          <a:xfrm flipH="1" flipV="1">
            <a:off x="8564137" y="4304371"/>
            <a:ext cx="1" cy="103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EA848F-3B3C-344D-B165-546944616AB1}"/>
              </a:ext>
            </a:extLst>
          </p:cNvPr>
          <p:cNvCxnSpPr>
            <a:cxnSpLocks/>
          </p:cNvCxnSpPr>
          <p:nvPr/>
        </p:nvCxnSpPr>
        <p:spPr>
          <a:xfrm flipH="1">
            <a:off x="8564138" y="5337312"/>
            <a:ext cx="176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2564C9C1-FA84-814E-9214-43E2197AA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49" y="3984361"/>
            <a:ext cx="1777039" cy="103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E241-47FD-ED44-A56D-E043A033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C7DB-77EA-EC4A-A422-983B70F8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Later, we want to add the ability to turn left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turnRight</a:t>
            </a:r>
            <a:r>
              <a:rPr lang="en-US" dirty="0"/>
              <a:t>():</a:t>
            </a:r>
          </a:p>
          <a:p>
            <a:pPr marL="457200" lvl="1" indent="0">
              <a:buNone/>
            </a:pPr>
            <a:r>
              <a:rPr lang="en-US" dirty="0"/>
              <a:t>Turn Signal Right</a:t>
            </a:r>
          </a:p>
          <a:p>
            <a:pPr marL="457200" lvl="1" indent="0">
              <a:buNone/>
            </a:pPr>
            <a:r>
              <a:rPr lang="en-US" dirty="0"/>
              <a:t>Slow down</a:t>
            </a:r>
          </a:p>
          <a:p>
            <a:pPr marL="457200" lvl="1" indent="0">
              <a:buNone/>
            </a:pPr>
            <a:r>
              <a:rPr lang="en-US" dirty="0"/>
              <a:t>Steering Wheel Right</a:t>
            </a:r>
          </a:p>
          <a:p>
            <a:endParaRPr lang="en-US" dirty="0"/>
          </a:p>
          <a:p>
            <a:r>
              <a:rPr lang="en-US" dirty="0"/>
              <a:t>Two options:</a:t>
            </a:r>
          </a:p>
          <a:p>
            <a:pPr lvl="1"/>
            <a:r>
              <a:rPr lang="en-US" dirty="0" err="1"/>
              <a:t>turnLeft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turn(direction=‘right’, ’left’)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2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C3CF-9F06-1D46-9D93-CD141A99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8385-E5F4-4442-8A4A-174C03C6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Drive(location):</a:t>
            </a:r>
          </a:p>
          <a:p>
            <a:pPr lvl="1"/>
            <a:r>
              <a:rPr lang="en-US" dirty="0" err="1"/>
              <a:t>startCar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directions =</a:t>
            </a:r>
            <a:r>
              <a:rPr lang="en-US" dirty="0" err="1"/>
              <a:t>getDirections</a:t>
            </a:r>
            <a:r>
              <a:rPr lang="en-US" dirty="0"/>
              <a:t>(location)</a:t>
            </a:r>
          </a:p>
          <a:p>
            <a:pPr lvl="1"/>
            <a:r>
              <a:rPr lang="en-US" dirty="0"/>
              <a:t>for direction in directions: …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Structure that maps locations to directions</a:t>
            </a:r>
          </a:p>
        </p:txBody>
      </p:sp>
    </p:spTree>
    <p:extLst>
      <p:ext uri="{BB962C8B-B14F-4D97-AF65-F5344CB8AC3E}">
        <p14:creationId xmlns:p14="http://schemas.microsoft.com/office/powerpoint/2010/main" val="3683428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3068-2D49-EE47-9AAD-0C98C0BF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vs.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6E8B-3A0C-3C4B-A894-BF87B18D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 - passing data from function to function, never dependent on a global state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Oriented Programming – centered around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8520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499-2910-DA40-BD80-722F3992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548D-AA69-A943-8955-85E760ED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a framework for defining objects with methods and attributes</a:t>
            </a:r>
          </a:p>
        </p:txBody>
      </p:sp>
      <p:pic>
        <p:nvPicPr>
          <p:cNvPr id="8194" name="Picture 2" descr="Object-Oriented Programming (OOP) | MiltonMarketing.com">
            <a:extLst>
              <a:ext uri="{FF2B5EF4-FFF2-40B4-BE49-F238E27FC236}">
                <a16:creationId xmlns:a16="http://schemas.microsoft.com/office/drawing/2014/main" id="{E8F36709-09D5-4F4B-A97D-26241D4D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83" y="2943109"/>
            <a:ext cx="4067769" cy="323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Object Oriented Programming (OOP) | Java Tutorial Network">
            <a:extLst>
              <a:ext uri="{FF2B5EF4-FFF2-40B4-BE49-F238E27FC236}">
                <a16:creationId xmlns:a16="http://schemas.microsoft.com/office/drawing/2014/main" id="{E724D099-61AC-0444-9B4D-60E4BE829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46" y="3344017"/>
            <a:ext cx="5748454" cy="243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691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CAF3-7AB1-2D4C-B8DD-2C6AC24D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move to a class??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2B23-AFD5-8D4A-8F5E-7C9F3A19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related functions that pass values back and forth</a:t>
            </a:r>
          </a:p>
          <a:p>
            <a:endParaRPr lang="en-US" dirty="0"/>
          </a:p>
          <a:p>
            <a:r>
              <a:rPr lang="en-US" dirty="0"/>
              <a:t>Think about objects literally - </a:t>
            </a:r>
          </a:p>
          <a:p>
            <a:pPr lvl="1"/>
            <a:r>
              <a:rPr lang="en-US" dirty="0"/>
              <a:t>Objects are nouns that have properties</a:t>
            </a:r>
          </a:p>
          <a:p>
            <a:pPr lvl="1"/>
            <a:r>
              <a:rPr lang="en-US" dirty="0"/>
              <a:t>Methods are verbs that can be done by or on those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6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7962-CDC1-2F40-8040-7F6A1581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IDEs and Text Editors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B5D3-8D1C-B549-ACAC-281769A9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375"/>
            <a:ext cx="4707082" cy="4117588"/>
          </a:xfrm>
        </p:spPr>
        <p:txBody>
          <a:bodyPr/>
          <a:lstStyle/>
          <a:p>
            <a:r>
              <a:rPr lang="en-US" dirty="0"/>
              <a:t>IDEs allow you to run code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8B6EA7B2-5A94-C348-9D93-D5B241C1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18" y="3098452"/>
            <a:ext cx="2339181" cy="2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9DBEDBDA-EBCB-7645-A37B-34AF2323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07" y="3724829"/>
            <a:ext cx="2083594" cy="20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BE7E1C-8173-2444-868B-59A9B1D88C01}"/>
              </a:ext>
            </a:extLst>
          </p:cNvPr>
          <p:cNvSpPr txBox="1">
            <a:spLocks/>
          </p:cNvSpPr>
          <p:nvPr/>
        </p:nvSpPr>
        <p:spPr>
          <a:xfrm>
            <a:off x="6483494" y="2059375"/>
            <a:ext cx="4707082" cy="411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TextEditors</a:t>
            </a:r>
            <a:r>
              <a:rPr lang="en-US" dirty="0"/>
              <a:t> just edit text</a:t>
            </a:r>
          </a:p>
        </p:txBody>
      </p:sp>
    </p:spTree>
    <p:extLst>
      <p:ext uri="{BB962C8B-B14F-4D97-AF65-F5344CB8AC3E}">
        <p14:creationId xmlns:p14="http://schemas.microsoft.com/office/powerpoint/2010/main" val="99601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A69-A6E6-ED40-819F-EC33A082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Note: this session is being recorded</a:t>
            </a:r>
          </a:p>
        </p:txBody>
      </p:sp>
      <p:pic>
        <p:nvPicPr>
          <p:cNvPr id="2054" name="Picture 6" descr="Recording sign icon red logo camera video Vector Image">
            <a:extLst>
              <a:ext uri="{FF2B5EF4-FFF2-40B4-BE49-F238E27FC236}">
                <a16:creationId xmlns:a16="http://schemas.microsoft.com/office/drawing/2014/main" id="{62BD9B4A-637A-9447-88CA-CA9230BD1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2"/>
          <a:stretch/>
        </p:blipFill>
        <p:spPr bwMode="auto">
          <a:xfrm>
            <a:off x="3892085" y="2012756"/>
            <a:ext cx="4644825" cy="263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207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B750-B3D3-3747-81B0-01CD4E15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882"/>
            <a:ext cx="10515600" cy="1325563"/>
          </a:xfrm>
        </p:spPr>
        <p:txBody>
          <a:bodyPr/>
          <a:lstStyle/>
          <a:p>
            <a:r>
              <a:rPr lang="en-US" dirty="0"/>
              <a:t>TIP: Don’t overuse </a:t>
            </a:r>
            <a:r>
              <a:rPr lang="en-US" dirty="0" err="1"/>
              <a:t>jupyter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CCC4-934C-2649-A909-722E14A3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put everything in a live script</a:t>
            </a:r>
          </a:p>
          <a:p>
            <a:pPr lvl="1"/>
            <a:r>
              <a:rPr lang="en-US" dirty="0"/>
              <a:t>Readability &amp; modularity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Think about the next user or future you!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613C398-A293-694C-84F1-4887BEE2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863806"/>
            <a:ext cx="4586287" cy="531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59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236-5F3A-DE4C-AD13-D2F5CD24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 with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61BF-785B-DE40-895F-DA0CA174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experimenting in </a:t>
            </a:r>
            <a:r>
              <a:rPr lang="en-US" dirty="0" err="1"/>
              <a:t>jupyter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I have a defined function, move that to a cell the top of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Move functions that are complete to a utils file that can be imported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0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9160-1DC8-B04A-8C91-7F79ADDC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Folder Structure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EC326FB-C29C-824A-BEBB-92FFC3618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2" b="55029"/>
          <a:stretch/>
        </p:blipFill>
        <p:spPr bwMode="auto">
          <a:xfrm>
            <a:off x="838200" y="1951217"/>
            <a:ext cx="8116711" cy="125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3E1A74-BDB3-5240-8451-0D818CD7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55" y="3654778"/>
            <a:ext cx="3455302" cy="294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2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CCD6-1248-AE4E-9574-01E44C08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5B53-641C-F740-90E9-F65E846D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related functions together</a:t>
            </a:r>
          </a:p>
          <a:p>
            <a:endParaRPr lang="en-US" dirty="0"/>
          </a:p>
          <a:p>
            <a:r>
              <a:rPr lang="en-US" dirty="0"/>
              <a:t>One class one file</a:t>
            </a:r>
          </a:p>
          <a:p>
            <a:endParaRPr lang="en-US" dirty="0"/>
          </a:p>
          <a:p>
            <a:r>
              <a:rPr lang="en-US" dirty="0"/>
              <a:t>Think about import structure</a:t>
            </a:r>
          </a:p>
          <a:p>
            <a:endParaRPr lang="en-US" dirty="0"/>
          </a:p>
          <a:p>
            <a:r>
              <a:rPr lang="en-US" dirty="0"/>
              <a:t>Loose functions can go into a utils</a:t>
            </a:r>
          </a:p>
        </p:txBody>
      </p:sp>
    </p:spTree>
    <p:extLst>
      <p:ext uri="{BB962C8B-B14F-4D97-AF65-F5344CB8AC3E}">
        <p14:creationId xmlns:p14="http://schemas.microsoft.com/office/powerpoint/2010/main" val="30666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1626-BF5F-5648-BD8B-2149F52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0707-9778-5A40-966E-4775D589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each function (modularity!)</a:t>
            </a:r>
          </a:p>
          <a:p>
            <a:endParaRPr lang="en-US" dirty="0"/>
          </a:p>
          <a:p>
            <a:r>
              <a:rPr lang="en-US" dirty="0"/>
              <a:t>Test edge cases</a:t>
            </a:r>
          </a:p>
          <a:p>
            <a:endParaRPr lang="en-US" dirty="0"/>
          </a:p>
          <a:p>
            <a:r>
              <a:rPr lang="en-US" dirty="0"/>
              <a:t>Add assert statements when appropriate</a:t>
            </a:r>
          </a:p>
          <a:p>
            <a:pPr lvl="1"/>
            <a:r>
              <a:rPr lang="en-US" dirty="0"/>
              <a:t>Asserting input parameters are of the right format</a:t>
            </a:r>
          </a:p>
        </p:txBody>
      </p:sp>
    </p:spTree>
    <p:extLst>
      <p:ext uri="{BB962C8B-B14F-4D97-AF65-F5344CB8AC3E}">
        <p14:creationId xmlns:p14="http://schemas.microsoft.com/office/powerpoint/2010/main" val="4043132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876B-B4D2-DE44-B7E7-6B306BCE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B4020-D160-8740-A0CD-FD2B6D17F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160" y="1825625"/>
            <a:ext cx="8619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02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7D71-910E-394A-B136-CC10EF4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831C-9429-6744-A3C2-2C994AE0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has coding “imposter syndrome” – focus on readability &amp; modularity</a:t>
            </a:r>
          </a:p>
          <a:p>
            <a:endParaRPr lang="en-US" dirty="0"/>
          </a:p>
          <a:p>
            <a:r>
              <a:rPr lang="en-US" dirty="0"/>
              <a:t>Google is your best friend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Spend more time reading than writing</a:t>
            </a:r>
          </a:p>
          <a:p>
            <a:pPr lvl="1"/>
            <a:r>
              <a:rPr lang="en-US" dirty="0"/>
              <a:t>Pay attention to how they structure their code</a:t>
            </a:r>
          </a:p>
          <a:p>
            <a:pPr lvl="1"/>
            <a:r>
              <a:rPr lang="en-US" dirty="0"/>
              <a:t>Don’t reinvent the wheel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64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F79-68D3-6849-BFBA-74DB4714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3E75D-91CB-524E-B77E-79F0CB8BE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5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7168-1E25-9D4E-89BB-FB50F51B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Testing the median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B69A-14D2-8646-859D-64DBE546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you have a function that finds the median of a list of numbers</a:t>
            </a:r>
          </a:p>
          <a:p>
            <a:endParaRPr lang="en-US" dirty="0"/>
          </a:p>
          <a:p>
            <a:r>
              <a:rPr lang="en-US" dirty="0"/>
              <a:t>What are some cases you might want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42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D64A-829D-564A-B489-1BE30B57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B3D7-2E73-4C42-92FA-180A3BC9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3 classes: Library, Book, Student</a:t>
            </a:r>
          </a:p>
          <a:p>
            <a:endParaRPr lang="en-US" dirty="0"/>
          </a:p>
          <a:p>
            <a:r>
              <a:rPr lang="en-US" dirty="0"/>
              <a:t>The Library should hold books.</a:t>
            </a:r>
          </a:p>
          <a:p>
            <a:endParaRPr lang="en-US" dirty="0"/>
          </a:p>
          <a:p>
            <a:r>
              <a:rPr lang="en-US" dirty="0"/>
              <a:t>Students and Books should have unique identifiers</a:t>
            </a:r>
          </a:p>
          <a:p>
            <a:endParaRPr lang="en-US" dirty="0"/>
          </a:p>
          <a:p>
            <a:r>
              <a:rPr lang="en-US" dirty="0"/>
              <a:t>Students should be able to check out books</a:t>
            </a:r>
          </a:p>
        </p:txBody>
      </p:sp>
    </p:spTree>
    <p:extLst>
      <p:ext uri="{BB962C8B-B14F-4D97-AF65-F5344CB8AC3E}">
        <p14:creationId xmlns:p14="http://schemas.microsoft.com/office/powerpoint/2010/main" val="117558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0530-DD2D-D441-8D43-AAA90F72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02DC-0323-4347-9A7F-52D1D454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materials will be available afterwards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feel free to interrupt, intended to be interactive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catering to many levels, so if you have further questions afterward feel free to contact us</a:t>
            </a:r>
          </a:p>
        </p:txBody>
      </p:sp>
    </p:spTree>
    <p:extLst>
      <p:ext uri="{BB962C8B-B14F-4D97-AF65-F5344CB8AC3E}">
        <p14:creationId xmlns:p14="http://schemas.microsoft.com/office/powerpoint/2010/main" val="221614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8357-D588-544D-A839-345C7C0FB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Style and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DBBFE-342B-ED43-92BF-0CE674457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 Wang</a:t>
            </a:r>
          </a:p>
        </p:txBody>
      </p:sp>
    </p:spTree>
    <p:extLst>
      <p:ext uri="{BB962C8B-B14F-4D97-AF65-F5344CB8AC3E}">
        <p14:creationId xmlns:p14="http://schemas.microsoft.com/office/powerpoint/2010/main" val="222423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FE-9720-784F-8787-908BFE3F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BBBE-D912-2B44-91FD-F8376395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should we care??</a:t>
            </a:r>
          </a:p>
          <a:p>
            <a:endParaRPr lang="en-US" dirty="0"/>
          </a:p>
          <a:p>
            <a:r>
              <a:rPr lang="en-US" dirty="0"/>
              <a:t>Style Tips</a:t>
            </a:r>
          </a:p>
          <a:p>
            <a:endParaRPr lang="en-US" dirty="0"/>
          </a:p>
          <a:p>
            <a:r>
              <a:rPr lang="en-US" dirty="0"/>
              <a:t>Decomposition and Refactoring</a:t>
            </a:r>
          </a:p>
          <a:p>
            <a:endParaRPr lang="en-US" dirty="0"/>
          </a:p>
          <a:p>
            <a:r>
              <a:rPr lang="en-US" dirty="0"/>
              <a:t>File Organization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dirty="0"/>
              <a:t>Questions and Time to Share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4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BC3E-6293-7342-BA36-D903E44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answered “know them but only kind of follow best practices”,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C319-A88B-1A46-B666-56483E53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 don’t run my life”</a:t>
            </a:r>
          </a:p>
          <a:p>
            <a:endParaRPr lang="en-US" dirty="0"/>
          </a:p>
          <a:p>
            <a:r>
              <a:rPr lang="en-US" dirty="0"/>
              <a:t>“Hard to claim anything is done “perfectly”. Also don’t necessarily agree with all official Python style rules.”</a:t>
            </a:r>
          </a:p>
          <a:p>
            <a:endParaRPr lang="en-US" dirty="0"/>
          </a:p>
          <a:p>
            <a:r>
              <a:rPr lang="en-US" dirty="0"/>
              <a:t>”sometimes I’m in a rush to get something working, and then don’t go back and re-format my code”</a:t>
            </a:r>
          </a:p>
          <a:p>
            <a:endParaRPr lang="en-US" dirty="0"/>
          </a:p>
          <a:p>
            <a:r>
              <a:rPr lang="en-US" dirty="0"/>
              <a:t>“Because it could be better. I’m sure I’m missing something.”</a:t>
            </a:r>
          </a:p>
        </p:txBody>
      </p:sp>
    </p:spTree>
    <p:extLst>
      <p:ext uri="{BB962C8B-B14F-4D97-AF65-F5344CB8AC3E}">
        <p14:creationId xmlns:p14="http://schemas.microsoft.com/office/powerpoint/2010/main" val="157014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8727-CD00-4E4F-A4A8-0BBFBD4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69C1-3936-2F4C-8CBB-69606D98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results for publication</a:t>
            </a:r>
          </a:p>
          <a:p>
            <a:pPr lvl="1"/>
            <a:r>
              <a:rPr lang="en-US" dirty="0"/>
              <a:t>Want our results to be accurate</a:t>
            </a:r>
          </a:p>
          <a:p>
            <a:pPr lvl="1"/>
            <a:r>
              <a:rPr lang="en-US" dirty="0"/>
              <a:t>Better style -&gt; easier to catch debug</a:t>
            </a:r>
          </a:p>
          <a:p>
            <a:endParaRPr lang="en-US" dirty="0"/>
          </a:p>
          <a:p>
            <a:r>
              <a:rPr lang="en-US" dirty="0"/>
              <a:t>To get people to read and cite our papers</a:t>
            </a:r>
          </a:p>
          <a:p>
            <a:pPr lvl="1"/>
            <a:r>
              <a:rPr lang="en-US" dirty="0"/>
              <a:t>Publish code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Hope that are project continues</a:t>
            </a:r>
          </a:p>
          <a:p>
            <a:pPr lvl="1"/>
            <a:r>
              <a:rPr lang="en-US" dirty="0"/>
              <a:t>Other people in the lab will read your code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AE86-8437-3A40-B676-D08EEB67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8" y="194377"/>
            <a:ext cx="10515600" cy="1325563"/>
          </a:xfrm>
        </p:spPr>
        <p:txBody>
          <a:bodyPr/>
          <a:lstStyle/>
          <a:p>
            <a:r>
              <a:rPr lang="en-US" dirty="0"/>
              <a:t>Why should we care?</a:t>
            </a:r>
          </a:p>
        </p:txBody>
      </p:sp>
      <p:pic>
        <p:nvPicPr>
          <p:cNvPr id="1028" name="Picture 4" descr="Hieroglyphics, Cartouche of Cleopatra | ClipArt ETC | Ancient egypt  projects, Hieroglyphics, Egyptian hieroglyphics">
            <a:extLst>
              <a:ext uri="{FF2B5EF4-FFF2-40B4-BE49-F238E27FC236}">
                <a16:creationId xmlns:a16="http://schemas.microsoft.com/office/drawing/2014/main" id="{78AA25A4-7690-014D-8F81-01CC5302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9811" y="1825625"/>
            <a:ext cx="1166136" cy="27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91960-68D0-6646-A616-35CB246E068E}"/>
              </a:ext>
            </a:extLst>
          </p:cNvPr>
          <p:cNvSpPr txBox="1"/>
          <p:nvPr/>
        </p:nvSpPr>
        <p:spPr>
          <a:xfrm>
            <a:off x="2051825" y="4695080"/>
            <a:ext cx="347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READABILITY</a:t>
            </a:r>
          </a:p>
        </p:txBody>
      </p:sp>
      <p:pic>
        <p:nvPicPr>
          <p:cNvPr id="1030" name="Picture 6" descr="Chipotle's Secret Menu Is Amazing">
            <a:extLst>
              <a:ext uri="{FF2B5EF4-FFF2-40B4-BE49-F238E27FC236}">
                <a16:creationId xmlns:a16="http://schemas.microsoft.com/office/drawing/2014/main" id="{63266213-ADE0-F749-85B1-456EB39B6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983" y="2255722"/>
            <a:ext cx="4119599" cy="20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6FB2F5-86EA-8A4C-AC5D-587ACB543D91}"/>
              </a:ext>
            </a:extLst>
          </p:cNvPr>
          <p:cNvSpPr txBox="1"/>
          <p:nvPr/>
        </p:nvSpPr>
        <p:spPr>
          <a:xfrm>
            <a:off x="7447402" y="4695079"/>
            <a:ext cx="269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19049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956</Words>
  <Application>Microsoft Macintosh PowerPoint</Application>
  <PresentationFormat>Widescreen</PresentationFormat>
  <Paragraphs>245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Practical Coding Series</vt:lpstr>
      <vt:lpstr>Schedule</vt:lpstr>
      <vt:lpstr>Note: this session is being recorded</vt:lpstr>
      <vt:lpstr>Logistics</vt:lpstr>
      <vt:lpstr>Style and Organization</vt:lpstr>
      <vt:lpstr>Outline</vt:lpstr>
      <vt:lpstr>If you answered “know them but only kind of follow best practices”, why?</vt:lpstr>
      <vt:lpstr>Why do we code?</vt:lpstr>
      <vt:lpstr>Why should we care?</vt:lpstr>
      <vt:lpstr>Readability</vt:lpstr>
      <vt:lpstr>Modularity</vt:lpstr>
      <vt:lpstr>Style vs. Syntax</vt:lpstr>
      <vt:lpstr>Style Guides: An excerpt from Python PEP8 </vt:lpstr>
      <vt:lpstr>Variable Naming</vt:lpstr>
      <vt:lpstr>Commenting &amp; docstrings </vt:lpstr>
      <vt:lpstr>Variable Extraction </vt:lpstr>
      <vt:lpstr>Decomposition and Refactoring</vt:lpstr>
      <vt:lpstr>Decomposition and Refactoring</vt:lpstr>
      <vt:lpstr>Decomposition and Refactoring</vt:lpstr>
      <vt:lpstr>Decomposition: General Rules</vt:lpstr>
      <vt:lpstr>Decomposition: Coding by Accretion</vt:lpstr>
      <vt:lpstr>Decomposition: Example</vt:lpstr>
      <vt:lpstr>Decomposition: Example</vt:lpstr>
      <vt:lpstr>Decomposition: Example</vt:lpstr>
      <vt:lpstr>Decomposition: Example</vt:lpstr>
      <vt:lpstr>OOP vs. Functional Programming</vt:lpstr>
      <vt:lpstr>Object Oriented Programming</vt:lpstr>
      <vt:lpstr>When do I move to a class??</vt:lpstr>
      <vt:lpstr>IDEs and Text Editors</vt:lpstr>
      <vt:lpstr>TIP: Don’t overuse jupyter!</vt:lpstr>
      <vt:lpstr>Example Workflow with Jupyter</vt:lpstr>
      <vt:lpstr>General Folder Structure</vt:lpstr>
      <vt:lpstr>File Organization</vt:lpstr>
      <vt:lpstr>Testing</vt:lpstr>
      <vt:lpstr>Unit Testing</vt:lpstr>
      <vt:lpstr>Last Tips</vt:lpstr>
      <vt:lpstr>Questions?</vt:lpstr>
      <vt:lpstr>Example 1: Testing the median function</vt:lpstr>
      <vt:lpstr>Example 2:OOP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Coding Series</dc:title>
  <dc:creator>Julia Wang</dc:creator>
  <cp:lastModifiedBy>Julia Wang</cp:lastModifiedBy>
  <cp:revision>27</cp:revision>
  <dcterms:created xsi:type="dcterms:W3CDTF">2020-10-28T17:16:56Z</dcterms:created>
  <dcterms:modified xsi:type="dcterms:W3CDTF">2020-12-02T22:14:01Z</dcterms:modified>
</cp:coreProperties>
</file>