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9" r:id="rId1"/>
  </p:sldMasterIdLst>
  <p:notesMasterIdLst>
    <p:notesMasterId r:id="rId41"/>
  </p:notesMasterIdLst>
  <p:sldIdLst>
    <p:sldId id="535" r:id="rId2"/>
    <p:sldId id="536" r:id="rId3"/>
    <p:sldId id="537" r:id="rId4"/>
    <p:sldId id="538" r:id="rId5"/>
    <p:sldId id="503" r:id="rId6"/>
    <p:sldId id="505" r:id="rId7"/>
    <p:sldId id="460" r:id="rId8"/>
    <p:sldId id="504" r:id="rId9"/>
    <p:sldId id="520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21" r:id="rId18"/>
    <p:sldId id="513" r:id="rId19"/>
    <p:sldId id="514" r:id="rId20"/>
    <p:sldId id="515" r:id="rId21"/>
    <p:sldId id="524" r:id="rId22"/>
    <p:sldId id="522" r:id="rId23"/>
    <p:sldId id="518" r:id="rId24"/>
    <p:sldId id="519" r:id="rId25"/>
    <p:sldId id="539" r:id="rId26"/>
    <p:sldId id="528" r:id="rId27"/>
    <p:sldId id="525" r:id="rId28"/>
    <p:sldId id="529" r:id="rId29"/>
    <p:sldId id="523" r:id="rId30"/>
    <p:sldId id="516" r:id="rId31"/>
    <p:sldId id="526" r:id="rId32"/>
    <p:sldId id="517" r:id="rId33"/>
    <p:sldId id="527" r:id="rId34"/>
    <p:sldId id="531" r:id="rId35"/>
    <p:sldId id="532" r:id="rId36"/>
    <p:sldId id="530" r:id="rId37"/>
    <p:sldId id="533" r:id="rId38"/>
    <p:sldId id="534" r:id="rId39"/>
    <p:sldId id="4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/>
    <p:restoredTop sz="68041"/>
  </p:normalViewPr>
  <p:slideViewPr>
    <p:cSldViewPr snapToGrid="0" snapToObjects="1">
      <p:cViewPr>
        <p:scale>
          <a:sx n="110" d="100"/>
          <a:sy n="110" d="100"/>
        </p:scale>
        <p:origin x="1096" y="-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707D9-2A84-B640-A50E-81E991ABFCC6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CF27E-A53C-2B4E-A285-1E69F0FD6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9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4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3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9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2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8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5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2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3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95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1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1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8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40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strike="sng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F27E-A53C-2B4E-A285-1E69F0FD6F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6DC-5DD3-2A44-B9FF-3CBA5B242AD5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16-F3E9-754C-BC95-F921C9317BA6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A33C-595B-1F47-9780-66AB61627E80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630B1-45E1-A544-B35A-1825AD5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9DA16-B24A-4C40-A599-57A9EFC7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868443-B8A3-3747-8345-E86DCF48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006D3-8523-2F4A-B931-2C0B787E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FF89EB-204A-2A41-A280-BEF92E71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236200" y="163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6264-F318-0F45-B8FB-A9820C106F31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E0D-BCB0-1846-B9F5-76DEDB2D85D2}" type="datetime1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D005-B21A-8640-B93D-20919C4F2EC2}" type="datetime1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55B7-6EC5-E14D-8072-C3992E0CD308}" type="datetime1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4C73-D40B-1542-8694-944655A482CE}" type="datetime1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1D63EE-4E1D-D04F-B54B-22A4D0399C71}" type="datetime1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B468-D92C-3247-AB1E-F41CAEC117C4}" type="datetime1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D0C345-6334-8246-ACBE-6D6B1D8C01F6}" type="datetime1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39198F-7499-C647-BE3D-4E3EC9F1F2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6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venn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mavenn.readthedocs.io/en/latest/" TargetMode="External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961C5-4F75-624A-A846-53C405E37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Coding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B445C6-FB98-A04A-A31C-366BEFD55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135" y="269057"/>
            <a:ext cx="503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Why Package Your Code?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9739" y="3071047"/>
            <a:ext cx="1126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Packaging your code helps facilitate modular programming: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5635" y="4117307"/>
            <a:ext cx="8744702" cy="2283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b="1" dirty="0">
                <a:latin typeface="Times New Roman" charset="0"/>
                <a:ea typeface="Times New Roman" charset="0"/>
                <a:cs typeface="Times New Roman" charset="0"/>
              </a:rPr>
              <a:t>Maintainability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: self-contained modules are easier to maintain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b="1" dirty="0">
                <a:latin typeface="Times New Roman" charset="0"/>
                <a:ea typeface="Times New Roman" charset="0"/>
                <a:cs typeface="Times New Roman" charset="0"/>
              </a:rPr>
              <a:t>Simplicity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: fix small/isolated problems at a time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b="1" dirty="0">
                <a:latin typeface="Times New Roman" charset="0"/>
                <a:ea typeface="Times New Roman" charset="0"/>
                <a:cs typeface="Times New Roman" charset="0"/>
              </a:rPr>
              <a:t>Reusability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: modularizing eliminates the need to duplicate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635" y="1073193"/>
            <a:ext cx="88248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Avoid huge spaghetti scripts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Want our code to be useful for other scientists/broader audience. </a:t>
            </a:r>
          </a:p>
        </p:txBody>
      </p:sp>
    </p:spTree>
    <p:extLst>
      <p:ext uri="{BB962C8B-B14F-4D97-AF65-F5344CB8AC3E}">
        <p14:creationId xmlns:p14="http://schemas.microsoft.com/office/powerpoint/2010/main" val="9217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0988" y="212650"/>
            <a:ext cx="7533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Python Modules vs. Packages: Modules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2480" y="2163303"/>
            <a:ext cx="102101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File, script, and module are used interchangeably, but have slight differences: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851" y="3040912"/>
            <a:ext cx="10823797" cy="246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File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:          a Python file is any file that contains python code. Most python files have .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py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extensions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Script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:      a Python script is a file that you intend to execute from the command line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:   a Python module is a file that you intend to import from within another module or a script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	        or an interactive interpreter. </a:t>
            </a:r>
          </a:p>
        </p:txBody>
      </p:sp>
    </p:spTree>
    <p:extLst>
      <p:ext uri="{BB962C8B-B14F-4D97-AF65-F5344CB8AC3E}">
        <p14:creationId xmlns:p14="http://schemas.microsoft.com/office/powerpoint/2010/main" val="7730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23" y="212650"/>
            <a:ext cx="458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Three types of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45" y="2456121"/>
            <a:ext cx="10661252" cy="2028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 module can be written in python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 module can be written in C and dynamically loaded at runtime (e.g. like the re module)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 module can be built-in to python, like </a:t>
            </a:r>
            <a:r>
              <a:rPr lang="en-US" sz="2200" dirty="0" err="1">
                <a:latin typeface="Times New Roman" charset="0"/>
                <a:ea typeface="Times New Roman" charset="0"/>
                <a:cs typeface="Times New Roman" charset="0"/>
              </a:rPr>
              <a:t>itertools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666" y="212650"/>
            <a:ext cx="394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Module Search Path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6639" y="2373766"/>
            <a:ext cx="8433142" cy="2028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Current directory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List of directories in the PYTHONPATH variable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An installation-dependent list configured at the time of python install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487" y="1419024"/>
            <a:ext cx="97526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Upon import, the interpreter searches for modules in a list compiled from: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487" y="4880344"/>
            <a:ext cx="88472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Search paths can be obtained/updated from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sys.path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os.environ</a:t>
            </a: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193" y="212650"/>
            <a:ext cx="332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Python 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0581" y="1720548"/>
            <a:ext cx="1040284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Python packages allow for a hierarchical structuring of module namespaces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You can typically use a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_ _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init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 _ _.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py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file for package initialization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Sub-packages are contained in sub-directories of packages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Alternately, implicit namespace packages allow for package imports without</a:t>
            </a:r>
            <a:b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file 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(Python </a:t>
            </a:r>
            <a:r>
              <a:rPr lang="mr-IN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V &gt;= 3.3)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009" y="212650"/>
            <a:ext cx="750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Example structure of a Python package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79942" y="1562986"/>
            <a:ext cx="2617" cy="4360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690573" y="2052084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043" y="1086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6749" y="186741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3123339" y="2236750"/>
            <a:ext cx="0" cy="6234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12545" y="2381693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12545" y="2860158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29" y="214386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_ _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_ _ .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9296" y="260497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code.py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69308" y="3374051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3895" y="3155048"/>
            <a:ext cx="7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Tests/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783993" y="3494921"/>
            <a:ext cx="10794" cy="11408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3993" y="3639864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83993" y="4118329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14984" y="340911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unit_tests.py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4984" y="387022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functional_tests.py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83993" y="4621604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14983" y="437947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run_tests.py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63992" y="5025642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66749" y="4824633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MANIFEST.in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63992" y="5474906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6749" y="527389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Readme.md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3992" y="5925486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6749" y="57138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setup.py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65256" y="2708772"/>
            <a:ext cx="49856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Packages are most often hosted on </a:t>
            </a:r>
            <a:b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the Python packaging index (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b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pip install &lt;package name</a:t>
            </a: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Package 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names can hyphens </a:t>
            </a:r>
            <a:b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(e.g.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scikit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-learn)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919" y="212650"/>
            <a:ext cx="6501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Setting up your package: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setup.py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6" y="1403497"/>
            <a:ext cx="5733922" cy="5103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833" y="1467293"/>
            <a:ext cx="35766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Your package can be setup for</a:t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distribution using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setuptools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Three required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variables in setup: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 1.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name</a:t>
            </a:r>
            <a:br>
              <a:rPr lang="en-US" i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 2.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version</a:t>
            </a:r>
            <a:br>
              <a:rPr lang="en-US" i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 3.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packages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Package dependencies can be </a:t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specified by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install_requires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Specify package entry script</a:t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by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entry_points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63119" y="2711302"/>
            <a:ext cx="6592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63119" y="2927497"/>
            <a:ext cx="6592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70421" y="5670697"/>
            <a:ext cx="6592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63336" y="6025115"/>
            <a:ext cx="6592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65868" y="4598041"/>
            <a:ext cx="10419530" cy="175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Software Development Life Cycle</a:t>
            </a: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Python Modules vs. Packages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Testing: Unit and Functional Tests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err="1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Virtual Environments, and Continuous Integration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463" y="212650"/>
            <a:ext cx="309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18" y="1470447"/>
            <a:ext cx="9321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2181" y="212650"/>
            <a:ext cx="837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Different ways of documentation for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2382" y="2200939"/>
            <a:ext cx="1126975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500" b="1" dirty="0"/>
              <a:t>Markdown:</a:t>
            </a:r>
            <a:r>
              <a:rPr lang="en-US" sz="2500" dirty="0"/>
              <a:t> Display documentation directly on </a:t>
            </a:r>
            <a:r>
              <a:rPr lang="en-US" sz="2500" dirty="0" err="1"/>
              <a:t>PyPI</a:t>
            </a:r>
            <a:r>
              <a:rPr lang="en-US" sz="2500" dirty="0"/>
              <a:t> or </a:t>
            </a:r>
            <a:r>
              <a:rPr lang="en-US" sz="2500" dirty="0" err="1"/>
              <a:t>Github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  <a:p>
            <a:pPr marL="285750" indent="-285750">
              <a:buFont typeface="Arial" charset="0"/>
              <a:buChar char="•"/>
            </a:pPr>
            <a:r>
              <a:rPr lang="en-US" sz="2500" b="1" dirty="0" err="1"/>
              <a:t>reStructedText</a:t>
            </a:r>
            <a:r>
              <a:rPr lang="en-US" sz="2500" b="1" dirty="0"/>
              <a:t>: </a:t>
            </a:r>
            <a:r>
              <a:rPr lang="en-US" sz="2500" dirty="0"/>
              <a:t>use to quickly make webpages or standalone documentation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/>
          </a:p>
          <a:p>
            <a:pPr marL="285750" indent="-285750">
              <a:buFont typeface="Arial" charset="0"/>
              <a:buChar char="•"/>
            </a:pPr>
            <a:endParaRPr lang="en-US" sz="2500" dirty="0"/>
          </a:p>
          <a:p>
            <a:pPr marL="285750" indent="-285750">
              <a:buFont typeface="Arial" charset="0"/>
              <a:buChar char="•"/>
            </a:pPr>
            <a:r>
              <a:rPr lang="en-US" sz="2500" b="1" dirty="0"/>
              <a:t>Sphinx</a:t>
            </a:r>
            <a:r>
              <a:rPr lang="en-US" sz="2500" dirty="0"/>
              <a:t>: Documentation generator, multiple formats. Easily links to </a:t>
            </a:r>
            <a:r>
              <a:rPr lang="en-US" sz="2500" dirty="0" err="1"/>
              <a:t>readthedocs.org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4209617" y="5698353"/>
            <a:ext cx="34400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hlinkClick r:id="rId3"/>
              </a:rPr>
              <a:t>mavenn.readthedocs.org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385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73D8EAE-5108-F84D-AD69-5CD3DFBD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843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AA79419F-16B9-7B4D-9F34-CC4F0E06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D89432A-9678-4A4D-A482-1AA885B7ACF7}"/>
              </a:ext>
            </a:extLst>
          </p:cNvPr>
          <p:cNvGraphicFramePr>
            <a:graphicFrameLocks noGrp="1"/>
          </p:cNvGraphicFramePr>
          <p:nvPr/>
        </p:nvGraphicFramePr>
        <p:xfrm>
          <a:off x="1817650" y="1682674"/>
          <a:ext cx="7672038" cy="37697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7346">
                  <a:extLst>
                    <a:ext uri="{9D8B030D-6E8A-4147-A177-3AD203B41FA5}">
                      <a16:colId xmlns:a16="http://schemas.microsoft.com/office/drawing/2014/main" xmlns="" val="4086090123"/>
                    </a:ext>
                  </a:extLst>
                </a:gridCol>
                <a:gridCol w="2557346">
                  <a:extLst>
                    <a:ext uri="{9D8B030D-6E8A-4147-A177-3AD203B41FA5}">
                      <a16:colId xmlns:a16="http://schemas.microsoft.com/office/drawing/2014/main" xmlns="" val="2517866773"/>
                    </a:ext>
                  </a:extLst>
                </a:gridCol>
                <a:gridCol w="2557346">
                  <a:extLst>
                    <a:ext uri="{9D8B030D-6E8A-4147-A177-3AD203B41FA5}">
                      <a16:colId xmlns:a16="http://schemas.microsoft.com/office/drawing/2014/main" xmlns="" val="1062100382"/>
                    </a:ext>
                  </a:extLst>
                </a:gridCol>
              </a:tblGrid>
              <a:tr h="6923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Mar 3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Ammar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Python packages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218647"/>
                  </a:ext>
                </a:extLst>
              </a:tr>
              <a:tr h="7413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April 7</a:t>
                      </a:r>
                      <a:endParaRPr lang="en-US" sz="3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Batuhan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Optimizing for performance/speed (matlab, python)</a:t>
                      </a:r>
                      <a:endParaRPr lang="en-US" sz="3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331509272"/>
                  </a:ext>
                </a:extLst>
              </a:tr>
              <a:tr h="64733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May 5</a:t>
                      </a:r>
                      <a:endParaRPr lang="en-US" sz="3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Rohit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Github workflow</a:t>
                      </a:r>
                      <a:endParaRPr lang="en-US" sz="3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2956840896"/>
                  </a:ext>
                </a:extLst>
              </a:tr>
              <a:tr h="64733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June 2</a:t>
                      </a:r>
                      <a:endParaRPr lang="en-US" sz="3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Shaina</a:t>
                      </a:r>
                      <a:endParaRPr lang="en-US" sz="3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Personal Web dev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283675781"/>
                  </a:ext>
                </a:extLst>
              </a:tr>
              <a:tr h="64733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July 7</a:t>
                      </a:r>
                      <a:endParaRPr lang="en-US" sz="3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Amber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TensorFlow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298752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759" y="21265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Sphinx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Quickstart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46833" y="1349796"/>
            <a:ext cx="3926" cy="48895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57464" y="1838894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934" y="87301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3640" y="165422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cxnSp>
        <p:nvCxnSpPr>
          <p:cNvPr id="11" name="Straight Connector 10"/>
          <p:cNvCxnSpPr>
            <a:stCxn id="18" idx="2"/>
          </p:cNvCxnSpPr>
          <p:nvPr/>
        </p:nvCxnSpPr>
        <p:spPr>
          <a:xfrm>
            <a:off x="2290230" y="2023560"/>
            <a:ext cx="0" cy="6234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79436" y="2168503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79436" y="2646968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46820" y="19306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_ _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_ _ .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6187" y="239178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code.py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36199" y="3160861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0786" y="2941858"/>
            <a:ext cx="7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Tests/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950884" y="3281731"/>
            <a:ext cx="10794" cy="11408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0884" y="3426674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0884" y="3905139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81875" y="319592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unit_tests.py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1875" y="365703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functional_tests.py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50884" y="4408414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1874" y="416628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run_tests.py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30883" y="4812452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3640" y="4611443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MANIFEST.in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30883" y="5261716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33640" y="506070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Readme.md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30883" y="5712296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33640" y="550065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setup.py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36126" y="6239317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87641" y="60324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Docs/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32018" y="1905513"/>
            <a:ext cx="52360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/>
              <a:t>pip install Sphinx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/>
              <a:t>sphinx-</a:t>
            </a:r>
            <a:r>
              <a:rPr lang="en-US" sz="2500" dirty="0" err="1"/>
              <a:t>quickstart</a:t>
            </a:r>
            <a:endParaRPr lang="en-US" sz="25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/>
              <a:t>make html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 err="1"/>
              <a:t>github</a:t>
            </a:r>
            <a:r>
              <a:rPr lang="en-US" sz="2500" dirty="0"/>
              <a:t> </a:t>
            </a:r>
            <a:r>
              <a:rPr lang="en-US" sz="2500" dirty="0" err="1"/>
              <a:t>webhook</a:t>
            </a:r>
            <a:r>
              <a:rPr lang="en-US" sz="2500" dirty="0"/>
              <a:t> for </a:t>
            </a:r>
            <a:r>
              <a:rPr lang="en-US" sz="2500" dirty="0" err="1"/>
              <a:t>readthedocs.org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549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1271" y="21265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Linters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3004" y="975229"/>
            <a:ext cx="10626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linter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is a program that will look through your code and give comments, suggest improvements, 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and predict bugs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4" y="2511457"/>
            <a:ext cx="6420983" cy="966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004" y="19358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charset="0"/>
                <a:ea typeface="Times New Roman" charset="0"/>
                <a:cs typeface="Times New Roman" charset="0"/>
              </a:rPr>
              <a:t>Flake8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004" y="36843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latin typeface="Times New Roman" charset="0"/>
                <a:ea typeface="Times New Roman" charset="0"/>
                <a:cs typeface="Times New Roman" charset="0"/>
              </a:rPr>
              <a:t>pylint</a:t>
            </a:r>
            <a:endParaRPr lang="en-US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4" y="4259950"/>
            <a:ext cx="5227635" cy="25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65868" y="4598041"/>
            <a:ext cx="10419530" cy="175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Software Development Life Cycle</a:t>
            </a: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Python Modules vs. Packages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Testing: Unit and Functional Tests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err="1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Virtual Environments, and Continuous Integration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9537" y="212650"/>
            <a:ext cx="153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458070"/>
            <a:ext cx="1478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charset="0"/>
                <a:ea typeface="Times New Roman" charset="0"/>
                <a:cs typeface="Times New Roman" charset="0"/>
              </a:rPr>
              <a:t>Unit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6800" y="1458070"/>
            <a:ext cx="40289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charset="0"/>
                <a:ea typeface="Times New Roman" charset="0"/>
                <a:cs typeface="Times New Roman" charset="0"/>
              </a:rPr>
              <a:t>Integration/Functional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596" y="2158409"/>
            <a:ext cx="3994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Tests a single component at a time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Should be written by developer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2285" y="2162321"/>
            <a:ext cx="4156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Tests multiple components at a time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Tester usually not the developer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8472" y="4204878"/>
            <a:ext cx="1998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Times New Roman" charset="0"/>
                <a:ea typeface="Times New Roman" charset="0"/>
                <a:cs typeface="Times New Roman" charset="0"/>
              </a:rPr>
              <a:t>Test Runners</a:t>
            </a:r>
            <a:endParaRPr lang="en-US" sz="25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5013550"/>
            <a:ext cx="1241045" cy="1421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unittest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nose(2)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pytest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0582" y="4123362"/>
            <a:ext cx="4261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charset="0"/>
                <a:ea typeface="Times New Roman" charset="0"/>
                <a:cs typeface="Times New Roman" charset="0"/>
              </a:rPr>
              <a:t>Test in </a:t>
            </a:r>
            <a:r>
              <a:rPr lang="en-US" sz="2500" b="1">
                <a:latin typeface="Times New Roman" charset="0"/>
                <a:ea typeface="Times New Roman" charset="0"/>
                <a:cs typeface="Times New Roman" charset="0"/>
              </a:rPr>
              <a:t>multiple environments</a:t>
            </a:r>
            <a:endParaRPr lang="en-US" sz="25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4767" y="5294140"/>
            <a:ext cx="1013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tox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robot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9" grpId="0"/>
      <p:bldP spid="10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7185" y="212650"/>
            <a:ext cx="4222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Unit Testing 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3995" y="1242613"/>
            <a:ext cx="5619808" cy="477054"/>
          </a:xfrm>
          <a:prstGeom prst="rect">
            <a:avLst/>
          </a:prstGeom>
          <a:solidFill>
            <a:srgbClr val="CCDD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&gt;&gt;&gt; assert sum([1,4,1]) == 6, ‘should be 6’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593" y="1242613"/>
            <a:ext cx="5056668" cy="12504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995" y="3694650"/>
            <a:ext cx="4608954" cy="2785378"/>
          </a:xfrm>
          <a:prstGeom prst="rect">
            <a:avLst/>
          </a:prstGeom>
          <a:solidFill>
            <a:srgbClr val="CCDD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import </a:t>
            </a:r>
            <a:r>
              <a:rPr lang="en-US" sz="2500" dirty="0" err="1"/>
              <a:t>unittest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class </a:t>
            </a:r>
            <a:r>
              <a:rPr lang="en-US" sz="2500" dirty="0" err="1"/>
              <a:t>TestSum</a:t>
            </a:r>
            <a:r>
              <a:rPr lang="en-US" sz="2500" dirty="0"/>
              <a:t>(</a:t>
            </a:r>
            <a:r>
              <a:rPr lang="en-US" sz="2500" dirty="0" err="1"/>
              <a:t>unittest.TestCase</a:t>
            </a:r>
            <a:r>
              <a:rPr lang="en-US" sz="2500" dirty="0"/>
              <a:t>):</a:t>
            </a:r>
          </a:p>
          <a:p>
            <a:endParaRPr lang="en-US" sz="2500" dirty="0"/>
          </a:p>
          <a:p>
            <a:r>
              <a:rPr lang="en-US" sz="2500" dirty="0"/>
              <a:t>	</a:t>
            </a:r>
            <a:r>
              <a:rPr lang="en-US" sz="2500" dirty="0" err="1"/>
              <a:t>def</a:t>
            </a:r>
            <a:r>
              <a:rPr lang="en-US" sz="2500" dirty="0"/>
              <a:t> </a:t>
            </a:r>
            <a:r>
              <a:rPr lang="en-US" sz="2500" dirty="0" err="1"/>
              <a:t>test_sum</a:t>
            </a:r>
            <a:r>
              <a:rPr lang="en-US" sz="2500" dirty="0"/>
              <a:t>(self):</a:t>
            </a:r>
          </a:p>
          <a:p>
            <a:r>
              <a:rPr lang="en-US" sz="2500" dirty="0"/>
              <a:t>		</a:t>
            </a:r>
            <a:r>
              <a:rPr lang="en-US" sz="2500" dirty="0" err="1"/>
              <a:t>self.assertEqual</a:t>
            </a:r>
            <a:r>
              <a:rPr lang="en-US" sz="2500" dirty="0"/>
              <a:t>( </a:t>
            </a:r>
            <a:r>
              <a:rPr lang="mr-IN" sz="2500" dirty="0"/>
              <a:t>…</a:t>
            </a:r>
            <a:r>
              <a:rPr lang="en-US" sz="2500" dirty="0"/>
              <a:t> )</a:t>
            </a:r>
          </a:p>
          <a:p>
            <a:r>
              <a:rPr lang="mr-IN" sz="2500" dirty="0"/>
              <a:t>…</a:t>
            </a:r>
            <a:endParaRPr 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6208619" y="3041352"/>
            <a:ext cx="3294492" cy="477054"/>
          </a:xfrm>
          <a:prstGeom prst="rect">
            <a:avLst/>
          </a:prstGeom>
          <a:solidFill>
            <a:srgbClr val="CCDD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&gt;&gt;&gt; python -m </a:t>
            </a:r>
            <a:r>
              <a:rPr lang="en-US" sz="2500" dirty="0" err="1"/>
              <a:t>unittests</a:t>
            </a:r>
            <a:endParaRPr lang="en-US" sz="2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19" y="3694650"/>
            <a:ext cx="5852042" cy="29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2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177" y="212650"/>
            <a:ext cx="534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Code Coverage with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PyTest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16" y="1351883"/>
            <a:ext cx="7188791" cy="3827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36865" y="6488668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From </a:t>
            </a:r>
            <a:r>
              <a:rPr lang="en-US" sz="1200" dirty="0" err="1">
                <a:latin typeface="Times New Roman" charset="0"/>
                <a:ea typeface="Times New Roman" charset="0"/>
                <a:cs typeface="Times New Roman" charset="0"/>
              </a:rPr>
              <a:t>realpython.com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6775" y="212650"/>
            <a:ext cx="844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Nose2 will try to discover all test*.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py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scripts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97168" y="1452725"/>
            <a:ext cx="3926" cy="48895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07799" y="1941823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269" y="9759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3975" y="17571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40565" y="2126489"/>
            <a:ext cx="0" cy="6234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29771" y="2271432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29771" y="2749897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7155" y="20336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_ _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_ _ .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86522" y="249471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code.py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86534" y="3263790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41121" y="3044787"/>
            <a:ext cx="7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Tests/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01219" y="3384660"/>
            <a:ext cx="10794" cy="6318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01219" y="3529603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01219" y="4008068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2210" y="329885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test_sum.py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2210" y="3759963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test_another_test.py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281218" y="4915381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83975" y="471437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MANIFEST.in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81218" y="5364645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975" y="516363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Readme.md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81218" y="5815225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3975" y="560358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setup.py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286461" y="6342246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37976" y="61353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Docs/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7270" y="3466838"/>
            <a:ext cx="2946640" cy="477054"/>
          </a:xfrm>
          <a:prstGeom prst="rect">
            <a:avLst/>
          </a:prstGeom>
          <a:solidFill>
            <a:srgbClr val="CCDD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&gt;&gt;&gt; python -m nose2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7270" y="4382549"/>
            <a:ext cx="4323299" cy="477054"/>
          </a:xfrm>
          <a:prstGeom prst="rect">
            <a:avLst/>
          </a:prstGeom>
          <a:solidFill>
            <a:srgbClr val="CCDD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&gt;&gt;&gt; python -m </a:t>
            </a:r>
            <a:r>
              <a:rPr lang="en-US" sz="2500" dirty="0" err="1"/>
              <a:t>unittest</a:t>
            </a:r>
            <a:r>
              <a:rPr lang="en-US" sz="2500" dirty="0"/>
              <a:t> discover</a:t>
            </a:r>
          </a:p>
        </p:txBody>
      </p:sp>
    </p:spTree>
    <p:extLst>
      <p:ext uri="{BB962C8B-B14F-4D97-AF65-F5344CB8AC3E}">
        <p14:creationId xmlns:p14="http://schemas.microsoft.com/office/powerpoint/2010/main" val="20884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57" y="254772"/>
            <a:ext cx="488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imes New Roman" charset="0"/>
                <a:ea typeface="Times New Roman" charset="0"/>
                <a:cs typeface="Times New Roman" charset="0"/>
              </a:rPr>
              <a:t>Integration Test Packages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014" y="1382233"/>
            <a:ext cx="807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Robot Framework is a popular package for writing integration and functional tests</a:t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pyTest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also enables integration and functional testing.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557" y="2786693"/>
            <a:ext cx="609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Integration </a:t>
            </a:r>
            <a:r>
              <a:rPr lang="en-US" sz="3600">
                <a:latin typeface="Times New Roman" charset="0"/>
                <a:ea typeface="Times New Roman" charset="0"/>
                <a:cs typeface="Times New Roman" charset="0"/>
              </a:rPr>
              <a:t>Test Example/Demo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2" y="4191153"/>
            <a:ext cx="5977735" cy="1779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92" y="4191153"/>
            <a:ext cx="4701362" cy="18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8456" y="356837"/>
            <a:ext cx="793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Testing in multiple environments with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tox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9" y="2455484"/>
            <a:ext cx="6851208" cy="21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65868" y="4598041"/>
            <a:ext cx="10419530" cy="175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Software Development Life Cycle</a:t>
            </a: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Python Modules vs. Packages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Testing: Unit and Functional Tests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, Virtual Environments, and Continuous Integration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41A69-A6E6-ED40-819F-EC33A082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Note: this session is being recorded</a:t>
            </a:r>
          </a:p>
        </p:txBody>
      </p:sp>
      <p:pic>
        <p:nvPicPr>
          <p:cNvPr id="2054" name="Picture 6" descr="Recording sign icon red logo camera video Vector Image">
            <a:extLst>
              <a:ext uri="{FF2B5EF4-FFF2-40B4-BE49-F238E27FC236}">
                <a16:creationId xmlns:a16="http://schemas.microsoft.com/office/drawing/2014/main" xmlns="" id="{62BD9B4A-637A-9447-88CA-CA9230BD1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2"/>
          <a:stretch/>
        </p:blipFill>
        <p:spPr bwMode="auto">
          <a:xfrm>
            <a:off x="3892085" y="2012756"/>
            <a:ext cx="4644825" cy="263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7255" y="212650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5599" y="1509315"/>
            <a:ext cx="928331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The Python Package Index (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) is a repository of software for the </a:t>
            </a:r>
            <a:b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Python programming language.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i="1" dirty="0">
                <a:latin typeface="Times New Roman" charset="0"/>
                <a:ea typeface="Times New Roman" charset="0"/>
                <a:cs typeface="Times New Roman" charset="0"/>
              </a:rPr>
              <a:t>pip install &lt;package name&gt;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u="sng" dirty="0">
                <a:latin typeface="Times New Roman" charset="0"/>
                <a:ea typeface="Times New Roman" charset="0"/>
                <a:cs typeface="Times New Roman" charset="0"/>
              </a:rPr>
              <a:t>Global site packages: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sz="2500" i="1" dirty="0">
                <a:latin typeface="Times New Roman" charset="0"/>
                <a:ea typeface="Times New Roman" charset="0"/>
                <a:cs typeface="Times New Roman" charset="0"/>
              </a:rPr>
              <a:t>python -m site</a:t>
            </a:r>
          </a:p>
          <a:p>
            <a:pPr marL="285750" indent="-285750">
              <a:buFont typeface="Arial" charset="0"/>
              <a:buChar char="•"/>
            </a:pPr>
            <a:endParaRPr lang="en-US" sz="25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u="sng" dirty="0">
                <a:latin typeface="Times New Roman" charset="0"/>
                <a:ea typeface="Times New Roman" charset="0"/>
                <a:cs typeface="Times New Roman" charset="0"/>
              </a:rPr>
              <a:t>User site packages: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sz="2500" i="1" dirty="0">
                <a:latin typeface="Times New Roman" charset="0"/>
                <a:ea typeface="Times New Roman" charset="0"/>
                <a:cs typeface="Times New Roman" charset="0"/>
              </a:rPr>
              <a:t>pip freeze --user</a:t>
            </a:r>
          </a:p>
          <a:p>
            <a:pPr marL="285750" indent="-285750">
              <a:buFont typeface="Arial" charset="0"/>
              <a:buChar char="•"/>
            </a:pPr>
            <a:endParaRPr lang="en-US" sz="2500" i="1" u="sng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i="1" dirty="0">
                <a:latin typeface="Times New Roman" charset="0"/>
                <a:ea typeface="Times New Roman" charset="0"/>
                <a:cs typeface="Times New Roman" charset="0"/>
              </a:rPr>
              <a:t>pip show &lt;package name&gt;</a:t>
            </a:r>
          </a:p>
          <a:p>
            <a:pPr marL="285750" indent="-285750">
              <a:buFont typeface="Arial" charset="0"/>
              <a:buChar char="•"/>
            </a:pPr>
            <a:endParaRPr lang="en-US" sz="2500" i="1" u="sng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500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0744" y="212650"/>
            <a:ext cx="93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Package versioning and non-source files for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225" y="956423"/>
            <a:ext cx="10697159" cy="2283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requires package versions to increment with each update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PEP - 440 provides recommends for versioning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E.g.: semantic 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versioning: # . # . # (Major version, Minor version, Patch/hotfix)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25" y="4123760"/>
            <a:ext cx="100485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All non source files, e.g., data files, binaries, text files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, can be specified</a:t>
            </a:r>
            <a:b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in your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manifest.in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file </a:t>
            </a:r>
            <a:b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Specify </a:t>
            </a:r>
            <a:r>
              <a:rPr lang="en-US" sz="2500" i="1" dirty="0" err="1">
                <a:latin typeface="Times New Roman" charset="0"/>
                <a:ea typeface="Times New Roman" charset="0"/>
                <a:cs typeface="Times New Roman" charset="0"/>
              </a:rPr>
              <a:t>include_package_data</a:t>
            </a:r>
            <a:r>
              <a:rPr lang="en-US" sz="2500" i="1" dirty="0">
                <a:latin typeface="Times New Roman" charset="0"/>
                <a:ea typeface="Times New Roman" charset="0"/>
                <a:cs typeface="Times New Roman" charset="0"/>
              </a:rPr>
              <a:t>=True 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setup.py</a:t>
            </a:r>
            <a:endParaRPr lang="en-US" sz="25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3561" y="212650"/>
            <a:ext cx="374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Publishing on </a:t>
            </a:r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7274" y="5752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885" y="1244795"/>
            <a:ext cx="1016175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Packages on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are commonly distributed as source archives and wheels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Source archives contain all source code in a single tar file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Wheels are ready to use builds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78" y="4136880"/>
            <a:ext cx="5188921" cy="4770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&gt;&gt;&gt; python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setup.py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sdist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bdist_wheel</a:t>
            </a: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7473558" y="3985483"/>
            <a:ext cx="265814" cy="152271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545" y="4879748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creates .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whl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6316575" y="3702033"/>
            <a:ext cx="265814" cy="5405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9630" y="352184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creates .tar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5177" y="5644492"/>
            <a:ext cx="4185761" cy="4770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&gt;&gt;&gt; twine -r upload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500" dirty="0" err="1">
                <a:latin typeface="Times New Roman" charset="0"/>
                <a:ea typeface="Times New Roman" charset="0"/>
                <a:cs typeface="Times New Roman" charset="0"/>
              </a:rPr>
              <a:t>dist</a:t>
            </a: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/*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6413" y="5698353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Uploads package on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Straight Arrow Connector 15"/>
          <p:cNvCxnSpPr>
            <a:stCxn id="9" idx="1"/>
            <a:endCxn id="12" idx="3"/>
          </p:cNvCxnSpPr>
          <p:nvPr/>
        </p:nvCxnSpPr>
        <p:spPr>
          <a:xfrm flipH="1">
            <a:off x="7520938" y="5883019"/>
            <a:ext cx="114547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07" y="4052241"/>
            <a:ext cx="239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cookiecutter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will setup 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package structure</a:t>
            </a:r>
          </a:p>
        </p:txBody>
      </p:sp>
      <p:cxnSp>
        <p:nvCxnSpPr>
          <p:cNvPr id="22" name="Straight Arrow Connector 21"/>
          <p:cNvCxnSpPr>
            <a:stCxn id="18" idx="3"/>
          </p:cNvCxnSpPr>
          <p:nvPr/>
        </p:nvCxnSpPr>
        <p:spPr>
          <a:xfrm>
            <a:off x="2473358" y="4375407"/>
            <a:ext cx="50226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6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/>
      <p:bldP spid="12" grpId="0" animBg="1"/>
      <p:bldP spid="9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9" y="340242"/>
            <a:ext cx="5551910" cy="58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63" y="194087"/>
            <a:ext cx="417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Virtual Environments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808" y="1233377"/>
            <a:ext cx="10947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Virtual environments can circumvent dependency conflicts between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packages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Virtual environments can be updated in an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package specific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manner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Virtual environments can shield against global site-packages and system wide python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install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conflicts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63" y="3437858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Many popular virtual environment options </a:t>
            </a:r>
            <a:r>
              <a:rPr lang="mr-IN" sz="360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808" y="4338648"/>
            <a:ext cx="21451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venv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virtualenv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conda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create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pyenv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22" y="1115663"/>
            <a:ext cx="213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Virtualenv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922" y="411834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Times New Roman" charset="0"/>
                <a:ea typeface="Times New Roman" charset="0"/>
                <a:cs typeface="Times New Roman" charset="0"/>
              </a:rPr>
              <a:t>Conda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808" y="2316920"/>
            <a:ext cx="6652783" cy="12464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&gt;&gt;&gt; </a:t>
            </a:r>
            <a:r>
              <a:rPr lang="en-US" sz="2500" dirty="0" err="1"/>
              <a:t>virtualenv</a:t>
            </a:r>
            <a:r>
              <a:rPr lang="en-US" sz="2500" dirty="0"/>
              <a:t> -p /</a:t>
            </a:r>
            <a:r>
              <a:rPr lang="en-US" sz="2500" dirty="0" err="1"/>
              <a:t>usr</a:t>
            </a:r>
            <a:r>
              <a:rPr lang="en-US" sz="2500" dirty="0"/>
              <a:t>/bin/python </a:t>
            </a:r>
            <a:r>
              <a:rPr lang="en-US" sz="2500" dirty="0" err="1"/>
              <a:t>my_virtual_env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  <a:p>
            <a:r>
              <a:rPr lang="en-US" sz="2500" dirty="0"/>
              <a:t>&gt;&gt;&gt; source </a:t>
            </a:r>
            <a:r>
              <a:rPr lang="en-US" sz="2500" dirty="0" err="1"/>
              <a:t>my_virtual_env</a:t>
            </a:r>
            <a:r>
              <a:rPr lang="en-US" sz="2500" dirty="0"/>
              <a:t>/bin/activate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08" y="5097354"/>
            <a:ext cx="7283725" cy="86177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&gt;&gt;&gt; </a:t>
            </a:r>
            <a:r>
              <a:rPr lang="en-US" sz="2500" dirty="0" err="1"/>
              <a:t>conda</a:t>
            </a:r>
            <a:r>
              <a:rPr lang="en-US" sz="2500" dirty="0"/>
              <a:t> create --name </a:t>
            </a:r>
            <a:r>
              <a:rPr lang="en-US" sz="2500" dirty="0" err="1"/>
              <a:t>my_conda_env</a:t>
            </a:r>
            <a:r>
              <a:rPr lang="en-US" sz="2500" dirty="0"/>
              <a:t> python=3.9.2</a:t>
            </a:r>
          </a:p>
          <a:p>
            <a:r>
              <a:rPr lang="en-US" sz="2500" dirty="0"/>
              <a:t>&gt;&gt;&gt; </a:t>
            </a:r>
            <a:r>
              <a:rPr lang="en-US" sz="2500" dirty="0" err="1"/>
              <a:t>conda</a:t>
            </a:r>
            <a:r>
              <a:rPr lang="en-US" sz="2500" dirty="0"/>
              <a:t> activate </a:t>
            </a:r>
            <a:r>
              <a:rPr lang="en-US" sz="2500" dirty="0" err="1"/>
              <a:t>my_conda_env</a:t>
            </a:r>
            <a:r>
              <a:rPr lang="en-US" sz="25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7875" y="136650"/>
            <a:ext cx="684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Two </a:t>
            </a:r>
            <a:r>
              <a:rPr lang="en-US" sz="3600">
                <a:latin typeface="Times New Roman" charset="0"/>
                <a:ea typeface="Times New Roman" charset="0"/>
                <a:cs typeface="Times New Roman" charset="0"/>
              </a:rPr>
              <a:t>Virtual Environment Examples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0912" y="212650"/>
            <a:ext cx="445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Continuous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883" y="1488558"/>
            <a:ext cx="11474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Continuous Integration is a software development practice where members of a team integrate their work 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frequently, usually each person integrates at least daily - leading to multiple integrations per day. Each 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integration is verified by an automated build (including test) to detect integration errors as quickly as possible.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7" y="3526313"/>
            <a:ext cx="4282853" cy="17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7314" y="212650"/>
            <a:ext cx="478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Automating Builds/Tests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8" y="1956391"/>
            <a:ext cx="4301359" cy="3320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61" y="1509822"/>
            <a:ext cx="5636732" cy="48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2981" y="212650"/>
            <a:ext cx="4390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Putting things together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7168" y="1452725"/>
            <a:ext cx="3926" cy="48895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307799" y="1941823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269" y="9759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3975" y="17571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Logomaker/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0565" y="2126489"/>
            <a:ext cx="0" cy="6234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29771" y="2271432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29771" y="2749897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6522" y="249471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code.py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86534" y="3263790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1121" y="3044787"/>
            <a:ext cx="7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Tests/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401219" y="3384660"/>
            <a:ext cx="10794" cy="6318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01219" y="3529603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01219" y="4008068"/>
            <a:ext cx="624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2210" y="329885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Integration_Tests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81218" y="4915381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83975" y="471437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MANIFEST.in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281218" y="5364645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83975" y="516363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Readme.md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81218" y="5815225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3975" y="560358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setup.py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286461" y="6342246"/>
            <a:ext cx="77617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37976" y="61353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Docs/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2210" y="3794964"/>
            <a:ext cx="12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Unit_Tests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1813" y="2073904"/>
            <a:ext cx="6546985" cy="3939540"/>
          </a:xfrm>
          <a:prstGeom prst="rect">
            <a:avLst/>
          </a:prstGeom>
          <a:solidFill>
            <a:srgbClr val="CCDD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&gt;&gt;&gt; python </a:t>
            </a:r>
            <a:r>
              <a:rPr lang="en-US" sz="2500" dirty="0" err="1"/>
              <a:t>setup.py</a:t>
            </a:r>
            <a:r>
              <a:rPr lang="en-US" sz="2500" dirty="0"/>
              <a:t> </a:t>
            </a:r>
            <a:r>
              <a:rPr lang="en-US" sz="2500" dirty="0" err="1"/>
              <a:t>sdist</a:t>
            </a:r>
            <a:r>
              <a:rPr lang="en-US" sz="2500" dirty="0"/>
              <a:t> </a:t>
            </a:r>
            <a:r>
              <a:rPr lang="en-US" sz="2500" dirty="0" err="1"/>
              <a:t>bdist_wheel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&gt;&gt;&gt; </a:t>
            </a:r>
            <a:r>
              <a:rPr lang="en-US" sz="2500" dirty="0" err="1"/>
              <a:t>virtualenv</a:t>
            </a:r>
            <a:r>
              <a:rPr lang="en-US" sz="2500" dirty="0"/>
              <a:t> </a:t>
            </a:r>
            <a:r>
              <a:rPr lang="en-US" sz="2500" dirty="0" err="1"/>
              <a:t>test_local_build</a:t>
            </a:r>
            <a:endParaRPr lang="en-US" sz="2500" dirty="0"/>
          </a:p>
          <a:p>
            <a:r>
              <a:rPr lang="en-US" sz="2500" dirty="0"/>
              <a:t>&gt;&gt;&gt; source </a:t>
            </a:r>
            <a:r>
              <a:rPr lang="en-US" sz="2500" dirty="0" err="1" smtClean="0"/>
              <a:t>test_local_build</a:t>
            </a:r>
            <a:r>
              <a:rPr lang="en-US" sz="2500" dirty="0" smtClean="0"/>
              <a:t>/bin/activate</a:t>
            </a:r>
            <a:br>
              <a:rPr lang="en-US" sz="2500" dirty="0" smtClean="0"/>
            </a:br>
            <a:endParaRPr lang="en-US" sz="2500" dirty="0"/>
          </a:p>
          <a:p>
            <a:r>
              <a:rPr lang="en-US" sz="2500" dirty="0"/>
              <a:t>&gt;&gt;&gt; pip install </a:t>
            </a:r>
            <a:r>
              <a:rPr lang="en-US" sz="2500" dirty="0" err="1"/>
              <a:t>dist</a:t>
            </a:r>
            <a:r>
              <a:rPr lang="en-US" sz="2500" dirty="0"/>
              <a:t>/&lt;</a:t>
            </a:r>
            <a:r>
              <a:rPr lang="en-US" sz="2500" dirty="0" err="1"/>
              <a:t>package_name</a:t>
            </a:r>
            <a:r>
              <a:rPr lang="en-US" sz="2500" dirty="0"/>
              <a:t>&gt;.</a:t>
            </a:r>
            <a:r>
              <a:rPr lang="en-US" sz="2500" dirty="0" err="1"/>
              <a:t>tar.gz</a:t>
            </a:r>
            <a:endParaRPr lang="en-US" sz="2500" dirty="0"/>
          </a:p>
          <a:p>
            <a:r>
              <a:rPr lang="en-US" sz="2500" dirty="0"/>
              <a:t># run tests </a:t>
            </a:r>
            <a:r>
              <a:rPr lang="mr-IN" sz="2500" dirty="0"/>
              <a:t>…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/>
              <a:t>&gt;&gt;&gt; twine upload -r </a:t>
            </a:r>
            <a:r>
              <a:rPr lang="en-US" sz="2500" dirty="0" err="1"/>
              <a:t>pypi</a:t>
            </a:r>
            <a:r>
              <a:rPr lang="en-US" sz="2500" dirty="0"/>
              <a:t> </a:t>
            </a:r>
            <a:r>
              <a:rPr lang="en-US" sz="2500" dirty="0" err="1"/>
              <a:t>dist</a:t>
            </a:r>
            <a:r>
              <a:rPr lang="en-US" sz="2500" dirty="0"/>
              <a:t>/&lt;</a:t>
            </a:r>
            <a:r>
              <a:rPr lang="en-US" sz="2500" dirty="0" err="1"/>
              <a:t>package_name</a:t>
            </a:r>
            <a:r>
              <a:rPr lang="en-US" sz="2500" dirty="0"/>
              <a:t>&gt;.*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610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9963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600" y="2392326"/>
            <a:ext cx="5010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3200" dirty="0" err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packaging.python.org</a:t>
            </a:r>
            <a:r>
              <a:rPr lang="en-US" sz="3200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623" y="3741963"/>
            <a:ext cx="40882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500" dirty="0">
                <a:hlinkClick r:id="rId4"/>
              </a:rPr>
              <a:t>mavenn.readthedocs.org</a:t>
            </a:r>
            <a:endParaRPr lang="en-US" sz="2500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>
                <a:hlinkClick r:id="rId4"/>
              </a:rPr>
              <a:t>logomaker.readthedocs.org</a:t>
            </a:r>
            <a:endParaRPr lang="en-US" sz="2500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>
                <a:hlinkClick r:id="rId4"/>
              </a:rPr>
              <a:t>suftware.readthedocs.org</a:t>
            </a:r>
            <a:endParaRPr lang="en-US" sz="2500" dirty="0"/>
          </a:p>
          <a:p>
            <a:pPr marL="342900" indent="-342900">
              <a:buFont typeface="Arial" charset="0"/>
              <a:buChar char="•"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17" y="1956389"/>
            <a:ext cx="3585258" cy="4049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6516" y="6510801"/>
            <a:ext cx="261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Some resources taken from </a:t>
            </a:r>
            <a:r>
              <a:rPr lang="en-US" sz="1200" dirty="0" err="1" smtClean="0"/>
              <a:t>realpython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73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D0530-DD2D-D441-8D43-AAA90F72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602DC-0323-4347-9A7F-52D1D454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materials will be available afterwards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feel free to interrupt, intended to be interactive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catering to many levels, so if you have further questions afterward feel free to contact us</a:t>
            </a:r>
          </a:p>
        </p:txBody>
      </p:sp>
    </p:spTree>
    <p:extLst>
      <p:ext uri="{BB962C8B-B14F-4D97-AF65-F5344CB8AC3E}">
        <p14:creationId xmlns:p14="http://schemas.microsoft.com/office/powerpoint/2010/main" val="10070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835" y="790121"/>
            <a:ext cx="11235690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Python Packages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680" y="4461889"/>
            <a:ext cx="9144000" cy="16557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Ammar Tareen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CSHL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9680" y="541695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03/03/2021</a:t>
            </a:r>
          </a:p>
        </p:txBody>
      </p:sp>
    </p:spTree>
    <p:extLst>
      <p:ext uri="{BB962C8B-B14F-4D97-AF65-F5344CB8AC3E}">
        <p14:creationId xmlns:p14="http://schemas.microsoft.com/office/powerpoint/2010/main" val="16165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422400"/>
            <a:ext cx="53086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9103" y="233916"/>
            <a:ext cx="773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Bug Fixing in a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6018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65868" y="4598041"/>
            <a:ext cx="10419530" cy="175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Software Development Life Cycle</a:t>
            </a:r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Python Modules vs. Packages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Testing: Unit and Functional Tests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err="1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Virtual Environments, and Continuous Integration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04217" y="3878339"/>
            <a:ext cx="166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Testing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5011" y="2116962"/>
            <a:ext cx="166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Software </a:t>
            </a:r>
          </a:p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1671" y="202018"/>
            <a:ext cx="813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Software Development Life Cycle (SDLC)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6361" y="1988289"/>
            <a:ext cx="1499189" cy="9994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3979" y="228796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Planning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0966" y="1988289"/>
            <a:ext cx="1499189" cy="9994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156" y="2125407"/>
            <a:ext cx="1221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</a:p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Prototype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28057" y="1979844"/>
            <a:ext cx="1499189" cy="9994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6361" y="3603281"/>
            <a:ext cx="1499189" cy="9994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0966" y="3603281"/>
            <a:ext cx="1499189" cy="9994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3308" y="3878339"/>
            <a:ext cx="146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Deployment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45571" y="3603281"/>
            <a:ext cx="1499189" cy="9994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862" y="3746000"/>
            <a:ext cx="1625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Maintenance,</a:t>
            </a:r>
          </a:p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Monitoring</a:t>
            </a:r>
          </a:p>
        </p:txBody>
      </p:sp>
      <p:cxnSp>
        <p:nvCxnSpPr>
          <p:cNvPr id="18" name="Straight Arrow Connector 17"/>
          <p:cNvCxnSpPr>
            <a:stCxn id="3" idx="3"/>
            <a:endCxn id="5" idx="1"/>
          </p:cNvCxnSpPr>
          <p:nvPr/>
        </p:nvCxnSpPr>
        <p:spPr>
          <a:xfrm>
            <a:off x="4295550" y="2488019"/>
            <a:ext cx="875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0155" y="2488019"/>
            <a:ext cx="875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06183" y="4100372"/>
            <a:ext cx="875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46680" y="4100372"/>
            <a:ext cx="875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  <a:endCxn id="11" idx="1"/>
          </p:cNvCxnSpPr>
          <p:nvPr/>
        </p:nvCxnSpPr>
        <p:spPr>
          <a:xfrm flipH="1">
            <a:off x="2796361" y="2479574"/>
            <a:ext cx="6230885" cy="1623437"/>
          </a:xfrm>
          <a:prstGeom prst="bentConnector5">
            <a:avLst>
              <a:gd name="adj1" fmla="val -3669"/>
              <a:gd name="adj2" fmla="val 50000"/>
              <a:gd name="adj3" fmla="val 10366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30009" y="1158949"/>
            <a:ext cx="0" cy="69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83348" y="1158949"/>
            <a:ext cx="0" cy="69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268585" y="1158949"/>
            <a:ext cx="0" cy="69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530009" y="4749210"/>
            <a:ext cx="0" cy="69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883348" y="4749210"/>
            <a:ext cx="0" cy="69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268585" y="4749210"/>
            <a:ext cx="0" cy="69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65868" y="4598041"/>
            <a:ext cx="10419530" cy="1753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Software Development Life Cycle</a:t>
            </a:r>
          </a:p>
          <a:p>
            <a:endParaRPr lang="en-US" sz="3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Python Modules vs. Packages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Testing: Unit and Functional Tests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 err="1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PyPI</a:t>
            </a:r>
            <a:r>
              <a:rPr lang="en-US" sz="3800" dirty="0"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Virtual Environments, and Continuous Integration</a:t>
            </a:r>
          </a:p>
          <a:p>
            <a:endParaRPr lang="en-US" sz="3800" dirty="0">
              <a:solidFill>
                <a:schemeClr val="tx1">
                  <a:lumMod val="85000"/>
                  <a:lumOff val="15000"/>
                  <a:alpha val="3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59556</TotalTime>
  <Words>1086</Words>
  <Application>Microsoft Macintosh PowerPoint</Application>
  <PresentationFormat>Widescreen</PresentationFormat>
  <Paragraphs>344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Helvetica</vt:lpstr>
      <vt:lpstr>Mangal</vt:lpstr>
      <vt:lpstr>Times New Roman</vt:lpstr>
      <vt:lpstr>Retrospect</vt:lpstr>
      <vt:lpstr>Practical Coding Series</vt:lpstr>
      <vt:lpstr>Schedule</vt:lpstr>
      <vt:lpstr>Note: this session is being recorded</vt:lpstr>
      <vt:lpstr>Logistics</vt:lpstr>
      <vt:lpstr>Python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Modeling of Sequence Function Relationships using Information Maximization and Neural Networks for MPA Datasets</dc:title>
  <dc:creator>atareen64@gmail.com</dc:creator>
  <cp:lastModifiedBy>Ammar Tareen</cp:lastModifiedBy>
  <cp:revision>2866</cp:revision>
  <dcterms:created xsi:type="dcterms:W3CDTF">2019-02-02T01:34:02Z</dcterms:created>
  <dcterms:modified xsi:type="dcterms:W3CDTF">2021-03-03T23:57:39Z</dcterms:modified>
</cp:coreProperties>
</file>