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B981A3-CC8B-CF46-8A34-2E96C8D0C958}">
          <p14:sldIdLst>
            <p14:sldId id="256"/>
            <p14:sldId id="257"/>
          </p14:sldIdLst>
        </p14:section>
        <p14:section name="06.04.25" id="{1015A2FF-FA57-DC4C-9585-3806579DE404}">
          <p14:sldIdLst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F5BA-C863-4B9F-DE9C-FDA3ABD9A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0F119-8ED4-9646-E7EB-AAB23F2B6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B449-7C66-E9C8-9745-53E0DDEB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88F8-1711-5B46-BAF1-39A51E5B847B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D3750-9EC5-943F-FE46-73AA32B8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1143-0DEB-DF36-CA9D-E523179B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812D-AC40-E14C-A3F7-4C7FB6B1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5A43-8300-5528-BF9A-041861CF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0DD6-4E31-2D4A-6916-F67BA392B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B20DB-F4D2-AF6F-9532-6B96A9BA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88F8-1711-5B46-BAF1-39A51E5B847B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4FBD2-0EF6-A37B-2133-A9ACDF13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6212B-1925-45D7-4A2E-8384ED43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812D-AC40-E14C-A3F7-4C7FB6B1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93815-3277-8F4C-E0DC-157271A68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07E4F-5101-6BA9-FC90-613C05292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0643-AA94-21D4-406B-7B5544EC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88F8-1711-5B46-BAF1-39A51E5B847B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0EF20-3C43-B9B5-932A-2EDAF615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7530F-2981-6DBB-C892-4A119011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812D-AC40-E14C-A3F7-4C7FB6B1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1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1B73-2264-D51F-FA9B-75D63F3E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7F369-6D6F-D324-F187-DDC416B3A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D7D22-79D7-6862-931A-37DD6B54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88F8-1711-5B46-BAF1-39A51E5B847B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8CCD-3318-6324-A4BE-A5171EC4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ED39E-63F7-7298-D8D3-3CB82EED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812D-AC40-E14C-A3F7-4C7FB6B1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4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6379-8C8D-DFCD-7449-C4DE3517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C6212-756C-285B-5038-2066296C0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8890-8426-F839-990B-345FEAD4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88F8-1711-5B46-BAF1-39A51E5B847B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9E51E-19C3-8CA7-4F20-0AA684DA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0A46-EA4D-2972-53E3-268BC530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812D-AC40-E14C-A3F7-4C7FB6B1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7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4187-5CF0-CCB4-6EE9-1A336995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4DA5-3EA0-45F8-CE74-A637083CA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DB916-E1D8-539A-3315-C4D38446A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0112A-681C-2E03-BE9E-BFFCF20A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88F8-1711-5B46-BAF1-39A51E5B847B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5C2F4-7211-9722-D756-B63E8F88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AA3E6-E816-B020-BC29-8BA71467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812D-AC40-E14C-A3F7-4C7FB6B1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3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4EB6-DC0E-BA9C-6E7A-E180B75A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EF9C6-488F-2661-77AF-C5DFD4FA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E6ADD-08F9-D6EF-A349-C4EBAA8AE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44B19-1AC9-C899-F716-E3F4F9906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AFFBC-8A88-5106-FCA9-FF5804B04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50E8D-749D-6180-914F-16B63B1C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88F8-1711-5B46-BAF1-39A51E5B847B}" type="datetimeFigureOut">
              <a:rPr lang="en-US" smtClean="0"/>
              <a:t>6/4/25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8DDF3-7A64-3798-5895-EF651301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3CA60-20C0-54E5-AF07-C23EE3C9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812D-AC40-E14C-A3F7-4C7FB6B1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3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7E37-3F86-1F81-D357-3D18D488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8DF34-D191-82FB-A3C3-3EEB5E10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88F8-1711-5B46-BAF1-39A51E5B847B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0E122-04A0-40DE-6F44-D74191AE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1A9CC-0E2D-A59D-C985-6F47BB1E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812D-AC40-E14C-A3F7-4C7FB6B1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1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6027E-0182-E606-845F-1106FC13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88F8-1711-5B46-BAF1-39A51E5B847B}" type="datetimeFigureOut">
              <a:rPr lang="en-US" smtClean="0"/>
              <a:t>6/4/25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0416A-07C9-C714-7D23-67ED7A85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C684A-8DCC-4AF4-8D45-6DF7E99E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812D-AC40-E14C-A3F7-4C7FB6B1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9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AD10-C014-BC93-58BD-EE008866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FD01-7DF4-5D1C-FF88-9FF78DB62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2A253-42C1-F1CC-3822-B838708C1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07330-5361-E4E8-132D-A58FCC81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88F8-1711-5B46-BAF1-39A51E5B847B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1C5C6-B53A-6D9D-50FC-0956E38C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C8905-836B-C273-4185-6372E6BD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812D-AC40-E14C-A3F7-4C7FB6B1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4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F77F-0F62-7AD6-CCE1-E9EE2B7F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84D22-2876-C054-A5C9-3A3ACF2EA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BFFEC-F4AC-E3DE-71C3-1174D5E91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4B696-EC2E-9A5F-546F-9964BE12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88F8-1711-5B46-BAF1-39A51E5B847B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CAC63-B20A-7441-4AB6-C1E0D7D8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92855-4673-12CB-86AD-22FDC96A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812D-AC40-E14C-A3F7-4C7FB6B1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9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F89F1-EDC5-C546-A572-80865B91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C4E91-BC7E-C28B-2600-73119E730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C18EE-3FD6-B993-1F44-B843D475B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88F8-1711-5B46-BAF1-39A51E5B847B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53179-CF1E-C998-01D2-B3993924D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E0D4E-DB3D-1E94-B1DD-603110330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1812D-AC40-E14C-A3F7-4C7FB6B11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0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EA23-1E4C-0D74-051F-0037A8697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Noxious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D1E3D-87E0-B992-7E66-D133F1DA7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0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FA93-DF95-FD40-9A9A-2D562271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0EA6A-B17F-BB5D-621F-C2C98AEE0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Dataset consists of population neuronal response (153 neurons) across various stimulus conditions and trials.</a:t>
            </a:r>
          </a:p>
          <a:p>
            <a:pPr lvl="1"/>
            <a:r>
              <a:rPr lang="en-US" dirty="0"/>
              <a:t>4 conditions: Cold Noxious, Hot Noxious, Aversive, Tail Shock</a:t>
            </a:r>
          </a:p>
          <a:p>
            <a:pPr lvl="1"/>
            <a:r>
              <a:rPr lang="en-US" dirty="0"/>
              <a:t>~ 15 trials per condition</a:t>
            </a:r>
          </a:p>
          <a:p>
            <a:pPr lvl="1"/>
            <a:r>
              <a:rPr lang="en-US" dirty="0"/>
              <a:t>After stimulus onset alignment, each trial is 25 seconds with a 10 Hz frame rate.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Can cells be clustered based on their response to the different stimuli?</a:t>
            </a:r>
          </a:p>
          <a:p>
            <a:pPr lvl="1"/>
            <a:r>
              <a:rPr lang="en-US" dirty="0"/>
              <a:t>Does the population activity encode the different stimuli</a:t>
            </a:r>
          </a:p>
          <a:p>
            <a:pPr lvl="2"/>
            <a:r>
              <a:rPr lang="en-US" dirty="0"/>
              <a:t>Visualizing pop activity in PCA space</a:t>
            </a:r>
          </a:p>
          <a:p>
            <a:pPr lvl="2"/>
            <a:r>
              <a:rPr lang="en-US" dirty="0"/>
              <a:t>Decoding stimulus condition</a:t>
            </a:r>
          </a:p>
          <a:p>
            <a:pPr lvl="2"/>
            <a:r>
              <a:rPr lang="en-US" dirty="0"/>
              <a:t>How many neurons needed to decode stimulus condition?</a:t>
            </a:r>
          </a:p>
        </p:txBody>
      </p:sp>
    </p:spTree>
    <p:extLst>
      <p:ext uri="{BB962C8B-B14F-4D97-AF65-F5344CB8AC3E}">
        <p14:creationId xmlns:p14="http://schemas.microsoft.com/office/powerpoint/2010/main" val="123902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730B8C-862C-3B75-3B6E-4D569D37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C001F-3A30-C50C-5FF0-D979B2FC6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06.04.25</a:t>
            </a:r>
          </a:p>
        </p:txBody>
      </p:sp>
    </p:spTree>
    <p:extLst>
      <p:ext uri="{BB962C8B-B14F-4D97-AF65-F5344CB8AC3E}">
        <p14:creationId xmlns:p14="http://schemas.microsoft.com/office/powerpoint/2010/main" val="344310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2E11AF-F33F-4FA9-AAC8-1DA23FB4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Clustering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1FECDF-DF5C-A37C-3707-1F7BB5C2B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940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After reshaping the data to (cell, </a:t>
            </a:r>
            <a:r>
              <a:rPr lang="en-US" dirty="0" err="1"/>
              <a:t>stimxtrialxtime</a:t>
            </a:r>
            <a:r>
              <a:rPr lang="en-US" dirty="0"/>
              <a:t>), we can project into low dimensional space with PCA or </a:t>
            </a:r>
            <a:r>
              <a:rPr lang="en-US" dirty="0" err="1"/>
              <a:t>tSNE</a:t>
            </a:r>
            <a:endParaRPr lang="en-US" dirty="0"/>
          </a:p>
          <a:p>
            <a:r>
              <a:rPr lang="en-US" dirty="0"/>
              <a:t>Each point represents 1 cell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C4451-2BB8-A241-323B-4692B217A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41" y="2379499"/>
            <a:ext cx="4395352" cy="3600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1C3473-18B2-D9CB-A08A-4AA449EBE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078" y="2379499"/>
            <a:ext cx="4321722" cy="3523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DFFF30-480A-75DA-C611-A3DAA0B44ED7}"/>
              </a:ext>
            </a:extLst>
          </p:cNvPr>
          <p:cNvSpPr txBox="1"/>
          <p:nvPr/>
        </p:nvSpPr>
        <p:spPr>
          <a:xfrm>
            <a:off x="1039362" y="6087515"/>
            <a:ext cx="919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Seems there is not distinct clusters. If there were, could use clustering methods to label clusters.</a:t>
            </a:r>
          </a:p>
        </p:txBody>
      </p:sp>
    </p:spTree>
    <p:extLst>
      <p:ext uri="{BB962C8B-B14F-4D97-AF65-F5344CB8AC3E}">
        <p14:creationId xmlns:p14="http://schemas.microsoft.com/office/powerpoint/2010/main" val="158156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52D5-4517-9E6C-92E1-2EE63628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population activity trajectories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8BD8-4719-44EA-7375-D375CB62B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609"/>
          </a:xfrm>
        </p:spPr>
        <p:txBody>
          <a:bodyPr>
            <a:normAutofit/>
          </a:bodyPr>
          <a:lstStyle/>
          <a:p>
            <a:r>
              <a:rPr lang="en-US" sz="1800" dirty="0"/>
              <a:t>Now we can look at the trajectory of each trial in PCA space of population 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8FCD5-0DBC-845F-CDA4-482DE9BC0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473" y="2352426"/>
            <a:ext cx="3647528" cy="3715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213DF-471C-5D4D-F423-7107B6D26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812" y="2352426"/>
            <a:ext cx="3659590" cy="3614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7E93A6-812F-A87C-3423-720EBC6F224F}"/>
              </a:ext>
            </a:extLst>
          </p:cNvPr>
          <p:cNvSpPr txBox="1"/>
          <p:nvPr/>
        </p:nvSpPr>
        <p:spPr>
          <a:xfrm rot="16200000">
            <a:off x="5771231" y="4117120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Time(s)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9F6CB-2649-7E0D-39B3-342ADC613FED}"/>
              </a:ext>
            </a:extLst>
          </p:cNvPr>
          <p:cNvSpPr txBox="1"/>
          <p:nvPr/>
        </p:nvSpPr>
        <p:spPr>
          <a:xfrm>
            <a:off x="1619031" y="6067919"/>
            <a:ext cx="81244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averaging across stimulus conditions, we see distinct trajectories per stimulus condition. </a:t>
            </a:r>
          </a:p>
          <a:p>
            <a:r>
              <a:rPr lang="en-US" sz="1400" dirty="0"/>
              <a:t>However looking at each trial we do see a lot of noise within each stimulus condition.</a:t>
            </a:r>
          </a:p>
          <a:p>
            <a:r>
              <a:rPr lang="en-US" sz="1400" dirty="0"/>
              <a:t>It is nice that the baseline and end for each condition/trial is the same.</a:t>
            </a:r>
          </a:p>
        </p:txBody>
      </p:sp>
    </p:spTree>
    <p:extLst>
      <p:ext uri="{BB962C8B-B14F-4D97-AF65-F5344CB8AC3E}">
        <p14:creationId xmlns:p14="http://schemas.microsoft.com/office/powerpoint/2010/main" val="19094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478F-B74C-216F-4283-B982F381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/>
          <a:lstStyle/>
          <a:p>
            <a:r>
              <a:rPr lang="en-US" dirty="0"/>
              <a:t>SVM decoding of stimulus condition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589B8-15E7-B004-4CEB-840D114E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18" y="1383422"/>
            <a:ext cx="4829530" cy="4982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036546-F635-DEA9-8AAB-BCEC02E26120}"/>
              </a:ext>
            </a:extLst>
          </p:cNvPr>
          <p:cNvSpPr txBox="1"/>
          <p:nvPr/>
        </p:nvSpPr>
        <p:spPr>
          <a:xfrm>
            <a:off x="1114097" y="1225689"/>
            <a:ext cx="50659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 previous work, we try to classify each trial into its stimulus condition based on population activity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either do multiclass classification or do any stimulus condition vs. rest (binary classification). We compare against shuffled baseline.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population activity clearly is able to distinguish between different stimuli in comparison to baseline, but some are easier to distinguish than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Things to do more: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Look at confusion matrix which shows which conditions are hardest to distinguish from each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Look at weights to understand which cells/time points are most important for distinguishing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0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E6AE-CEC8-0E0F-A32B-117C85EC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neurons needed to classify?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8064A4-64FC-9DDA-46C5-A46B9B75E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5449" y="1776063"/>
            <a:ext cx="5509391" cy="4716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A51674-FA51-C7BE-7CF8-5D054B363472}"/>
              </a:ext>
            </a:extLst>
          </p:cNvPr>
          <p:cNvSpPr txBox="1"/>
          <p:nvPr/>
        </p:nvSpPr>
        <p:spPr>
          <a:xfrm>
            <a:off x="838200" y="2837607"/>
            <a:ext cx="44590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multiclass classification, we can ask how many neurons are needed to successfully classify the stimulus condition?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 randomly subset the neuron population based on a percentage (0.1, 0.2, 0.5, 1.0) and perform the multiclass classification with SVM.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386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Noxious Data Analysis</vt:lpstr>
      <vt:lpstr>Setup and Questions</vt:lpstr>
      <vt:lpstr>Preliminary results </vt:lpstr>
      <vt:lpstr>Cell Clustering</vt:lpstr>
      <vt:lpstr>PCA population activity trajectories</vt:lpstr>
      <vt:lpstr>SVM decoding of stimulus condition</vt:lpstr>
      <vt:lpstr>How many neurons needed to classify?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2025-06-04T13:49:35Z</dcterms:created>
  <dcterms:modified xsi:type="dcterms:W3CDTF">2025-06-04T14:05:23Z</dcterms:modified>
</cp:coreProperties>
</file>