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0d2d2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0d2d2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0d2d2b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0d2d2b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0d2d2b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0d2d2b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z|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0d2d2b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0d2d2b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30b5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30b5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230b5c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230b5c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230b5c1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230b5c1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Relationship Id="rId5" Type="http://schemas.openxmlformats.org/officeDocument/2006/relationships/hyperlink" Target="https://public.tableau.com/profile/julio.ontiveros#!/vizhome/AirBnBFactibilidadCDMX2020/AirBnBCDMX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hyperlink" Target="https://public.tableau.com/profile/julio.ontiveros#!/vizhome/AirBnBFactibilidadCDMX2020/AirBnBCDMX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724400" y="1513925"/>
            <a:ext cx="2052600" cy="16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CIUDAD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MEXICO</a:t>
            </a:r>
            <a:endParaRPr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7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¿INVERSIÓN O </a:t>
            </a:r>
            <a:r>
              <a:rPr lang="en"/>
              <a:t>PÉRDIDA</a:t>
            </a:r>
            <a:r>
              <a:rPr lang="en"/>
              <a:t>?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400" y="1264225"/>
            <a:ext cx="2052600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024475" y="3797150"/>
            <a:ext cx="1271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MARZO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2475" y="0"/>
            <a:ext cx="1158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Portada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52475" y="0"/>
            <a:ext cx="1569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Introducción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que hacernos: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243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¿Cual es el precio promedio y en qué ubicaciones se rentan mas AirB&amp;B?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¿Que tipo de alojamiento es el que </a:t>
            </a:r>
            <a:r>
              <a:rPr lang="en"/>
              <a:t>más</a:t>
            </a:r>
            <a:r>
              <a:rPr lang="en"/>
              <a:t> huéspedes tiene y cual es su precio promedio?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Podríamos</a:t>
            </a:r>
            <a:r>
              <a:rPr lang="en"/>
              <a:t> buscar la </a:t>
            </a:r>
            <a:r>
              <a:rPr lang="en"/>
              <a:t>ubicación</a:t>
            </a:r>
            <a:r>
              <a:rPr lang="en"/>
              <a:t> parecida a otros AirB&amp;B con </a:t>
            </a:r>
            <a:r>
              <a:rPr lang="en"/>
              <a:t>más</a:t>
            </a:r>
            <a:r>
              <a:rPr lang="en"/>
              <a:t> visitas?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¿Es rentable un AirB&amp;B en esa </a:t>
            </a:r>
            <a:r>
              <a:rPr lang="en"/>
              <a:t>ubicación</a:t>
            </a:r>
            <a:r>
              <a:rPr lang="en"/>
              <a:t>?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25450" y="3696600"/>
            <a:ext cx="5617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¡Vamos a averiguarlo!</a:t>
            </a:r>
            <a:endParaRPr sz="4000"/>
          </a:p>
        </p:txBody>
      </p:sp>
      <p:sp>
        <p:nvSpPr>
          <p:cNvPr id="77" name="Google Shape;77;p15"/>
          <p:cNvSpPr/>
          <p:nvPr/>
        </p:nvSpPr>
        <p:spPr>
          <a:xfrm>
            <a:off x="6551100" y="3498550"/>
            <a:ext cx="2281200" cy="13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2475" y="0"/>
            <a:ext cx="1902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Planteamiento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25" y="389575"/>
            <a:ext cx="4616826" cy="428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152475" y="0"/>
            <a:ext cx="7716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¿Cual es el precio promedio y en qué ubicaciones se rentan mas AirB&amp;B?</a:t>
            </a:r>
            <a:endParaRPr sz="1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 rot="5400000">
            <a:off x="3276011" y="3168050"/>
            <a:ext cx="126875" cy="1034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391150" y="3217500"/>
            <a:ext cx="2004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5378575" y="2835050"/>
            <a:ext cx="3554400" cy="18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510250" y="2802125"/>
            <a:ext cx="2764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Miguel Hidalgo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5613650" y="3338100"/>
            <a:ext cx="3056100" cy="11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Prom Disponibilidad / 365: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207.22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Precio Promedio: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$1,625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226175" y="755452"/>
            <a:ext cx="35544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Buscar la mejor </a:t>
            </a:r>
            <a:r>
              <a:rPr lang="en" sz="1800"/>
              <a:t>alcaldía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Podemos ver </a:t>
            </a:r>
            <a:r>
              <a:rPr lang="en" sz="1200"/>
              <a:t>por alcaldía la relación precio/disponibilidad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Podemos ver cuantos AirB&amp;B hay en la </a:t>
            </a:r>
            <a:r>
              <a:rPr lang="en" sz="1200"/>
              <a:t>alcaldía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 esta </a:t>
            </a:r>
            <a:r>
              <a:rPr lang="en" sz="1200"/>
              <a:t>información podemos </a:t>
            </a:r>
            <a:r>
              <a:rPr lang="en" sz="1200"/>
              <a:t>selecc</a:t>
            </a:r>
            <a:r>
              <a:rPr lang="en" sz="1200"/>
              <a:t>ionar</a:t>
            </a:r>
            <a:r>
              <a:rPr lang="en" sz="1200"/>
              <a:t> la </a:t>
            </a:r>
            <a:r>
              <a:rPr lang="en" sz="1200"/>
              <a:t>alcaldía</a:t>
            </a:r>
            <a:r>
              <a:rPr lang="en" sz="1200"/>
              <a:t> que tenga la </a:t>
            </a:r>
            <a:r>
              <a:rPr b="1" lang="en" sz="1200"/>
              <a:t>menor disponibilidad </a:t>
            </a:r>
            <a:r>
              <a:rPr lang="en" sz="1200"/>
              <a:t>posible, con el </a:t>
            </a:r>
            <a:r>
              <a:rPr b="1" lang="en" sz="1200"/>
              <a:t>mayor precio </a:t>
            </a:r>
            <a:r>
              <a:rPr lang="en" sz="1200"/>
              <a:t>posible.</a:t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3144225" y="2311275"/>
            <a:ext cx="635700" cy="3357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Iztapalapa: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Nadie renta aqui.</a:t>
            </a:r>
            <a:endParaRPr sz="700">
              <a:solidFill>
                <a:srgbClr val="434343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739200" y="2222500"/>
            <a:ext cx="2523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52475" y="0"/>
            <a:ext cx="7716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¿Qué tipo de alojamiento es el que </a:t>
            </a:r>
            <a:r>
              <a:rPr lang="en" sz="1100">
                <a:solidFill>
                  <a:srgbClr val="999999"/>
                </a:solidFill>
              </a:rPr>
              <a:t>más</a:t>
            </a:r>
            <a:r>
              <a:rPr lang="en" sz="1100">
                <a:solidFill>
                  <a:srgbClr val="999999"/>
                </a:solidFill>
              </a:rPr>
              <a:t> huéspedes tiene y cual es su precio promedio? </a:t>
            </a:r>
            <a:endParaRPr sz="1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075" y="933175"/>
            <a:ext cx="5658951" cy="3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1325" y="527550"/>
            <a:ext cx="31539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Seleccionar tipo de alojamiento que </a:t>
            </a:r>
            <a:r>
              <a:rPr lang="en" sz="1800"/>
              <a:t>sería</a:t>
            </a:r>
            <a:r>
              <a:rPr lang="en" sz="1800"/>
              <a:t> conveniente poner en renta.</a:t>
            </a:r>
            <a:endParaRPr sz="1800"/>
          </a:p>
        </p:txBody>
      </p:sp>
      <p:sp>
        <p:nvSpPr>
          <p:cNvPr id="105" name="Google Shape;105;p17"/>
          <p:cNvSpPr txBox="1"/>
          <p:nvPr/>
        </p:nvSpPr>
        <p:spPr>
          <a:xfrm>
            <a:off x="164850" y="1578625"/>
            <a:ext cx="3022200" cy="307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Buscamos el tipo de alojamiento que </a:t>
            </a:r>
            <a:r>
              <a:rPr lang="en"/>
              <a:t>más</a:t>
            </a:r>
            <a:r>
              <a:rPr lang="en"/>
              <a:t> reviews tiene.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 </a:t>
            </a:r>
            <a:r>
              <a:rPr b="1" lang="en"/>
              <a:t>Casa/Departamento</a:t>
            </a:r>
            <a:r>
              <a:rPr lang="en"/>
              <a:t> y su precio promedio es de </a:t>
            </a:r>
            <a:r>
              <a:rPr b="1" lang="en"/>
              <a:t>$2,242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disponibilidad promedio de este tipo de alojamiento es de 206.33 </a:t>
            </a:r>
            <a:r>
              <a:rPr lang="en"/>
              <a:t>días</a:t>
            </a:r>
            <a:r>
              <a:rPr lang="en"/>
              <a:t> al año queriendo decir que tiene en promedio </a:t>
            </a:r>
            <a:r>
              <a:rPr b="1" lang="en"/>
              <a:t>158.67 </a:t>
            </a:r>
            <a:r>
              <a:rPr b="1" lang="en"/>
              <a:t>días</a:t>
            </a:r>
            <a:r>
              <a:rPr b="1" lang="en"/>
              <a:t> activos</a:t>
            </a:r>
            <a:r>
              <a:rPr lang="en"/>
              <a:t> al año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Tomamos estos datos en cuenta para la </a:t>
            </a:r>
            <a:r>
              <a:rPr lang="en"/>
              <a:t>investigación</a:t>
            </a:r>
            <a:r>
              <a:rPr lang="en"/>
              <a:t> de </a:t>
            </a:r>
            <a:r>
              <a:rPr b="1" lang="en"/>
              <a:t>rentabilidad pendiente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52475" y="0"/>
            <a:ext cx="7837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¿Podríamos buscar la ubicación parecida a otros AirB&amp;B con más visitas?</a:t>
            </a:r>
            <a:endParaRPr sz="1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75" y="427125"/>
            <a:ext cx="5342400" cy="413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/>
          <p:nvPr/>
        </p:nvSpPr>
        <p:spPr>
          <a:xfrm>
            <a:off x="1797325" y="2687425"/>
            <a:ext cx="1048800" cy="7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5387766">
            <a:off x="2728213" y="2740230"/>
            <a:ext cx="84301" cy="74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5387766">
            <a:off x="2728213" y="2892630"/>
            <a:ext cx="84301" cy="74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5387766">
            <a:off x="2728213" y="3045030"/>
            <a:ext cx="84301" cy="74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87766">
            <a:off x="2728213" y="3197430"/>
            <a:ext cx="84301" cy="74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5387766">
            <a:off x="2728213" y="3349830"/>
            <a:ext cx="84301" cy="74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144725" y="2601550"/>
            <a:ext cx="6429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r>
              <a:rPr lang="en" sz="1000"/>
              <a:t>lcaldía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664675" y="2753950"/>
            <a:ext cx="11229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(ubicación) </a:t>
            </a:r>
            <a:r>
              <a:rPr lang="en" sz="1000"/>
              <a:t>latitud</a:t>
            </a:r>
            <a:endParaRPr sz="1000"/>
          </a:p>
        </p:txBody>
      </p:sp>
      <p:sp>
        <p:nvSpPr>
          <p:cNvPr id="122" name="Google Shape;122;p18"/>
          <p:cNvSpPr txBox="1"/>
          <p:nvPr/>
        </p:nvSpPr>
        <p:spPr>
          <a:xfrm>
            <a:off x="1565400" y="2906350"/>
            <a:ext cx="1222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</a:t>
            </a:r>
            <a:r>
              <a:rPr lang="en" sz="700"/>
              <a:t>ubicación</a:t>
            </a:r>
            <a:r>
              <a:rPr lang="en" sz="700"/>
              <a:t>) </a:t>
            </a:r>
            <a:r>
              <a:rPr lang="en" sz="1000"/>
              <a:t>logitud</a:t>
            </a:r>
            <a:endParaRPr sz="1000"/>
          </a:p>
        </p:txBody>
      </p:sp>
      <p:sp>
        <p:nvSpPr>
          <p:cNvPr id="123" name="Google Shape;123;p18"/>
          <p:cNvSpPr txBox="1"/>
          <p:nvPr/>
        </p:nvSpPr>
        <p:spPr>
          <a:xfrm>
            <a:off x="2144725" y="3058750"/>
            <a:ext cx="6429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reseñas</a:t>
            </a:r>
            <a:endParaRPr sz="1000"/>
          </a:p>
        </p:txBody>
      </p:sp>
      <p:sp>
        <p:nvSpPr>
          <p:cNvPr id="124" name="Google Shape;124;p18"/>
          <p:cNvSpPr txBox="1"/>
          <p:nvPr/>
        </p:nvSpPr>
        <p:spPr>
          <a:xfrm>
            <a:off x="2144725" y="3211150"/>
            <a:ext cx="6429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precio</a:t>
            </a:r>
            <a:endParaRPr sz="1000"/>
          </a:p>
        </p:txBody>
      </p:sp>
      <p:sp>
        <p:nvSpPr>
          <p:cNvPr id="125" name="Google Shape;125;p18"/>
          <p:cNvSpPr txBox="1"/>
          <p:nvPr/>
        </p:nvSpPr>
        <p:spPr>
          <a:xfrm>
            <a:off x="526075" y="996013"/>
            <a:ext cx="4488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Selecciona un punto en el mapa interactivo para ver los detalles </a:t>
            </a:r>
            <a:r>
              <a:rPr lang="en"/>
              <a:t>del</a:t>
            </a:r>
            <a:r>
              <a:rPr lang="en"/>
              <a:t> alojamiento AirB&amp;B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tamaño de los puntos son proporcionales al precio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883300" y="996025"/>
            <a:ext cx="3260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el Mapa Interactivo para buscar una buena </a:t>
            </a:r>
            <a:r>
              <a:rPr lang="en"/>
              <a:t>ubicación</a:t>
            </a:r>
            <a:r>
              <a:rPr lang="en"/>
              <a:t> y cual seria el precio reduciendo el </a:t>
            </a:r>
            <a:r>
              <a:rPr lang="en"/>
              <a:t>área</a:t>
            </a:r>
            <a:r>
              <a:rPr lang="en"/>
              <a:t> de </a:t>
            </a:r>
            <a:r>
              <a:rPr lang="en"/>
              <a:t>búsqueda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015325" y="2178925"/>
            <a:ext cx="2939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>
            <a:hlinkClick r:id="rId5"/>
          </p:cNvPr>
          <p:cNvSpPr txBox="1"/>
          <p:nvPr/>
        </p:nvSpPr>
        <p:spPr>
          <a:xfrm>
            <a:off x="6010375" y="2161950"/>
            <a:ext cx="2949000" cy="667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HAZ CLICK </a:t>
            </a:r>
            <a:r>
              <a:rPr lang="en">
                <a:solidFill>
                  <a:srgbClr val="FFFFFF"/>
                </a:solidFill>
              </a:rPr>
              <a:t>AQUÍ</a:t>
            </a:r>
            <a:r>
              <a:rPr lang="en">
                <a:solidFill>
                  <a:srgbClr val="FFFFFF"/>
                </a:solidFill>
              </a:rPr>
              <a:t> PARA IR AL MAPA INTERACTIVO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761075" y="2960950"/>
            <a:ext cx="3447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Obtenemos la </a:t>
            </a:r>
            <a:r>
              <a:rPr b="1" lang="en"/>
              <a:t>latitud </a:t>
            </a:r>
            <a:r>
              <a:rPr lang="en"/>
              <a:t>y la </a:t>
            </a:r>
            <a:r>
              <a:rPr b="1" lang="en"/>
              <a:t>longitud </a:t>
            </a:r>
            <a:r>
              <a:rPr lang="en"/>
              <a:t>para buscarla en Google Maps </a:t>
            </a:r>
            <a:r>
              <a:rPr lang="en" sz="1200">
                <a:solidFill>
                  <a:srgbClr val="333333"/>
                </a:solidFill>
                <a:highlight>
                  <a:srgbClr val="F3F3F3"/>
                </a:highlight>
              </a:rPr>
              <a:t>®</a:t>
            </a:r>
            <a:endParaRPr sz="1200">
              <a:solidFill>
                <a:srgbClr val="333333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 </a:t>
            </a:r>
            <a:r>
              <a:rPr lang="en">
                <a:solidFill>
                  <a:schemeClr val="dk1"/>
                </a:solidFill>
              </a:rPr>
              <a:t>esta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Información</a:t>
            </a:r>
            <a:r>
              <a:rPr lang="en">
                <a:solidFill>
                  <a:schemeClr val="dk1"/>
                </a:solidFill>
              </a:rPr>
              <a:t> podemos buscar una propiedad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Después</a:t>
            </a:r>
            <a:r>
              <a:rPr lang="en">
                <a:solidFill>
                  <a:schemeClr val="dk1"/>
                </a:solidFill>
              </a:rPr>
              <a:t> buscar una propiedad similar en AirB&amp;B y comparar precios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8207700" y="4509250"/>
            <a:ext cx="831600" cy="5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52475" y="0"/>
            <a:ext cx="7837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¿Es rentable un AirB&amp;B en esa ubicación?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75" y="1445675"/>
            <a:ext cx="4180051" cy="8953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75" y="2421692"/>
            <a:ext cx="2399697" cy="20137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9"/>
          <p:cNvSpPr txBox="1"/>
          <p:nvPr/>
        </p:nvSpPr>
        <p:spPr>
          <a:xfrm>
            <a:off x="2698052" y="2421693"/>
            <a:ext cx="1710600" cy="201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Encontramos estas propiedades con la </a:t>
            </a:r>
            <a:r>
              <a:rPr lang="en" sz="1500"/>
              <a:t>información</a:t>
            </a:r>
            <a:r>
              <a:rPr lang="en" sz="1500"/>
              <a:t> obtenida. Son similares en </a:t>
            </a:r>
            <a:r>
              <a:rPr lang="en" sz="1500"/>
              <a:t>ubicación</a:t>
            </a:r>
            <a:r>
              <a:rPr lang="en" sz="1500"/>
              <a:t> y tamaño</a:t>
            </a:r>
            <a:endParaRPr sz="1500"/>
          </a:p>
        </p:txBody>
      </p:sp>
      <p:sp>
        <p:nvSpPr>
          <p:cNvPr id="141" name="Google Shape;141;p19"/>
          <p:cNvSpPr txBox="1"/>
          <p:nvPr/>
        </p:nvSpPr>
        <p:spPr>
          <a:xfrm>
            <a:off x="228675" y="627850"/>
            <a:ext cx="347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¿Es Rentable?</a:t>
            </a:r>
            <a:endParaRPr sz="36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813" y="1988438"/>
            <a:ext cx="3913465" cy="298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9"/>
          <p:cNvSpPr txBox="1"/>
          <p:nvPr/>
        </p:nvSpPr>
        <p:spPr>
          <a:xfrm>
            <a:off x="4904100" y="910275"/>
            <a:ext cx="3960900" cy="95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Considerando la disponibilidad promedio del </a:t>
            </a:r>
            <a:r>
              <a:rPr lang="en" sz="1200"/>
              <a:t>área</a:t>
            </a:r>
            <a:r>
              <a:rPr lang="en" sz="1200"/>
              <a:t>, el precio de renta del mercado y el precio de la propiedad. Podemos llegar a la </a:t>
            </a:r>
            <a:r>
              <a:rPr lang="en" sz="1200"/>
              <a:t>conclusión</a:t>
            </a:r>
            <a:r>
              <a:rPr lang="en" sz="1200"/>
              <a:t> que </a:t>
            </a:r>
            <a:r>
              <a:rPr lang="en" sz="1200"/>
              <a:t>sería</a:t>
            </a:r>
            <a:r>
              <a:rPr lang="en" sz="1200"/>
              <a:t> </a:t>
            </a:r>
            <a:r>
              <a:rPr b="1" lang="en" sz="1200"/>
              <a:t>rentable </a:t>
            </a:r>
            <a:r>
              <a:rPr lang="en" sz="1200"/>
              <a:t>a partir del año </a:t>
            </a:r>
            <a:r>
              <a:rPr b="1" lang="en" sz="1200"/>
              <a:t>2029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52475" y="0"/>
            <a:ext cx="7837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Conclusión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75" y="1029625"/>
            <a:ext cx="1383224" cy="1383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0"/>
          <p:cNvSpPr txBox="1"/>
          <p:nvPr/>
        </p:nvSpPr>
        <p:spPr>
          <a:xfrm>
            <a:off x="2319725" y="1041850"/>
            <a:ext cx="5457000" cy="137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RENTABLE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cuentas con </a:t>
            </a:r>
            <a:r>
              <a:rPr b="1" lang="en"/>
              <a:t>$4,500,000</a:t>
            </a:r>
            <a:r>
              <a:rPr lang="en"/>
              <a:t> en ahorros y puedes disponer de ellos. D</a:t>
            </a:r>
            <a:r>
              <a:rPr lang="en"/>
              <a:t>espués</a:t>
            </a:r>
            <a:r>
              <a:rPr lang="en"/>
              <a:t> de pagar tu </a:t>
            </a:r>
            <a:r>
              <a:rPr lang="en"/>
              <a:t>inversión</a:t>
            </a:r>
            <a:r>
              <a:rPr lang="en"/>
              <a:t> el rendimiento ya son todas las ganancias </a:t>
            </a:r>
            <a:r>
              <a:rPr lang="en"/>
              <a:t>después</a:t>
            </a:r>
            <a:r>
              <a:rPr lang="en"/>
              <a:t> de pagar impuestos y mantenimiento.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 una buena idea.</a:t>
            </a:r>
            <a:endParaRPr b="1"/>
          </a:p>
        </p:txBody>
      </p:sp>
      <p:sp>
        <p:nvSpPr>
          <p:cNvPr id="153" name="Google Shape;153;p20"/>
          <p:cNvSpPr txBox="1"/>
          <p:nvPr/>
        </p:nvSpPr>
        <p:spPr>
          <a:xfrm>
            <a:off x="2319725" y="2572200"/>
            <a:ext cx="5457000" cy="137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NO </a:t>
            </a:r>
            <a:r>
              <a:rPr b="1" lang="en" sz="2200">
                <a:solidFill>
                  <a:srgbClr val="FF0000"/>
                </a:solidFill>
              </a:rPr>
              <a:t>RENTABLE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tienes que pedir un </a:t>
            </a:r>
            <a:r>
              <a:rPr b="1" lang="en"/>
              <a:t>préstamo</a:t>
            </a:r>
            <a:r>
              <a:rPr lang="en"/>
              <a:t>, y agregamos los intereses a la </a:t>
            </a:r>
            <a:r>
              <a:rPr lang="en"/>
              <a:t>fórmula</a:t>
            </a:r>
            <a:r>
              <a:rPr lang="en"/>
              <a:t> tardarias 20 años en recuperar la </a:t>
            </a:r>
            <a:r>
              <a:rPr lang="en"/>
              <a:t>inversión</a:t>
            </a:r>
            <a:r>
              <a:rPr lang="en"/>
              <a:t> por lo tanto considerando el riesgo y la volatilidad de los intereses.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es una buena idea.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400" y="2572200"/>
            <a:ext cx="1371000" cy="13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425" y="1053638"/>
            <a:ext cx="1195000" cy="1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225" y="2516625"/>
            <a:ext cx="1383225" cy="13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>
            <a:hlinkClick r:id="rId8"/>
          </p:cNvPr>
          <p:cNvSpPr txBox="1"/>
          <p:nvPr/>
        </p:nvSpPr>
        <p:spPr>
          <a:xfrm>
            <a:off x="749400" y="4102550"/>
            <a:ext cx="7759500" cy="57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Ingresa a esta dirección para ver los datos y hacer tu propia investigación: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</a:rPr>
              <a:t>https://public.tableau.com/profile/julio.ontiveros#!/vizhome/AirBnBFactibilidadCDMX2020/AirBnBCDMX?publish=yes</a:t>
            </a:r>
            <a:endParaRPr sz="11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