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305" r:id="rId7"/>
    <p:sldId id="306" r:id="rId8"/>
    <p:sldId id="299" r:id="rId9"/>
    <p:sldId id="300" r:id="rId10"/>
    <p:sldId id="301" r:id="rId11"/>
    <p:sldId id="302" r:id="rId12"/>
    <p:sldId id="303" r:id="rId13"/>
    <p:sldId id="304" r:id="rId14"/>
    <p:sldId id="276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Bebas Neue" panose="020B0604020202020204" charset="0"/>
      <p:regular r:id="rId19"/>
    </p:embeddedFont>
    <p:embeddedFont>
      <p:font typeface="Mukta Mahee" panose="020B0604020202020204" charset="0"/>
      <p:regular r:id="rId20"/>
      <p:bold r:id="rId21"/>
    </p:embeddedFont>
    <p:embeddedFont>
      <p:font typeface="Orbitron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A0187A-5EEE-40E7-A77C-C70C2319EB08}">
  <a:tblStyle styleId="{55A0187A-5EEE-40E7-A77C-C70C2319EB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D2257D-76E0-4E0D-BDF3-0D39FFB85D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f5352a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f5352a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210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55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5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0fba6b1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0fba6b1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01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76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13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09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432275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700" y="3235425"/>
            <a:ext cx="4528800" cy="4758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1325" y="2597250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30045" y="-104985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764202" y="-62075"/>
            <a:ext cx="2394148" cy="8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67464" y="3631889"/>
            <a:ext cx="1444150" cy="15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2908200" y="129157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2908200" y="250593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2908200" y="372029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5504575" y="250593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5504575" y="129157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5504575" y="372029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1723169"/>
            <a:ext cx="292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720000" y="4146775"/>
            <a:ext cx="292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504575" y="1723169"/>
            <a:ext cx="292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2934972"/>
            <a:ext cx="292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5504575" y="2934972"/>
            <a:ext cx="292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504575" y="4146775"/>
            <a:ext cx="292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8424002" y="-1"/>
            <a:ext cx="473875" cy="26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17267" y="711112"/>
            <a:ext cx="2367752" cy="9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1392400" y="2068575"/>
            <a:ext cx="3195300" cy="1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>
            <a:spLocks noGrp="1"/>
          </p:cNvSpPr>
          <p:nvPr>
            <p:ph type="pic" idx="2"/>
          </p:nvPr>
        </p:nvSpPr>
        <p:spPr>
          <a:xfrm>
            <a:off x="4857450" y="1318425"/>
            <a:ext cx="2751900" cy="3285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7199" y="0"/>
            <a:ext cx="906850" cy="2160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4"/>
          <p:cNvGrpSpPr/>
          <p:nvPr/>
        </p:nvGrpSpPr>
        <p:grpSpPr>
          <a:xfrm>
            <a:off x="654118" y="2439450"/>
            <a:ext cx="118200" cy="945900"/>
            <a:chOff x="296218" y="588625"/>
            <a:chExt cx="118200" cy="945900"/>
          </a:xfrm>
        </p:grpSpPr>
        <p:sp>
          <p:nvSpPr>
            <p:cNvPr id="86" name="Google Shape;86;p14"/>
            <p:cNvSpPr/>
            <p:nvPr/>
          </p:nvSpPr>
          <p:spPr>
            <a:xfrm>
              <a:off x="296218" y="1416325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96218" y="1140425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96218" y="864525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96218" y="588625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15335" y="4299625"/>
            <a:ext cx="2548351" cy="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776750" y="615700"/>
            <a:ext cx="4736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1"/>
          </p:nvPr>
        </p:nvSpPr>
        <p:spPr>
          <a:xfrm>
            <a:off x="920750" y="18409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671900" y="3551582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, and includes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endParaRPr sz="1200" b="1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832141" y="-908325"/>
            <a:ext cx="769491" cy="24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967349" y="3462927"/>
            <a:ext cx="2465476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8475088" y="-35225"/>
            <a:ext cx="668900" cy="2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68" y="4096625"/>
            <a:ext cx="1741078" cy="1903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2"/>
          <p:cNvGrpSpPr/>
          <p:nvPr/>
        </p:nvGrpSpPr>
        <p:grpSpPr>
          <a:xfrm>
            <a:off x="8501689" y="1690276"/>
            <a:ext cx="615727" cy="2138099"/>
            <a:chOff x="8536502" y="1"/>
            <a:chExt cx="615727" cy="2138099"/>
          </a:xfrm>
        </p:grpSpPr>
        <p:pic>
          <p:nvPicPr>
            <p:cNvPr id="165" name="Google Shape;165;p22"/>
            <p:cNvPicPr preferRelativeResize="0"/>
            <p:nvPr/>
          </p:nvPicPr>
          <p:blipFill rotWithShape="1">
            <a:blip r:embed="rId5">
              <a:alphaModFix/>
            </a:blip>
            <a:srcRect l="74308" b="12579"/>
            <a:stretch/>
          </p:blipFill>
          <p:spPr>
            <a:xfrm rot="10800000">
              <a:off x="8536502" y="1"/>
              <a:ext cx="615727" cy="1594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2"/>
            <p:cNvSpPr/>
            <p:nvPr/>
          </p:nvSpPr>
          <p:spPr>
            <a:xfrm>
              <a:off x="8785255" y="5395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799793" y="20199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799793" y="17440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/>
          </a:blip>
          <a:srcRect l="-1218" t="11240" r="8916" b="-2108"/>
          <a:stretch/>
        </p:blipFill>
        <p:spPr>
          <a:xfrm rot="-5400000" flipH="1">
            <a:off x="-768288" y="1117892"/>
            <a:ext cx="4847852" cy="33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972975" y="-1002222"/>
            <a:ext cx="1717001" cy="36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68063" y="-116754"/>
            <a:ext cx="3148524" cy="11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3225" y="3653599"/>
            <a:ext cx="52998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98375" y="539500"/>
            <a:ext cx="1232400" cy="81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4019400" cy="2667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16765"/>
            <a:ext cx="77040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9801" y="4255550"/>
            <a:ext cx="2766374" cy="10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817526" y="2860650"/>
            <a:ext cx="2291348" cy="6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352" y="2513599"/>
            <a:ext cx="473875" cy="26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491269" y="330700"/>
            <a:ext cx="3197970" cy="24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275180" y="22165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275180" y="19406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275180" y="16647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275180" y="13888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621355" y="24143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621355" y="21384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621355" y="18625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13225" y="1182575"/>
            <a:ext cx="47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3225" y="1897825"/>
            <a:ext cx="4730400" cy="20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644925" y="1074750"/>
            <a:ext cx="2787000" cy="2994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526" y="4436648"/>
            <a:ext cx="2202975" cy="80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41021" y="-103179"/>
            <a:ext cx="2202979" cy="16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7" r:id="rId12"/>
    <p:sldLayoutId id="2147483668" r:id="rId13"/>
    <p:sldLayoutId id="214748366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andweb.blogspot.com/2016/02/resumen-informatica-forens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713250" y="1432275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Informática aplicada</a:t>
            </a:r>
            <a:endParaRPr sz="3700" dirty="0"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2307700" y="3235425"/>
            <a:ext cx="45288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Instrutor: Júlio Orlando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D3413FD-BBC7-4241-8F47-D2C8DF5D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88277"/>
            <a:ext cx="4402069" cy="3028800"/>
          </a:xfrm>
        </p:spPr>
        <p:txBody>
          <a:bodyPr/>
          <a:lstStyle/>
          <a:p>
            <a:pPr marL="152400" indent="0">
              <a:buNone/>
            </a:pPr>
            <a:r>
              <a:rPr lang="pt-BR" sz="1800" b="1" dirty="0"/>
              <a:t>Integração com Redes Inteligentes (</a:t>
            </a:r>
            <a:r>
              <a:rPr lang="pt-BR" sz="1800" b="1" dirty="0" err="1"/>
              <a:t>Smart</a:t>
            </a:r>
            <a:r>
              <a:rPr lang="pt-BR" sz="1800" b="1" dirty="0"/>
              <a:t> Grids)</a:t>
            </a:r>
            <a:r>
              <a:rPr lang="pt-BR" sz="1800" dirty="0"/>
              <a:t>: Em redes elétricas inteligentes, a informática é crucial para o gerenciamento de dados em tempo real. Com algoritmos avançados, é possível monitorar o consumo de energia, prever demandas e distribuir energia de forma mais eficiente, contribuindo para a sustentabilidade e a eficiência energética.</a:t>
            </a: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520199" y="2072550"/>
            <a:ext cx="3689901" cy="3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4;p30">
            <a:extLst>
              <a:ext uri="{FF2B5EF4-FFF2-40B4-BE49-F238E27FC236}">
                <a16:creationId xmlns:a16="http://schemas.microsoft.com/office/drawing/2014/main" id="{5229516B-2A7E-4EB8-BF3C-29FA4D6DA21C}"/>
              </a:ext>
            </a:extLst>
          </p:cNvPr>
          <p:cNvSpPr txBox="1">
            <a:spLocks/>
          </p:cNvSpPr>
          <p:nvPr/>
        </p:nvSpPr>
        <p:spPr>
          <a:xfrm>
            <a:off x="121443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pt-BR" dirty="0"/>
              <a:t>Importância da informática </a:t>
            </a:r>
          </a:p>
        </p:txBody>
      </p:sp>
    </p:spTree>
    <p:extLst>
      <p:ext uri="{BB962C8B-B14F-4D97-AF65-F5344CB8AC3E}">
        <p14:creationId xmlns:p14="http://schemas.microsoft.com/office/powerpoint/2010/main" val="85895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D3413FD-BBC7-4241-8F47-D2C8DF5D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88277"/>
            <a:ext cx="4402069" cy="3028800"/>
          </a:xfrm>
        </p:spPr>
        <p:txBody>
          <a:bodyPr/>
          <a:lstStyle/>
          <a:p>
            <a:pPr marL="152400" indent="0">
              <a:buNone/>
            </a:pPr>
            <a:r>
              <a:rPr lang="pt-BR" sz="1800" b="1" dirty="0"/>
              <a:t>Treinamento e Simulação de Ambiente Real</a:t>
            </a:r>
            <a:r>
              <a:rPr lang="pt-BR" sz="1800" dirty="0"/>
              <a:t>: Na formação de novos profissionais, a informática oferece ferramentas de simulação e ambientes de aprendizado virtual que permitem que estudantes de eletrotécnica pratiquem e testem seus conhecimentos em ambientes seguros e controlados.</a:t>
            </a: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520199" y="2072550"/>
            <a:ext cx="3689901" cy="3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4;p30">
            <a:extLst>
              <a:ext uri="{FF2B5EF4-FFF2-40B4-BE49-F238E27FC236}">
                <a16:creationId xmlns:a16="http://schemas.microsoft.com/office/drawing/2014/main" id="{5229516B-2A7E-4EB8-BF3C-29FA4D6DA21C}"/>
              </a:ext>
            </a:extLst>
          </p:cNvPr>
          <p:cNvSpPr txBox="1">
            <a:spLocks/>
          </p:cNvSpPr>
          <p:nvPr/>
        </p:nvSpPr>
        <p:spPr>
          <a:xfrm>
            <a:off x="121443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pt-BR" dirty="0"/>
              <a:t>Importância da informática </a:t>
            </a:r>
          </a:p>
        </p:txBody>
      </p:sp>
    </p:spTree>
    <p:extLst>
      <p:ext uri="{BB962C8B-B14F-4D97-AF65-F5344CB8AC3E}">
        <p14:creationId xmlns:p14="http://schemas.microsoft.com/office/powerpoint/2010/main" val="256611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D3413FD-BBC7-4241-8F47-D2C8DF5D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88277"/>
            <a:ext cx="4402069" cy="3028800"/>
          </a:xfrm>
        </p:spPr>
        <p:txBody>
          <a:bodyPr/>
          <a:lstStyle/>
          <a:p>
            <a:pPr marL="152400" indent="0">
              <a:buNone/>
            </a:pPr>
            <a:r>
              <a:rPr lang="pt-BR" sz="1800" b="1" dirty="0"/>
              <a:t>Desenvolvimento de Dispositivos </a:t>
            </a:r>
            <a:r>
              <a:rPr lang="pt-BR" sz="1800" b="1" dirty="0" err="1"/>
              <a:t>IoT</a:t>
            </a:r>
            <a:r>
              <a:rPr lang="pt-BR" sz="1800" b="1" dirty="0"/>
              <a:t> (Internet das Coisas)</a:t>
            </a:r>
            <a:r>
              <a:rPr lang="pt-BR" sz="1800" dirty="0"/>
              <a:t>: A integração de dispositivos </a:t>
            </a:r>
            <a:r>
              <a:rPr lang="pt-BR" sz="1800" dirty="0" err="1"/>
              <a:t>IoT</a:t>
            </a:r>
            <a:r>
              <a:rPr lang="pt-BR" sz="1800" dirty="0"/>
              <a:t> na eletrotécnica possibilita o desenvolvimento de sistemas inteligentes que podem ser controlados remotamente, proporcionando conforto e segurança. Esses dispositivos são usados em </a:t>
            </a:r>
            <a:r>
              <a:rPr lang="pt-BR" sz="1800" dirty="0" err="1"/>
              <a:t>domótica</a:t>
            </a:r>
            <a:r>
              <a:rPr lang="pt-BR" sz="1800" dirty="0"/>
              <a:t> (automação residencial) e em monitoramento remoto de instalações elétricas.</a:t>
            </a: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520199" y="2072550"/>
            <a:ext cx="3689901" cy="3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4;p30">
            <a:extLst>
              <a:ext uri="{FF2B5EF4-FFF2-40B4-BE49-F238E27FC236}">
                <a16:creationId xmlns:a16="http://schemas.microsoft.com/office/drawing/2014/main" id="{5229516B-2A7E-4EB8-BF3C-29FA4D6DA21C}"/>
              </a:ext>
            </a:extLst>
          </p:cNvPr>
          <p:cNvSpPr txBox="1">
            <a:spLocks/>
          </p:cNvSpPr>
          <p:nvPr/>
        </p:nvSpPr>
        <p:spPr>
          <a:xfrm>
            <a:off x="121443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pt-BR" dirty="0"/>
              <a:t>Importância da informática </a:t>
            </a:r>
          </a:p>
        </p:txBody>
      </p:sp>
    </p:spTree>
    <p:extLst>
      <p:ext uri="{BB962C8B-B14F-4D97-AF65-F5344CB8AC3E}">
        <p14:creationId xmlns:p14="http://schemas.microsoft.com/office/powerpoint/2010/main" val="207792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75354A0-388A-4A51-85A1-BA57B511A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532" y="1679100"/>
            <a:ext cx="3195300" cy="1785300"/>
          </a:xfrm>
        </p:spPr>
        <p:txBody>
          <a:bodyPr/>
          <a:lstStyle/>
          <a:p>
            <a:pPr marL="152400" indent="0">
              <a:buNone/>
            </a:pPr>
            <a:r>
              <a:rPr lang="pt-BR" dirty="0"/>
              <a:t>Portanto, a informática é um componente essencial para o avanço da eletrotécnica, ajudando a desenvolver tecnologias mais seguras, eficientes e conectadas. Ela não só melhora a produtividade, mas também impulsiona a inovação, criando novas oportunidades e soluções na área elétrica.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BA9A56B1-9696-4753-9F11-C1A21D2F11E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2080" r="22080"/>
          <a:stretch>
            <a:fillRect/>
          </a:stretch>
        </p:blipFill>
        <p:spPr>
          <a:xfrm>
            <a:off x="5300363" y="928950"/>
            <a:ext cx="2751900" cy="3285600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ADA216E-26B0-4265-9C5B-2632FA69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0719"/>
            <a:ext cx="7704000" cy="572700"/>
          </a:xfrm>
        </p:spPr>
        <p:txBody>
          <a:bodyPr/>
          <a:lstStyle/>
          <a:p>
            <a:r>
              <a:rPr lang="pt-BR" dirty="0"/>
              <a:t>Importância da informática</a:t>
            </a:r>
          </a:p>
        </p:txBody>
      </p:sp>
    </p:spTree>
    <p:extLst>
      <p:ext uri="{BB962C8B-B14F-4D97-AF65-F5344CB8AC3E}">
        <p14:creationId xmlns:p14="http://schemas.microsoft.com/office/powerpoint/2010/main" val="190889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"/>
          <p:cNvSpPr txBox="1">
            <a:spLocks noGrp="1"/>
          </p:cNvSpPr>
          <p:nvPr>
            <p:ph type="title"/>
          </p:nvPr>
        </p:nvSpPr>
        <p:spPr>
          <a:xfrm>
            <a:off x="776749" y="615700"/>
            <a:ext cx="5259719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/>
              <a:t>Obrigado!</a:t>
            </a:r>
            <a:endParaRPr sz="7200" dirty="0"/>
          </a:p>
        </p:txBody>
      </p:sp>
      <p:sp>
        <p:nvSpPr>
          <p:cNvPr id="501" name="Google Shape;501;p47"/>
          <p:cNvSpPr txBox="1">
            <a:spLocks noGrp="1"/>
          </p:cNvSpPr>
          <p:nvPr>
            <p:ph type="subTitle" idx="1"/>
          </p:nvPr>
        </p:nvSpPr>
        <p:spPr>
          <a:xfrm>
            <a:off x="920750" y="18409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Tem alguma dúvida ou pergunta</a:t>
            </a:r>
            <a:r>
              <a:rPr lang="en" dirty="0"/>
              <a:t>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Enviar atividades para: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</a:t>
            </a:r>
            <a:r>
              <a:rPr lang="en" dirty="0"/>
              <a:t>-mail: jos121021@gmail.c</a:t>
            </a:r>
            <a:r>
              <a:rPr lang="pt-BR" dirty="0"/>
              <a:t>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(81)9.8932-8045</a:t>
            </a:r>
            <a:endParaRPr dirty="0"/>
          </a:p>
        </p:txBody>
      </p:sp>
      <p:pic>
        <p:nvPicPr>
          <p:cNvPr id="515" name="Google Shape;5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631" y="1227185"/>
            <a:ext cx="2892904" cy="394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166361" y="403301"/>
            <a:ext cx="3375199" cy="25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83BCB31-0892-482D-82AD-8BC6CD97BC65}"/>
              </a:ext>
            </a:extLst>
          </p:cNvPr>
          <p:cNvSpPr/>
          <p:nvPr/>
        </p:nvSpPr>
        <p:spPr>
          <a:xfrm>
            <a:off x="920750" y="3443288"/>
            <a:ext cx="4865688" cy="671512"/>
          </a:xfrm>
          <a:prstGeom prst="rect">
            <a:avLst/>
          </a:prstGeom>
          <a:solidFill>
            <a:srgbClr val="202222"/>
          </a:solidFill>
          <a:ln>
            <a:solidFill>
              <a:srgbClr val="20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11" name="Google Shape;511;p47"/>
          <p:cNvGrpSpPr/>
          <p:nvPr/>
        </p:nvGrpSpPr>
        <p:grpSpPr>
          <a:xfrm>
            <a:off x="1250591" y="3585213"/>
            <a:ext cx="387641" cy="387661"/>
            <a:chOff x="864491" y="1723250"/>
            <a:chExt cx="397866" cy="397887"/>
          </a:xfrm>
        </p:grpSpPr>
        <p:sp>
          <p:nvSpPr>
            <p:cNvPr id="512" name="Google Shape;512;p4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47"/>
          <p:cNvGrpSpPr/>
          <p:nvPr/>
        </p:nvGrpSpPr>
        <p:grpSpPr>
          <a:xfrm>
            <a:off x="3353594" y="3585208"/>
            <a:ext cx="387661" cy="387661"/>
            <a:chOff x="1379798" y="1723250"/>
            <a:chExt cx="397887" cy="397887"/>
          </a:xfrm>
        </p:grpSpPr>
        <p:sp>
          <p:nvSpPr>
            <p:cNvPr id="507" name="Google Shape;507;p4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AE5616-989E-41BF-849B-E8B30F932E34}"/>
              </a:ext>
            </a:extLst>
          </p:cNvPr>
          <p:cNvSpPr txBox="1"/>
          <p:nvPr/>
        </p:nvSpPr>
        <p:spPr>
          <a:xfrm>
            <a:off x="1649594" y="3654117"/>
            <a:ext cx="156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julicorlando25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647B52-2608-49AA-B802-86F445B5073B}"/>
              </a:ext>
            </a:extLst>
          </p:cNvPr>
          <p:cNvSpPr txBox="1"/>
          <p:nvPr/>
        </p:nvSpPr>
        <p:spPr>
          <a:xfrm>
            <a:off x="3749775" y="3654116"/>
            <a:ext cx="156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  <a:latin typeface="Mukta Mahee" panose="020B0604020202020204" charset="0"/>
                <a:cs typeface="Mukta Mahee" panose="020B0604020202020204" charset="0"/>
              </a:rPr>
              <a:t>julicorlando25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8"/>
          <p:cNvGraphicFramePr/>
          <p:nvPr>
            <p:extLst>
              <p:ext uri="{D42A27DB-BD31-4B8C-83A1-F6EECF244321}">
                <p14:modId xmlns:p14="http://schemas.microsoft.com/office/powerpoint/2010/main" val="2742952359"/>
              </p:ext>
            </p:extLst>
          </p:nvPr>
        </p:nvGraphicFramePr>
        <p:xfrm>
          <a:off x="720000" y="16148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{55A0187A-5EEE-40E7-A77C-C70C2319EB08}</a:tableStyleId>
              </a:tblPr>
              <a:tblGrid>
                <a:gridCol w="24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Dias 08  e 22/11/2024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100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Aulas Práticas Laboratório de informática;</a:t>
                      </a:r>
                      <a:endParaRPr sz="1100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Dia 11/11/2024</a:t>
                      </a:r>
                      <a:endParaRPr lang="pt-BR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Nossa primeira atividade valendo nota de 0 à 6;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Dia 13/11/2024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100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Nossa atividade prática valendo de 0 à 4;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Dia 15/11/2024</a:t>
                      </a:r>
                      <a:endParaRPr lang="pt-BR"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100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FERIADÃO;</a:t>
                      </a:r>
                      <a:endParaRPr sz="1100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Dia 20/11/2024 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Revisão para à prova, entrega da atividade ponto extra;</a:t>
                      </a:r>
                      <a:endParaRPr sz="1100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chemeClr val="dk1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Dia 25/11/2024</a:t>
                      </a:r>
                      <a:endParaRPr sz="1100" b="1" dirty="0">
                        <a:solidFill>
                          <a:schemeClr val="dk1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100" dirty="0">
                          <a:solidFill>
                            <a:schemeClr val="accent2"/>
                          </a:solidFill>
                          <a:latin typeface="Mukta Mahee"/>
                          <a:ea typeface="Mukta Mahee"/>
                          <a:cs typeface="Mukta Mahee"/>
                          <a:sym typeface="Mukta Mahee"/>
                        </a:rPr>
                        <a:t>Prova</a:t>
                      </a:r>
                      <a:endParaRPr sz="1100" b="1" dirty="0">
                        <a:solidFill>
                          <a:schemeClr val="accent2"/>
                        </a:solidFill>
                        <a:latin typeface="Mukta Mahee"/>
                        <a:ea typeface="Mukta Mahee"/>
                        <a:cs typeface="Mukta Mahee"/>
                        <a:sym typeface="Mukta Mahe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9" name="Google Shape;189;p28"/>
          <p:cNvSpPr txBox="1"/>
          <p:nvPr/>
        </p:nvSpPr>
        <p:spPr>
          <a:xfrm>
            <a:off x="1796697" y="4142300"/>
            <a:ext cx="179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Dúvidas?</a:t>
            </a:r>
            <a:br>
              <a:rPr lang="en" sz="1100" dirty="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</a:br>
            <a:r>
              <a:rPr lang="pt-BR" sz="1100" b="1" dirty="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</a:rPr>
              <a:t>Perguntas | Sugestões </a:t>
            </a:r>
            <a:endParaRPr sz="1100" b="1" dirty="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950103" y="4142300"/>
            <a:ext cx="339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Disponibilizo todo conteúdo das aulas</a:t>
            </a:r>
            <a:r>
              <a:rPr lang="en" sz="1100" dirty="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:</a:t>
            </a:r>
            <a:br>
              <a:rPr lang="en" sz="1100" dirty="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</a:br>
            <a:r>
              <a:rPr lang="pt-BR" sz="1100" b="1" dirty="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</a:rPr>
              <a:t>PELO:</a:t>
            </a:r>
            <a:r>
              <a:rPr lang="en" sz="1100" b="1" dirty="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| </a:t>
            </a:r>
            <a:r>
              <a:rPr lang="en" sz="1100" b="1" dirty="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</a:rPr>
              <a:t>PORTAL</a:t>
            </a:r>
            <a:r>
              <a:rPr lang="en" sz="1100" b="1" dirty="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| </a:t>
            </a:r>
            <a:r>
              <a:rPr lang="en" sz="1100" b="1" dirty="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</a:rPr>
              <a:t>WHATSAPP</a:t>
            </a:r>
            <a:r>
              <a:rPr lang="en" sz="1100" b="1" dirty="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| </a:t>
            </a:r>
            <a:r>
              <a:rPr lang="en" sz="1100" b="1" dirty="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</a:rPr>
              <a:t>DRIVE</a:t>
            </a:r>
            <a:r>
              <a:rPr lang="en" sz="1100" b="1" dirty="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 dirty="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| </a:t>
            </a:r>
            <a:r>
              <a:rPr lang="pt-BR" sz="1100" b="1" dirty="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PENDRIVE</a:t>
            </a:r>
            <a:endParaRPr sz="1100" b="1" dirty="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Nosso Calendário de Aulas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720000" y="1116776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Nossas aulas são de 04/11/2024 à 25/11/2024 (9 encontros)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informática?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1"/>
          </p:nvPr>
        </p:nvSpPr>
        <p:spPr>
          <a:xfrm>
            <a:off x="1392400" y="2068575"/>
            <a:ext cx="3195300" cy="1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É a ciência que se dedica ao tratamento da informação mediante o uso de computadores e demais dispositivos de processamento de dados.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5B6C41-C6A4-4D03-BF73-2CD4DB69E0BE}"/>
              </a:ext>
            </a:extLst>
          </p:cNvPr>
          <p:cNvSpPr txBox="1"/>
          <p:nvPr/>
        </p:nvSpPr>
        <p:spPr>
          <a:xfrm>
            <a:off x="-3132375" y="5765006"/>
            <a:ext cx="7720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technologyandweb.blogspot.com/2016/02/resumen-informatica-forens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d/3.0/"/>
              </a:rPr>
              <a:t>CC BY-ND</a:t>
            </a:r>
            <a:endParaRPr lang="pt-BR" sz="90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2312ECA9-648D-4039-8967-C6457BB5523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l="22080" r="22080"/>
          <a:stretch>
            <a:fillRect/>
          </a:stretch>
        </p:blipFill>
        <p:spPr>
          <a:xfrm>
            <a:off x="4857450" y="1318425"/>
            <a:ext cx="2751900" cy="32856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713225" y="1182575"/>
            <a:ext cx="47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Mas antes, informática e tecnologia são a mesma coisa</a:t>
            </a:r>
            <a:r>
              <a:rPr lang="en" sz="2400" dirty="0"/>
              <a:t>?</a:t>
            </a:r>
            <a:endParaRPr sz="2400"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subTitle" idx="1"/>
          </p:nvPr>
        </p:nvSpPr>
        <p:spPr>
          <a:xfrm>
            <a:off x="713225" y="1897825"/>
            <a:ext cx="4730400" cy="20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dirty="0"/>
              <a:t>Não, a </a:t>
            </a:r>
            <a:r>
              <a:rPr lang="pt-PT" b="1" dirty="0"/>
              <a:t>informática</a:t>
            </a:r>
            <a:r>
              <a:rPr lang="pt-PT" dirty="0"/>
              <a:t> está voltada especificamente para o processamento de informações e dados usando computadores e sistemas de informação. Em contraste, a </a:t>
            </a:r>
            <a:r>
              <a:rPr lang="pt-PT" b="1" dirty="0"/>
              <a:t>tecnologia</a:t>
            </a:r>
            <a:r>
              <a:rPr lang="pt-PT" dirty="0"/>
              <a:t> é um termo amplo que se aplica a todas as inovações e avanços que resultam do conhecimento científico aplicado em várias áreas.</a:t>
            </a:r>
            <a:endParaRPr dirty="0"/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315E392C-50BD-4826-9958-FBAF0C71D55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8982" r="18982"/>
          <a:stretch>
            <a:fillRect/>
          </a:stretch>
        </p:blipFill>
        <p:spPr>
          <a:xfrm>
            <a:off x="5644925" y="1074750"/>
            <a:ext cx="2787000" cy="2994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pt-BR" dirty="0"/>
              <a:t>m</a:t>
            </a:r>
            <a:r>
              <a:rPr lang="en" dirty="0"/>
              <a:t>portância da informática </a:t>
            </a:r>
            <a:endParaRPr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title" idx="2"/>
          </p:nvPr>
        </p:nvSpPr>
        <p:spPr>
          <a:xfrm>
            <a:off x="2908200" y="129157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3"/>
          </p:nvPr>
        </p:nvSpPr>
        <p:spPr>
          <a:xfrm>
            <a:off x="2908200" y="25059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 idx="4"/>
          </p:nvPr>
        </p:nvSpPr>
        <p:spPr>
          <a:xfrm>
            <a:off x="2908200" y="372029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 idx="5"/>
          </p:nvPr>
        </p:nvSpPr>
        <p:spPr>
          <a:xfrm>
            <a:off x="5504575" y="25059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6"/>
          </p:nvPr>
        </p:nvSpPr>
        <p:spPr>
          <a:xfrm>
            <a:off x="5504575" y="129157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 idx="7"/>
          </p:nvPr>
        </p:nvSpPr>
        <p:spPr>
          <a:xfrm>
            <a:off x="5504575" y="372029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1" y="1723169"/>
            <a:ext cx="36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800" b="1" dirty="0"/>
              <a:t>Automação e Controle</a:t>
            </a:r>
            <a:endParaRPr sz="1800" dirty="0"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8"/>
          </p:nvPr>
        </p:nvSpPr>
        <p:spPr>
          <a:xfrm>
            <a:off x="0" y="4146775"/>
            <a:ext cx="36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800" b="1" dirty="0"/>
              <a:t>Projeto de Circuitos</a:t>
            </a:r>
            <a:r>
              <a:rPr lang="pt-BR" sz="1800" dirty="0"/>
              <a:t>: </a:t>
            </a:r>
            <a:endParaRPr sz="1800" dirty="0"/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9"/>
          </p:nvPr>
        </p:nvSpPr>
        <p:spPr>
          <a:xfrm>
            <a:off x="5504575" y="1723169"/>
            <a:ext cx="3453688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/>
              <a:t>Manutenção preventiva</a:t>
            </a:r>
            <a:endParaRPr sz="1800" b="1" dirty="0"/>
          </a:p>
        </p:txBody>
      </p:sp>
      <p:sp>
        <p:nvSpPr>
          <p:cNvPr id="214" name="Google Shape;214;p30"/>
          <p:cNvSpPr txBox="1">
            <a:spLocks noGrp="1"/>
          </p:cNvSpPr>
          <p:nvPr>
            <p:ph type="subTitle" idx="13"/>
          </p:nvPr>
        </p:nvSpPr>
        <p:spPr>
          <a:xfrm>
            <a:off x="0" y="2934972"/>
            <a:ext cx="36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800" b="1" dirty="0"/>
              <a:t>Simulações e Modelagens</a:t>
            </a:r>
            <a:endParaRPr sz="1800" dirty="0"/>
          </a:p>
        </p:txBody>
      </p:sp>
      <p:sp>
        <p:nvSpPr>
          <p:cNvPr id="215" name="Google Shape;215;p30"/>
          <p:cNvSpPr txBox="1">
            <a:spLocks noGrp="1"/>
          </p:cNvSpPr>
          <p:nvPr>
            <p:ph type="subTitle" idx="14"/>
          </p:nvPr>
        </p:nvSpPr>
        <p:spPr>
          <a:xfrm>
            <a:off x="5504575" y="2934972"/>
            <a:ext cx="292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err="1"/>
              <a:t>Smart</a:t>
            </a:r>
            <a:r>
              <a:rPr lang="pt-BR" sz="1800" b="1" dirty="0"/>
              <a:t> Grids</a:t>
            </a:r>
            <a:endParaRPr sz="1800" b="1" dirty="0"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15"/>
          </p:nvPr>
        </p:nvSpPr>
        <p:spPr>
          <a:xfrm>
            <a:off x="5504575" y="4146775"/>
            <a:ext cx="292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/>
              <a:t>Simulações de reais</a:t>
            </a:r>
            <a:endParaRPr sz="1800" b="1" dirty="0"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538" y="2180371"/>
            <a:ext cx="734700" cy="304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D3413FD-BBC7-4241-8F47-D2C8DF5D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88277"/>
            <a:ext cx="4402069" cy="3028800"/>
          </a:xfrm>
        </p:spPr>
        <p:txBody>
          <a:bodyPr/>
          <a:lstStyle/>
          <a:p>
            <a:pPr marL="152400" indent="0">
              <a:buNone/>
            </a:pPr>
            <a:r>
              <a:rPr lang="pt-BR" sz="1800" b="1" dirty="0"/>
              <a:t>Automação e Controle</a:t>
            </a:r>
            <a:r>
              <a:rPr lang="pt-BR" sz="1800" dirty="0"/>
              <a:t>: A informática permite o desenvolvimento de sistemas de controle automáticos para máquinas e processos industriais. Com softwares de automação, como SCADA e PLC, é possível monitorar e controlar o funcionamento de sistemas elétricos de maneira mais segura e eficiente, reduzindo erros humanos e otimizando o desempenho.</a:t>
            </a: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520199" y="2072550"/>
            <a:ext cx="3689901" cy="3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4;p30">
            <a:extLst>
              <a:ext uri="{FF2B5EF4-FFF2-40B4-BE49-F238E27FC236}">
                <a16:creationId xmlns:a16="http://schemas.microsoft.com/office/drawing/2014/main" id="{5229516B-2A7E-4EB8-BF3C-29FA4D6DA21C}"/>
              </a:ext>
            </a:extLst>
          </p:cNvPr>
          <p:cNvSpPr txBox="1">
            <a:spLocks/>
          </p:cNvSpPr>
          <p:nvPr/>
        </p:nvSpPr>
        <p:spPr>
          <a:xfrm>
            <a:off x="121443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pt-BR" dirty="0"/>
              <a:t>Importância da informática </a:t>
            </a:r>
          </a:p>
        </p:txBody>
      </p:sp>
    </p:spTree>
    <p:extLst>
      <p:ext uri="{BB962C8B-B14F-4D97-AF65-F5344CB8AC3E}">
        <p14:creationId xmlns:p14="http://schemas.microsoft.com/office/powerpoint/2010/main" val="292141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D3413FD-BBC7-4241-8F47-D2C8DF5D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88277"/>
            <a:ext cx="4402069" cy="3028800"/>
          </a:xfrm>
        </p:spPr>
        <p:txBody>
          <a:bodyPr/>
          <a:lstStyle/>
          <a:p>
            <a:pPr marL="152400" indent="0">
              <a:buNone/>
            </a:pPr>
            <a:r>
              <a:rPr lang="pt-BR" sz="1800" b="1" dirty="0"/>
              <a:t>Simulações e Modelagens</a:t>
            </a:r>
            <a:r>
              <a:rPr lang="pt-BR" sz="1800" dirty="0"/>
              <a:t>: Programas de simulação, como MATLAB e </a:t>
            </a:r>
            <a:r>
              <a:rPr lang="pt-BR" sz="1800" dirty="0" err="1"/>
              <a:t>Simulink</a:t>
            </a:r>
            <a:r>
              <a:rPr lang="pt-BR" sz="1800" dirty="0"/>
              <a:t>, permitem que engenheiros eletrotécnicos testem e validem circuitos e sistemas elétricos antes de construí-los fisicamente. Isso economiza tempo, reduz custos e permite a identificação de falhas em um ambiente controlado.</a:t>
            </a: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520199" y="2072550"/>
            <a:ext cx="3689901" cy="3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4;p30">
            <a:extLst>
              <a:ext uri="{FF2B5EF4-FFF2-40B4-BE49-F238E27FC236}">
                <a16:creationId xmlns:a16="http://schemas.microsoft.com/office/drawing/2014/main" id="{5229516B-2A7E-4EB8-BF3C-29FA4D6DA21C}"/>
              </a:ext>
            </a:extLst>
          </p:cNvPr>
          <p:cNvSpPr txBox="1">
            <a:spLocks/>
          </p:cNvSpPr>
          <p:nvPr/>
        </p:nvSpPr>
        <p:spPr>
          <a:xfrm>
            <a:off x="121443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pt-BR" dirty="0"/>
              <a:t>Importância da informática </a:t>
            </a:r>
          </a:p>
        </p:txBody>
      </p:sp>
    </p:spTree>
    <p:extLst>
      <p:ext uri="{BB962C8B-B14F-4D97-AF65-F5344CB8AC3E}">
        <p14:creationId xmlns:p14="http://schemas.microsoft.com/office/powerpoint/2010/main" val="193036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D3413FD-BBC7-4241-8F47-D2C8DF5D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88277"/>
            <a:ext cx="4402069" cy="3028800"/>
          </a:xfrm>
        </p:spPr>
        <p:txBody>
          <a:bodyPr/>
          <a:lstStyle/>
          <a:p>
            <a:pPr marL="152400" indent="0">
              <a:buNone/>
            </a:pPr>
            <a:r>
              <a:rPr lang="pt-BR" sz="1800" b="1" dirty="0"/>
              <a:t>Projeto e Desenho de Circuitos</a:t>
            </a:r>
            <a:r>
              <a:rPr lang="pt-BR" sz="1800" dirty="0"/>
              <a:t>: Softwares de CAD (Computer-</a:t>
            </a:r>
            <a:r>
              <a:rPr lang="pt-BR" sz="1800" dirty="0" err="1"/>
              <a:t>Aided</a:t>
            </a:r>
            <a:r>
              <a:rPr lang="pt-BR" sz="1800" dirty="0"/>
              <a:t> Design) como AutoCAD e </a:t>
            </a:r>
            <a:r>
              <a:rPr lang="pt-BR" sz="1800" dirty="0" err="1"/>
              <a:t>Altium</a:t>
            </a:r>
            <a:r>
              <a:rPr lang="pt-BR" sz="1800" dirty="0"/>
              <a:t> Designer são fundamentais para o desenho de circuitos e layout de placas de circuito impresso (</a:t>
            </a:r>
            <a:r>
              <a:rPr lang="pt-BR" sz="1800" dirty="0" err="1"/>
              <a:t>PCBs</a:t>
            </a:r>
            <a:r>
              <a:rPr lang="pt-BR" sz="1800" dirty="0"/>
              <a:t>). Eles facilitam a criação de projetos mais detalhados e precisos, otimizando a fabricação e o funcionamento de dispositivos eletrônicos.</a:t>
            </a: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520199" y="2072550"/>
            <a:ext cx="3689901" cy="3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4;p30">
            <a:extLst>
              <a:ext uri="{FF2B5EF4-FFF2-40B4-BE49-F238E27FC236}">
                <a16:creationId xmlns:a16="http://schemas.microsoft.com/office/drawing/2014/main" id="{5229516B-2A7E-4EB8-BF3C-29FA4D6DA21C}"/>
              </a:ext>
            </a:extLst>
          </p:cNvPr>
          <p:cNvSpPr txBox="1">
            <a:spLocks/>
          </p:cNvSpPr>
          <p:nvPr/>
        </p:nvSpPr>
        <p:spPr>
          <a:xfrm>
            <a:off x="121443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pt-BR" dirty="0"/>
              <a:t>Importância da informática </a:t>
            </a:r>
          </a:p>
        </p:txBody>
      </p:sp>
    </p:spTree>
    <p:extLst>
      <p:ext uri="{BB962C8B-B14F-4D97-AF65-F5344CB8AC3E}">
        <p14:creationId xmlns:p14="http://schemas.microsoft.com/office/powerpoint/2010/main" val="427537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D3413FD-BBC7-4241-8F47-D2C8DF5D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88277"/>
            <a:ext cx="4402069" cy="3028800"/>
          </a:xfrm>
        </p:spPr>
        <p:txBody>
          <a:bodyPr/>
          <a:lstStyle/>
          <a:p>
            <a:pPr marL="152400" indent="0">
              <a:buNone/>
            </a:pPr>
            <a:r>
              <a:rPr lang="pt-BR" sz="1800" b="1" dirty="0"/>
              <a:t>Monitoramento e Manutenção Preventiva</a:t>
            </a:r>
            <a:r>
              <a:rPr lang="pt-BR" sz="1800" dirty="0"/>
              <a:t>: Sensores e sistemas de monitoramento baseados em TI ajudam a detectar problemas em equipamentos elétricos antes que eles falhem. A análise de dados coletados permite uma manutenção preditiva, aumentando a vida útil dos equipamentos e prevenindo interrupções no sistema.</a:t>
            </a: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520199" y="2072550"/>
            <a:ext cx="3689901" cy="3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4;p30">
            <a:extLst>
              <a:ext uri="{FF2B5EF4-FFF2-40B4-BE49-F238E27FC236}">
                <a16:creationId xmlns:a16="http://schemas.microsoft.com/office/drawing/2014/main" id="{5229516B-2A7E-4EB8-BF3C-29FA4D6DA21C}"/>
              </a:ext>
            </a:extLst>
          </p:cNvPr>
          <p:cNvSpPr txBox="1">
            <a:spLocks/>
          </p:cNvSpPr>
          <p:nvPr/>
        </p:nvSpPr>
        <p:spPr>
          <a:xfrm>
            <a:off x="121443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pt-BR" dirty="0"/>
              <a:t>Importância da informática </a:t>
            </a:r>
          </a:p>
        </p:txBody>
      </p:sp>
    </p:spTree>
    <p:extLst>
      <p:ext uri="{BB962C8B-B14F-4D97-AF65-F5344CB8AC3E}">
        <p14:creationId xmlns:p14="http://schemas.microsoft.com/office/powerpoint/2010/main" val="2123823425"/>
      </p:ext>
    </p:extLst>
  </p:cSld>
  <p:clrMapOvr>
    <a:masterClrMapping/>
  </p:clrMapOvr>
</p:sld>
</file>

<file path=ppt/theme/theme1.xml><?xml version="1.0" encoding="utf-8"?>
<a:theme xmlns:a="http://schemas.openxmlformats.org/drawingml/2006/main" name="IT Security Hacker Pitch Deck by Slidesgo">
  <a:themeElements>
    <a:clrScheme name="Simple Light">
      <a:dk1>
        <a:srgbClr val="B8FFFF"/>
      </a:dk1>
      <a:lt1>
        <a:srgbClr val="4C5052"/>
      </a:lt1>
      <a:dk2>
        <a:srgbClr val="202222"/>
      </a:dk2>
      <a:lt2>
        <a:srgbClr val="3D7272"/>
      </a:lt2>
      <a:accent1>
        <a:srgbClr val="769C9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8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679</Words>
  <Application>Microsoft Office PowerPoint</Application>
  <PresentationFormat>Apresentação na tela (16:9)</PresentationFormat>
  <Paragraphs>66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Orbitron</vt:lpstr>
      <vt:lpstr>Nunito Light</vt:lpstr>
      <vt:lpstr>Arial</vt:lpstr>
      <vt:lpstr>Bebas Neue</vt:lpstr>
      <vt:lpstr>Mukta Mahee</vt:lpstr>
      <vt:lpstr>Anaheim</vt:lpstr>
      <vt:lpstr>IT Security Hacker Pitch Deck by Slidesgo</vt:lpstr>
      <vt:lpstr>Informática aplicada</vt:lpstr>
      <vt:lpstr>Nosso Calendário de Aulas</vt:lpstr>
      <vt:lpstr>O que é informática?</vt:lpstr>
      <vt:lpstr>Mas antes, informática e tecnologia são a mesma coisa?</vt:lpstr>
      <vt:lpstr>Importância da informática </vt:lpstr>
      <vt:lpstr>01</vt:lpstr>
      <vt:lpstr>02</vt:lpstr>
      <vt:lpstr>03</vt:lpstr>
      <vt:lpstr>04</vt:lpstr>
      <vt:lpstr>05</vt:lpstr>
      <vt:lpstr>06</vt:lpstr>
      <vt:lpstr>07</vt:lpstr>
      <vt:lpstr>Importância da informática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aplicada</dc:title>
  <dc:creator>Julio Orlando</dc:creator>
  <cp:lastModifiedBy>Julio Orlando</cp:lastModifiedBy>
  <cp:revision>6</cp:revision>
  <dcterms:modified xsi:type="dcterms:W3CDTF">2024-11-02T18:29:05Z</dcterms:modified>
</cp:coreProperties>
</file>