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DF5C3-0321-0F5B-F7C4-649E3F795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3C573-05C5-970A-301F-5579FE67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FD06E-60CA-59A2-BDDA-AA0D8DF4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4EE3-A829-52BF-B481-35A070E6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F03D-D44E-EAD5-1D2D-B1DCBC5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BB8AA-AE5E-2565-AFD6-D8557695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EE6D3-31A4-8A64-64D5-C44AF29F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B62E7-72D9-695B-C574-73AF3265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034EC-C269-8C2B-7D1F-6DF6374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E5709-FCAD-7798-DBD8-366224BF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57546-7E59-4025-2D53-43ECCE894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798D6-01DB-AD5C-98C5-C9A07F07D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212E6-4895-2E64-DB74-A0793712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838FD-E468-A04D-4693-EF99787F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350DC-08CC-7DBB-7284-71DA6CF0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ED02D-4459-A8C5-49A0-62292921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AFB2F-BBF0-098B-D10E-68A03AD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EAB04-3736-92B4-3827-DB2C2DDD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DFB2-A906-FEBA-71DC-17D05590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90B67-2F39-F490-0106-3C202C4B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05D1-2F15-8CF0-517A-8271EB2E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05DF7-A3EB-48F4-2AB2-B9748838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3B1F-D5EB-3B86-1246-506AD2D3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3F7BE-89AF-37F2-3EB8-BFEBE95D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0AF66-8741-5C87-F710-A2972D19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1044D-BFCF-5F14-6EE7-A7C743AE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D8781-1E78-E18A-2A43-11FFF985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9FA61-4480-D376-79A6-9E02CAF7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C612-EDBD-BBD6-3FAD-D079DF7A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CBE7B-2C0B-A138-BFA3-BD7000ED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0BCD4-F60F-F995-2566-FFE5D7C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5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5E6A-FD65-B010-3A62-2C949F97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3F606-28C4-FBFA-ADA7-3F77B3C1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1532B-BE26-6EB2-B81B-5BFD45A3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BC286-E3B7-661A-16AB-6411DA63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B4142-F4CE-6DEB-FC8C-BCE06A869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10A057-CC3F-752C-D416-7E7A2244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FE61E-589B-4D5D-913A-36CE518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E1634-FA15-DF26-B415-D956B537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1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657BB-73FA-8C9C-E45E-8C38058F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81ADF-107C-8573-3770-0B63A15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044B8-BDD3-26CD-5978-987A669F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CC4E2-0483-2067-36A0-1DB54BF5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3AA4CB-7F3A-CFF6-9E7C-3E6F345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AE8E16-3E1A-86D5-FC62-1452BDEA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F87A8-B28A-7F87-63BE-994D8130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73732-0F48-72A4-D6C6-F456775D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2BCDF-91BB-AC24-F84B-DFC157C3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251BE-4CC3-7524-B418-58CFBECB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B4FF2-8D7C-82AE-6747-3DE244BB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92FE9-47D2-1D51-EFD9-DE7C28F8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47CFC-E2D1-8044-3A2E-264F50E2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16C7-FE7A-15FC-1088-3527A1E2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AD884-894B-5759-9FEF-4F5DA4BD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801F6-37DE-7FA0-C050-AF6C79C64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8E33D-2151-BD1B-0A8D-FC484911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7F42E-433F-5AEB-0F23-D85CFADA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73512-5D9B-D3F4-119B-EDF977D5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D7960-9F99-B7AB-0360-1FC400DB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8B355-20F3-87D4-8712-786474C4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7B0F0-F896-9697-DBA8-9DA91238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C943-7A8D-4CD0-9EA4-56406C44158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E7B3-E9E9-404A-8E5C-B84FA9FD9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BCD5B-6A36-8688-C1A9-D3BC0EBD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6E3E-DB8B-45F5-B1B5-4F794CC9C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DF662-B175-DEBE-3FD9-231466D308AC}"/>
              </a:ext>
            </a:extLst>
          </p:cNvPr>
          <p:cNvSpPr txBox="1"/>
          <p:nvPr/>
        </p:nvSpPr>
        <p:spPr>
          <a:xfrm>
            <a:off x="3365124" y="2659559"/>
            <a:ext cx="5461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/>
              <a:t>팜팜</a:t>
            </a:r>
            <a:r>
              <a:rPr lang="ko-KR" altLang="en-US" sz="4400" b="1" dirty="0"/>
              <a:t> 요구사항정의서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D2143-D3E9-8A0D-3764-C4A7354FF9C6}"/>
              </a:ext>
            </a:extLst>
          </p:cNvPr>
          <p:cNvSpPr txBox="1"/>
          <p:nvPr/>
        </p:nvSpPr>
        <p:spPr>
          <a:xfrm>
            <a:off x="9476675" y="590972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2023.07.26 </a:t>
            </a:r>
            <a:r>
              <a:rPr lang="ko-KR" altLang="en-US" dirty="0"/>
              <a:t>이지혜</a:t>
            </a:r>
          </a:p>
        </p:txBody>
      </p:sp>
    </p:spTree>
    <p:extLst>
      <p:ext uri="{BB962C8B-B14F-4D97-AF65-F5344CB8AC3E}">
        <p14:creationId xmlns:p14="http://schemas.microsoft.com/office/powerpoint/2010/main" val="9539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페이지 접근 권한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읽기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모두 가능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게시물작성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회원</a:t>
            </a:r>
            <a:r>
              <a:rPr lang="en-US" altLang="ko-KR" sz="1400" b="1" dirty="0"/>
              <a:t>-</a:t>
            </a:r>
            <a:r>
              <a:rPr lang="ko-KR" altLang="en-US" sz="1400" dirty="0"/>
              <a:t>로그인 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5-1) </a:t>
            </a:r>
            <a:r>
              <a:rPr lang="ko-KR" altLang="en-US" sz="2400" b="1" spc="-70" dirty="0"/>
              <a:t>커뮤니티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18427"/>
              </p:ext>
            </p:extLst>
          </p:nvPr>
        </p:nvGraphicFramePr>
        <p:xfrm>
          <a:off x="796597" y="1384638"/>
          <a:ext cx="10598805" cy="52579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198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1769315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2388637">
                  <a:extLst>
                    <a:ext uri="{9D8B030D-6E8A-4147-A177-3AD203B41FA5}">
                      <a16:colId xmlns:a16="http://schemas.microsoft.com/office/drawing/2014/main" val="706174584"/>
                    </a:ext>
                  </a:extLst>
                </a:gridCol>
                <a:gridCol w="5010539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945116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연관기능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상태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1-2) </a:t>
                      </a:r>
                      <a:r>
                        <a:rPr lang="ko-KR" altLang="en-US" sz="1200" dirty="0"/>
                        <a:t>로그인 상태 체크와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 작성하기 버튼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상태를 체크하여 접근을 제한 하는 기능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로그인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작성기능 정상 실행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정보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입력정보 화면에 출력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비로그인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로그인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 </a:t>
                      </a:r>
                      <a:r>
                        <a:rPr lang="en-US" altLang="ko-KR" sz="1200" dirty="0"/>
                        <a:t>(‘</a:t>
                      </a:r>
                      <a:r>
                        <a:rPr lang="ko-KR" altLang="en-US" sz="1200" dirty="0"/>
                        <a:t>로그인이 필요한 서비스입니다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로그인 페이지로 이동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 작성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 작성하는 기능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게시물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이미지첨부</a:t>
                      </a:r>
                      <a:r>
                        <a:rPr lang="en-US" altLang="ko-KR" sz="1200" dirty="0"/>
                        <a:t>),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작성하기 버튼 클릭 시 해당 정보를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전송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 등록 완료 시 작성 완료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게시판으로 이동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게시판 리스트에 작성자 정보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작성일자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함께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게시판 기능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페이지네이션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게시물이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 이상일 경우 자동으로 페이지가 넘어가는 기능 구현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다음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번호 순</a:t>
                      </a:r>
                      <a:r>
                        <a:rPr lang="en-US" altLang="ko-KR" sz="1200" dirty="0"/>
                        <a:t>(1,2,3,…)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278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 삭제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게시물 작성자와 로그인 아이디가 일치하는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게시물 삭제 가능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작성자와 로그인 정보가 일치하지 않는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경고창</a:t>
                      </a:r>
                      <a:r>
                        <a:rPr lang="ko-KR" altLang="en-US" sz="1200" dirty="0"/>
                        <a:t> 생성 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('</a:t>
                      </a:r>
                      <a:r>
                        <a:rPr lang="ko-KR" altLang="en-US" sz="1200" dirty="0"/>
                        <a:t>본인이 작성한 글이 아닙니다</a:t>
                      </a:r>
                      <a:r>
                        <a:rPr lang="en-US" altLang="ko-KR" sz="1200" dirty="0"/>
                        <a:t>.’)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페이지 접근 권한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읽기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모두 가능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게시물작성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회원</a:t>
            </a:r>
            <a:r>
              <a:rPr lang="en-US" altLang="ko-KR" sz="1400" b="1" dirty="0"/>
              <a:t>-</a:t>
            </a:r>
            <a:r>
              <a:rPr lang="ko-KR" altLang="en-US" sz="1400" dirty="0"/>
              <a:t>로그인 필수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5-1) </a:t>
            </a:r>
            <a:r>
              <a:rPr lang="ko-KR" altLang="en-US" sz="2400" b="1" spc="-70" dirty="0"/>
              <a:t>커뮤니티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55001"/>
              </p:ext>
            </p:extLst>
          </p:nvPr>
        </p:nvGraphicFramePr>
        <p:xfrm>
          <a:off x="796597" y="1384638"/>
          <a:ext cx="10598805" cy="4958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198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1769315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2388637">
                  <a:extLst>
                    <a:ext uri="{9D8B030D-6E8A-4147-A177-3AD203B41FA5}">
                      <a16:colId xmlns:a16="http://schemas.microsoft.com/office/drawing/2014/main" val="706174584"/>
                    </a:ext>
                  </a:extLst>
                </a:gridCol>
                <a:gridCol w="5010539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945116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연관기능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댓글 작성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게시물에 댓글을 작성하는 기능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댓글내용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작성하기 버튼 실행 시 로그인 여부 체크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전송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해당 게시물에 작성자 정보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작성일자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정보와 함께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댓글 삭제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댓글 작성자와 로그인 아이디가 일치하는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 삭제 가능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작성자와 로그인 정보가 일치하지 않는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경고창</a:t>
                      </a:r>
                      <a:r>
                        <a:rPr lang="ko-KR" altLang="en-US" sz="1200" dirty="0"/>
                        <a:t> 생성 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('</a:t>
                      </a:r>
                      <a:r>
                        <a:rPr lang="ko-KR" altLang="en-US" sz="1200" dirty="0"/>
                        <a:t>본인이 작성한 글이 아닙니다</a:t>
                      </a:r>
                      <a:r>
                        <a:rPr lang="en-US" altLang="ko-KR" sz="1200" dirty="0"/>
                        <a:t>.’)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카드기능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초보 농부를 위한 정보를 카드 형태로 제공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뒷면 </a:t>
                      </a:r>
                      <a:r>
                        <a:rPr lang="en-US" altLang="ko-KR" sz="1200" dirty="0"/>
                        <a:t>-&gt; hover</a:t>
                      </a:r>
                      <a:r>
                        <a:rPr lang="ko-KR" altLang="en-US" sz="1200" dirty="0"/>
                        <a:t>시 정보가 보이게 회전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이미지 하단에 별도 링크 제공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입찰기능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장터에 등록된 항목의 현재 </a:t>
                      </a:r>
                      <a:r>
                        <a:rPr lang="ko-KR" altLang="en-US" sz="1200" dirty="0" err="1"/>
                        <a:t>입찰가를</a:t>
                      </a:r>
                      <a:r>
                        <a:rPr lang="ko-KR" altLang="en-US" sz="1200" dirty="0"/>
                        <a:t> 보여주고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dirty="0" err="1"/>
                        <a:t>입찰가</a:t>
                      </a:r>
                      <a:r>
                        <a:rPr lang="ko-KR" altLang="en-US" sz="1200" dirty="0"/>
                        <a:t> 이상의 가격을 입력하여 입찰 진행 </a:t>
                      </a:r>
                      <a:r>
                        <a:rPr lang="en-US" altLang="ko-KR" sz="1200" dirty="0"/>
                        <a:t>(* 2</a:t>
                      </a:r>
                      <a:r>
                        <a:rPr lang="ko-KR" altLang="en-US" sz="1200" dirty="0"/>
                        <a:t>차에서 기능 </a:t>
                      </a:r>
                      <a:r>
                        <a:rPr lang="ko-KR" altLang="en-US" sz="1200" dirty="0" err="1"/>
                        <a:t>디벨롭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0383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2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8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6) </a:t>
            </a:r>
            <a:r>
              <a:rPr lang="ko-KR" altLang="en-US" sz="2400" b="1" spc="-70" dirty="0"/>
              <a:t>향후 업데이트가 필요한 기능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5001"/>
              </p:ext>
            </p:extLst>
          </p:nvPr>
        </p:nvGraphicFramePr>
        <p:xfrm>
          <a:off x="793096" y="1134034"/>
          <a:ext cx="10598805" cy="54028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198">
                  <a:extLst>
                    <a:ext uri="{9D8B030D-6E8A-4147-A177-3AD203B41FA5}">
                      <a16:colId xmlns:a16="http://schemas.microsoft.com/office/drawing/2014/main" val="4123781464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2528596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4911157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966352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항목별 유효성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dirty="0"/>
                        <a:t>Id, pw, </a:t>
                      </a:r>
                      <a:r>
                        <a:rPr lang="ko-KR" altLang="en-US" sz="900" dirty="0"/>
                        <a:t>이메일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연락처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주소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실명 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실명인증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실명인증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SNS</a:t>
                      </a:r>
                      <a:r>
                        <a:rPr lang="ko-KR" altLang="en-US" sz="900" dirty="0"/>
                        <a:t>로 로그인 하기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간편 로그인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/>
                        <a:t>SNS </a:t>
                      </a:r>
                      <a:r>
                        <a:rPr lang="ko-KR" altLang="en-US" sz="900" dirty="0"/>
                        <a:t>계정으로 로그인 기능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사용자 프로필 사진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사용자 프로필 사진 업로드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메시지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텃밭 소유주와 분양 희망자 </a:t>
                      </a:r>
                      <a:r>
                        <a:rPr lang="en-US" altLang="ko-KR" sz="900" dirty="0"/>
                        <a:t>1:1 </a:t>
                      </a:r>
                      <a:r>
                        <a:rPr lang="ko-KR" altLang="en-US" sz="900" dirty="0"/>
                        <a:t>메시지 창 생성 및 상호간 메시지를 주고 받을 수 있는 메신저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1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관심 텃밭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관심 텃밭 기능을 통해 사용자가 관심있어 하는 텃밭 정보만 따로 분류해서 보여주는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알림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사용자가 입력한 </a:t>
                      </a:r>
                      <a:r>
                        <a:rPr lang="en-US" altLang="ko-KR" sz="900" dirty="0"/>
                        <a:t>‘</a:t>
                      </a:r>
                      <a:r>
                        <a:rPr lang="ko-KR" altLang="en-US" sz="900" dirty="0"/>
                        <a:t>지역</a:t>
                      </a:r>
                      <a:r>
                        <a:rPr lang="en-US" altLang="ko-KR" sz="900" dirty="0"/>
                        <a:t>’, ‘</a:t>
                      </a:r>
                      <a:r>
                        <a:rPr lang="ko-KR" altLang="en-US" sz="900" dirty="0"/>
                        <a:t>관심 텃밭</a:t>
                      </a:r>
                      <a:r>
                        <a:rPr lang="en-US" altLang="ko-KR" sz="900" dirty="0"/>
                        <a:t>＇</a:t>
                      </a:r>
                      <a:r>
                        <a:rPr lang="ko-KR" altLang="en-US" sz="900" dirty="0"/>
                        <a:t>의 신청일이 도래한 경우 알림을 제공하는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5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전국단위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현재 광주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전남 지역 </a:t>
                      </a:r>
                      <a:r>
                        <a:rPr lang="en-US" altLang="ko-KR" sz="900" dirty="0"/>
                        <a:t>=&gt; </a:t>
                      </a:r>
                      <a:r>
                        <a:rPr lang="ko-KR" altLang="en-US" sz="900" dirty="0"/>
                        <a:t>전국으로 확장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문의 글 작성 및 관리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텃밭 상세 페이지에 댓글 달기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80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소유주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텃밭 주소지의 소유권 인증을 위한 기능 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해당 주소지 등기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토지대장</a:t>
                      </a:r>
                      <a:r>
                        <a:rPr lang="en-US" altLang="ko-KR" sz="900" dirty="0"/>
                        <a:t>) </a:t>
                      </a:r>
                      <a:r>
                        <a:rPr lang="ko-KR" altLang="en-US" sz="900" dirty="0"/>
                        <a:t>확인 절차 구축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75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이미지 업로드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복수의 이미지 등록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텃밭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결제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카드 결제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현금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7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/>
                        <a:t>입찰기능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/>
                        <a:t>상품 </a:t>
                      </a:r>
                      <a:r>
                        <a:rPr lang="en-US" altLang="ko-KR" sz="900" dirty="0"/>
                        <a:t>DB</a:t>
                      </a:r>
                      <a:r>
                        <a:rPr lang="ko-KR" altLang="en-US" sz="900" dirty="0"/>
                        <a:t>에 </a:t>
                      </a:r>
                      <a:r>
                        <a:rPr lang="ko-KR" altLang="en-US" sz="900" dirty="0" err="1"/>
                        <a:t>입찰가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유저 정보 연동 </a:t>
                      </a:r>
                      <a:r>
                        <a:rPr lang="en-US" altLang="ko-KR" sz="900" dirty="0"/>
                        <a:t>=&gt; </a:t>
                      </a:r>
                      <a:r>
                        <a:rPr lang="ko-KR" altLang="en-US" sz="900" dirty="0"/>
                        <a:t>최고 </a:t>
                      </a:r>
                      <a:r>
                        <a:rPr lang="ko-KR" altLang="en-US" sz="900" dirty="0" err="1"/>
                        <a:t>입찰가</a:t>
                      </a:r>
                      <a:r>
                        <a:rPr lang="ko-KR" altLang="en-US" sz="900" dirty="0"/>
                        <a:t> 제시한 사용자 선정 및 결제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7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76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101FEB0-4637-0486-0D73-3B1D641F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8365"/>
              </p:ext>
            </p:extLst>
          </p:nvPr>
        </p:nvGraphicFramePr>
        <p:xfrm>
          <a:off x="609599" y="1076046"/>
          <a:ext cx="10972801" cy="3868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030">
                  <a:extLst>
                    <a:ext uri="{9D8B030D-6E8A-4147-A177-3AD203B41FA5}">
                      <a16:colId xmlns:a16="http://schemas.microsoft.com/office/drawing/2014/main" val="312226559"/>
                    </a:ext>
                  </a:extLst>
                </a:gridCol>
                <a:gridCol w="4626371">
                  <a:extLst>
                    <a:ext uri="{9D8B030D-6E8A-4147-A177-3AD203B41FA5}">
                      <a16:colId xmlns:a16="http://schemas.microsoft.com/office/drawing/2014/main" val="42914404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53887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87881132"/>
                    </a:ext>
                  </a:extLst>
                </a:gridCol>
              </a:tblGrid>
              <a:tr h="5313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수정내용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4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2023.07.26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 </a:t>
                      </a:r>
                      <a:r>
                        <a:rPr lang="ko-KR" altLang="en-US" sz="1200" dirty="0" err="1"/>
                        <a:t>폴리싱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6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향후 개발 단계를 위한 추가 기능 리스트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8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3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44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2489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CC267E-E081-CC32-897C-2C29A3694066}"/>
              </a:ext>
            </a:extLst>
          </p:cNvPr>
          <p:cNvSpPr txBox="1"/>
          <p:nvPr/>
        </p:nvSpPr>
        <p:spPr>
          <a:xfrm>
            <a:off x="503853" y="6158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관리 이력</a:t>
            </a:r>
          </a:p>
        </p:txBody>
      </p:sp>
    </p:spTree>
    <p:extLst>
      <p:ext uri="{BB962C8B-B14F-4D97-AF65-F5344CB8AC3E}">
        <p14:creationId xmlns:p14="http://schemas.microsoft.com/office/powerpoint/2010/main" val="21626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688321" y="1409893"/>
            <a:ext cx="1096075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팜팜</a:t>
            </a:r>
            <a:r>
              <a:rPr lang="ko-KR" altLang="en-US" sz="1600" dirty="0" err="1"/>
              <a:t>은</a:t>
            </a:r>
            <a:r>
              <a:rPr lang="ko-KR" altLang="en-US" sz="1600" b="1" dirty="0"/>
              <a:t> 텃밭 소유주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텃밭 분양 희망자</a:t>
            </a:r>
            <a:r>
              <a:rPr lang="ko-KR" altLang="en-US" sz="1600" dirty="0"/>
              <a:t>가 손쉽게 </a:t>
            </a:r>
            <a:r>
              <a:rPr lang="ko-KR" altLang="en-US" sz="1600" b="1" dirty="0"/>
              <a:t>텃밭 분양 등록 및 분양 신청을 할 수 있는 서비스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7162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70" dirty="0"/>
              <a:t>텃밭 분양 통합 신청 플랫폼 </a:t>
            </a:r>
            <a:r>
              <a:rPr lang="en-US" altLang="ko-KR" sz="2400" b="1" spc="-70" dirty="0"/>
              <a:t>‘</a:t>
            </a:r>
            <a:r>
              <a:rPr lang="ko-KR" altLang="en-US" sz="2400" b="1" spc="-70" dirty="0" err="1"/>
              <a:t>팜팜</a:t>
            </a:r>
            <a:endParaRPr lang="ko-KR" altLang="en-US" sz="2400" b="1" spc="-7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4AB4A1-5E6C-93D2-A552-6ACAA4584EDA}"/>
              </a:ext>
            </a:extLst>
          </p:cNvPr>
          <p:cNvSpPr/>
          <p:nvPr/>
        </p:nvSpPr>
        <p:spPr>
          <a:xfrm>
            <a:off x="812146" y="3075602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77F4F-FEED-EF6F-5C6E-68D781D81986}"/>
              </a:ext>
            </a:extLst>
          </p:cNvPr>
          <p:cNvSpPr txBox="1"/>
          <p:nvPr/>
        </p:nvSpPr>
        <p:spPr>
          <a:xfrm>
            <a:off x="932469" y="3641003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1) </a:t>
            </a:r>
            <a:r>
              <a:rPr lang="ko-KR" altLang="en-US" sz="1400" b="1" dirty="0"/>
              <a:t>회원가입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로그인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6000FB-5F49-5C30-D92C-42157F8E1C1E}"/>
              </a:ext>
            </a:extLst>
          </p:cNvPr>
          <p:cNvSpPr/>
          <p:nvPr/>
        </p:nvSpPr>
        <p:spPr>
          <a:xfrm>
            <a:off x="4285269" y="3075177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B5DC5-3515-E7C7-1A30-683EA9E958AA}"/>
              </a:ext>
            </a:extLst>
          </p:cNvPr>
          <p:cNvSpPr txBox="1"/>
          <p:nvPr/>
        </p:nvSpPr>
        <p:spPr>
          <a:xfrm>
            <a:off x="4405592" y="3640578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2) </a:t>
            </a:r>
            <a:r>
              <a:rPr lang="ko-KR" altLang="en-US" sz="1400" b="1" dirty="0"/>
              <a:t>텃밭 등록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02F741-F40D-9622-F097-63D6A3DD7CB7}"/>
              </a:ext>
            </a:extLst>
          </p:cNvPr>
          <p:cNvSpPr/>
          <p:nvPr/>
        </p:nvSpPr>
        <p:spPr>
          <a:xfrm>
            <a:off x="7758392" y="3075602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06D2A-048C-8A53-81A5-C73C20C773A5}"/>
              </a:ext>
            </a:extLst>
          </p:cNvPr>
          <p:cNvSpPr txBox="1"/>
          <p:nvPr/>
        </p:nvSpPr>
        <p:spPr>
          <a:xfrm>
            <a:off x="7878715" y="3641003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3) </a:t>
            </a:r>
            <a:r>
              <a:rPr lang="ko-KR" altLang="en-US" sz="1400" b="1" dirty="0"/>
              <a:t>텃밭 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BC4162-FDDB-0D4C-FE9A-38A24CE2ADD1}"/>
              </a:ext>
            </a:extLst>
          </p:cNvPr>
          <p:cNvSpPr/>
          <p:nvPr/>
        </p:nvSpPr>
        <p:spPr>
          <a:xfrm>
            <a:off x="812146" y="4734553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D1A03-39D2-A981-AE42-0FDFA74B097C}"/>
              </a:ext>
            </a:extLst>
          </p:cNvPr>
          <p:cNvSpPr txBox="1"/>
          <p:nvPr/>
        </p:nvSpPr>
        <p:spPr>
          <a:xfrm>
            <a:off x="932469" y="5299954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4) </a:t>
            </a:r>
            <a:r>
              <a:rPr lang="ko-KR" altLang="en-US" sz="1400" b="1" dirty="0"/>
              <a:t>분양 신청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ADFE3D-0766-5795-B0C2-3E3C7E091B60}"/>
              </a:ext>
            </a:extLst>
          </p:cNvPr>
          <p:cNvSpPr/>
          <p:nvPr/>
        </p:nvSpPr>
        <p:spPr>
          <a:xfrm>
            <a:off x="4285269" y="4734128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CAA738-644B-48E9-8C0A-B4EA537F4D55}"/>
              </a:ext>
            </a:extLst>
          </p:cNvPr>
          <p:cNvSpPr txBox="1"/>
          <p:nvPr/>
        </p:nvSpPr>
        <p:spPr>
          <a:xfrm>
            <a:off x="4405592" y="5299529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5) </a:t>
            </a:r>
            <a:r>
              <a:rPr lang="ko-KR" altLang="en-US" sz="1400" b="1" dirty="0"/>
              <a:t>커뮤니티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06AC04A-FFAC-3E34-503A-2832CE2418AB}"/>
              </a:ext>
            </a:extLst>
          </p:cNvPr>
          <p:cNvSpPr/>
          <p:nvPr/>
        </p:nvSpPr>
        <p:spPr>
          <a:xfrm>
            <a:off x="7758392" y="4734553"/>
            <a:ext cx="3352800" cy="1528233"/>
          </a:xfrm>
          <a:prstGeom prst="roundRect">
            <a:avLst>
              <a:gd name="adj" fmla="val 508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2D030C-CFCA-1D93-8464-B79F122B1513}"/>
              </a:ext>
            </a:extLst>
          </p:cNvPr>
          <p:cNvSpPr txBox="1"/>
          <p:nvPr/>
        </p:nvSpPr>
        <p:spPr>
          <a:xfrm>
            <a:off x="7878715" y="5299954"/>
            <a:ext cx="31121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6) </a:t>
            </a:r>
            <a:r>
              <a:rPr lang="ko-KR" altLang="en-US" sz="1400" b="1" dirty="0"/>
              <a:t>향후 서비스 계획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2FE78-8685-5553-A3E8-D7B86F32F185}"/>
              </a:ext>
            </a:extLst>
          </p:cNvPr>
          <p:cNvSpPr txBox="1"/>
          <p:nvPr/>
        </p:nvSpPr>
        <p:spPr>
          <a:xfrm>
            <a:off x="688321" y="1823917"/>
            <a:ext cx="1096075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텃밭 가꾸기를 도심 농부의 새로운 라이프스타일로 제안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텃밭을 매개체로 도심농부들이 필요한 정보를 주고 받을 수 있는 커뮤니티로 성장하는 것을 목표로 함</a:t>
            </a:r>
          </a:p>
        </p:txBody>
      </p:sp>
    </p:spTree>
    <p:extLst>
      <p:ext uri="{BB962C8B-B14F-4D97-AF65-F5344CB8AC3E}">
        <p14:creationId xmlns:p14="http://schemas.microsoft.com/office/powerpoint/2010/main" val="141347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회원 유형 </a:t>
            </a:r>
            <a:r>
              <a:rPr lang="en-US" altLang="ko-KR" sz="1400" b="1" dirty="0"/>
              <a:t>: </a:t>
            </a:r>
            <a:r>
              <a:rPr lang="ko-KR" altLang="en-US" sz="1400" dirty="0"/>
              <a:t>분양 희망자</a:t>
            </a:r>
            <a:r>
              <a:rPr lang="en-US" altLang="ko-KR" sz="1400" dirty="0"/>
              <a:t>, </a:t>
            </a:r>
            <a:r>
              <a:rPr lang="ko-KR" altLang="en-US" sz="1400" dirty="0"/>
              <a:t>텃밭 소유주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1-1) </a:t>
            </a:r>
            <a:r>
              <a:rPr lang="ko-KR" altLang="en-US" sz="2400" b="1" spc="-70" dirty="0"/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CBD1-120A-92EC-80BB-CF778B889AFD}"/>
              </a:ext>
            </a:extLst>
          </p:cNvPr>
          <p:cNvSpPr txBox="1"/>
          <p:nvPr/>
        </p:nvSpPr>
        <p:spPr>
          <a:xfrm>
            <a:off x="793096" y="1365578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회원 유형에 따라 달라지는 페이지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마이페이지 신청 내역</a:t>
            </a:r>
            <a:r>
              <a:rPr lang="en-US" altLang="ko-KR" sz="1400" b="1" dirty="0"/>
              <a:t> 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9958"/>
              </p:ext>
            </p:extLst>
          </p:nvPr>
        </p:nvGraphicFramePr>
        <p:xfrm>
          <a:off x="793096" y="2113348"/>
          <a:ext cx="10598804" cy="43539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304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3878836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4960364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회원가입 필수항목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ID,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email,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실명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거주지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중복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인지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Email </a:t>
                      </a:r>
                      <a:r>
                        <a:rPr lang="ko-KR" altLang="en-US" sz="1200" dirty="0"/>
                        <a:t>중복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</a:t>
                      </a:r>
                      <a:r>
                        <a:rPr lang="en-US" altLang="ko-KR" sz="1200" dirty="0"/>
                        <a:t>Email</a:t>
                      </a:r>
                      <a:r>
                        <a:rPr lang="ko-KR" altLang="en-US" sz="1200" dirty="0"/>
                        <a:t>인지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닉네임 중복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닉네임인지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가입 성공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세션 스토리지에 </a:t>
                      </a: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주소찾기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다음 주소 검색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활용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정확한 주소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9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중복체크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DB</a:t>
                      </a:r>
                      <a:r>
                        <a:rPr lang="ko-KR" altLang="en-US" sz="1200" dirty="0"/>
                        <a:t>에 있는 정보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사용할 수 없는 </a:t>
                      </a:r>
                      <a:r>
                        <a:rPr lang="en-US" altLang="ko-KR" sz="1200" dirty="0"/>
                        <a:t>{ 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email, </a:t>
                      </a:r>
                      <a:r>
                        <a:rPr lang="ko-KR" altLang="en-US" sz="1200" dirty="0"/>
                        <a:t>닉네임 </a:t>
                      </a:r>
                      <a:r>
                        <a:rPr lang="en-US" altLang="ko-KR" sz="1200" dirty="0"/>
                        <a:t>}</a:t>
                      </a:r>
                      <a:r>
                        <a:rPr lang="ko-KR" altLang="en-US" sz="1200" dirty="0"/>
                        <a:t>입니다</a:t>
                      </a:r>
                      <a:r>
                        <a:rPr lang="en-US" altLang="ko-KR" sz="1200" dirty="0"/>
                        <a:t>.’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DB</a:t>
                      </a:r>
                      <a:r>
                        <a:rPr lang="ko-KR" altLang="en-US" sz="1200" dirty="0"/>
                        <a:t>에 없는 정보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사용 가능한 </a:t>
                      </a:r>
                      <a:r>
                        <a:rPr lang="en-US" altLang="ko-KR" sz="1200" dirty="0"/>
                        <a:t>{id,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email,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 }</a:t>
                      </a:r>
                      <a:r>
                        <a:rPr lang="ko-KR" altLang="en-US" sz="1200" dirty="0"/>
                        <a:t>입니다</a:t>
                      </a:r>
                      <a:r>
                        <a:rPr lang="en-US" altLang="ko-KR" sz="1200" dirty="0"/>
                        <a:t>.’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2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회원 입력 정보 전송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회원 가입 성공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메인 페이지로 이동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헤더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‘-&gt; ‘</a:t>
                      </a:r>
                      <a:r>
                        <a:rPr lang="ko-KR" altLang="en-US" sz="1200" dirty="0"/>
                        <a:t>로그아웃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으로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18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DDC7EF-A95A-D9BC-B1E3-CDC2E9FA1DCC}"/>
              </a:ext>
            </a:extLst>
          </p:cNvPr>
          <p:cNvSpPr txBox="1"/>
          <p:nvPr/>
        </p:nvSpPr>
        <p:spPr>
          <a:xfrm>
            <a:off x="793096" y="172014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비회원은 페이지 접근 제한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텃밭등록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마이페이지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게시물 작성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댓글 기능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55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로그인 </a:t>
            </a:r>
            <a:r>
              <a:rPr lang="en-US" altLang="ko-KR" sz="1400" b="1" dirty="0"/>
              <a:t>: </a:t>
            </a:r>
            <a:r>
              <a:rPr lang="ko-KR" altLang="en-US" sz="1400" dirty="0"/>
              <a:t>로그인 상태에 따라 접근 제한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1-2) </a:t>
            </a:r>
            <a:r>
              <a:rPr lang="ko-KR" altLang="en-US" sz="2400" b="1" spc="-70" dirty="0"/>
              <a:t>로그인</a:t>
            </a:r>
            <a:r>
              <a:rPr lang="en-US" altLang="ko-KR" sz="2400" b="1" spc="-70" dirty="0"/>
              <a:t>/</a:t>
            </a:r>
            <a:r>
              <a:rPr lang="ko-KR" altLang="en-US" sz="2400" b="1" spc="-70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CBD1-120A-92EC-80BB-CF778B889AFD}"/>
              </a:ext>
            </a:extLst>
          </p:cNvPr>
          <p:cNvSpPr txBox="1"/>
          <p:nvPr/>
        </p:nvSpPr>
        <p:spPr>
          <a:xfrm>
            <a:off x="793096" y="1365578"/>
            <a:ext cx="109607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로그인 상태에 따라 달라지는 페이지 </a:t>
            </a:r>
            <a:r>
              <a:rPr lang="en-US" altLang="ko-KR" sz="1400" b="1" dirty="0"/>
              <a:t>: </a:t>
            </a:r>
            <a:r>
              <a:rPr lang="ko-KR" altLang="en-US" sz="1400" dirty="0"/>
              <a:t>텃밭 등록</a:t>
            </a:r>
            <a:r>
              <a:rPr lang="en-US" altLang="ko-KR" sz="1400" dirty="0"/>
              <a:t>, </a:t>
            </a:r>
            <a:r>
              <a:rPr lang="ko-KR" altLang="en-US" sz="1400" dirty="0"/>
              <a:t>댓글</a:t>
            </a:r>
            <a:r>
              <a:rPr lang="en-US" altLang="ko-KR" sz="1400" dirty="0"/>
              <a:t>, </a:t>
            </a:r>
            <a:r>
              <a:rPr lang="ko-KR" altLang="en-US" sz="1400" dirty="0"/>
              <a:t>게시물 작성 기능 접근 제한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71597"/>
              </p:ext>
            </p:extLst>
          </p:nvPr>
        </p:nvGraphicFramePr>
        <p:xfrm>
          <a:off x="793096" y="1908475"/>
          <a:ext cx="10598804" cy="42982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222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3116425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5823857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ID, PW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와 비밀번호인지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DB</a:t>
                      </a:r>
                      <a:r>
                        <a:rPr lang="ko-KR" altLang="en-US" sz="1200" b="1" dirty="0"/>
                        <a:t> 정보와 일치하는 경우 </a:t>
                      </a:r>
                      <a:endParaRPr lang="en-US" altLang="ko-KR" sz="12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dirty="0"/>
                        <a:t>1) </a:t>
                      </a:r>
                      <a:r>
                        <a:rPr lang="ko-KR" altLang="en-US" sz="1200" b="0" dirty="0"/>
                        <a:t>세션에 </a:t>
                      </a:r>
                      <a:r>
                        <a:rPr lang="en-US" altLang="ko-KR" sz="1200" b="0" dirty="0" err="1"/>
                        <a:t>user_id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저장    </a:t>
                      </a:r>
                      <a:r>
                        <a:rPr lang="en-US" altLang="ko-KR" sz="1200" b="0" dirty="0"/>
                        <a:t>2) </a:t>
                      </a:r>
                      <a:r>
                        <a:rPr lang="ko-KR" altLang="en-US" sz="1200" b="0" dirty="0"/>
                        <a:t>로그인 성공 </a:t>
                      </a:r>
                      <a:r>
                        <a:rPr lang="ko-KR" altLang="en-US" sz="1200" b="0" dirty="0" err="1"/>
                        <a:t>알림창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(‘___</a:t>
                      </a:r>
                      <a:r>
                        <a:rPr lang="ko-KR" altLang="en-US" sz="1200" b="0" dirty="0"/>
                        <a:t>님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반갑습니다</a:t>
                      </a:r>
                      <a:r>
                        <a:rPr lang="en-US" altLang="ko-KR" sz="1200" b="0" dirty="0"/>
                        <a:t>.’)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="0" dirty="0"/>
                        <a:t>3) </a:t>
                      </a:r>
                      <a:r>
                        <a:rPr lang="ko-KR" altLang="en-US" sz="1200" b="0" dirty="0"/>
                        <a:t>메인 페이지로 이동     </a:t>
                      </a:r>
                      <a:r>
                        <a:rPr lang="en-US" altLang="ko-KR" sz="1200" b="0" dirty="0"/>
                        <a:t>4) </a:t>
                      </a:r>
                      <a:r>
                        <a:rPr lang="ko-KR" altLang="en-US" sz="1200" b="0" dirty="0"/>
                        <a:t>헤더 </a:t>
                      </a:r>
                      <a:r>
                        <a:rPr lang="en-US" altLang="ko-KR" sz="1200" b="1" dirty="0"/>
                        <a:t>‘</a:t>
                      </a:r>
                      <a:r>
                        <a:rPr lang="ko-KR" altLang="en-US" sz="1200" b="1" dirty="0"/>
                        <a:t>로그인</a:t>
                      </a:r>
                      <a:r>
                        <a:rPr lang="en-US" altLang="ko-KR" sz="1200" b="1" dirty="0"/>
                        <a:t>‘ -&gt; ‘</a:t>
                      </a:r>
                      <a:r>
                        <a:rPr lang="ko-KR" altLang="en-US" sz="1200" b="1" dirty="0"/>
                        <a:t>로그아웃</a:t>
                      </a:r>
                      <a:r>
                        <a:rPr lang="en-US" altLang="ko-KR" sz="1200" b="1" dirty="0"/>
                        <a:t>’</a:t>
                      </a:r>
                      <a:r>
                        <a:rPr lang="ko-KR" altLang="en-US" sz="1200" b="1" dirty="0"/>
                        <a:t>으로 변경</a:t>
                      </a:r>
                      <a:endParaRPr lang="en-US" altLang="ko-KR" sz="1200" b="1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DB</a:t>
                      </a:r>
                      <a:r>
                        <a:rPr lang="ko-KR" altLang="en-US" sz="1200" b="1" dirty="0"/>
                        <a:t> 정보와 불일치한 경우 </a:t>
                      </a:r>
                      <a:endParaRPr lang="en-US" altLang="ko-KR" sz="1200" b="1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회원가입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일치하는 회원 정보가 없습니다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 정보를 다시 확인해주세요</a:t>
                      </a:r>
                      <a:r>
                        <a:rPr lang="en-US" altLang="ko-KR" sz="1200" dirty="0"/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상태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세션 스토리지에 </a:t>
                      </a:r>
                      <a:r>
                        <a:rPr lang="en-US" altLang="ko-KR" sz="1200" dirty="0" err="1"/>
                        <a:t>user_id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err="1"/>
                        <a:t>저장되어있는지</a:t>
                      </a:r>
                      <a:r>
                        <a:rPr lang="ko-KR" altLang="en-US" sz="1200" dirty="0"/>
                        <a:t>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로그인이 되어있지 않은 상태에서 텃밭등록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댓글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게시물작성 시 로그인 여부 체크 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로그인이 되어있지 않으면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b="1" dirty="0"/>
                        <a:t>로그인 </a:t>
                      </a:r>
                      <a:r>
                        <a:rPr lang="ko-KR" altLang="en-US" sz="1200" b="1" dirty="0" err="1"/>
                        <a:t>알림창</a:t>
                      </a:r>
                      <a:r>
                        <a:rPr lang="ko-KR" altLang="en-US" sz="1200" b="1" dirty="0"/>
                        <a:t> 생성</a:t>
                      </a:r>
                      <a:r>
                        <a:rPr lang="en-US" altLang="ko-KR" sz="1200" b="1" dirty="0"/>
                        <a:t>-&gt; </a:t>
                      </a:r>
                      <a:r>
                        <a:rPr lang="ko-KR" altLang="en-US" sz="1200" b="1" dirty="0"/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헤더 상단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로그아웃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버튼 클릭 시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1) ‘</a:t>
                      </a:r>
                      <a:r>
                        <a:rPr lang="ko-KR" altLang="en-US" sz="1200" dirty="0"/>
                        <a:t>로그아웃</a:t>
                      </a:r>
                      <a:r>
                        <a:rPr lang="en-US" altLang="ko-KR" sz="1200" dirty="0"/>
                        <a:t>‘ -&gt; ‘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변경 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세션 스토리지 값 삭제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5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내 정보 수정 페이지 접근 권한 </a:t>
            </a:r>
            <a:r>
              <a:rPr lang="en-US" altLang="ko-KR" sz="1400" b="1" dirty="0"/>
              <a:t>: </a:t>
            </a:r>
            <a:r>
              <a:rPr lang="ko-KR" altLang="en-US" sz="1400" dirty="0"/>
              <a:t>로그인 필수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1-3) </a:t>
            </a:r>
            <a:r>
              <a:rPr lang="ko-KR" altLang="en-US" sz="2400" b="1" spc="-70" dirty="0"/>
              <a:t>내 정보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19225"/>
              </p:ext>
            </p:extLst>
          </p:nvPr>
        </p:nvGraphicFramePr>
        <p:xfrm>
          <a:off x="796597" y="1384638"/>
          <a:ext cx="10848007" cy="5232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198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1884784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706174584"/>
                    </a:ext>
                  </a:extLst>
                </a:gridCol>
                <a:gridCol w="5576205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연관기능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1-2) </a:t>
                      </a:r>
                      <a:r>
                        <a:rPr lang="ko-KR" altLang="en-US" sz="1200" dirty="0"/>
                        <a:t>로그인과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Id, PW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일치하는 정보가 있는지 체크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로그인 성공 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기능 진행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로그인 실패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실패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회원가입시 입력한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로그인된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user</a:t>
                      </a:r>
                      <a:r>
                        <a:rPr lang="ko-KR" altLang="en-US" sz="1200" dirty="0"/>
                        <a:t>의 회원 정보를 모두 출력 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email,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거주지 주소만 변경 가능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2) ID</a:t>
                      </a:r>
                      <a:r>
                        <a:rPr lang="ko-KR" altLang="en-US" sz="1200" dirty="0"/>
                        <a:t>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이름은 확인은 가능하지만 변경을 불가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 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Email </a:t>
                      </a:r>
                      <a:r>
                        <a:rPr lang="ko-KR" altLang="en-US" sz="1200" dirty="0"/>
                        <a:t>중복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1-1) </a:t>
                      </a:r>
                      <a:r>
                        <a:rPr lang="ko-KR" altLang="en-US" sz="1200" dirty="0"/>
                        <a:t>회원가입과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</a:t>
                      </a:r>
                      <a:r>
                        <a:rPr lang="en-US" altLang="ko-KR" sz="1200" dirty="0"/>
                        <a:t>Email</a:t>
                      </a:r>
                      <a:r>
                        <a:rPr lang="ko-KR" altLang="en-US" sz="1200" dirty="0"/>
                        <a:t>인지 체크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있으면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사용할 수 없는 닉네임 입니다</a:t>
                      </a:r>
                      <a:r>
                        <a:rPr lang="en-US" altLang="ko-KR" sz="1200" dirty="0"/>
                        <a:t>.‘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없으면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 가능한 닉네임 입니다</a:t>
                      </a:r>
                      <a:r>
                        <a:rPr lang="en-US" altLang="ko-KR" sz="1200" dirty="0"/>
                        <a:t>.’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닉네임 중복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1-1) </a:t>
                      </a:r>
                      <a:r>
                        <a:rPr lang="ko-KR" altLang="en-US" sz="1200" dirty="0"/>
                        <a:t>회원가입과 동일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있는 닉네임인지 체크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있으면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사용할 수 </a:t>
                      </a:r>
                      <a:r>
                        <a:rPr lang="ko-KR" altLang="en-US" sz="1200" dirty="0" err="1"/>
                        <a:t>없는닉네임</a:t>
                      </a:r>
                      <a:r>
                        <a:rPr lang="ko-KR" altLang="en-US" sz="1200" dirty="0"/>
                        <a:t> 입니다</a:t>
                      </a:r>
                      <a:r>
                        <a:rPr lang="en-US" altLang="ko-KR" sz="1200" dirty="0"/>
                        <a:t>.‘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없으면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사용 가능한 닉네임 입니다</a:t>
                      </a:r>
                      <a:r>
                        <a:rPr lang="en-US" altLang="ko-KR" sz="1200" dirty="0"/>
                        <a:t>.’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주소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1-1) </a:t>
                      </a:r>
                      <a:r>
                        <a:rPr lang="ko-KR" altLang="en-US" sz="1200" dirty="0"/>
                        <a:t>회원가입과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다음 주소 검색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활용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정확한 주소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수정하기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회원 입력 정보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정보 수정 성공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메인 페이지로 이동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0383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중복체크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1-1) </a:t>
                      </a:r>
                      <a:r>
                        <a:rPr lang="ko-KR" altLang="en-US" sz="1200" dirty="0"/>
                        <a:t>회원가입과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DB</a:t>
                      </a:r>
                      <a:r>
                        <a:rPr lang="ko-KR" altLang="en-US" sz="1200" dirty="0"/>
                        <a:t>에 있는 정보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사용할 수 없는 </a:t>
                      </a:r>
                      <a:r>
                        <a:rPr lang="en-US" altLang="ko-KR" sz="1200" dirty="0"/>
                        <a:t>{ email, </a:t>
                      </a:r>
                      <a:r>
                        <a:rPr lang="ko-KR" altLang="en-US" sz="1200" dirty="0"/>
                        <a:t>닉네임 </a:t>
                      </a:r>
                      <a:r>
                        <a:rPr lang="en-US" altLang="ko-KR" sz="1200" dirty="0"/>
                        <a:t>}</a:t>
                      </a:r>
                      <a:r>
                        <a:rPr lang="ko-KR" altLang="en-US" sz="1200" dirty="0"/>
                        <a:t>입니다</a:t>
                      </a:r>
                      <a:r>
                        <a:rPr lang="en-US" altLang="ko-KR" sz="1200" dirty="0"/>
                        <a:t>.’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DB</a:t>
                      </a:r>
                      <a:r>
                        <a:rPr lang="ko-KR" altLang="en-US" sz="1200" dirty="0"/>
                        <a:t>에 없는 정보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사용 가능한 </a:t>
                      </a:r>
                      <a:r>
                        <a:rPr lang="en-US" altLang="ko-KR" sz="1200" dirty="0"/>
                        <a:t>{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email,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 }</a:t>
                      </a:r>
                      <a:r>
                        <a:rPr lang="ko-KR" altLang="en-US" sz="1200" dirty="0"/>
                        <a:t>입니다</a:t>
                      </a:r>
                      <a:r>
                        <a:rPr lang="en-US" altLang="ko-KR" sz="1200" dirty="0"/>
                        <a:t>.’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2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1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텃밭 게시물 등록 여부에 따라 회원 유형 변동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기본</a:t>
            </a:r>
            <a:r>
              <a:rPr lang="en-US" altLang="ko-KR" sz="1400" b="1" dirty="0"/>
              <a:t>) </a:t>
            </a:r>
            <a:r>
              <a:rPr lang="ko-KR" altLang="en-US" sz="1400" dirty="0"/>
              <a:t>분양 희망자</a:t>
            </a:r>
            <a:r>
              <a:rPr lang="en-US" altLang="ko-KR" sz="1400" dirty="0"/>
              <a:t> -&gt; </a:t>
            </a:r>
            <a:r>
              <a:rPr lang="ko-KR" altLang="en-US" sz="1400" b="1" dirty="0"/>
              <a:t>게시물 등록 후</a:t>
            </a:r>
            <a:r>
              <a:rPr lang="en-US" altLang="ko-KR" sz="1400" b="1" dirty="0"/>
              <a:t>) </a:t>
            </a:r>
            <a:r>
              <a:rPr lang="ko-KR" altLang="en-US" sz="1400" dirty="0"/>
              <a:t>텃밭 소유주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2) </a:t>
            </a:r>
            <a:r>
              <a:rPr lang="ko-KR" altLang="en-US" sz="2400" b="1" spc="-70" dirty="0"/>
              <a:t>텃밭 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CBD1-120A-92EC-80BB-CF778B889AFD}"/>
              </a:ext>
            </a:extLst>
          </p:cNvPr>
          <p:cNvSpPr txBox="1"/>
          <p:nvPr/>
        </p:nvSpPr>
        <p:spPr>
          <a:xfrm>
            <a:off x="793096" y="1365578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회원 유형에 따라 달라지는 페이지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마이페이지 신청 내역</a:t>
            </a:r>
            <a:r>
              <a:rPr lang="en-US" altLang="ko-KR" sz="1400" b="1" dirty="0"/>
              <a:t> 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15218"/>
              </p:ext>
            </p:extLst>
          </p:nvPr>
        </p:nvGraphicFramePr>
        <p:xfrm>
          <a:off x="793096" y="1964058"/>
          <a:ext cx="10598804" cy="39834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304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1606420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2052735">
                  <a:extLst>
                    <a:ext uri="{9D8B030D-6E8A-4147-A177-3AD203B41FA5}">
                      <a16:colId xmlns:a16="http://schemas.microsoft.com/office/drawing/2014/main" val="538225900"/>
                    </a:ext>
                  </a:extLst>
                </a:gridCol>
                <a:gridCol w="5180045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연관기능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텃밭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텃밭 소유주가 자신이 분양할 텃밭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텃밭 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면적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개수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</a:t>
                      </a:r>
                      <a:r>
                        <a:rPr lang="ko-KR" altLang="en-US" sz="1200" dirty="0" err="1"/>
                        <a:t>희망가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분양신청기간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임대기간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상세설명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 정보를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사용자 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되어있는 </a:t>
                      </a:r>
                      <a:r>
                        <a:rPr lang="en-US" altLang="ko-KR" sz="1200" dirty="0" err="1"/>
                        <a:t>user_id</a:t>
                      </a:r>
                      <a:r>
                        <a:rPr lang="ko-KR" altLang="en-US" sz="1200" dirty="0"/>
                        <a:t>를 체크하여 사용자 정보를 텃밭 게시물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와 연동시키기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411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등록하기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등록된 정보를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로 전송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사용자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등록 성공 시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텃밭 정보가 등록되었습니다</a:t>
                      </a:r>
                      <a:r>
                        <a:rPr lang="en-US" altLang="ko-KR" sz="1200" dirty="0"/>
                        <a:t>’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등록 실패 시 </a:t>
                      </a:r>
                      <a:r>
                        <a:rPr lang="en-US" altLang="ko-KR" sz="1200" dirty="0"/>
                        <a:t>: ‘</a:t>
                      </a:r>
                      <a:r>
                        <a:rPr lang="ko-KR" altLang="en-US" sz="1200" dirty="0"/>
                        <a:t>문제가 발생하였습니다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다시 한 번 시도해주세요</a:t>
                      </a:r>
                      <a:r>
                        <a:rPr lang="en-US" altLang="ko-KR" sz="1200" dirty="0"/>
                        <a:t>‘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/>
                        <a:t>3) </a:t>
                      </a:r>
                      <a:r>
                        <a:rPr lang="ko-KR" altLang="en-US" sz="1200" dirty="0"/>
                        <a:t>텃밭 검색 페이지로 이동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주소 찾기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1-1) </a:t>
                      </a:r>
                      <a:r>
                        <a:rPr lang="ko-KR" altLang="en-US" sz="1200" dirty="0"/>
                        <a:t>회원가입과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다음 주소 검색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활용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주소지 위도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경도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날짜 선택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데이트픽커</a:t>
                      </a:r>
                      <a:r>
                        <a:rPr lang="ko-KR" altLang="en-US" sz="1200" dirty="0"/>
                        <a:t> 활용 날짜 선택할 수 있는 위젯 기능 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임대기간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마감</a:t>
                      </a:r>
                      <a:r>
                        <a:rPr lang="en-US" altLang="ko-KR" sz="1200" dirty="0"/>
                        <a:t>) , </a:t>
                      </a:r>
                      <a:r>
                        <a:rPr lang="ko-KR" altLang="en-US" sz="1200" dirty="0"/>
                        <a:t>신청기간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텃밭 주소지에 따라 검색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구 지역 선택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3) </a:t>
            </a:r>
            <a:r>
              <a:rPr lang="ko-KR" altLang="en-US" sz="2400" b="1" spc="-70" dirty="0"/>
              <a:t>텃밭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CBD1-120A-92EC-80BB-CF778B889AFD}"/>
              </a:ext>
            </a:extLst>
          </p:cNvPr>
          <p:cNvSpPr txBox="1"/>
          <p:nvPr/>
        </p:nvSpPr>
        <p:spPr>
          <a:xfrm>
            <a:off x="793096" y="1365578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지도에 마커로 표시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카드형 배너로 해당 지역에 분양 가능한 텃밭 표시 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87313"/>
              </p:ext>
            </p:extLst>
          </p:nvPr>
        </p:nvGraphicFramePr>
        <p:xfrm>
          <a:off x="793096" y="1898744"/>
          <a:ext cx="10598804" cy="4379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304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2698102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6141098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지역 선택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검색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분양 희망자가 관심있는 지역을 선택하여 조건에 맞는 데이터를 출력할 수 있는 기능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도 선택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 선택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/>
                        <a:t>이번 개발단계에서는 광주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전남으로 지역을 한정하여 데이터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지도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사용자가 검색한 지역에 등록되어 있는 현재 분양 가능한 텃밭 소재지를 지도에 표시하는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기능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마커로 텃밭 소재지 위치 표시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커스텀 오버레이로 텃밭 이름 표시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텃밭 이름 클릭 시 해당 텃밭의 상세 페이지로 이동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지도 확대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축소를 위한 컨트롤러 탑재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지도 레벨에 따라 커스텀 오버레이 표시 제한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레벨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이상인 경우 노출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411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카드 배너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/>
                        <a:t>사용자가 검색한 시역에 등록되어 있는 현재 분양가능한 텃밭의 정보를 표시하는 기능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상세 페이지로 이동시켜주는 배너로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텃밭 사진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텃밭이름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텃밭 주소로 구성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텃밭 이름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가나다 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정렬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6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3ECDA-5CFA-FB2F-C289-F1A1D1478598}"/>
              </a:ext>
            </a:extLst>
          </p:cNvPr>
          <p:cNvSpPr txBox="1"/>
          <p:nvPr/>
        </p:nvSpPr>
        <p:spPr>
          <a:xfrm>
            <a:off x="793096" y="991693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텃밭 게시물 등록 여부에 따라 회원 유형 변동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기본</a:t>
            </a:r>
            <a:r>
              <a:rPr lang="en-US" altLang="ko-KR" sz="1400" b="1" dirty="0"/>
              <a:t>) </a:t>
            </a:r>
            <a:r>
              <a:rPr lang="ko-KR" altLang="en-US" sz="1400" dirty="0"/>
              <a:t>분양 희망자</a:t>
            </a:r>
            <a:r>
              <a:rPr lang="en-US" altLang="ko-KR" sz="1400" dirty="0"/>
              <a:t> -&gt; </a:t>
            </a:r>
            <a:r>
              <a:rPr lang="ko-KR" altLang="en-US" sz="1400" b="1" dirty="0"/>
              <a:t>게시물 등록 후</a:t>
            </a:r>
            <a:r>
              <a:rPr lang="en-US" altLang="ko-KR" sz="1400" b="1" dirty="0"/>
              <a:t>) </a:t>
            </a:r>
            <a:r>
              <a:rPr lang="ko-KR" altLang="en-US" sz="1400" dirty="0"/>
              <a:t>텃밭 소유주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E599D-72AE-E1B3-613E-306AC39274DB}"/>
              </a:ext>
            </a:extLst>
          </p:cNvPr>
          <p:cNvSpPr txBox="1"/>
          <p:nvPr/>
        </p:nvSpPr>
        <p:spPr>
          <a:xfrm>
            <a:off x="688321" y="510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70" dirty="0"/>
              <a:t>4) </a:t>
            </a:r>
            <a:r>
              <a:rPr lang="ko-KR" altLang="en-US" sz="2400" b="1" spc="-70" dirty="0"/>
              <a:t>분양 신청</a:t>
            </a:r>
            <a:r>
              <a:rPr lang="en-US" altLang="ko-KR" sz="2400" b="1" spc="-70" dirty="0"/>
              <a:t>(</a:t>
            </a:r>
            <a:r>
              <a:rPr lang="ko-KR" altLang="en-US" sz="2400" b="1" spc="-70" dirty="0"/>
              <a:t>텃밭 상세</a:t>
            </a:r>
            <a:r>
              <a:rPr lang="en-US" altLang="ko-KR" sz="2400" b="1" spc="-70" dirty="0"/>
              <a:t>)</a:t>
            </a:r>
            <a:endParaRPr lang="ko-KR" altLang="en-US" sz="2400" b="1" spc="-7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CBD1-120A-92EC-80BB-CF778B889AFD}"/>
              </a:ext>
            </a:extLst>
          </p:cNvPr>
          <p:cNvSpPr txBox="1"/>
          <p:nvPr/>
        </p:nvSpPr>
        <p:spPr>
          <a:xfrm>
            <a:off x="793096" y="1365578"/>
            <a:ext cx="1096075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회원 유형에 따라 달라지는 페이지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마이페이지 신청 내역</a:t>
            </a:r>
            <a:r>
              <a:rPr lang="en-US" altLang="ko-KR" sz="1400" b="1" dirty="0"/>
              <a:t> 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BF6F71-B224-4901-6455-31BFC981C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3979"/>
              </p:ext>
            </p:extLst>
          </p:nvPr>
        </p:nvGraphicFramePr>
        <p:xfrm>
          <a:off x="793096" y="1824099"/>
          <a:ext cx="10598804" cy="4613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304">
                  <a:extLst>
                    <a:ext uri="{9D8B030D-6E8A-4147-A177-3AD203B41FA5}">
                      <a16:colId xmlns:a16="http://schemas.microsoft.com/office/drawing/2014/main" val="4245121550"/>
                    </a:ext>
                  </a:extLst>
                </a:gridCol>
                <a:gridCol w="1569098">
                  <a:extLst>
                    <a:ext uri="{9D8B030D-6E8A-4147-A177-3AD203B41FA5}">
                      <a16:colId xmlns:a16="http://schemas.microsoft.com/office/drawing/2014/main" val="1803234353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2683471635"/>
                    </a:ext>
                  </a:extLst>
                </a:gridCol>
                <a:gridCol w="5394649">
                  <a:extLst>
                    <a:ext uri="{9D8B030D-6E8A-4147-A177-3AD203B41FA5}">
                      <a16:colId xmlns:a16="http://schemas.microsoft.com/office/drawing/2014/main" val="20719551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6246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요구사항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연관기능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상세설명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로그인 상태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1-2) </a:t>
                      </a:r>
                      <a:r>
                        <a:rPr lang="ko-KR" altLang="en-US" sz="1200" dirty="0"/>
                        <a:t>로그인 상태 체크와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분양 신청하기 버튼 클릭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 상태를 체크하여 접근을 제한 하는 기능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로그인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작성기능 정상 실행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정보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사용자 입력정보 화면에 출력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비로그인 상태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로그인 </a:t>
                      </a:r>
                      <a:r>
                        <a:rPr lang="ko-KR" altLang="en-US" sz="1200" dirty="0" err="1"/>
                        <a:t>알림창</a:t>
                      </a:r>
                      <a:r>
                        <a:rPr lang="ko-KR" altLang="en-US" sz="1200" dirty="0"/>
                        <a:t> 생성 </a:t>
                      </a:r>
                      <a:r>
                        <a:rPr lang="en-US" altLang="ko-KR" sz="1200" dirty="0"/>
                        <a:t>(‘</a:t>
                      </a:r>
                      <a:r>
                        <a:rPr lang="ko-KR" altLang="en-US" sz="1200" dirty="0"/>
                        <a:t>로그인이 필요한 서비스입니다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로그인 페이지로 이동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6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텃밭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해당 텃밭 정보 출력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텃밭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텃밭 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면적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개수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 </a:t>
                      </a:r>
                      <a:r>
                        <a:rPr lang="ko-KR" altLang="en-US" sz="1200" dirty="0" err="1"/>
                        <a:t>희망가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분양신청기간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임대기간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상세설명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이미지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작성자 정보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유저 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연락처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분양 신청하기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등록된 분양 신청 기간에 맞춰 버튼 활성화</a:t>
                      </a:r>
                      <a:endParaRPr lang="en-US" altLang="ko-KR" sz="12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분양가능한 텃밭 개수에 따라 활성화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선착순 신청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200" dirty="0"/>
                        <a:t>같은 유저가 중복으로 신청한 경우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알림창으로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확인</a:t>
                      </a:r>
                      <a:r>
                        <a:rPr lang="en-US" altLang="ko-KR" sz="1200" dirty="0"/>
                        <a:t>’, ‘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773162"/>
                  </a:ext>
                </a:extLst>
              </a:tr>
              <a:tr h="411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신청 캘린더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200" dirty="0"/>
                        <a:t>텃밭 소유주가 입력한 분양 신청 모집 기간에 맞춰 캘린더에 기간 표시 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지도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로드뷰</a:t>
                      </a:r>
                      <a:r>
                        <a:rPr lang="ko-KR" altLang="en-US" sz="1200" dirty="0"/>
                        <a:t>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텃밭 소유주가 입력한 텃밭 주소지를 지도에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3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2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1811</Words>
  <Application>Microsoft Office PowerPoint</Application>
  <PresentationFormat>와이드스크린</PresentationFormat>
  <Paragraphs>367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aischool187</dc:creator>
  <cp:lastModifiedBy>aischool187</cp:lastModifiedBy>
  <cp:revision>3</cp:revision>
  <dcterms:created xsi:type="dcterms:W3CDTF">2023-08-16T05:33:26Z</dcterms:created>
  <dcterms:modified xsi:type="dcterms:W3CDTF">2023-08-16T10:52:51Z</dcterms:modified>
</cp:coreProperties>
</file>