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0F33"/>
    <a:srgbClr val="FF6600"/>
    <a:srgbClr val="713D6F"/>
    <a:srgbClr val="D70BB0"/>
    <a:srgbClr val="CC3399"/>
    <a:srgbClr val="FF7C80"/>
    <a:srgbClr val="CC99FF"/>
    <a:srgbClr val="FF9999"/>
    <a:srgbClr val="96C0E6"/>
    <a:srgbClr val="468F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ish%20Prasad\OneDrive\Documents\New%20folder\Data%20Analytics\Projects\CASE%20STUDIES\Parantel%20Leave%20Policies\Parental%20leave%20polic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ish%20Prasad\OneDrive\Documents\New%20folder\Data%20Analytics\Projects\CASE%20STUDIES\Parantel%20Leave%20Policies\Parental%20leave%20polic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'Q3'!$B$4</c:f>
              <c:strCache>
                <c:ptCount val="1"/>
                <c:pt idx="0">
                  <c:v>Total Parental Leave</c:v>
                </c:pt>
              </c:strCache>
            </c:strRef>
          </c:tx>
          <c:spPr>
            <a:ln w="25400" cap="rnd">
              <a:noFill/>
              <a:round/>
            </a:ln>
            <a:effectLst/>
          </c:spPr>
          <c:marker>
            <c:symbol val="circle"/>
            <c:size val="5"/>
            <c:spPr>
              <a:solidFill>
                <a:schemeClr val="accent1"/>
              </a:solidFill>
              <a:ln w="9525">
                <a:solidFill>
                  <a:schemeClr val="accent1"/>
                </a:solidFill>
              </a:ln>
              <a:effectLst/>
            </c:spPr>
          </c:marker>
          <c:dPt>
            <c:idx val="823"/>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0-1EED-4EB6-ADAF-7B1682BD31BE}"/>
              </c:ext>
            </c:extLst>
          </c:dPt>
          <c:dPt>
            <c:idx val="852"/>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1-1EED-4EB6-ADAF-7B1682BD31BE}"/>
              </c:ext>
            </c:extLst>
          </c:dPt>
          <c:xVal>
            <c:strRef>
              <c:f>'Q3'!$A$5:$A$1605</c:f>
              <c:strCache>
                <c:ptCount val="1601"/>
                <c:pt idx="0">
                  <c:v>Epsilon</c:v>
                </c:pt>
                <c:pt idx="1">
                  <c:v>The Walt Disney Company</c:v>
                </c:pt>
                <c:pt idx="2">
                  <c:v>Guild Education</c:v>
                </c:pt>
                <c:pt idx="3">
                  <c:v>WeWork</c:v>
                </c:pt>
                <c:pt idx="4">
                  <c:v>Randstad USA</c:v>
                </c:pt>
                <c:pt idx="5">
                  <c:v>Bain &amp; Company</c:v>
                </c:pt>
                <c:pt idx="6">
                  <c:v>World 50</c:v>
                </c:pt>
                <c:pt idx="7">
                  <c:v>ConAgra Foods, Inc.</c:v>
                </c:pt>
                <c:pt idx="8">
                  <c:v>Anduril Industries</c:v>
                </c:pt>
                <c:pt idx="9">
                  <c:v>Northrop Grumman</c:v>
                </c:pt>
                <c:pt idx="10">
                  <c:v>The University of Vermont</c:v>
                </c:pt>
                <c:pt idx="11">
                  <c:v>Belden</c:v>
                </c:pt>
                <c:pt idx="12">
                  <c:v>Motorola Solutions</c:v>
                </c:pt>
                <c:pt idx="13">
                  <c:v>MFS Investment Management</c:v>
                </c:pt>
                <c:pt idx="14">
                  <c:v>PIMCO</c:v>
                </c:pt>
                <c:pt idx="15">
                  <c:v>Sandia National Laboratories</c:v>
                </c:pt>
                <c:pt idx="16">
                  <c:v>Los Angeles County</c:v>
                </c:pt>
                <c:pt idx="17">
                  <c:v>Federal Reserve Bank of Chicago</c:v>
                </c:pt>
                <c:pt idx="18">
                  <c:v>Southern Health Partners</c:v>
                </c:pt>
                <c:pt idx="19">
                  <c:v>Denver Health Medical Center</c:v>
                </c:pt>
                <c:pt idx="20">
                  <c:v>Kohler Co.</c:v>
                </c:pt>
                <c:pt idx="21">
                  <c:v>UnitedHealth Group</c:v>
                </c:pt>
                <c:pt idx="22">
                  <c:v>TEGNA</c:v>
                </c:pt>
                <c:pt idx="23">
                  <c:v>BHP Billiton Ltd.</c:v>
                </c:pt>
                <c:pt idx="24">
                  <c:v>Roman Catholic Archdiocese of Philadelphia</c:v>
                </c:pt>
                <c:pt idx="25">
                  <c:v>Bristol Myers Squibb</c:v>
                </c:pt>
                <c:pt idx="26">
                  <c:v>Walgreens</c:v>
                </c:pt>
                <c:pt idx="27">
                  <c:v>Invitation Homes</c:v>
                </c:pt>
                <c:pt idx="28">
                  <c:v>Cushman &amp; Wakefield</c:v>
                </c:pt>
                <c:pt idx="29">
                  <c:v>L Brands, Inc.</c:v>
                </c:pt>
                <c:pt idx="30">
                  <c:v>Chronosphere</c:v>
                </c:pt>
                <c:pt idx="31">
                  <c:v>Dropbox</c:v>
                </c:pt>
                <c:pt idx="32">
                  <c:v>Fairygodboss Inc.</c:v>
                </c:pt>
                <c:pt idx="33">
                  <c:v>SiriusXM &amp; Pandora</c:v>
                </c:pt>
                <c:pt idx="34">
                  <c:v>Stack Overflow</c:v>
                </c:pt>
                <c:pt idx="35">
                  <c:v>Electronic Arts</c:v>
                </c:pt>
                <c:pt idx="36">
                  <c:v>Ginkgo Bioworks</c:v>
                </c:pt>
                <c:pt idx="37">
                  <c:v>Avalara</c:v>
                </c:pt>
                <c:pt idx="38">
                  <c:v>Cornerstone OnDemand</c:v>
                </c:pt>
                <c:pt idx="39">
                  <c:v>ExamSoft Worldwide, Inc.</c:v>
                </c:pt>
                <c:pt idx="40">
                  <c:v>Medidata Solutions</c:v>
                </c:pt>
                <c:pt idx="41">
                  <c:v>Sulzer US, LLC</c:v>
                </c:pt>
                <c:pt idx="42">
                  <c:v>Thryv</c:v>
                </c:pt>
                <c:pt idx="43">
                  <c:v>T-Mobile</c:v>
                </c:pt>
                <c:pt idx="44">
                  <c:v>CBIZ</c:v>
                </c:pt>
                <c:pt idx="45">
                  <c:v>CliftonLarsonAllen</c:v>
                </c:pt>
                <c:pt idx="46">
                  <c:v>Forvis</c:v>
                </c:pt>
                <c:pt idx="47">
                  <c:v>Grant Thornton</c:v>
                </c:pt>
                <c:pt idx="48">
                  <c:v>RSM US</c:v>
                </c:pt>
                <c:pt idx="49">
                  <c:v>LiveRamp</c:v>
                </c:pt>
                <c:pt idx="50">
                  <c:v>Boeing</c:v>
                </c:pt>
                <c:pt idx="51">
                  <c:v>Cessna Aircraft Company</c:v>
                </c:pt>
                <c:pt idx="52">
                  <c:v>Collins Aerospace</c:v>
                </c:pt>
                <c:pt idx="53">
                  <c:v>Collins Aerospace</c:v>
                </c:pt>
                <c:pt idx="54">
                  <c:v>Lockheed Martin Corporation</c:v>
                </c:pt>
                <c:pt idx="55">
                  <c:v>FCA US LLC</c:v>
                </c:pt>
                <c:pt idx="56">
                  <c:v>Ford Motor Company</c:v>
                </c:pt>
                <c:pt idx="57">
                  <c:v>General Motors</c:v>
                </c:pt>
                <c:pt idx="58">
                  <c:v>Toyota North America</c:v>
                </c:pt>
                <c:pt idx="59">
                  <c:v>Johnson Controls</c:v>
                </c:pt>
                <c:pt idx="60">
                  <c:v>ADP</c:v>
                </c:pt>
                <c:pt idx="61">
                  <c:v>IHS Markit Ltd.</c:v>
                </c:pt>
                <c:pt idx="62">
                  <c:v>Samsung Research America</c:v>
                </c:pt>
                <c:pt idx="63">
                  <c:v>Adecco Group North America</c:v>
                </c:pt>
                <c:pt idx="64">
                  <c:v>CGI</c:v>
                </c:pt>
                <c:pt idx="65">
                  <c:v>Paychex</c:v>
                </c:pt>
                <c:pt idx="66">
                  <c:v>Ecolab, Inc.</c:v>
                </c:pt>
                <c:pt idx="67">
                  <c:v>Siemens</c:v>
                </c:pt>
                <c:pt idx="68">
                  <c:v>84.51¡</c:v>
                </c:pt>
                <c:pt idx="69">
                  <c:v>Boston Consulting Group</c:v>
                </c:pt>
                <c:pt idx="70">
                  <c:v>Deloitte</c:v>
                </c:pt>
                <c:pt idx="71">
                  <c:v>KPMG</c:v>
                </c:pt>
                <c:pt idx="72">
                  <c:v>McKinsey &amp; Company</c:v>
                </c:pt>
                <c:pt idx="73">
                  <c:v>Pariveda</c:v>
                </c:pt>
                <c:pt idx="74">
                  <c:v>Protiviti</c:v>
                </c:pt>
                <c:pt idx="75">
                  <c:v>Slalom</c:v>
                </c:pt>
                <c:pt idx="76">
                  <c:v>Campari America</c:v>
                </c:pt>
                <c:pt idx="77">
                  <c:v>Miller Coors</c:v>
                </c:pt>
                <c:pt idx="78">
                  <c:v>General Mills</c:v>
                </c:pt>
                <c:pt idx="79">
                  <c:v>Mondelez International, Inc.</c:v>
                </c:pt>
                <c:pt idx="80">
                  <c:v>Johnson &amp; Johnson</c:v>
                </c:pt>
                <c:pt idx="81">
                  <c:v>Reckitt Benckiser</c:v>
                </c:pt>
                <c:pt idx="82">
                  <c:v>Unilever</c:v>
                </c:pt>
                <c:pt idx="83">
                  <c:v>Hasbro Inc.</c:v>
                </c:pt>
                <c:pt idx="84">
                  <c:v>L'OrŽal USA</c:v>
                </c:pt>
                <c:pt idx="85">
                  <c:v>Raytheon Technologies</c:v>
                </c:pt>
                <c:pt idx="86">
                  <c:v>Rice University</c:v>
                </c:pt>
                <c:pt idx="87">
                  <c:v>University of Minnesota</c:v>
                </c:pt>
                <c:pt idx="88">
                  <c:v>Walden University</c:v>
                </c:pt>
                <c:pt idx="89">
                  <c:v>Cengage Learning</c:v>
                </c:pt>
                <c:pt idx="90">
                  <c:v>Samsung Electronics</c:v>
                </c:pt>
                <c:pt idx="91">
                  <c:v>Apollo Global Management</c:v>
                </c:pt>
                <c:pt idx="92">
                  <c:v>Capital Group</c:v>
                </c:pt>
                <c:pt idx="93">
                  <c:v>Merrill</c:v>
                </c:pt>
                <c:pt idx="94">
                  <c:v>Discover Financial Services</c:v>
                </c:pt>
                <c:pt idx="95">
                  <c:v>Mastercard</c:v>
                </c:pt>
                <c:pt idx="96">
                  <c:v>Ally Financial</c:v>
                </c:pt>
                <c:pt idx="97">
                  <c:v>Ameriprise Financial</c:v>
                </c:pt>
                <c:pt idx="98">
                  <c:v>Charles Schwab</c:v>
                </c:pt>
                <c:pt idx="99">
                  <c:v>Citigroup</c:v>
                </c:pt>
                <c:pt idx="100">
                  <c:v>Deutsche Bank</c:v>
                </c:pt>
                <c:pt idx="101">
                  <c:v>DTCC</c:v>
                </c:pt>
                <c:pt idx="102">
                  <c:v>Goldman Sachs</c:v>
                </c:pt>
                <c:pt idx="103">
                  <c:v>Macquarie Group</c:v>
                </c:pt>
                <c:pt idx="104">
                  <c:v>Northern Trust</c:v>
                </c:pt>
                <c:pt idx="105">
                  <c:v>Raymond James</c:v>
                </c:pt>
                <c:pt idx="106">
                  <c:v>RBC Wealth Management</c:v>
                </c:pt>
                <c:pt idx="107">
                  <c:v>Silicon Valley Bank</c:v>
                </c:pt>
                <c:pt idx="108">
                  <c:v>UBS</c:v>
                </c:pt>
                <c:pt idx="109">
                  <c:v>Wells Fargo</c:v>
                </c:pt>
                <c:pt idx="110">
                  <c:v>William Blair</c:v>
                </c:pt>
                <c:pt idx="111">
                  <c:v>SoFi</c:v>
                </c:pt>
                <c:pt idx="112">
                  <c:v>PNC Financial Services Group</c:v>
                </c:pt>
                <c:pt idx="113">
                  <c:v>TD Bank</c:v>
                </c:pt>
                <c:pt idx="114">
                  <c:v>TIAA Bank</c:v>
                </c:pt>
                <c:pt idx="115">
                  <c:v>OECD</c:v>
                </c:pt>
                <c:pt idx="116">
                  <c:v>Banfield Pet Hospital</c:v>
                </c:pt>
                <c:pt idx="117">
                  <c:v>Illumina</c:v>
                </c:pt>
                <c:pt idx="118">
                  <c:v>Thermo Fisher Scientific</c:v>
                </c:pt>
                <c:pt idx="119">
                  <c:v>CVS Health</c:v>
                </c:pt>
                <c:pt idx="120">
                  <c:v>Fresenius</c:v>
                </c:pt>
                <c:pt idx="121">
                  <c:v>Aurora Health Care</c:v>
                </c:pt>
                <c:pt idx="122">
                  <c:v>Mayo Clinic</c:v>
                </c:pt>
                <c:pt idx="123">
                  <c:v>Universal Health Services, Inc.</c:v>
                </c:pt>
                <c:pt idx="124">
                  <c:v>University of Pittsburgh Medical Center</c:v>
                </c:pt>
                <c:pt idx="125">
                  <c:v>Quest Diagnostics</c:v>
                </c:pt>
                <c:pt idx="126">
                  <c:v>Becton, Dickinson and Company</c:v>
                </c:pt>
                <c:pt idx="127">
                  <c:v>Medtronic</c:v>
                </c:pt>
                <c:pt idx="128">
                  <c:v>Zimmer Biomet</c:v>
                </c:pt>
                <c:pt idx="129">
                  <c:v>Flatiron Health</c:v>
                </c:pt>
                <c:pt idx="130">
                  <c:v>Choice Hotels</c:v>
                </c:pt>
                <c:pt idx="131">
                  <c:v>Marriott International</c:v>
                </c:pt>
                <c:pt idx="132">
                  <c:v>McDonald's</c:v>
                </c:pt>
                <c:pt idx="133">
                  <c:v>Starbucks</c:v>
                </c:pt>
                <c:pt idx="134">
                  <c:v>Perkins + Will</c:v>
                </c:pt>
                <c:pt idx="135">
                  <c:v>Owens Corning</c:v>
                </c:pt>
                <c:pt idx="136">
                  <c:v>Power Home Remodeling</c:v>
                </c:pt>
                <c:pt idx="137">
                  <c:v>3M</c:v>
                </c:pt>
                <c:pt idx="138">
                  <c:v>Parker Hannifin</c:v>
                </c:pt>
                <c:pt idx="139">
                  <c:v>BEUMER Group</c:v>
                </c:pt>
                <c:pt idx="140">
                  <c:v>Caterpillar</c:v>
                </c:pt>
                <c:pt idx="141">
                  <c:v>CNH Industrial America</c:v>
                </c:pt>
                <c:pt idx="142">
                  <c:v>Cummins</c:v>
                </c:pt>
                <c:pt idx="143">
                  <c:v>Hilti Corporation</c:v>
                </c:pt>
                <c:pt idx="144">
                  <c:v>nVent</c:v>
                </c:pt>
                <c:pt idx="145">
                  <c:v>Rockwell Automation</c:v>
                </c:pt>
                <c:pt idx="146">
                  <c:v>McMaster-Carr</c:v>
                </c:pt>
                <c:pt idx="147">
                  <c:v>Argus Media</c:v>
                </c:pt>
                <c:pt idx="148">
                  <c:v>LAC-Group</c:v>
                </c:pt>
                <c:pt idx="149">
                  <c:v>S&amp;P Global</c:v>
                </c:pt>
                <c:pt idx="150">
                  <c:v>DXC Technology</c:v>
                </c:pt>
                <c:pt idx="151">
                  <c:v>Forrester Research</c:v>
                </c:pt>
                <c:pt idx="152">
                  <c:v>General Dynamics Information Technology</c:v>
                </c:pt>
                <c:pt idx="153">
                  <c:v>AON</c:v>
                </c:pt>
                <c:pt idx="154">
                  <c:v>Aetna</c:v>
                </c:pt>
                <c:pt idx="155">
                  <c:v>Health Care Service Corporation</c:v>
                </c:pt>
                <c:pt idx="156">
                  <c:v>Highmark Inc.</c:v>
                </c:pt>
                <c:pt idx="157">
                  <c:v>Humana</c:v>
                </c:pt>
                <c:pt idx="158">
                  <c:v>Kaiser Permanente</c:v>
                </c:pt>
                <c:pt idx="159">
                  <c:v>Combined Insurance</c:v>
                </c:pt>
                <c:pt idx="160">
                  <c:v>Root Insurance</c:v>
                </c:pt>
                <c:pt idx="161">
                  <c:v>State Farm</c:v>
                </c:pt>
                <c:pt idx="162">
                  <c:v>The Hanover Insurance Group</c:v>
                </c:pt>
                <c:pt idx="163">
                  <c:v>Holland &amp; Knight LLP</c:v>
                </c:pt>
                <c:pt idx="164">
                  <c:v>Orrick, Herrington &amp; Sutcliffe LLP</c:v>
                </c:pt>
                <c:pt idx="165">
                  <c:v>Expedia Group</c:v>
                </c:pt>
                <c:pt idx="166">
                  <c:v>WarnerMedia</c:v>
                </c:pt>
                <c:pt idx="167">
                  <c:v>Cargill</c:v>
                </c:pt>
                <c:pt idx="168">
                  <c:v>Air Liquide</c:v>
                </c:pt>
                <c:pt idx="169">
                  <c:v>Dow</c:v>
                </c:pt>
                <c:pt idx="170">
                  <c:v>Ineos</c:v>
                </c:pt>
                <c:pt idx="171">
                  <c:v>Ingevity Corporation</c:v>
                </c:pt>
                <c:pt idx="172">
                  <c:v>PolyOne Corporation</c:v>
                </c:pt>
                <c:pt idx="173">
                  <c:v>Consumers Energy</c:v>
                </c:pt>
                <c:pt idx="174">
                  <c:v>NextEra Energy</c:v>
                </c:pt>
                <c:pt idx="175">
                  <c:v>Chevron</c:v>
                </c:pt>
                <c:pt idx="176">
                  <c:v>Phillips 66</c:v>
                </c:pt>
                <c:pt idx="177">
                  <c:v>Range Resources</c:v>
                </c:pt>
                <c:pt idx="178">
                  <c:v>American Water</c:v>
                </c:pt>
                <c:pt idx="179">
                  <c:v>Make-A-Wish Foundation</c:v>
                </c:pt>
                <c:pt idx="180">
                  <c:v>Wikimedia Foundation</c:v>
                </c:pt>
                <c:pt idx="181">
                  <c:v>Girl Scouts of the USA</c:v>
                </c:pt>
                <c:pt idx="182">
                  <c:v>RAND Corporation</c:v>
                </c:pt>
                <c:pt idx="183">
                  <c:v>The MITRE Corporation</c:v>
                </c:pt>
                <c:pt idx="184">
                  <c:v>Abbott Nutrition</c:v>
                </c:pt>
                <c:pt idx="185">
                  <c:v>GlaxoSmithKline</c:v>
                </c:pt>
                <c:pt idx="186">
                  <c:v>McKesson</c:v>
                </c:pt>
                <c:pt idx="187">
                  <c:v>Vertex Pharmaceuticals</c:v>
                </c:pt>
                <c:pt idx="188">
                  <c:v>Bill and Melinda Gates Foundation</c:v>
                </c:pt>
                <c:pt idx="189">
                  <c:v>MOO</c:v>
                </c:pt>
                <c:pt idx="190">
                  <c:v>Elsevier</c:v>
                </c:pt>
                <c:pt idx="191">
                  <c:v>Wiley Publishing</c:v>
                </c:pt>
                <c:pt idx="192">
                  <c:v>Bidwells LLP</c:v>
                </c:pt>
                <c:pt idx="193">
                  <c:v>Realtor.com</c:v>
                </c:pt>
                <c:pt idx="194">
                  <c:v>Kohl's</c:v>
                </c:pt>
                <c:pt idx="195">
                  <c:v>Home Depot</c:v>
                </c:pt>
                <c:pt idx="196">
                  <c:v>Wayfair</c:v>
                </c:pt>
                <c:pt idx="197">
                  <c:v>Columbia Sportswear</c:v>
                </c:pt>
                <c:pt idx="198">
                  <c:v>Luxottica Group SpA</c:v>
                </c:pt>
                <c:pt idx="199">
                  <c:v>Target</c:v>
                </c:pt>
                <c:pt idx="200">
                  <c:v>Meijer</c:v>
                </c:pt>
                <c:pt idx="201">
                  <c:v>Publix Super Markets</c:v>
                </c:pt>
                <c:pt idx="202">
                  <c:v>Athenahealth</c:v>
                </c:pt>
                <c:pt idx="203">
                  <c:v>CDW Corporation</c:v>
                </c:pt>
                <c:pt idx="204">
                  <c:v>Cerner Corporation</c:v>
                </c:pt>
                <c:pt idx="205">
                  <c:v>Elastic</c:v>
                </c:pt>
                <c:pt idx="206">
                  <c:v>Equinix</c:v>
                </c:pt>
                <c:pt idx="207">
                  <c:v>Hewlett Packard Enterprise</c:v>
                </c:pt>
                <c:pt idx="208">
                  <c:v>Tata Consultancy Services</c:v>
                </c:pt>
                <c:pt idx="209">
                  <c:v>Amazon</c:v>
                </c:pt>
                <c:pt idx="210">
                  <c:v>Angie's List</c:v>
                </c:pt>
                <c:pt idx="211">
                  <c:v>Birchbox</c:v>
                </c:pt>
                <c:pt idx="212">
                  <c:v>Box</c:v>
                </c:pt>
                <c:pt idx="213">
                  <c:v>eBay</c:v>
                </c:pt>
                <c:pt idx="214">
                  <c:v>Glassdoor</c:v>
                </c:pt>
                <c:pt idx="215">
                  <c:v>Google</c:v>
                </c:pt>
                <c:pt idx="216">
                  <c:v>Indeed</c:v>
                </c:pt>
                <c:pt idx="217">
                  <c:v>LinkedIn</c:v>
                </c:pt>
                <c:pt idx="218">
                  <c:v>Tinder</c:v>
                </c:pt>
                <c:pt idx="219">
                  <c:v>Uber</c:v>
                </c:pt>
                <c:pt idx="220">
                  <c:v>FIS Global</c:v>
                </c:pt>
                <c:pt idx="221">
                  <c:v>Jack Henry</c:v>
                </c:pt>
                <c:pt idx="222">
                  <c:v>Personal Capital</c:v>
                </c:pt>
                <c:pt idx="223">
                  <c:v>Zwift</c:v>
                </c:pt>
                <c:pt idx="224">
                  <c:v>Zynga</c:v>
                </c:pt>
                <c:pt idx="225">
                  <c:v>Apple</c:v>
                </c:pt>
                <c:pt idx="226">
                  <c:v>Cisco</c:v>
                </c:pt>
                <c:pt idx="227">
                  <c:v>Dell Technologies</c:v>
                </c:pt>
                <c:pt idx="228">
                  <c:v>Garmin</c:v>
                </c:pt>
                <c:pt idx="229">
                  <c:v>IBM</c:v>
                </c:pt>
                <c:pt idx="230">
                  <c:v>Intel Corporation</c:v>
                </c:pt>
                <c:pt idx="231">
                  <c:v>Western Digital</c:v>
                </c:pt>
                <c:pt idx="232">
                  <c:v>VISA</c:v>
                </c:pt>
                <c:pt idx="233">
                  <c:v>Waters Corporation</c:v>
                </c:pt>
                <c:pt idx="234">
                  <c:v>Forcepoint</c:v>
                </c:pt>
                <c:pt idx="235">
                  <c:v>Tanium</c:v>
                </c:pt>
                <c:pt idx="236">
                  <c:v>Addepar</c:v>
                </c:pt>
                <c:pt idx="237">
                  <c:v>Adobe Systems</c:v>
                </c:pt>
                <c:pt idx="238">
                  <c:v>Appian</c:v>
                </c:pt>
                <c:pt idx="239">
                  <c:v>Calabrio, Inc.</c:v>
                </c:pt>
                <c:pt idx="240">
                  <c:v>Epic Systems</c:v>
                </c:pt>
                <c:pt idx="241">
                  <c:v>FactSet</c:v>
                </c:pt>
                <c:pt idx="242">
                  <c:v>GitHub</c:v>
                </c:pt>
                <c:pt idx="243">
                  <c:v>Klaviyo</c:v>
                </c:pt>
                <c:pt idx="244">
                  <c:v>Mindbody</c:v>
                </c:pt>
                <c:pt idx="245">
                  <c:v>NexJ Systems Inc.</c:v>
                </c:pt>
                <c:pt idx="246">
                  <c:v>Pegasystems Inc.</c:v>
                </c:pt>
                <c:pt idx="247">
                  <c:v>Qualitest Group</c:v>
                </c:pt>
                <c:pt idx="248">
                  <c:v>Salesforce</c:v>
                </c:pt>
                <c:pt idx="249">
                  <c:v>ServiceNow</c:v>
                </c:pt>
                <c:pt idx="250">
                  <c:v>Slack Technologies</c:v>
                </c:pt>
                <c:pt idx="251">
                  <c:v>UKG</c:v>
                </c:pt>
                <c:pt idx="252">
                  <c:v>Workiva</c:v>
                </c:pt>
                <c:pt idx="253">
                  <c:v>Zendesk, Inc</c:v>
                </c:pt>
                <c:pt idx="254">
                  <c:v>DISH</c:v>
                </c:pt>
                <c:pt idx="255">
                  <c:v>Lumen</c:v>
                </c:pt>
                <c:pt idx="256">
                  <c:v>Spectrum</c:v>
                </c:pt>
                <c:pt idx="257">
                  <c:v>Verizon</c:v>
                </c:pt>
                <c:pt idx="258">
                  <c:v>Viasat</c:v>
                </c:pt>
                <c:pt idx="259">
                  <c:v>Zoom</c:v>
                </c:pt>
                <c:pt idx="260">
                  <c:v>FedEx</c:v>
                </c:pt>
                <c:pt idx="261">
                  <c:v>Instacart</c:v>
                </c:pt>
                <c:pt idx="262">
                  <c:v>C.H. Robinson</c:v>
                </c:pt>
                <c:pt idx="263">
                  <c:v>Virgin Hyperloop One</c:v>
                </c:pt>
                <c:pt idx="264">
                  <c:v>ClassPass</c:v>
                </c:pt>
                <c:pt idx="265">
                  <c:v>Sysco</c:v>
                </c:pt>
                <c:pt idx="266">
                  <c:v>US Foods</c:v>
                </c:pt>
                <c:pt idx="267">
                  <c:v>BerryDunn</c:v>
                </c:pt>
                <c:pt idx="268">
                  <c:v>Crowe</c:v>
                </c:pt>
                <c:pt idx="269">
                  <c:v>Eisneramper</c:v>
                </c:pt>
                <c:pt idx="270">
                  <c:v>Fathom</c:v>
                </c:pt>
                <c:pt idx="271">
                  <c:v>Kearney &amp; Company</c:v>
                </c:pt>
                <c:pt idx="272">
                  <c:v>Marcum LLP</c:v>
                </c:pt>
                <c:pt idx="273">
                  <c:v>Myers &amp; Stauffer LC</c:v>
                </c:pt>
                <c:pt idx="274">
                  <c:v>Ryan LLC</c:v>
                </c:pt>
                <c:pt idx="275">
                  <c:v>Acceleration Partners</c:v>
                </c:pt>
                <c:pt idx="276">
                  <c:v>AdTheorent</c:v>
                </c:pt>
                <c:pt idx="277">
                  <c:v>Affinion Group</c:v>
                </c:pt>
                <c:pt idx="278">
                  <c:v>Ampersand</c:v>
                </c:pt>
                <c:pt idx="279">
                  <c:v>Ansira</c:v>
                </c:pt>
                <c:pt idx="280">
                  <c:v>BBDO</c:v>
                </c:pt>
                <c:pt idx="281">
                  <c:v>Cares Pro LLC</c:v>
                </c:pt>
                <c:pt idx="282">
                  <c:v>Code And Theory</c:v>
                </c:pt>
                <c:pt idx="283">
                  <c:v>Constant Contact</c:v>
                </c:pt>
                <c:pt idx="284">
                  <c:v>Conversant Media</c:v>
                </c:pt>
                <c:pt idx="285">
                  <c:v>Create NYC</c:v>
                </c:pt>
                <c:pt idx="286">
                  <c:v>DIGO</c:v>
                </c:pt>
                <c:pt idx="287">
                  <c:v>Essence Digital</c:v>
                </c:pt>
                <c:pt idx="288">
                  <c:v>Goodway Group</c:v>
                </c:pt>
                <c:pt idx="289">
                  <c:v>Hawkeye Agency</c:v>
                </c:pt>
                <c:pt idx="290">
                  <c:v>Hill Holliday</c:v>
                </c:pt>
                <c:pt idx="291">
                  <c:v>Hirshorn Zuckerman Design Group</c:v>
                </c:pt>
                <c:pt idx="292">
                  <c:v>Hootsuite</c:v>
                </c:pt>
                <c:pt idx="293">
                  <c:v>Huge Inc</c:v>
                </c:pt>
                <c:pt idx="294">
                  <c:v>Launch Potato</c:v>
                </c:pt>
                <c:pt idx="295">
                  <c:v>Media Directions Advertising</c:v>
                </c:pt>
                <c:pt idx="296">
                  <c:v>MediaCom</c:v>
                </c:pt>
                <c:pt idx="297">
                  <c:v>Monigle</c:v>
                </c:pt>
                <c:pt idx="298">
                  <c:v>National Cinemedia</c:v>
                </c:pt>
                <c:pt idx="299">
                  <c:v>News America Marketing</c:v>
                </c:pt>
                <c:pt idx="300">
                  <c:v>Ogilvy</c:v>
                </c:pt>
                <c:pt idx="301">
                  <c:v>Omnicom Media Group</c:v>
                </c:pt>
                <c:pt idx="302">
                  <c:v>PGR Media</c:v>
                </c:pt>
                <c:pt idx="303">
                  <c:v>Pico</c:v>
                </c:pt>
                <c:pt idx="304">
                  <c:v>R/GA</c:v>
                </c:pt>
                <c:pt idx="305">
                  <c:v>Radancy</c:v>
                </c:pt>
                <c:pt idx="306">
                  <c:v>Radius Intelligence</c:v>
                </c:pt>
                <c:pt idx="307">
                  <c:v>ReachLocal</c:v>
                </c:pt>
                <c:pt idx="308">
                  <c:v>Saatchi &amp; Saatchi</c:v>
                </c:pt>
                <c:pt idx="309">
                  <c:v>SapientRazorfish</c:v>
                </c:pt>
                <c:pt idx="310">
                  <c:v>SmartBug Media</c:v>
                </c:pt>
                <c:pt idx="311">
                  <c:v>Spectrum Science</c:v>
                </c:pt>
                <c:pt idx="312">
                  <c:v>Stage Marketing</c:v>
                </c:pt>
                <c:pt idx="313">
                  <c:v>Tag Worldwide</c:v>
                </c:pt>
                <c:pt idx="314">
                  <c:v>The Richards Group</c:v>
                </c:pt>
                <c:pt idx="315">
                  <c:v>UNiDAYS</c:v>
                </c:pt>
                <c:pt idx="316">
                  <c:v>VaynerMedia</c:v>
                </c:pt>
                <c:pt idx="317">
                  <c:v>Wavemaker</c:v>
                </c:pt>
                <c:pt idx="318">
                  <c:v>Wunderman DC</c:v>
                </c:pt>
                <c:pt idx="319">
                  <c:v>Zenith Media</c:v>
                </c:pt>
                <c:pt idx="320">
                  <c:v>AMG Research</c:v>
                </c:pt>
                <c:pt idx="321">
                  <c:v>eMarketer</c:v>
                </c:pt>
                <c:pt idx="322">
                  <c:v>Hanover Research</c:v>
                </c:pt>
                <c:pt idx="323">
                  <c:v>Acubed</c:v>
                </c:pt>
                <c:pt idx="324">
                  <c:v>Honeywell Aerospace</c:v>
                </c:pt>
                <c:pt idx="325">
                  <c:v>Pratt &amp; Whitney</c:v>
                </c:pt>
                <c:pt idx="326">
                  <c:v>SpaceX</c:v>
                </c:pt>
                <c:pt idx="327">
                  <c:v>Boston Ballet</c:v>
                </c:pt>
                <c:pt idx="328">
                  <c:v>Creative Artists Agency</c:v>
                </c:pt>
                <c:pt idx="329">
                  <c:v>Disney Streaming Services</c:v>
                </c:pt>
                <c:pt idx="330">
                  <c:v>GoDigital Media Group</c:v>
                </c:pt>
                <c:pt idx="331">
                  <c:v>LaneOne</c:v>
                </c:pt>
                <c:pt idx="332">
                  <c:v>Live Nation</c:v>
                </c:pt>
                <c:pt idx="333">
                  <c:v>Camping World</c:v>
                </c:pt>
                <c:pt idx="334">
                  <c:v>Young Automotive Group</c:v>
                </c:pt>
                <c:pt idx="335">
                  <c:v>Aptiv PLC</c:v>
                </c:pt>
                <c:pt idx="336">
                  <c:v>Mercedes-Benz Research &amp; Development North America</c:v>
                </c:pt>
                <c:pt idx="337">
                  <c:v>Advance Auto Parts</c:v>
                </c:pt>
                <c:pt idx="338">
                  <c:v>Bendix Commercial Vehicle Systems</c:v>
                </c:pt>
                <c:pt idx="339">
                  <c:v>Bridgestone Corporation</c:v>
                </c:pt>
                <c:pt idx="340">
                  <c:v>Continental</c:v>
                </c:pt>
                <c:pt idx="341">
                  <c:v>Donaldson Company, Inc.</c:v>
                </c:pt>
                <c:pt idx="342">
                  <c:v>Michelin</c:v>
                </c:pt>
                <c:pt idx="343">
                  <c:v>Valvoline</c:v>
                </c:pt>
                <c:pt idx="344">
                  <c:v>Aramark</c:v>
                </c:pt>
                <c:pt idx="345">
                  <c:v>Cintas Corporation</c:v>
                </c:pt>
                <c:pt idx="346">
                  <c:v>ADP Canada Inc</c:v>
                </c:pt>
                <c:pt idx="347">
                  <c:v>ADP India</c:v>
                </c:pt>
                <c:pt idx="348">
                  <c:v>ADP Philippines</c:v>
                </c:pt>
                <c:pt idx="349">
                  <c:v>ADP UK</c:v>
                </c:pt>
                <c:pt idx="350">
                  <c:v>ACA Compliance Group</c:v>
                </c:pt>
                <c:pt idx="351">
                  <c:v>BDO USA, LLP</c:v>
                </c:pt>
                <c:pt idx="352">
                  <c:v>Brabo Payroll</c:v>
                </c:pt>
                <c:pt idx="353">
                  <c:v>Cardlytics</c:v>
                </c:pt>
                <c:pt idx="354">
                  <c:v>Cians Analytics</c:v>
                </c:pt>
                <c:pt idx="355">
                  <c:v>CoStar Group</c:v>
                </c:pt>
                <c:pt idx="356">
                  <c:v>Deluxe Corporation</c:v>
                </c:pt>
                <c:pt idx="357">
                  <c:v>EveryDay Labs</c:v>
                </c:pt>
                <c:pt idx="358">
                  <c:v>Flexport</c:v>
                </c:pt>
                <c:pt idx="359">
                  <c:v>LexisNexis Risk Solutions Group</c:v>
                </c:pt>
                <c:pt idx="360">
                  <c:v>LGC Standards</c:v>
                </c:pt>
                <c:pt idx="361">
                  <c:v>LOTH, Inc.</c:v>
                </c:pt>
                <c:pt idx="362">
                  <c:v>MIC Global Services</c:v>
                </c:pt>
                <c:pt idx="363">
                  <c:v>Moody's Analytics</c:v>
                </c:pt>
                <c:pt idx="364">
                  <c:v>Nuclear Energy Institute</c:v>
                </c:pt>
                <c:pt idx="365">
                  <c:v>SmithBucklin</c:v>
                </c:pt>
                <c:pt idx="366">
                  <c:v>The Larkin Company</c:v>
                </c:pt>
                <c:pt idx="367">
                  <c:v>Ticketmaster</c:v>
                </c:pt>
                <c:pt idx="368">
                  <c:v>UL LLC</c:v>
                </c:pt>
                <c:pt idx="369">
                  <c:v>United States Chamber of Commerce</c:v>
                </c:pt>
                <c:pt idx="370">
                  <c:v>247 Private Security</c:v>
                </c:pt>
                <c:pt idx="371">
                  <c:v>Allied Universal</c:v>
                </c:pt>
                <c:pt idx="372">
                  <c:v>Vivint</c:v>
                </c:pt>
                <c:pt idx="373">
                  <c:v>24-7 Intouch</c:v>
                </c:pt>
                <c:pt idx="374">
                  <c:v>Aerotek, Inc.</c:v>
                </c:pt>
                <c:pt idx="375">
                  <c:v>Beetroot</c:v>
                </c:pt>
                <c:pt idx="376">
                  <c:v>Caastle</c:v>
                </c:pt>
                <c:pt idx="377">
                  <c:v>Concurrent HRO</c:v>
                </c:pt>
                <c:pt idx="378">
                  <c:v>Cyberbacker PH</c:v>
                </c:pt>
                <c:pt idx="379">
                  <c:v>Daversa Partners</c:v>
                </c:pt>
                <c:pt idx="380">
                  <c:v>Hays</c:v>
                </c:pt>
                <c:pt idx="381">
                  <c:v>Kforce</c:v>
                </c:pt>
                <c:pt idx="382">
                  <c:v>Manpower</c:v>
                </c:pt>
                <c:pt idx="383">
                  <c:v>Marketsource</c:v>
                </c:pt>
                <c:pt idx="384">
                  <c:v>MarketStar</c:v>
                </c:pt>
                <c:pt idx="385">
                  <c:v>Maxim Healthcare Services</c:v>
                </c:pt>
                <c:pt idx="386">
                  <c:v>nFuzion</c:v>
                </c:pt>
                <c:pt idx="387">
                  <c:v>Norwin Technologies</c:v>
                </c:pt>
                <c:pt idx="388">
                  <c:v>Populus Group</c:v>
                </c:pt>
                <c:pt idx="389">
                  <c:v>Randstad Sourceright</c:v>
                </c:pt>
                <c:pt idx="390">
                  <c:v>Recruitics</c:v>
                </c:pt>
                <c:pt idx="391">
                  <c:v>Robert Half</c:v>
                </c:pt>
                <c:pt idx="392">
                  <c:v>Rochester Telemessaging Center</c:v>
                </c:pt>
                <c:pt idx="393">
                  <c:v>Search Solution Group</c:v>
                </c:pt>
                <c:pt idx="394">
                  <c:v>TaskUs</c:v>
                </c:pt>
                <c:pt idx="395">
                  <c:v>WilsonHCG</c:v>
                </c:pt>
                <c:pt idx="396">
                  <c:v>Alight Solutions</c:v>
                </c:pt>
                <c:pt idx="397">
                  <c:v>Allied Telecom Group</c:v>
                </c:pt>
                <c:pt idx="398">
                  <c:v>Bazaarvoice</c:v>
                </c:pt>
                <c:pt idx="399">
                  <c:v>Broadridge Financial Solutions Group</c:v>
                </c:pt>
                <c:pt idx="400">
                  <c:v>CareDox</c:v>
                </c:pt>
                <c:pt idx="401">
                  <c:v>Clever Devices</c:v>
                </c:pt>
                <c:pt idx="402">
                  <c:v>Galois</c:v>
                </c:pt>
                <c:pt idx="403">
                  <c:v>Paya</c:v>
                </c:pt>
                <c:pt idx="404">
                  <c:v>Pitney Bowes</c:v>
                </c:pt>
                <c:pt idx="405">
                  <c:v>Sprinklr</c:v>
                </c:pt>
                <c:pt idx="406">
                  <c:v>Taulia Inc.</c:v>
                </c:pt>
                <c:pt idx="407">
                  <c:v>Thoughtworks</c:v>
                </c:pt>
                <c:pt idx="408">
                  <c:v>TodayTix</c:v>
                </c:pt>
                <c:pt idx="409">
                  <c:v>Sysdig</c:v>
                </c:pt>
                <c:pt idx="410">
                  <c:v>Miro</c:v>
                </c:pt>
                <c:pt idx="411">
                  <c:v>General Electric</c:v>
                </c:pt>
                <c:pt idx="412">
                  <c:v>Growmark</c:v>
                </c:pt>
                <c:pt idx="413">
                  <c:v>Koch Industries</c:v>
                </c:pt>
                <c:pt idx="414">
                  <c:v>Newell Brands</c:v>
                </c:pt>
                <c:pt idx="415">
                  <c:v>Reliance Industries, Ltd</c:v>
                </c:pt>
                <c:pt idx="416">
                  <c:v>Siemens Industry Automation and Drive Technologies</c:v>
                </c:pt>
                <c:pt idx="417">
                  <c:v>Textron Inc.</c:v>
                </c:pt>
                <c:pt idx="418">
                  <c:v>Accenture</c:v>
                </c:pt>
                <c:pt idx="419">
                  <c:v>Alvarez &amp; Marsal</c:v>
                </c:pt>
                <c:pt idx="420">
                  <c:v>Arc Aspicio</c:v>
                </c:pt>
                <c:pt idx="421">
                  <c:v>Artemis Connection</c:v>
                </c:pt>
                <c:pt idx="422">
                  <c:v>AustinCSI</c:v>
                </c:pt>
                <c:pt idx="423">
                  <c:v>BSR (Business for Social Responsibility)</c:v>
                </c:pt>
                <c:pt idx="424">
                  <c:v>Capco</c:v>
                </c:pt>
                <c:pt idx="425">
                  <c:v>Capgemini</c:v>
                </c:pt>
                <c:pt idx="426">
                  <c:v>Credera</c:v>
                </c:pt>
                <c:pt idx="427">
                  <c:v>Dalberg</c:v>
                </c:pt>
                <c:pt idx="428">
                  <c:v>Dexis Consulting Group</c:v>
                </c:pt>
                <c:pt idx="429">
                  <c:v>FTI Consulting</c:v>
                </c:pt>
                <c:pt idx="430">
                  <c:v>GHD Group Pty Ltd</c:v>
                </c:pt>
                <c:pt idx="431">
                  <c:v>Guidehouse</c:v>
                </c:pt>
                <c:pt idx="432">
                  <c:v>Heidrick &amp; Struggles</c:v>
                </c:pt>
                <c:pt idx="433">
                  <c:v>Indigo Ag</c:v>
                </c:pt>
                <c:pt idx="434">
                  <c:v>Intentional Futures</c:v>
                </c:pt>
                <c:pt idx="435">
                  <c:v>Jasper Colin Research</c:v>
                </c:pt>
                <c:pt idx="436">
                  <c:v>Macro Consultants LLC</c:v>
                </c:pt>
                <c:pt idx="437">
                  <c:v>Mead &amp; Hunt</c:v>
                </c:pt>
                <c:pt idx="438">
                  <c:v>MSA Worldwide</c:v>
                </c:pt>
                <c:pt idx="439">
                  <c:v>MTX Group Inc</c:v>
                </c:pt>
                <c:pt idx="440">
                  <c:v>Navigant Consulting</c:v>
                </c:pt>
                <c:pt idx="441">
                  <c:v>Novantas Inc.</c:v>
                </c:pt>
                <c:pt idx="442">
                  <c:v>NTT DATA Services</c:v>
                </c:pt>
                <c:pt idx="443">
                  <c:v>O.C. Tanner</c:v>
                </c:pt>
                <c:pt idx="444">
                  <c:v>OC&amp;C Strategy Consultants</c:v>
                </c:pt>
                <c:pt idx="445">
                  <c:v>Oliver Wyman</c:v>
                </c:pt>
                <c:pt idx="446">
                  <c:v>Perficient, Inc.</c:v>
                </c:pt>
                <c:pt idx="447">
                  <c:v>PwC</c:v>
                </c:pt>
                <c:pt idx="448">
                  <c:v>Resource Systems Group</c:v>
                </c:pt>
                <c:pt idx="449">
                  <c:v>Search Discovery</c:v>
                </c:pt>
                <c:pt idx="450">
                  <c:v>Stride Consulting</c:v>
                </c:pt>
                <c:pt idx="451">
                  <c:v>TCG, Inc</c:v>
                </c:pt>
                <c:pt idx="452">
                  <c:v>True Group</c:v>
                </c:pt>
                <c:pt idx="453">
                  <c:v>West Monroe</c:v>
                </c:pt>
                <c:pt idx="454">
                  <c:v>ZS</c:v>
                </c:pt>
                <c:pt idx="455">
                  <c:v>Anheuser-Busch InBev</c:v>
                </c:pt>
                <c:pt idx="456">
                  <c:v>Beam Suntory</c:v>
                </c:pt>
                <c:pt idx="457">
                  <c:v>Boston Beer Company</c:v>
                </c:pt>
                <c:pt idx="458">
                  <c:v>Molson Coors Brewing Company</c:v>
                </c:pt>
                <c:pt idx="459">
                  <c:v>Nestle Waters</c:v>
                </c:pt>
                <c:pt idx="460">
                  <c:v>PepsiCo</c:v>
                </c:pt>
                <c:pt idx="461">
                  <c:v>Pernod Ricard</c:v>
                </c:pt>
                <c:pt idx="462">
                  <c:v>Ranch Rider Spirits</c:v>
                </c:pt>
                <c:pt idx="463">
                  <c:v>The Coca-Cola Company</c:v>
                </c:pt>
                <c:pt idx="464">
                  <c:v>Total Wine &amp; More</c:v>
                </c:pt>
                <c:pt idx="465">
                  <c:v> Braum's Ice Cream &amp; Dairy Store</c:v>
                </c:pt>
                <c:pt idx="466">
                  <c:v>Ajinomoto</c:v>
                </c:pt>
                <c:pt idx="467">
                  <c:v>Bimbo Bakeries USA</c:v>
                </c:pt>
                <c:pt idx="468">
                  <c:v>Campbell Soup Company</c:v>
                </c:pt>
                <c:pt idx="469">
                  <c:v>Frito-Lay</c:v>
                </c:pt>
                <c:pt idx="470">
                  <c:v>Impossible Foods</c:v>
                </c:pt>
                <c:pt idx="471">
                  <c:v>Lindt &amp; SprŸngli</c:v>
                </c:pt>
                <c:pt idx="472">
                  <c:v>Nestle</c:v>
                </c:pt>
                <c:pt idx="473">
                  <c:v>R. M. Palmer Company</c:v>
                </c:pt>
                <c:pt idx="474">
                  <c:v>Taylor Company</c:v>
                </c:pt>
                <c:pt idx="475">
                  <c:v>The Coffee Bean &amp; Tea Leaf</c:v>
                </c:pt>
                <c:pt idx="476">
                  <c:v>The Dannon Company, Inc.</c:v>
                </c:pt>
                <c:pt idx="477">
                  <c:v>The J.M. Smucker Company</c:v>
                </c:pt>
                <c:pt idx="478">
                  <c:v>WellPet LLC</c:v>
                </c:pt>
                <c:pt idx="479">
                  <c:v>Colgate-Palmolive Company</c:v>
                </c:pt>
                <c:pt idx="480">
                  <c:v>Elanco Animal Health</c:v>
                </c:pt>
                <c:pt idx="481">
                  <c:v>Henkel</c:v>
                </c:pt>
                <c:pt idx="482">
                  <c:v>Nestle Purina PetCare Company</c:v>
                </c:pt>
                <c:pt idx="483">
                  <c:v>Procter &amp; Gamble</c:v>
                </c:pt>
                <c:pt idx="484">
                  <c:v>The Scotts Miracle-Gro Company</c:v>
                </c:pt>
                <c:pt idx="485">
                  <c:v>Altria Group, Inc.</c:v>
                </c:pt>
                <c:pt idx="486">
                  <c:v>Reynolds American Inc.</c:v>
                </c:pt>
                <c:pt idx="487">
                  <c:v>Munchkin</c:v>
                </c:pt>
                <c:pt idx="488">
                  <c:v>Aesop</c:v>
                </c:pt>
                <c:pt idx="489">
                  <c:v>Benefit Cosmetics LLC</c:v>
                </c:pt>
                <c:pt idx="490">
                  <c:v>Curology</c:v>
                </c:pt>
                <c:pt idx="491">
                  <c:v>Edge Systems LLC</c:v>
                </c:pt>
                <c:pt idx="492">
                  <c:v>Estee Lauder Companies</c:v>
                </c:pt>
                <c:pt idx="493">
                  <c:v>Mac Cosmetics</c:v>
                </c:pt>
                <c:pt idx="494">
                  <c:v>Revlon</c:v>
                </c:pt>
                <c:pt idx="495">
                  <c:v>BAE Systems</c:v>
                </c:pt>
                <c:pt idx="496">
                  <c:v>L3Harris</c:v>
                </c:pt>
                <c:pt idx="497">
                  <c:v>Sierra Nevada Corperation</c:v>
                </c:pt>
                <c:pt idx="498">
                  <c:v>Textron Systems</c:v>
                </c:pt>
                <c:pt idx="499">
                  <c:v>10up</c:v>
                </c:pt>
                <c:pt idx="500">
                  <c:v>Kettle</c:v>
                </c:pt>
                <c:pt idx="501">
                  <c:v>Reaktor</c:v>
                </c:pt>
                <c:pt idx="502">
                  <c:v>Bard College</c:v>
                </c:pt>
                <c:pt idx="503">
                  <c:v>Bryant University</c:v>
                </c:pt>
                <c:pt idx="504">
                  <c:v>California State University</c:v>
                </c:pt>
                <c:pt idx="505">
                  <c:v>Capella University</c:v>
                </c:pt>
                <c:pt idx="506">
                  <c:v>Case Western Reserve University</c:v>
                </c:pt>
                <c:pt idx="507">
                  <c:v>Colorado State University</c:v>
                </c:pt>
                <c:pt idx="508">
                  <c:v>Columbia University</c:v>
                </c:pt>
                <c:pt idx="509">
                  <c:v>Columbia University Information Technology</c:v>
                </c:pt>
                <c:pt idx="510">
                  <c:v>Dartmouth College</c:v>
                </c:pt>
                <c:pt idx="511">
                  <c:v>Dickinson College</c:v>
                </c:pt>
                <c:pt idx="512">
                  <c:v>Duke University</c:v>
                </c:pt>
                <c:pt idx="513">
                  <c:v>Ferris State University</c:v>
                </c:pt>
                <c:pt idx="514">
                  <c:v>Florida International University</c:v>
                </c:pt>
                <c:pt idx="515">
                  <c:v>Georgetown University</c:v>
                </c:pt>
                <c:pt idx="516">
                  <c:v>Griffith University</c:v>
                </c:pt>
                <c:pt idx="517">
                  <c:v>Harvard Business School</c:v>
                </c:pt>
                <c:pt idx="518">
                  <c:v>Harvard University</c:v>
                </c:pt>
                <c:pt idx="519">
                  <c:v>Imperial College London</c:v>
                </c:pt>
                <c:pt idx="520">
                  <c:v>Indiana University</c:v>
                </c:pt>
                <c:pt idx="521">
                  <c:v>IUPUI</c:v>
                </c:pt>
                <c:pt idx="522">
                  <c:v>Johns Hopkins University</c:v>
                </c:pt>
                <c:pt idx="523">
                  <c:v>Johns Hopkins University Applied Physics Laboratory</c:v>
                </c:pt>
                <c:pt idx="524">
                  <c:v>Lasell College</c:v>
                </c:pt>
                <c:pt idx="525">
                  <c:v>Marquette University</c:v>
                </c:pt>
                <c:pt idx="526">
                  <c:v>Medical University of South Carolina</c:v>
                </c:pt>
                <c:pt idx="527">
                  <c:v>New York University</c:v>
                </c:pt>
                <c:pt idx="528">
                  <c:v>Northeastern University</c:v>
                </c:pt>
                <c:pt idx="529">
                  <c:v>Northwestern University</c:v>
                </c:pt>
                <c:pt idx="530">
                  <c:v>NYU School of Medicine</c:v>
                </c:pt>
                <c:pt idx="531">
                  <c:v>Rutgers University</c:v>
                </c:pt>
                <c:pt idx="532">
                  <c:v>The George Washington University</c:v>
                </c:pt>
                <c:pt idx="533">
                  <c:v>The Ohio State University</c:v>
                </c:pt>
                <c:pt idx="534">
                  <c:v>Tufts University</c:v>
                </c:pt>
                <c:pt idx="535">
                  <c:v>UCLA</c:v>
                </c:pt>
                <c:pt idx="536">
                  <c:v>University at Buffalo</c:v>
                </c:pt>
                <c:pt idx="537">
                  <c:v>University of Arizona</c:v>
                </c:pt>
                <c:pt idx="538">
                  <c:v>University of British Columbia</c:v>
                </c:pt>
                <c:pt idx="539">
                  <c:v>University of California Berkeley</c:v>
                </c:pt>
                <c:pt idx="540">
                  <c:v>University of Massachusetts Amherst</c:v>
                </c:pt>
                <c:pt idx="541">
                  <c:v>University of Michigan</c:v>
                </c:pt>
                <c:pt idx="542">
                  <c:v>University of New Hampshire</c:v>
                </c:pt>
                <c:pt idx="543">
                  <c:v>University of Notre Dame</c:v>
                </c:pt>
                <c:pt idx="544">
                  <c:v>University of Tampa</c:v>
                </c:pt>
                <c:pt idx="545">
                  <c:v>Utah State University</c:v>
                </c:pt>
                <c:pt idx="546">
                  <c:v>Virgina Commonwealth University</c:v>
                </c:pt>
                <c:pt idx="547">
                  <c:v>Webster University</c:v>
                </c:pt>
                <c:pt idx="548">
                  <c:v>Wheaton College</c:v>
                </c:pt>
                <c:pt idx="549">
                  <c:v>360DigiTMG</c:v>
                </c:pt>
                <c:pt idx="550">
                  <c:v>Chegg</c:v>
                </c:pt>
                <c:pt idx="551">
                  <c:v>Clever</c:v>
                </c:pt>
                <c:pt idx="552">
                  <c:v>Degreed</c:v>
                </c:pt>
                <c:pt idx="553">
                  <c:v>Imagine Learning</c:v>
                </c:pt>
                <c:pt idx="554">
                  <c:v>Pluralsight</c:v>
                </c:pt>
                <c:pt idx="555">
                  <c:v>Renaissance Learning</c:v>
                </c:pt>
                <c:pt idx="556">
                  <c:v>Skillcrush</c:v>
                </c:pt>
                <c:pt idx="557">
                  <c:v>Soomo Learning</c:v>
                </c:pt>
                <c:pt idx="558">
                  <c:v>Zearn</c:v>
                </c:pt>
                <c:pt idx="559">
                  <c:v>CIEE</c:v>
                </c:pt>
                <c:pt idx="560">
                  <c:v>General Assembly</c:v>
                </c:pt>
                <c:pt idx="561">
                  <c:v>NWEA</c:v>
                </c:pt>
                <c:pt idx="562">
                  <c:v>Prince William County Public Schools</c:v>
                </c:pt>
                <c:pt idx="563">
                  <c:v>Santa Fe Public Schools</c:v>
                </c:pt>
                <c:pt idx="564">
                  <c:v>Teachstone</c:v>
                </c:pt>
                <c:pt idx="565">
                  <c:v>The College Board</c:v>
                </c:pt>
                <c:pt idx="566">
                  <c:v>ACT, Inc</c:v>
                </c:pt>
                <c:pt idx="567">
                  <c:v>British Council</c:v>
                </c:pt>
                <c:pt idx="568">
                  <c:v>Pearson</c:v>
                </c:pt>
                <c:pt idx="569">
                  <c:v>Savvas Learning Company</c:v>
                </c:pt>
                <c:pt idx="570">
                  <c:v>Texas A&amp;M AgriLife Research</c:v>
                </c:pt>
                <c:pt idx="571">
                  <c:v>The Concord Consortium</c:v>
                </c:pt>
                <c:pt idx="572">
                  <c:v>KinderCare Learning Companies</c:v>
                </c:pt>
                <c:pt idx="573">
                  <c:v>Aperian Global</c:v>
                </c:pt>
                <c:pt idx="574">
                  <c:v>Achievement First</c:v>
                </c:pt>
                <c:pt idx="575">
                  <c:v>Cobb County School District</c:v>
                </c:pt>
                <c:pt idx="576">
                  <c:v>Curtis Institute of Music</c:v>
                </c:pt>
                <c:pt idx="577">
                  <c:v>Henderson Collegiate</c:v>
                </c:pt>
                <c:pt idx="578">
                  <c:v>Humble Independent School District</c:v>
                </c:pt>
                <c:pt idx="579">
                  <c:v>IDEA Public Schools</c:v>
                </c:pt>
                <c:pt idx="580">
                  <c:v>Long Trail School</c:v>
                </c:pt>
                <c:pt idx="581">
                  <c:v>San Francisco Unified School District</c:v>
                </c:pt>
                <c:pt idx="582">
                  <c:v>The Meadowbrook School of Weston</c:v>
                </c:pt>
                <c:pt idx="583">
                  <c:v>Creative Education Services</c:v>
                </c:pt>
                <c:pt idx="584">
                  <c:v>Armada Technologies</c:v>
                </c:pt>
                <c:pt idx="585">
                  <c:v>Bose</c:v>
                </c:pt>
                <c:pt idx="586">
                  <c:v>Harman International Industries</c:v>
                </c:pt>
                <c:pt idx="587">
                  <c:v>iRobot</c:v>
                </c:pt>
                <c:pt idx="588">
                  <c:v>Keysight Technologies</c:v>
                </c:pt>
                <c:pt idx="589">
                  <c:v>Legrand</c:v>
                </c:pt>
                <c:pt idx="590">
                  <c:v>Maxim Integrated Products</c:v>
                </c:pt>
                <c:pt idx="591">
                  <c:v>Philips</c:v>
                </c:pt>
                <c:pt idx="592">
                  <c:v>Radar</c:v>
                </c:pt>
                <c:pt idx="593">
                  <c:v>Sanmina</c:v>
                </c:pt>
                <c:pt idx="594">
                  <c:v>Trane Technologies</c:v>
                </c:pt>
                <c:pt idx="595">
                  <c:v>Reprise</c:v>
                </c:pt>
                <c:pt idx="596">
                  <c:v>Barclays</c:v>
                </c:pt>
                <c:pt idx="597">
                  <c:v>Progressive Leasing</c:v>
                </c:pt>
                <c:pt idx="598">
                  <c:v>Acorns</c:v>
                </c:pt>
                <c:pt idx="599">
                  <c:v>AllianceBernstein LP</c:v>
                </c:pt>
                <c:pt idx="600">
                  <c:v>American Century Investments</c:v>
                </c:pt>
                <c:pt idx="601">
                  <c:v>American Endowment Foundation</c:v>
                </c:pt>
                <c:pt idx="602">
                  <c:v>BNY Mellon</c:v>
                </c:pt>
                <c:pt idx="603">
                  <c:v>Bridgewater Associates</c:v>
                </c:pt>
                <c:pt idx="604">
                  <c:v>Cantella &amp; Co., Inc.</c:v>
                </c:pt>
                <c:pt idx="605">
                  <c:v>Citadel</c:v>
                </c:pt>
                <c:pt idx="606">
                  <c:v>Coller Capital Ltd.</c:v>
                </c:pt>
                <c:pt idx="607">
                  <c:v>DWS</c:v>
                </c:pt>
                <c:pt idx="608">
                  <c:v>Fisher Investments</c:v>
                </c:pt>
                <c:pt idx="609">
                  <c:v>Gemini Trust Company</c:v>
                </c:pt>
                <c:pt idx="610">
                  <c:v>Golub Capital</c:v>
                </c:pt>
                <c:pt idx="611">
                  <c:v>Invesco</c:v>
                </c:pt>
                <c:pt idx="612">
                  <c:v>North Star Resource Group</c:v>
                </c:pt>
                <c:pt idx="613">
                  <c:v>The StepStone Group LP</c:v>
                </c:pt>
                <c:pt idx="614">
                  <c:v>TIAA</c:v>
                </c:pt>
                <c:pt idx="615">
                  <c:v>TPG Capital</c:v>
                </c:pt>
                <c:pt idx="616">
                  <c:v>Trinity Lifetime</c:v>
                </c:pt>
                <c:pt idx="617">
                  <c:v>Vanguard Group</c:v>
                </c:pt>
                <c:pt idx="618">
                  <c:v>American Express</c:v>
                </c:pt>
                <c:pt idx="619">
                  <c:v>American Honda Finance Corp</c:v>
                </c:pt>
                <c:pt idx="620">
                  <c:v>Navy Federal Credit Union</c:v>
                </c:pt>
                <c:pt idx="621">
                  <c:v>Achieve</c:v>
                </c:pt>
                <c:pt idx="622">
                  <c:v>Andrew Davidson &amp; Co</c:v>
                </c:pt>
                <c:pt idx="623">
                  <c:v>ASB Bank</c:v>
                </c:pt>
                <c:pt idx="624">
                  <c:v>Bank of America</c:v>
                </c:pt>
                <c:pt idx="625">
                  <c:v>BB&amp;T Corporation</c:v>
                </c:pt>
                <c:pt idx="626">
                  <c:v>BBVA</c:v>
                </c:pt>
                <c:pt idx="627">
                  <c:v>BNP Paribas</c:v>
                </c:pt>
                <c:pt idx="628">
                  <c:v>Capital One</c:v>
                </c:pt>
                <c:pt idx="629">
                  <c:v>CAPTRUST</c:v>
                </c:pt>
                <c:pt idx="630">
                  <c:v>CME Group</c:v>
                </c:pt>
                <c:pt idx="631">
                  <c:v>Computershare</c:v>
                </c:pt>
                <c:pt idx="632">
                  <c:v>Credit Suisse</c:v>
                </c:pt>
                <c:pt idx="633">
                  <c:v>Digistream Investigations</c:v>
                </c:pt>
                <c:pt idx="634">
                  <c:v>Edward Jones</c:v>
                </c:pt>
                <c:pt idx="635">
                  <c:v>Fidelity Investments</c:v>
                </c:pt>
                <c:pt idx="636">
                  <c:v>First Citizens Bank</c:v>
                </c:pt>
                <c:pt idx="637">
                  <c:v>Geller &amp; Company</c:v>
                </c:pt>
                <c:pt idx="638">
                  <c:v>HSBC</c:v>
                </c:pt>
                <c:pt idx="639">
                  <c:v>JMP Group LLC</c:v>
                </c:pt>
                <c:pt idx="640">
                  <c:v>JPMorgan Chase</c:v>
                </c:pt>
                <c:pt idx="641">
                  <c:v>Kasasa by BancVue</c:v>
                </c:pt>
                <c:pt idx="642">
                  <c:v>Lincoln Financial Group</c:v>
                </c:pt>
                <c:pt idx="643">
                  <c:v>Marsh McLennan</c:v>
                </c:pt>
                <c:pt idx="644">
                  <c:v>Morgan Stanley</c:v>
                </c:pt>
                <c:pt idx="645">
                  <c:v>Nomura</c:v>
                </c:pt>
                <c:pt idx="646">
                  <c:v>Scotiabank</c:v>
                </c:pt>
                <c:pt idx="647">
                  <c:v>Securian Financial Group Inc.</c:v>
                </c:pt>
                <c:pt idx="648">
                  <c:v>Standard Chartered</c:v>
                </c:pt>
                <c:pt idx="649">
                  <c:v>State Street Corporation</c:v>
                </c:pt>
                <c:pt idx="650">
                  <c:v>Stifel Nicolaus &amp; Co.</c:v>
                </c:pt>
                <c:pt idx="651">
                  <c:v>USAA</c:v>
                </c:pt>
                <c:pt idx="652">
                  <c:v>Northwestern Mutual Ð Corporate Careers</c:v>
                </c:pt>
                <c:pt idx="653">
                  <c:v>Better Mortgage</c:v>
                </c:pt>
                <c:pt idx="654">
                  <c:v>OneMain Financial</c:v>
                </c:pt>
                <c:pt idx="655">
                  <c:v>Quicken Loans Inc.</c:v>
                </c:pt>
                <c:pt idx="656">
                  <c:v>Veterans United Home Loans</c:v>
                </c:pt>
                <c:pt idx="657">
                  <c:v>ANZ</c:v>
                </c:pt>
                <c:pt idx="658">
                  <c:v>Bank of the West</c:v>
                </c:pt>
                <c:pt idx="659">
                  <c:v>BMO Harris Bank</c:v>
                </c:pt>
                <c:pt idx="660">
                  <c:v>CIT</c:v>
                </c:pt>
                <c:pt idx="661">
                  <c:v>Citizens Bank</c:v>
                </c:pt>
                <c:pt idx="662">
                  <c:v>Commonwealth Bank of Australia</c:v>
                </c:pt>
                <c:pt idx="663">
                  <c:v>Federal Home Loan Bank Of New York</c:v>
                </c:pt>
                <c:pt idx="664">
                  <c:v>Fifth Third Bank</c:v>
                </c:pt>
                <c:pt idx="665">
                  <c:v>First Republic Bank</c:v>
                </c:pt>
                <c:pt idx="666">
                  <c:v>Huntington Bank</c:v>
                </c:pt>
                <c:pt idx="667">
                  <c:v>KeyBank</c:v>
                </c:pt>
                <c:pt idx="668">
                  <c:v>M&amp;T Bank Corporation</c:v>
                </c:pt>
                <c:pt idx="669">
                  <c:v>Santander US</c:v>
                </c:pt>
                <c:pt idx="670">
                  <c:v>SociŽtŽ GŽnŽrale</c:v>
                </c:pt>
                <c:pt idx="671">
                  <c:v>Stanbic IBTC Bank</c:v>
                </c:pt>
                <c:pt idx="672">
                  <c:v>SunTrust Banks</c:v>
                </c:pt>
                <c:pt idx="673">
                  <c:v>U.S. Bank</c:v>
                </c:pt>
                <c:pt idx="674">
                  <c:v>Union Bank</c:v>
                </c:pt>
                <c:pt idx="675">
                  <c:v>Vanquis Bank</c:v>
                </c:pt>
                <c:pt idx="676">
                  <c:v>Wintrust Financial Corporation</c:v>
                </c:pt>
                <c:pt idx="677">
                  <c:v>Adams Street Partners, LLC</c:v>
                </c:pt>
                <c:pt idx="678">
                  <c:v>Guggenheim Partners, LLC</c:v>
                </c:pt>
                <c:pt idx="679">
                  <c:v>City of Virginia Beach</c:v>
                </c:pt>
                <c:pt idx="680">
                  <c:v>New York City</c:v>
                </c:pt>
                <c:pt idx="681">
                  <c:v>New York City Economic Development Corporation</c:v>
                </c:pt>
                <c:pt idx="682">
                  <c:v>The City of Portland</c:v>
                </c:pt>
                <c:pt idx="683">
                  <c:v>The City of San Antonio</c:v>
                </c:pt>
                <c:pt idx="684">
                  <c:v>Peraton</c:v>
                </c:pt>
                <c:pt idx="685">
                  <c:v>Marion County Sheriff's Office</c:v>
                </c:pt>
                <c:pt idx="686">
                  <c:v>Multnomah County, Oregon</c:v>
                </c:pt>
                <c:pt idx="687">
                  <c:v>Spokane County</c:v>
                </c:pt>
                <c:pt idx="688">
                  <c:v>Corporation for National and Community Service</c:v>
                </c:pt>
                <c:pt idx="689">
                  <c:v>Federal Deposit Insurance Corporation</c:v>
                </c:pt>
                <c:pt idx="690">
                  <c:v>Federal Public Defender</c:v>
                </c:pt>
                <c:pt idx="691">
                  <c:v>Federal Reserve Bank of New York</c:v>
                </c:pt>
                <c:pt idx="692">
                  <c:v>Los Alamos National Laboratory</c:v>
                </c:pt>
                <c:pt idx="693">
                  <c:v>NASA Jet Propulsion Laboratory</c:v>
                </c:pt>
                <c:pt idx="694">
                  <c:v>Naval Medical Center Portsmouth</c:v>
                </c:pt>
                <c:pt idx="695">
                  <c:v>NavSea</c:v>
                </c:pt>
                <c:pt idx="696">
                  <c:v>NSA</c:v>
                </c:pt>
                <c:pt idx="697">
                  <c:v>The United States Air Force</c:v>
                </c:pt>
                <c:pt idx="698">
                  <c:v>U.S. Department of Education</c:v>
                </c:pt>
                <c:pt idx="699">
                  <c:v>U.S. Department of Veterans Affairs</c:v>
                </c:pt>
                <c:pt idx="700">
                  <c:v>U.S. Social Security Administration</c:v>
                </c:pt>
                <c:pt idx="701">
                  <c:v>United States Army</c:v>
                </c:pt>
                <c:pt idx="702">
                  <c:v>United States Department of State</c:v>
                </c:pt>
                <c:pt idx="703">
                  <c:v>United States Trade and Development Agency</c:v>
                </c:pt>
                <c:pt idx="704">
                  <c:v>USAID</c:v>
                </c:pt>
                <c:pt idx="705">
                  <c:v>United Nations</c:v>
                </c:pt>
                <c:pt idx="706">
                  <c:v>World Health Organization</c:v>
                </c:pt>
                <c:pt idx="707">
                  <c:v>Commonwealth of Massachusetts</c:v>
                </c:pt>
                <c:pt idx="708">
                  <c:v>DBPR</c:v>
                </c:pt>
                <c:pt idx="709">
                  <c:v>State of North Carolina</c:v>
                </c:pt>
                <c:pt idx="710">
                  <c:v>Companion Animal Hospital Partners</c:v>
                </c:pt>
                <c:pt idx="711">
                  <c:v>Veterinary Emergency Group</c:v>
                </c:pt>
                <c:pt idx="712">
                  <c:v>Zoetis</c:v>
                </c:pt>
                <c:pt idx="713">
                  <c:v>Beacon Health Options</c:v>
                </c:pt>
                <c:pt idx="714">
                  <c:v>Ambry Genetics</c:v>
                </c:pt>
                <c:pt idx="715">
                  <c:v>Biogen</c:v>
                </c:pt>
                <c:pt idx="716">
                  <c:v>bioMerieux</c:v>
                </c:pt>
                <c:pt idx="717">
                  <c:v>Bolt Threads</c:v>
                </c:pt>
                <c:pt idx="718">
                  <c:v>Charles River Laboratories</c:v>
                </c:pt>
                <c:pt idx="719">
                  <c:v>Genentech</c:v>
                </c:pt>
                <c:pt idx="720">
                  <c:v>Gilead Sciences, Inc.</c:v>
                </c:pt>
                <c:pt idx="721">
                  <c:v>Idexx Laboratories</c:v>
                </c:pt>
                <c:pt idx="722">
                  <c:v>NanoString Technologies</c:v>
                </c:pt>
                <c:pt idx="723">
                  <c:v>Nova Biomedical</c:v>
                </c:pt>
                <c:pt idx="724">
                  <c:v>Novozymes</c:v>
                </c:pt>
                <c:pt idx="725">
                  <c:v>Promega Corporation</c:v>
                </c:pt>
                <c:pt idx="726">
                  <c:v>SCIEX</c:v>
                </c:pt>
                <c:pt idx="727">
                  <c:v>Bupa</c:v>
                </c:pt>
                <c:pt idx="728">
                  <c:v>Call9</c:v>
                </c:pt>
                <c:pt idx="729">
                  <c:v>Saint Francis Medical Center</c:v>
                </c:pt>
                <c:pt idx="730">
                  <c:v>BAYADA</c:v>
                </c:pt>
                <c:pt idx="731">
                  <c:v>Inspire Wellness</c:v>
                </c:pt>
                <c:pt idx="732">
                  <c:v>Landmark Health</c:v>
                </c:pt>
                <c:pt idx="733">
                  <c:v>Southwest Idaho Treatment Center</c:v>
                </c:pt>
                <c:pt idx="734">
                  <c:v>Ascension Health</c:v>
                </c:pt>
                <c:pt idx="735">
                  <c:v>Baptist Health System</c:v>
                </c:pt>
                <c:pt idx="736">
                  <c:v>Bon Secours Mercy Health</c:v>
                </c:pt>
                <c:pt idx="737">
                  <c:v>Central Maine Medical Center</c:v>
                </c:pt>
                <c:pt idx="738">
                  <c:v>Children's Hospital of Pittsburgh of UPMC</c:v>
                </c:pt>
                <c:pt idx="739">
                  <c:v>Children's Wisconsin</c:v>
                </c:pt>
                <c:pt idx="740">
                  <c:v>Christiana Care Health System</c:v>
                </c:pt>
                <c:pt idx="741">
                  <c:v>Cincinnati Children's Hospital Medical Center</c:v>
                </c:pt>
                <c:pt idx="742">
                  <c:v>Duke Health</c:v>
                </c:pt>
                <c:pt idx="743">
                  <c:v>Everett Clinic</c:v>
                </c:pt>
                <c:pt idx="744">
                  <c:v>Houston Methodist Hospital</c:v>
                </c:pt>
                <c:pt idx="745">
                  <c:v>Johns Hopkins All Children's Hospital</c:v>
                </c:pt>
                <c:pt idx="746">
                  <c:v>Lovelace Health System</c:v>
                </c:pt>
                <c:pt idx="747">
                  <c:v>Mercy</c:v>
                </c:pt>
                <c:pt idx="748">
                  <c:v>MetroHealth Medical Center</c:v>
                </c:pt>
                <c:pt idx="749">
                  <c:v>Michigan Medicine</c:v>
                </c:pt>
                <c:pt idx="750">
                  <c:v>Molina Healthcare</c:v>
                </c:pt>
                <c:pt idx="751">
                  <c:v>Montefiore Medical Center</c:v>
                </c:pt>
                <c:pt idx="752">
                  <c:v>Moses Cone</c:v>
                </c:pt>
                <c:pt idx="753">
                  <c:v>New Century Health</c:v>
                </c:pt>
                <c:pt idx="754">
                  <c:v>New York State Psychiatric Institute</c:v>
                </c:pt>
                <c:pt idx="755">
                  <c:v>Northwell Health</c:v>
                </c:pt>
                <c:pt idx="756">
                  <c:v>NYU Langone Health</c:v>
                </c:pt>
                <c:pt idx="757">
                  <c:v>Partners Healthcare</c:v>
                </c:pt>
                <c:pt idx="758">
                  <c:v>Penn Medicine</c:v>
                </c:pt>
                <c:pt idx="759">
                  <c:v>Providence</c:v>
                </c:pt>
                <c:pt idx="760">
                  <c:v>Temple University Hospital</c:v>
                </c:pt>
                <c:pt idx="761">
                  <c:v>Texas Children's Hospital</c:v>
                </c:pt>
                <c:pt idx="762">
                  <c:v>LabCorp</c:v>
                </c:pt>
                <c:pt idx="763">
                  <c:v>Aeroflow Healthcare</c:v>
                </c:pt>
                <c:pt idx="764">
                  <c:v>Aquilant</c:v>
                </c:pt>
                <c:pt idx="765">
                  <c:v>BD</c:v>
                </c:pt>
                <c:pt idx="766">
                  <c:v>Boston Scientific</c:v>
                </c:pt>
                <c:pt idx="767">
                  <c:v>Cook Medical</c:v>
                </c:pt>
                <c:pt idx="768">
                  <c:v>Hillrom</c:v>
                </c:pt>
                <c:pt idx="769">
                  <c:v>Integra LifeSciences</c:v>
                </c:pt>
                <c:pt idx="770">
                  <c:v>Intuitive</c:v>
                </c:pt>
                <c:pt idx="771">
                  <c:v>Medela</c:v>
                </c:pt>
                <c:pt idx="772">
                  <c:v>MicroPort Orthopedics</c:v>
                </c:pt>
                <c:pt idx="773">
                  <c:v>Olympus Corporation</c:v>
                </c:pt>
                <c:pt idx="774">
                  <c:v>ResMed</c:v>
                </c:pt>
                <c:pt idx="775">
                  <c:v>Stryker Corporation</c:v>
                </c:pt>
                <c:pt idx="776">
                  <c:v>Terumo BCT</c:v>
                </c:pt>
                <c:pt idx="777">
                  <c:v>J&amp;J MedTech</c:v>
                </c:pt>
                <c:pt idx="778">
                  <c:v>SmileDirectClub</c:v>
                </c:pt>
                <c:pt idx="779">
                  <c:v>Be The Match</c:v>
                </c:pt>
                <c:pt idx="780">
                  <c:v>Cardinal Health</c:v>
                </c:pt>
                <c:pt idx="781">
                  <c:v>GE Healthcare Systems</c:v>
                </c:pt>
                <c:pt idx="782">
                  <c:v>Heartland Dental</c:v>
                </c:pt>
                <c:pt idx="783">
                  <c:v>Lumeris</c:v>
                </c:pt>
                <c:pt idx="784">
                  <c:v>McKesson Specialty Health</c:v>
                </c:pt>
                <c:pt idx="785">
                  <c:v>Optum</c:v>
                </c:pt>
                <c:pt idx="786">
                  <c:v>Spectra</c:v>
                </c:pt>
                <c:pt idx="787">
                  <c:v>Gordon Food Service</c:v>
                </c:pt>
                <c:pt idx="788">
                  <c:v>Hilton</c:v>
                </c:pt>
                <c:pt idx="789">
                  <c:v>Hyatt</c:v>
                </c:pt>
                <c:pt idx="790">
                  <c:v>Rosewood Hotels &amp; Resorts</c:v>
                </c:pt>
                <c:pt idx="791">
                  <c:v>Taj Hotels</c:v>
                </c:pt>
                <c:pt idx="792">
                  <c:v>Blue Apron</c:v>
                </c:pt>
                <c:pt idx="793">
                  <c:v>Disneyland</c:v>
                </c:pt>
                <c:pt idx="794">
                  <c:v>Great Wolf Resorts</c:v>
                </c:pt>
                <c:pt idx="795">
                  <c:v>Hilton Grand Vacations</c:v>
                </c:pt>
                <c:pt idx="796">
                  <c:v>Vail Resorts</c:v>
                </c:pt>
                <c:pt idx="797">
                  <c:v>Chick-fil-A</c:v>
                </c:pt>
                <c:pt idx="798">
                  <c:v>Chipotle Mexican Grill</c:v>
                </c:pt>
                <c:pt idx="799">
                  <c:v>Gate Gourmet</c:v>
                </c:pt>
                <c:pt idx="800">
                  <c:v>La Colombe Torrefaction</c:v>
                </c:pt>
                <c:pt idx="801">
                  <c:v>Momofuku</c:v>
                </c:pt>
                <c:pt idx="802">
                  <c:v>Red Robin</c:v>
                </c:pt>
                <c:pt idx="803">
                  <c:v>Restaurant Brands International</c:v>
                </c:pt>
                <c:pt idx="804">
                  <c:v>Texas Roadhouse</c:v>
                </c:pt>
                <c:pt idx="805">
                  <c:v>Ergotron</c:v>
                </c:pt>
                <c:pt idx="806">
                  <c:v>Stanley Black &amp; Decker</c:v>
                </c:pt>
                <c:pt idx="807">
                  <c:v>Steelcase</c:v>
                </c:pt>
                <c:pt idx="808">
                  <c:v>Whirlpool Corporation</c:v>
                </c:pt>
                <c:pt idx="809">
                  <c:v>Deborah Berke Partners</c:v>
                </c:pt>
                <c:pt idx="810">
                  <c:v>Grimshaw Architects</c:v>
                </c:pt>
                <c:pt idx="811">
                  <c:v>Hickok Cole Architects</c:v>
                </c:pt>
                <c:pt idx="812">
                  <c:v>HOK</c:v>
                </c:pt>
                <c:pt idx="813">
                  <c:v>MG2</c:v>
                </c:pt>
                <c:pt idx="814">
                  <c:v>CertainTeed</c:v>
                </c:pt>
                <c:pt idx="815">
                  <c:v>Construction Specialties</c:v>
                </c:pt>
                <c:pt idx="816">
                  <c:v>Daltile</c:v>
                </c:pt>
                <c:pt idx="817">
                  <c:v>GAF</c:v>
                </c:pt>
                <c:pt idx="818">
                  <c:v>Lehigh Hanson</c:v>
                </c:pt>
                <c:pt idx="819">
                  <c:v>Sherwin-Williams</c:v>
                </c:pt>
                <c:pt idx="820">
                  <c:v>Wilsonart</c:v>
                </c:pt>
                <c:pt idx="821">
                  <c:v>Graham Construction &amp; Engineering Inc</c:v>
                </c:pt>
                <c:pt idx="822">
                  <c:v>CIRCOR International, Inc.</c:v>
                </c:pt>
                <c:pt idx="823">
                  <c:v>Danaher</c:v>
                </c:pt>
                <c:pt idx="824">
                  <c:v>Eaton</c:v>
                </c:pt>
                <c:pt idx="825">
                  <c:v>Faith Technologies</c:v>
                </c:pt>
                <c:pt idx="826">
                  <c:v>HDR</c:v>
                </c:pt>
                <c:pt idx="827">
                  <c:v>Honeywell</c:v>
                </c:pt>
                <c:pt idx="828">
                  <c:v>Jacobs</c:v>
                </c:pt>
                <c:pt idx="829">
                  <c:v>Jason Industrial</c:v>
                </c:pt>
                <c:pt idx="830">
                  <c:v>Babcock International Group</c:v>
                </c:pt>
                <c:pt idx="831">
                  <c:v>Emerson Process Management</c:v>
                </c:pt>
                <c:pt idx="832">
                  <c:v>Equinor</c:v>
                </c:pt>
                <c:pt idx="833">
                  <c:v>GZA</c:v>
                </c:pt>
                <c:pt idx="834">
                  <c:v>Pfaudler inc</c:v>
                </c:pt>
                <c:pt idx="835">
                  <c:v>Quiddity Engineering</c:v>
                </c:pt>
                <c:pt idx="836">
                  <c:v>Stantec</c:v>
                </c:pt>
                <c:pt idx="837">
                  <c:v>Subsea 7</c:v>
                </c:pt>
                <c:pt idx="838">
                  <c:v>WSP Global</c:v>
                </c:pt>
                <c:pt idx="839">
                  <c:v>Xylem Inc.</c:v>
                </c:pt>
                <c:pt idx="840">
                  <c:v>AGCO Corporation</c:v>
                </c:pt>
                <c:pt idx="841">
                  <c:v>Association of Equipment Manufacturers</c:v>
                </c:pt>
                <c:pt idx="842">
                  <c:v>Atlantic Diving Supply, Inc.</c:v>
                </c:pt>
                <c:pt idx="843">
                  <c:v>Emerson Climate Technologies</c:v>
                </c:pt>
                <c:pt idx="844">
                  <c:v>Genie Industries</c:v>
                </c:pt>
                <c:pt idx="845">
                  <c:v>ITW</c:v>
                </c:pt>
                <c:pt idx="846">
                  <c:v>KONE Corporation</c:v>
                </c:pt>
                <c:pt idx="847">
                  <c:v>Terex</c:v>
                </c:pt>
                <c:pt idx="848">
                  <c:v>Weir ESCO</c:v>
                </c:pt>
                <c:pt idx="849">
                  <c:v>Zoox</c:v>
                </c:pt>
                <c:pt idx="850">
                  <c:v>Aleris International, Inc.</c:v>
                </c:pt>
                <c:pt idx="851">
                  <c:v>Avantor</c:v>
                </c:pt>
                <c:pt idx="852">
                  <c:v>HP Manufacturing</c:v>
                </c:pt>
                <c:pt idx="853">
                  <c:v>Orica</c:v>
                </c:pt>
                <c:pt idx="854">
                  <c:v>W.L. Gore</c:v>
                </c:pt>
                <c:pt idx="855">
                  <c:v>Grainger Industrial Supply</c:v>
                </c:pt>
                <c:pt idx="856">
                  <c:v>Hunter Douglas</c:v>
                </c:pt>
                <c:pt idx="857">
                  <c:v>United Rentals</c:v>
                </c:pt>
                <c:pt idx="858">
                  <c:v>Bloomberg</c:v>
                </c:pt>
                <c:pt idx="859">
                  <c:v>Nielsen Holdings N.V.</c:v>
                </c:pt>
                <c:pt idx="860">
                  <c:v>RELX Group</c:v>
                </c:pt>
                <c:pt idx="861">
                  <c:v>WinBizSolutions</c:v>
                </c:pt>
                <c:pt idx="862">
                  <c:v>Wolters Kluwer</c:v>
                </c:pt>
                <c:pt idx="863">
                  <c:v>Dun &amp; Bradstreet</c:v>
                </c:pt>
                <c:pt idx="864">
                  <c:v>Experian PLC</c:v>
                </c:pt>
                <c:pt idx="865">
                  <c:v>Fitch Ratings</c:v>
                </c:pt>
                <c:pt idx="866">
                  <c:v>Ipreo Holdings LLC</c:v>
                </c:pt>
                <c:pt idx="867">
                  <c:v>NASDAQ</c:v>
                </c:pt>
                <c:pt idx="868">
                  <c:v>TransUnion</c:v>
                </c:pt>
                <c:pt idx="869">
                  <c:v>Bloomberg BNA</c:v>
                </c:pt>
                <c:pt idx="870">
                  <c:v>1010data</c:v>
                </c:pt>
                <c:pt idx="871">
                  <c:v>Avanade</c:v>
                </c:pt>
                <c:pt idx="872">
                  <c:v>Cloudreach</c:v>
                </c:pt>
                <c:pt idx="873">
                  <c:v>Dataminr</c:v>
                </c:pt>
                <c:pt idx="874">
                  <c:v>Dell Boomi</c:v>
                </c:pt>
                <c:pt idx="875">
                  <c:v>DoubleVerify, Inc.</c:v>
                </c:pt>
                <c:pt idx="876">
                  <c:v>Emids</c:v>
                </c:pt>
                <c:pt idx="877">
                  <c:v>Equian</c:v>
                </c:pt>
                <c:pt idx="878">
                  <c:v>Eras Tech</c:v>
                </c:pt>
                <c:pt idx="879">
                  <c:v>Gartner</c:v>
                </c:pt>
                <c:pt idx="880">
                  <c:v>Google Cloud</c:v>
                </c:pt>
                <c:pt idx="881">
                  <c:v>HealthStream</c:v>
                </c:pt>
                <c:pt idx="882">
                  <c:v>Hitachi Vantara</c:v>
                </c:pt>
                <c:pt idx="883">
                  <c:v>Infolock</c:v>
                </c:pt>
                <c:pt idx="884">
                  <c:v>Infosys</c:v>
                </c:pt>
                <c:pt idx="885">
                  <c:v>J2 Global</c:v>
                </c:pt>
                <c:pt idx="886">
                  <c:v>LeverX</c:v>
                </c:pt>
                <c:pt idx="887">
                  <c:v>LexisNexis</c:v>
                </c:pt>
                <c:pt idx="888">
                  <c:v>Lloyd Group</c:v>
                </c:pt>
                <c:pt idx="889">
                  <c:v>LMT Technology Solutions</c:v>
                </c:pt>
                <c:pt idx="890">
                  <c:v>Microsoft Azure</c:v>
                </c:pt>
                <c:pt idx="891">
                  <c:v>NetImpact Strategies</c:v>
                </c:pt>
                <c:pt idx="892">
                  <c:v>Newfold Digital</c:v>
                </c:pt>
                <c:pt idx="893">
                  <c:v>Niche</c:v>
                </c:pt>
                <c:pt idx="894">
                  <c:v>NielsenIQ</c:v>
                </c:pt>
                <c:pt idx="895">
                  <c:v>OM1</c:v>
                </c:pt>
                <c:pt idx="896">
                  <c:v>OPTIMIZERx Corporation</c:v>
                </c:pt>
                <c:pt idx="897">
                  <c:v>PatientPop</c:v>
                </c:pt>
                <c:pt idx="898">
                  <c:v>Publicis Sapient</c:v>
                </c:pt>
                <c:pt idx="899">
                  <c:v>Remind</c:v>
                </c:pt>
                <c:pt idx="900">
                  <c:v>RF Code</c:v>
                </c:pt>
                <c:pt idx="901">
                  <c:v>Siemens Healthineers</c:v>
                </c:pt>
                <c:pt idx="902">
                  <c:v>Smarsh</c:v>
                </c:pt>
                <c:pt idx="903">
                  <c:v>SpotX</c:v>
                </c:pt>
                <c:pt idx="904">
                  <c:v>Surescripts</c:v>
                </c:pt>
                <c:pt idx="905">
                  <c:v>The Gordian Group</c:v>
                </c:pt>
                <c:pt idx="906">
                  <c:v>TriNet</c:v>
                </c:pt>
                <c:pt idx="907">
                  <c:v>Verisk Analytics</c:v>
                </c:pt>
                <c:pt idx="908">
                  <c:v>VTS</c:v>
                </c:pt>
                <c:pt idx="909">
                  <c:v>WP Engine</c:v>
                </c:pt>
                <c:pt idx="910">
                  <c:v>ZoomInfo</c:v>
                </c:pt>
                <c:pt idx="911">
                  <c:v>Marsh &amp; McLennan Agency</c:v>
                </c:pt>
                <c:pt idx="912">
                  <c:v>Hub International</c:v>
                </c:pt>
                <c:pt idx="913">
                  <c:v>USI Insurance Services</c:v>
                </c:pt>
                <c:pt idx="914">
                  <c:v>Willis Towers Watson</c:v>
                </c:pt>
                <c:pt idx="915">
                  <c:v>AmeriTrust Group</c:v>
                </c:pt>
                <c:pt idx="916">
                  <c:v>Aspen Insurance Holdings Limited</c:v>
                </c:pt>
                <c:pt idx="917">
                  <c:v>CUNA Mutual Group</c:v>
                </c:pt>
                <c:pt idx="918">
                  <c:v>First American</c:v>
                </c:pt>
                <c:pt idx="919">
                  <c:v>Hiscox</c:v>
                </c:pt>
                <c:pt idx="920">
                  <c:v>IAG Limited</c:v>
                </c:pt>
                <c:pt idx="921">
                  <c:v>Lockton Companies Inc.</c:v>
                </c:pt>
                <c:pt idx="922">
                  <c:v>MassMutual</c:v>
                </c:pt>
                <c:pt idx="923">
                  <c:v>MJ Insurance</c:v>
                </c:pt>
                <c:pt idx="924">
                  <c:v>Sana Benefits</c:v>
                </c:pt>
                <c:pt idx="925">
                  <c:v>Sun Life Financial</c:v>
                </c:pt>
                <c:pt idx="926">
                  <c:v>The McGowan Companies Inc.</c:v>
                </c:pt>
                <c:pt idx="927">
                  <c:v>Trustmark Companies</c:v>
                </c:pt>
                <c:pt idx="928">
                  <c:v>Anthem</c:v>
                </c:pt>
                <c:pt idx="929">
                  <c:v>Blue Cross and Blue Shield of Texas</c:v>
                </c:pt>
                <c:pt idx="930">
                  <c:v>Blue Cross Blue Shield of Alabama</c:v>
                </c:pt>
                <c:pt idx="931">
                  <c:v>Cambia Health Solutions</c:v>
                </c:pt>
                <c:pt idx="932">
                  <c:v>CareFirst</c:v>
                </c:pt>
                <c:pt idx="933">
                  <c:v>CareSource</c:v>
                </c:pt>
                <c:pt idx="934">
                  <c:v>Centene Corporation</c:v>
                </c:pt>
                <c:pt idx="935">
                  <c:v>CIGNA Corporation</c:v>
                </c:pt>
                <c:pt idx="936">
                  <c:v>Clover Health</c:v>
                </c:pt>
                <c:pt idx="937">
                  <c:v>Delta Dental Ins</c:v>
                </c:pt>
                <c:pt idx="938">
                  <c:v>GoHealth</c:v>
                </c:pt>
                <c:pt idx="939">
                  <c:v>Independence Blue Cross</c:v>
                </c:pt>
                <c:pt idx="940">
                  <c:v>Oscar Health</c:v>
                </c:pt>
                <c:pt idx="941">
                  <c:v>Premera Blue Cross</c:v>
                </c:pt>
                <c:pt idx="942">
                  <c:v>UCare</c:v>
                </c:pt>
                <c:pt idx="943">
                  <c:v>UnitedHealthcare</c:v>
                </c:pt>
                <c:pt idx="944">
                  <c:v>WellCare Health Plans</c:v>
                </c:pt>
                <c:pt idx="945">
                  <c:v>American Income Life</c:v>
                </c:pt>
                <c:pt idx="946">
                  <c:v>Genworth Financial, Inc.</c:v>
                </c:pt>
                <c:pt idx="947">
                  <c:v>GuardianLife</c:v>
                </c:pt>
                <c:pt idx="948">
                  <c:v>MetLife</c:v>
                </c:pt>
                <c:pt idx="949">
                  <c:v>National Benefit Life Insurance</c:v>
                </c:pt>
                <c:pt idx="950">
                  <c:v>New York Life Insurance Company</c:v>
                </c:pt>
                <c:pt idx="951">
                  <c:v>Prudential Financial</c:v>
                </c:pt>
                <c:pt idx="952">
                  <c:v>Unum</c:v>
                </c:pt>
                <c:pt idx="953">
                  <c:v>Allstate Insurance Company</c:v>
                </c:pt>
                <c:pt idx="954">
                  <c:v>American Family Insurance</c:v>
                </c:pt>
                <c:pt idx="955">
                  <c:v>Assurant, Inc.</c:v>
                </c:pt>
                <c:pt idx="956">
                  <c:v>Farmers Insurance</c:v>
                </c:pt>
                <c:pt idx="957">
                  <c:v>FM Global</c:v>
                </c:pt>
                <c:pt idx="958">
                  <c:v>GEICO</c:v>
                </c:pt>
                <c:pt idx="959">
                  <c:v>IAT Insurance Group</c:v>
                </c:pt>
                <c:pt idx="960">
                  <c:v>Intact Financial Corporation</c:v>
                </c:pt>
                <c:pt idx="961">
                  <c:v>Liberty Mutual Insurance</c:v>
                </c:pt>
                <c:pt idx="962">
                  <c:v>Progressive Corporation</c:v>
                </c:pt>
                <c:pt idx="963">
                  <c:v>Selective Insurance</c:v>
                </c:pt>
                <c:pt idx="964">
                  <c:v>The Hartford</c:v>
                </c:pt>
                <c:pt idx="965">
                  <c:v>Travelers</c:v>
                </c:pt>
                <c:pt idx="966">
                  <c:v>Guy Carpenter</c:v>
                </c:pt>
                <c:pt idx="967">
                  <c:v>Burr &amp; Forman LLP</c:v>
                </c:pt>
                <c:pt idx="968">
                  <c:v>Cleary Gottlieb Steen &amp; Hamilton LLP</c:v>
                </c:pt>
                <c:pt idx="969">
                  <c:v>Cooley LLP</c:v>
                </c:pt>
                <c:pt idx="970">
                  <c:v>Correia &amp; Puth, PLLC</c:v>
                </c:pt>
                <c:pt idx="971">
                  <c:v>Covington &amp; Burling LLP</c:v>
                </c:pt>
                <c:pt idx="972">
                  <c:v>Crowell &amp; Moring</c:v>
                </c:pt>
                <c:pt idx="973">
                  <c:v>Davis &amp; Santos</c:v>
                </c:pt>
                <c:pt idx="974">
                  <c:v>Desmarais LLP</c:v>
                </c:pt>
                <c:pt idx="975">
                  <c:v>Entwistle &amp; Cappucci LLC</c:v>
                </c:pt>
                <c:pt idx="976">
                  <c:v>Fox Rothschild LLP</c:v>
                </c:pt>
                <c:pt idx="977">
                  <c:v>Fragomen</c:v>
                </c:pt>
                <c:pt idx="978">
                  <c:v>Hogan Lovells</c:v>
                </c:pt>
                <c:pt idx="979">
                  <c:v>Hudson Cook</c:v>
                </c:pt>
                <c:pt idx="980">
                  <c:v>Kirkland &amp; Ellis LLP</c:v>
                </c:pt>
                <c:pt idx="981">
                  <c:v>Latham &amp; Watkins LLP</c:v>
                </c:pt>
                <c:pt idx="982">
                  <c:v>Lathrop GPM LLP</c:v>
                </c:pt>
                <c:pt idx="983">
                  <c:v>Linklaters LLP</c:v>
                </c:pt>
                <c:pt idx="984">
                  <c:v>Littler Mendelson P.C.</c:v>
                </c:pt>
                <c:pt idx="985">
                  <c:v>Manatt, Phelps &amp; Phillips, LLP</c:v>
                </c:pt>
                <c:pt idx="986">
                  <c:v>Mayer Brown</c:v>
                </c:pt>
                <c:pt idx="987">
                  <c:v>McLane Middleton PA</c:v>
                </c:pt>
                <c:pt idx="988">
                  <c:v>Mintz Levin Cohn Ferris Glovsky and Popeo PC</c:v>
                </c:pt>
                <c:pt idx="989">
                  <c:v>Schlam Stone &amp; Dolan</c:v>
                </c:pt>
                <c:pt idx="990">
                  <c:v>Simpson Thacher &amp; Bartlett LLP</c:v>
                </c:pt>
                <c:pt idx="991">
                  <c:v>Veritas Law</c:v>
                </c:pt>
                <c:pt idx="992">
                  <c:v>Wynyard Wood</c:v>
                </c:pt>
                <c:pt idx="993">
                  <c:v>HBR Consulting</c:v>
                </c:pt>
                <c:pt idx="994">
                  <c:v>Cruise Planners</c:v>
                </c:pt>
                <c:pt idx="995">
                  <c:v>Royal Caribbean International</c:v>
                </c:pt>
                <c:pt idx="996">
                  <c:v>VRBO</c:v>
                </c:pt>
                <c:pt idx="997">
                  <c:v>BrightTALK</c:v>
                </c:pt>
                <c:pt idx="998">
                  <c:v>CondŽ Nast</c:v>
                </c:pt>
                <c:pt idx="999">
                  <c:v>Meredith</c:v>
                </c:pt>
                <c:pt idx="1000">
                  <c:v>NBCUniversal</c:v>
                </c:pt>
                <c:pt idx="1001">
                  <c:v>Quartz</c:v>
                </c:pt>
                <c:pt idx="1002">
                  <c:v>Sky PLC</c:v>
                </c:pt>
                <c:pt idx="1003">
                  <c:v>Thomson Reuters</c:v>
                </c:pt>
                <c:pt idx="1004">
                  <c:v>Townsquare Media</c:v>
                </c:pt>
                <c:pt idx="1005">
                  <c:v>Viacom Inc.</c:v>
                </c:pt>
                <c:pt idx="1006">
                  <c:v>ViacomCBS</c:v>
                </c:pt>
                <c:pt idx="1007">
                  <c:v>WGBH</c:v>
                </c:pt>
                <c:pt idx="1008">
                  <c:v>Cinemark</c:v>
                </c:pt>
                <c:pt idx="1009">
                  <c:v>Lionsgate</c:v>
                </c:pt>
                <c:pt idx="1010">
                  <c:v>Madison Square Garden</c:v>
                </c:pt>
                <c:pt idx="1011">
                  <c:v>Showtime</c:v>
                </c:pt>
                <c:pt idx="1012">
                  <c:v>Spins</c:v>
                </c:pt>
                <c:pt idx="1013">
                  <c:v>The Atlantic</c:v>
                </c:pt>
                <c:pt idx="1014">
                  <c:v>Business Insider</c:v>
                </c:pt>
                <c:pt idx="1015">
                  <c:v>Dow Jones</c:v>
                </c:pt>
                <c:pt idx="1016">
                  <c:v>Forbes</c:v>
                </c:pt>
                <c:pt idx="1017">
                  <c:v>Gannett</c:v>
                </c:pt>
                <c:pt idx="1018">
                  <c:v>New York Times</c:v>
                </c:pt>
                <c:pt idx="1019">
                  <c:v>The New York Times Company</c:v>
                </c:pt>
                <c:pt idx="1020">
                  <c:v>Washington Post</c:v>
                </c:pt>
                <c:pt idx="1021">
                  <c:v>Public Broadcasting Service</c:v>
                </c:pt>
                <c:pt idx="1022">
                  <c:v>Sinclair Broadcast Group</c:v>
                </c:pt>
                <c:pt idx="1023">
                  <c:v>ASML</c:v>
                </c:pt>
                <c:pt idx="1024">
                  <c:v>INK Communications Co.</c:v>
                </c:pt>
                <c:pt idx="1025">
                  <c:v>Rokt</c:v>
                </c:pt>
                <c:pt idx="1026">
                  <c:v>Bunge North America</c:v>
                </c:pt>
                <c:pt idx="1027">
                  <c:v>Pilgrim's Pride</c:v>
                </c:pt>
                <c:pt idx="1028">
                  <c:v>Tate &amp; Lyle</c:v>
                </c:pt>
                <c:pt idx="1029">
                  <c:v>CHS Inc.</c:v>
                </c:pt>
                <c:pt idx="1030">
                  <c:v>Air Products &amp; Chemicals, Inc.</c:v>
                </c:pt>
                <c:pt idx="1031">
                  <c:v>AkzoNobel Global</c:v>
                </c:pt>
                <c:pt idx="1032">
                  <c:v>Albemarle Corporation</c:v>
                </c:pt>
                <c:pt idx="1033">
                  <c:v>Ashland, Inc.</c:v>
                </c:pt>
                <c:pt idx="1034">
                  <c:v>DuPont</c:v>
                </c:pt>
                <c:pt idx="1035">
                  <c:v>Eastman Chemical Company</c:v>
                </c:pt>
                <c:pt idx="1036">
                  <c:v>LyondellBasell</c:v>
                </c:pt>
                <c:pt idx="1037">
                  <c:v>Nalco, An Ecolab Company</c:v>
                </c:pt>
                <c:pt idx="1038">
                  <c:v>Nutrien</c:v>
                </c:pt>
                <c:pt idx="1039">
                  <c:v>Solvay S.A.</c:v>
                </c:pt>
                <c:pt idx="1040">
                  <c:v>Syngenta Flowers</c:v>
                </c:pt>
                <c:pt idx="1041">
                  <c:v>CLEAResult</c:v>
                </c:pt>
                <c:pt idx="1042">
                  <c:v>Consolidated Edison Inc.</c:v>
                </c:pt>
                <c:pt idx="1043">
                  <c:v>Entergy Corporation</c:v>
                </c:pt>
                <c:pt idx="1044">
                  <c:v>NRG Energy, Inc.</c:v>
                </c:pt>
                <c:pt idx="1045">
                  <c:v>Eversource</c:v>
                </c:pt>
                <c:pt idx="1046">
                  <c:v>GE Power</c:v>
                </c:pt>
                <c:pt idx="1047">
                  <c:v>National Grid plc</c:v>
                </c:pt>
                <c:pt idx="1048">
                  <c:v>NiSource</c:v>
                </c:pt>
                <c:pt idx="1049">
                  <c:v>Sempra Energy</c:v>
                </c:pt>
                <c:pt idx="1050">
                  <c:v>Williams</c:v>
                </c:pt>
                <c:pt idx="1051">
                  <c:v>American Electric Power Company, Inc.</c:v>
                </c:pt>
                <c:pt idx="1052">
                  <c:v>Duke Energy</c:v>
                </c:pt>
                <c:pt idx="1053">
                  <c:v>Exelon Corporation</c:v>
                </c:pt>
                <c:pt idx="1054">
                  <c:v>Pacific Gas and Electric Company</c:v>
                </c:pt>
                <c:pt idx="1055">
                  <c:v>Southern California Edison</c:v>
                </c:pt>
                <c:pt idx="1056">
                  <c:v>Freeport-McMoRan</c:v>
                </c:pt>
                <c:pt idx="1057">
                  <c:v>Novelis</c:v>
                </c:pt>
                <c:pt idx="1058">
                  <c:v>Enbridge, Inc.</c:v>
                </c:pt>
                <c:pt idx="1059">
                  <c:v>ExxonMobil</c:v>
                </c:pt>
                <c:pt idx="1060">
                  <c:v>Marathon Petroleum Corporation</c:v>
                </c:pt>
                <c:pt idx="1061">
                  <c:v>Shell Oil Company</c:v>
                </c:pt>
                <c:pt idx="1062">
                  <c:v>T.D. Williamson, Inc.</c:v>
                </c:pt>
                <c:pt idx="1063">
                  <c:v>ASRC Energy Services</c:v>
                </c:pt>
                <c:pt idx="1064">
                  <c:v>Baker Hughes</c:v>
                </c:pt>
                <c:pt idx="1065">
                  <c:v>Schlumberger</c:v>
                </c:pt>
                <c:pt idx="1066">
                  <c:v>Save the Children</c:v>
                </c:pt>
                <c:pt idx="1067">
                  <c:v>The Pew Charitable Trusts</c:v>
                </c:pt>
                <c:pt idx="1068">
                  <c:v>World Vision</c:v>
                </c:pt>
                <c:pt idx="1069">
                  <c:v>AARP</c:v>
                </c:pt>
                <c:pt idx="1070">
                  <c:v>Convergence</c:v>
                </c:pt>
                <c:pt idx="1071">
                  <c:v>Enterprise Community Partners</c:v>
                </c:pt>
                <c:pt idx="1072">
                  <c:v>Help USA</c:v>
                </c:pt>
                <c:pt idx="1073">
                  <c:v>National Partnership for Women &amp; Families</c:v>
                </c:pt>
                <c:pt idx="1074">
                  <c:v>Project Renewal</c:v>
                </c:pt>
                <c:pt idx="1075">
                  <c:v>uAspire</c:v>
                </c:pt>
                <c:pt idx="1076">
                  <c:v>Washburn Center For Children</c:v>
                </c:pt>
                <c:pt idx="1077">
                  <c:v>Endeavor</c:v>
                </c:pt>
                <c:pt idx="1078">
                  <c:v>Achievement Network</c:v>
                </c:pt>
                <c:pt idx="1079">
                  <c:v>Start Early</c:v>
                </c:pt>
                <c:pt idx="1080">
                  <c:v>Teach for America</c:v>
                </c:pt>
                <c:pt idx="1081">
                  <c:v>Wildwood Programs</c:v>
                </c:pt>
                <c:pt idx="1082">
                  <c:v>Environmental Defense Fund</c:v>
                </c:pt>
                <c:pt idx="1083">
                  <c:v>Natural Resources Defense Council</c:v>
                </c:pt>
                <c:pt idx="1084">
                  <c:v>The Nature Conservancy</c:v>
                </c:pt>
                <c:pt idx="1085">
                  <c:v>Financial Industry Regulatory Authority</c:v>
                </c:pt>
                <c:pt idx="1086">
                  <c:v>Financial Ombudsman Service</c:v>
                </c:pt>
                <c:pt idx="1087">
                  <c:v>Harvard Pilgrim Health Care</c:v>
                </c:pt>
                <c:pt idx="1088">
                  <c:v>Jewish Board of Family and Children's Services</c:v>
                </c:pt>
                <c:pt idx="1089">
                  <c:v>Planned Parenthood</c:v>
                </c:pt>
                <c:pt idx="1090">
                  <c:v>Sanford Health</c:v>
                </c:pt>
                <c:pt idx="1091">
                  <c:v>SWOG</c:v>
                </c:pt>
                <c:pt idx="1092">
                  <c:v>The Task Force For Global Health</c:v>
                </c:pt>
                <c:pt idx="1093">
                  <c:v>American Red Cross</c:v>
                </c:pt>
                <c:pt idx="1094">
                  <c:v>International Justice Mission</c:v>
                </c:pt>
                <c:pt idx="1095">
                  <c:v>Legal Aid Society - Employment Law Center</c:v>
                </c:pt>
                <c:pt idx="1096">
                  <c:v>Center for Reproductive Rights</c:v>
                </c:pt>
                <c:pt idx="1097">
                  <c:v>Legal Aid of North Carolina</c:v>
                </c:pt>
                <c:pt idx="1098">
                  <c:v>Westbank Community Library</c:v>
                </c:pt>
                <c:pt idx="1099">
                  <c:v>Camden Coalition of Healthcare Providers</c:v>
                </c:pt>
                <c:pt idx="1100">
                  <c:v>MOXI, The Wolf Museum of Exploration + Innovation</c:v>
                </c:pt>
                <c:pt idx="1101">
                  <c:v>The Field Museum</c:v>
                </c:pt>
                <c:pt idx="1102">
                  <c:v>The World Economic Forum</c:v>
                </c:pt>
                <c:pt idx="1103">
                  <c:v>Archdiocese of Chicago</c:v>
                </c:pt>
                <c:pt idx="1104">
                  <c:v>Battelle Memorial Institute</c:v>
                </c:pt>
                <c:pt idx="1105">
                  <c:v>Charles Stark Draper Laboratory</c:v>
                </c:pt>
                <c:pt idx="1106">
                  <c:v>Education Development Center, Inc.</c:v>
                </c:pt>
                <c:pt idx="1107">
                  <c:v>HopeLab</c:v>
                </c:pt>
                <c:pt idx="1108">
                  <c:v>RTI International</c:v>
                </c:pt>
                <c:pt idx="1109">
                  <c:v>The Leukemia &amp; Lymphoma Society</c:v>
                </c:pt>
                <c:pt idx="1110">
                  <c:v>American Chemical Society</c:v>
                </c:pt>
                <c:pt idx="1111">
                  <c:v>AICPA</c:v>
                </c:pt>
                <c:pt idx="1112">
                  <c:v>The Georgia Society of CPAs</c:v>
                </c:pt>
                <c:pt idx="1113">
                  <c:v>American Canning</c:v>
                </c:pt>
                <c:pt idx="1114">
                  <c:v>Avery Dennison</c:v>
                </c:pt>
                <c:pt idx="1115">
                  <c:v>AbbVie Inc.</c:v>
                </c:pt>
                <c:pt idx="1116">
                  <c:v>Agios Pharmaceuticals</c:v>
                </c:pt>
                <c:pt idx="1117">
                  <c:v>AstraZeneca</c:v>
                </c:pt>
                <c:pt idx="1118">
                  <c:v>Bayer AG</c:v>
                </c:pt>
                <c:pt idx="1119">
                  <c:v>Bayer HealthCare Pharmaceuticals</c:v>
                </c:pt>
                <c:pt idx="1120">
                  <c:v>Envigo</c:v>
                </c:pt>
                <c:pt idx="1121">
                  <c:v>Ferring Pharmaceuticals</c:v>
                </c:pt>
                <c:pt idx="1122">
                  <c:v>Kite Pharma</c:v>
                </c:pt>
                <c:pt idx="1123">
                  <c:v>Merck &amp; Co., Inc.</c:v>
                </c:pt>
                <c:pt idx="1124">
                  <c:v>Novartis</c:v>
                </c:pt>
                <c:pt idx="1125">
                  <c:v>Oceanic Pharmachem Pvt. Ltd.</c:v>
                </c:pt>
                <c:pt idx="1126">
                  <c:v>Otsuka Pharmaceutical</c:v>
                </c:pt>
                <c:pt idx="1127">
                  <c:v>Pfizer</c:v>
                </c:pt>
                <c:pt idx="1128">
                  <c:v>Reata Pharmaceuticals</c:v>
                </c:pt>
                <c:pt idx="1129">
                  <c:v>Recursion Pharmaceuticals</c:v>
                </c:pt>
                <c:pt idx="1130">
                  <c:v>Syneos Health</c:v>
                </c:pt>
                <c:pt idx="1131">
                  <c:v>Express Scripts Holding</c:v>
                </c:pt>
                <c:pt idx="1132">
                  <c:v>OptumRx</c:v>
                </c:pt>
                <c:pt idx="1133">
                  <c:v>Chan Zuckerberg Initiative</c:v>
                </c:pt>
                <c:pt idx="1134">
                  <c:v>Harold Grinspoon Foundation</c:v>
                </c:pt>
                <c:pt idx="1135">
                  <c:v>Open Society Foundations</c:v>
                </c:pt>
                <c:pt idx="1136">
                  <c:v>W. K. Kellogg Foundation</c:v>
                </c:pt>
                <c:pt idx="1137">
                  <c:v>BCW</c:v>
                </c:pt>
                <c:pt idx="1138">
                  <c:v>Curley &amp; Pynn</c:v>
                </c:pt>
                <c:pt idx="1139">
                  <c:v>Edelman</c:v>
                </c:pt>
                <c:pt idx="1140">
                  <c:v>Golin</c:v>
                </c:pt>
                <c:pt idx="1141">
                  <c:v>MWWPR</c:v>
                </c:pt>
                <c:pt idx="1142">
                  <c:v>Virgo Health</c:v>
                </c:pt>
                <c:pt idx="1143">
                  <c:v>American City Business Journals</c:v>
                </c:pt>
                <c:pt idx="1144">
                  <c:v>Axel Springer</c:v>
                </c:pt>
                <c:pt idx="1145">
                  <c:v>Curriculum Associates</c:v>
                </c:pt>
                <c:pt idx="1146">
                  <c:v>Macmillan Learning</c:v>
                </c:pt>
                <c:pt idx="1147">
                  <c:v>Mcgraw Hill</c:v>
                </c:pt>
                <c:pt idx="1148">
                  <c:v>Penguin Random House</c:v>
                </c:pt>
                <c:pt idx="1149">
                  <c:v>NavigatorCRE</c:v>
                </c:pt>
                <c:pt idx="1150">
                  <c:v>Keller Williams Realty</c:v>
                </c:pt>
                <c:pt idx="1151">
                  <c:v>Redfin</c:v>
                </c:pt>
                <c:pt idx="1152">
                  <c:v>Square Yards</c:v>
                </c:pt>
                <c:pt idx="1153">
                  <c:v>Wyse Home Team Realty</c:v>
                </c:pt>
                <c:pt idx="1154">
                  <c:v>CBRE</c:v>
                </c:pt>
                <c:pt idx="1155">
                  <c:v>HILLS Properties</c:v>
                </c:pt>
                <c:pt idx="1156">
                  <c:v>Jones Lang LaSalle</c:v>
                </c:pt>
                <c:pt idx="1157">
                  <c:v>Ryan Companies</c:v>
                </c:pt>
                <c:pt idx="1158">
                  <c:v>The Howard Hughes Corporation</c:v>
                </c:pt>
                <c:pt idx="1159">
                  <c:v>David Weekley Homes</c:v>
                </c:pt>
                <c:pt idx="1160">
                  <c:v>PGIM Real Estate</c:v>
                </c:pt>
                <c:pt idx="1161">
                  <c:v>Uniti</c:v>
                </c:pt>
                <c:pt idx="1162">
                  <c:v>Blanton Turner</c:v>
                </c:pt>
                <c:pt idx="1163">
                  <c:v>Love's</c:v>
                </c:pt>
                <c:pt idx="1164">
                  <c:v>Hallmark Cards</c:v>
                </c:pt>
                <c:pt idx="1165">
                  <c:v>Michaels</c:v>
                </c:pt>
                <c:pt idx="1166">
                  <c:v>Belk</c:v>
                </c:pt>
                <c:pt idx="1167">
                  <c:v>Bloomingdale's</c:v>
                </c:pt>
                <c:pt idx="1168">
                  <c:v>Macy's</c:v>
                </c:pt>
                <c:pt idx="1169">
                  <c:v>Myer</c:v>
                </c:pt>
                <c:pt idx="1170">
                  <c:v>Nordstrom</c:v>
                </c:pt>
                <c:pt idx="1171">
                  <c:v>Aldi USA</c:v>
                </c:pt>
                <c:pt idx="1172">
                  <c:v>BJs Wholesale Club</c:v>
                </c:pt>
                <c:pt idx="1173">
                  <c:v>Costco</c:v>
                </c:pt>
                <c:pt idx="1174">
                  <c:v>Dollar General</c:v>
                </c:pt>
                <c:pt idx="1175">
                  <c:v>Ross Stores</c:v>
                </c:pt>
                <c:pt idx="1176">
                  <c:v>Sprouts Farmers Market</c:v>
                </c:pt>
                <c:pt idx="1177">
                  <c:v>Best Buy</c:v>
                </c:pt>
                <c:pt idx="1178">
                  <c:v>Crutchfield</c:v>
                </c:pt>
                <c:pt idx="1179">
                  <c:v>Telstra</c:v>
                </c:pt>
                <c:pt idx="1180">
                  <c:v>Central Garden &amp; Pet</c:v>
                </c:pt>
                <c:pt idx="1181">
                  <c:v>Floor &amp; Decor</c:v>
                </c:pt>
                <c:pt idx="1182">
                  <c:v>Sleep Number</c:v>
                </c:pt>
                <c:pt idx="1183">
                  <c:v>Williams Sonoma</c:v>
                </c:pt>
                <c:pt idx="1184">
                  <c:v>Kroger</c:v>
                </c:pt>
                <c:pt idx="1185">
                  <c:v>LoweÕs Home Improvement</c:v>
                </c:pt>
                <c:pt idx="1186">
                  <c:v>Petco</c:v>
                </c:pt>
                <c:pt idx="1187">
                  <c:v>Petsmart</c:v>
                </c:pt>
                <c:pt idx="1188">
                  <c:v>Tesco PLC</c:v>
                </c:pt>
                <c:pt idx="1189">
                  <c:v>Signet Jewelers</c:v>
                </c:pt>
                <c:pt idx="1190">
                  <c:v>Drizly</c:v>
                </c:pt>
                <c:pt idx="1191">
                  <c:v>Custom Ink</c:v>
                </c:pt>
                <c:pt idx="1192">
                  <c:v>Overstock.com</c:v>
                </c:pt>
                <c:pt idx="1193">
                  <c:v>Zola</c:v>
                </c:pt>
                <c:pt idx="1194">
                  <c:v>Academy Sports + Outdoors</c:v>
                </c:pt>
                <c:pt idx="1195">
                  <c:v>Accent Decor</c:v>
                </c:pt>
                <c:pt idx="1196">
                  <c:v>Guitar Center</c:v>
                </c:pt>
                <c:pt idx="1197">
                  <c:v>Marshall Retail Group</c:v>
                </c:pt>
                <c:pt idx="1198">
                  <c:v>Uncommon Goods</c:v>
                </c:pt>
                <c:pt idx="1199">
                  <c:v>ANN Inc.</c:v>
                </c:pt>
                <c:pt idx="1200">
                  <c:v>Athleta</c:v>
                </c:pt>
                <c:pt idx="1201">
                  <c:v>Calvin Klein</c:v>
                </c:pt>
                <c:pt idx="1202">
                  <c:v>DICK'S Sporting Goods</c:v>
                </c:pt>
                <c:pt idx="1203">
                  <c:v>DSW</c:v>
                </c:pt>
                <c:pt idx="1204">
                  <c:v>Esprit</c:v>
                </c:pt>
                <c:pt idx="1205">
                  <c:v>Evisons</c:v>
                </c:pt>
                <c:pt idx="1206">
                  <c:v>Fossil</c:v>
                </c:pt>
                <c:pt idx="1207">
                  <c:v>Haggar</c:v>
                </c:pt>
                <c:pt idx="1208">
                  <c:v>Hollister</c:v>
                </c:pt>
                <c:pt idx="1209">
                  <c:v>J.Crew</c:v>
                </c:pt>
                <c:pt idx="1210">
                  <c:v>Jockey International, Inc.</c:v>
                </c:pt>
                <c:pt idx="1211">
                  <c:v>Lands' End</c:v>
                </c:pt>
                <c:pt idx="1212">
                  <c:v>Levi Strauss &amp; Co.</c:v>
                </c:pt>
                <c:pt idx="1213">
                  <c:v>Lululemon Athletica</c:v>
                </c:pt>
                <c:pt idx="1214">
                  <c:v>New Balance</c:v>
                </c:pt>
                <c:pt idx="1215">
                  <c:v>PVH Corp.</c:v>
                </c:pt>
                <c:pt idx="1216">
                  <c:v>Reebok International, Ltd.</c:v>
                </c:pt>
                <c:pt idx="1217">
                  <c:v>REI</c:v>
                </c:pt>
                <c:pt idx="1218">
                  <c:v>Trunk Club</c:v>
                </c:pt>
                <c:pt idx="1219">
                  <c:v>Uniqlo</c:v>
                </c:pt>
                <c:pt idx="1220">
                  <c:v>Meredith Digital</c:v>
                </c:pt>
                <c:pt idx="1221">
                  <c:v>Office Depot</c:v>
                </c:pt>
                <c:pt idx="1222">
                  <c:v>Ahold Delhaize</c:v>
                </c:pt>
                <c:pt idx="1223">
                  <c:v>Family Dollar</c:v>
                </c:pt>
                <c:pt idx="1224">
                  <c:v>Hy-Vee</c:v>
                </c:pt>
                <c:pt idx="1225">
                  <c:v>Lowes Foods</c:v>
                </c:pt>
                <c:pt idx="1226">
                  <c:v>CozyKin</c:v>
                </c:pt>
                <c:pt idx="1227">
                  <c:v>EasyWayPaper</c:v>
                </c:pt>
                <c:pt idx="1228">
                  <c:v>Essay 4 Students</c:v>
                </c:pt>
                <c:pt idx="1229">
                  <c:v>Industrious</c:v>
                </c:pt>
                <c:pt idx="1230">
                  <c:v>International SOS</c:v>
                </c:pt>
                <c:pt idx="1231">
                  <c:v>Sunrun</c:v>
                </c:pt>
                <c:pt idx="1232">
                  <c:v>Terminix</c:v>
                </c:pt>
                <c:pt idx="1233">
                  <c:v>Uno Assignment Help</c:v>
                </c:pt>
                <c:pt idx="1234">
                  <c:v>TransPerfect</c:v>
                </c:pt>
                <c:pt idx="1235">
                  <c:v>Clean Harbors, Inc.</c:v>
                </c:pt>
                <c:pt idx="1236">
                  <c:v>Republic Services, Inc.</c:v>
                </c:pt>
                <c:pt idx="1237">
                  <c:v>Waste Connections</c:v>
                </c:pt>
                <c:pt idx="1238">
                  <c:v>WIN Waste Innovations</c:v>
                </c:pt>
                <c:pt idx="1239">
                  <c:v>Nike</c:v>
                </c:pt>
                <c:pt idx="1240">
                  <c:v>Trek Bikes</c:v>
                </c:pt>
                <c:pt idx="1241">
                  <c:v>National Football League</c:v>
                </c:pt>
                <c:pt idx="1242">
                  <c:v>Round Rock Express</c:v>
                </c:pt>
                <c:pt idx="1243">
                  <c:v>Braze</c:v>
                </c:pt>
                <c:pt idx="1244">
                  <c:v>Akamai</c:v>
                </c:pt>
                <c:pt idx="1245">
                  <c:v>Amazon Web Services</c:v>
                </c:pt>
                <c:pt idx="1246">
                  <c:v>Atos</c:v>
                </c:pt>
                <c:pt idx="1247">
                  <c:v>Bepress</c:v>
                </c:pt>
                <c:pt idx="1248">
                  <c:v>CACI International</c:v>
                </c:pt>
                <c:pt idx="1249">
                  <c:v>CDK Global</c:v>
                </c:pt>
                <c:pt idx="1250">
                  <c:v>Chartbeat</c:v>
                </c:pt>
                <c:pt idx="1251">
                  <c:v>Cognizant</c:v>
                </c:pt>
                <c:pt idx="1252">
                  <c:v>Cubic Corporation</c:v>
                </c:pt>
                <c:pt idx="1253">
                  <c:v>Datto, Inc.</c:v>
                </c:pt>
                <c:pt idx="1254">
                  <c:v>DMI, Inc.</c:v>
                </c:pt>
                <c:pt idx="1255">
                  <c:v>Impinj</c:v>
                </c:pt>
                <c:pt idx="1256">
                  <c:v>Iron Mountain</c:v>
                </c:pt>
                <c:pt idx="1257">
                  <c:v>Knowable</c:v>
                </c:pt>
                <c:pt idx="1258">
                  <c:v>Leidos</c:v>
                </c:pt>
                <c:pt idx="1259">
                  <c:v>Luxoft</c:v>
                </c:pt>
                <c:pt idx="1260">
                  <c:v>MediaMath</c:v>
                </c:pt>
                <c:pt idx="1261">
                  <c:v>MEDITECH</c:v>
                </c:pt>
                <c:pt idx="1262">
                  <c:v>MPAY</c:v>
                </c:pt>
                <c:pt idx="1263">
                  <c:v>NCR Corporation</c:v>
                </c:pt>
                <c:pt idx="1264">
                  <c:v>Optoro</c:v>
                </c:pt>
                <c:pt idx="1265">
                  <c:v>Quantcast</c:v>
                </c:pt>
                <c:pt idx="1266">
                  <c:v>Recurly</c:v>
                </c:pt>
                <c:pt idx="1267">
                  <c:v>Sirius Computer Solutions</c:v>
                </c:pt>
                <c:pt idx="1268">
                  <c:v>Teradata</c:v>
                </c:pt>
                <c:pt idx="1269">
                  <c:v>Twilio</c:v>
                </c:pt>
                <c:pt idx="1270">
                  <c:v>Unisys</c:v>
                </c:pt>
                <c:pt idx="1271">
                  <c:v>Volt Information Sciences</c:v>
                </c:pt>
                <c:pt idx="1272">
                  <c:v>Wipro</c:v>
                </c:pt>
                <c:pt idx="1273">
                  <c:v>Airbnb</c:v>
                </c:pt>
                <c:pt idx="1274">
                  <c:v>AOL</c:v>
                </c:pt>
                <c:pt idx="1275">
                  <c:v>BentoBox</c:v>
                </c:pt>
                <c:pt idx="1276">
                  <c:v>BlaBlaCar</c:v>
                </c:pt>
                <c:pt idx="1277">
                  <c:v>Booking.com</c:v>
                </c:pt>
                <c:pt idx="1278">
                  <c:v>CampusLogic</c:v>
                </c:pt>
                <c:pt idx="1279">
                  <c:v>CarMax</c:v>
                </c:pt>
                <c:pt idx="1280">
                  <c:v>Carsales</c:v>
                </c:pt>
                <c:pt idx="1281">
                  <c:v>ChowNow</c:v>
                </c:pt>
                <c:pt idx="1282">
                  <c:v>Cloudworkers</c:v>
                </c:pt>
                <c:pt idx="1283">
                  <c:v>Comoto Holdings</c:v>
                </c:pt>
                <c:pt idx="1284">
                  <c:v>Divercity</c:v>
                </c:pt>
                <c:pt idx="1285">
                  <c:v>DoorDash</c:v>
                </c:pt>
                <c:pt idx="1286">
                  <c:v>Freewheel</c:v>
                </c:pt>
                <c:pt idx="1287">
                  <c:v>Genius</c:v>
                </c:pt>
                <c:pt idx="1288">
                  <c:v>GoDaddy</c:v>
                </c:pt>
                <c:pt idx="1289">
                  <c:v>Groupon</c:v>
                </c:pt>
                <c:pt idx="1290">
                  <c:v>Grubhub</c:v>
                </c:pt>
                <c:pt idx="1291">
                  <c:v>Ibotta</c:v>
                </c:pt>
                <c:pt idx="1292">
                  <c:v>Indiegogo</c:v>
                </c:pt>
                <c:pt idx="1293">
                  <c:v>Justworks</c:v>
                </c:pt>
                <c:pt idx="1294">
                  <c:v>LaunchGood</c:v>
                </c:pt>
                <c:pt idx="1295">
                  <c:v>Lyft</c:v>
                </c:pt>
                <c:pt idx="1296">
                  <c:v>Match</c:v>
                </c:pt>
                <c:pt idx="1297">
                  <c:v>Match Group</c:v>
                </c:pt>
                <c:pt idx="1298">
                  <c:v>Meta</c:v>
                </c:pt>
                <c:pt idx="1299">
                  <c:v>MindSumo</c:v>
                </c:pt>
                <c:pt idx="1300">
                  <c:v>Nerdwallet</c:v>
                </c:pt>
                <c:pt idx="1301">
                  <c:v>Netflix</c:v>
                </c:pt>
                <c:pt idx="1302">
                  <c:v>Noom, inc.</c:v>
                </c:pt>
                <c:pt idx="1303">
                  <c:v>Offerup</c:v>
                </c:pt>
                <c:pt idx="1304">
                  <c:v>OLX Group</c:v>
                </c:pt>
                <c:pt idx="1305">
                  <c:v>ON Semiconductor</c:v>
                </c:pt>
                <c:pt idx="1306">
                  <c:v>Peapod Digital Labs</c:v>
                </c:pt>
                <c:pt idx="1307">
                  <c:v>Postmates</c:v>
                </c:pt>
                <c:pt idx="1308">
                  <c:v>Rally Health</c:v>
                </c:pt>
                <c:pt idx="1309">
                  <c:v>Reddit</c:v>
                </c:pt>
                <c:pt idx="1310">
                  <c:v>Shopify</c:v>
                </c:pt>
                <c:pt idx="1311">
                  <c:v>Spotify</c:v>
                </c:pt>
                <c:pt idx="1312">
                  <c:v>Spring Health</c:v>
                </c:pt>
                <c:pt idx="1313">
                  <c:v>Squarespace</c:v>
                </c:pt>
                <c:pt idx="1314">
                  <c:v>Travelzoo</c:v>
                </c:pt>
                <c:pt idx="1315">
                  <c:v>Twitter</c:v>
                </c:pt>
                <c:pt idx="1316">
                  <c:v>WorkMarket</c:v>
                </c:pt>
                <c:pt idx="1317">
                  <c:v>Yelp</c:v>
                </c:pt>
                <c:pt idx="1318">
                  <c:v>YouTube</c:v>
                </c:pt>
                <c:pt idx="1319">
                  <c:v>Zillow</c:v>
                </c:pt>
                <c:pt idx="1320">
                  <c:v>Zumper</c:v>
                </c:pt>
                <c:pt idx="1321">
                  <c:v>Enova</c:v>
                </c:pt>
                <c:pt idx="1322">
                  <c:v>Funding Circle</c:v>
                </c:pt>
                <c:pt idx="1323">
                  <c:v>Kabbage</c:v>
                </c:pt>
                <c:pt idx="1324">
                  <c:v>Amazon Games</c:v>
                </c:pt>
                <c:pt idx="1325">
                  <c:v>Roblox</c:v>
                </c:pt>
                <c:pt idx="1326">
                  <c:v>Advantest</c:v>
                </c:pt>
                <c:pt idx="1327">
                  <c:v>Analog Devices</c:v>
                </c:pt>
                <c:pt idx="1328">
                  <c:v>Aruba Networks</c:v>
                </c:pt>
                <c:pt idx="1329">
                  <c:v>Cadence Design Systems</c:v>
                </c:pt>
                <c:pt idx="1330">
                  <c:v>Cirrus Logic</c:v>
                </c:pt>
                <c:pt idx="1331">
                  <c:v>Ericsson</c:v>
                </c:pt>
                <c:pt idx="1332">
                  <c:v>GlobalFoundries</c:v>
                </c:pt>
                <c:pt idx="1333">
                  <c:v>HP Inc.</c:v>
                </c:pt>
                <c:pt idx="1334">
                  <c:v>Infineon Technologies</c:v>
                </c:pt>
                <c:pt idx="1335">
                  <c:v>Itron</c:v>
                </c:pt>
                <c:pt idx="1336">
                  <c:v>Juniper Networks</c:v>
                </c:pt>
                <c:pt idx="1337">
                  <c:v>KLA-Tencor Corporation</c:v>
                </c:pt>
                <c:pt idx="1338">
                  <c:v>Lenovo</c:v>
                </c:pt>
                <c:pt idx="1339">
                  <c:v>Markforged</c:v>
                </c:pt>
                <c:pt idx="1340">
                  <c:v>Molecular Devices</c:v>
                </c:pt>
                <c:pt idx="1341">
                  <c:v>National Instruments</c:v>
                </c:pt>
                <c:pt idx="1342">
                  <c:v>Roku</c:v>
                </c:pt>
                <c:pt idx="1343">
                  <c:v>Seagate Technology</c:v>
                </c:pt>
                <c:pt idx="1344">
                  <c:v>Siemens Energy</c:v>
                </c:pt>
                <c:pt idx="1345">
                  <c:v>Snap Inc.</c:v>
                </c:pt>
                <c:pt idx="1346">
                  <c:v>Texas Instruments</c:v>
                </c:pt>
                <c:pt idx="1347">
                  <c:v>Currencycloud</c:v>
                </c:pt>
                <c:pt idx="1348">
                  <c:v>Gusto</c:v>
                </c:pt>
                <c:pt idx="1349">
                  <c:v>Ingenico Group</c:v>
                </c:pt>
                <c:pt idx="1350">
                  <c:v>MineralTree</c:v>
                </c:pt>
                <c:pt idx="1351">
                  <c:v>Pangea Money Transfer</c:v>
                </c:pt>
                <c:pt idx="1352">
                  <c:v>PayPal</c:v>
                </c:pt>
                <c:pt idx="1353">
                  <c:v>Plastiq</c:v>
                </c:pt>
                <c:pt idx="1354">
                  <c:v>Ramp</c:v>
                </c:pt>
                <c:pt idx="1355">
                  <c:v>Square</c:v>
                </c:pt>
                <c:pt idx="1356">
                  <c:v>Magic Leap</c:v>
                </c:pt>
                <c:pt idx="1357">
                  <c:v>ADT Security Services</c:v>
                </c:pt>
                <c:pt idx="1358">
                  <c:v>Alarm.com</c:v>
                </c:pt>
                <c:pt idx="1359">
                  <c:v>Brivo</c:v>
                </c:pt>
                <c:pt idx="1360">
                  <c:v>Coalfire</c:v>
                </c:pt>
                <c:pt idx="1361">
                  <c:v>CrowdStrike</c:v>
                </c:pt>
                <c:pt idx="1362">
                  <c:v>Entrust</c:v>
                </c:pt>
                <c:pt idx="1363">
                  <c:v>RSA</c:v>
                </c:pt>
                <c:pt idx="1364">
                  <c:v>Trustwave Holdings</c:v>
                </c:pt>
                <c:pt idx="1365">
                  <c:v>Agilysys</c:v>
                </c:pt>
                <c:pt idx="1366">
                  <c:v>Alkami Technology</c:v>
                </c:pt>
                <c:pt idx="1367">
                  <c:v>Alteryx</c:v>
                </c:pt>
                <c:pt idx="1368">
                  <c:v>Amplitude</c:v>
                </c:pt>
                <c:pt idx="1369">
                  <c:v>Anant Corporation</c:v>
                </c:pt>
                <c:pt idx="1370">
                  <c:v>Ansys</c:v>
                </c:pt>
                <c:pt idx="1371">
                  <c:v>AppDynamics</c:v>
                </c:pt>
                <c:pt idx="1372">
                  <c:v>Aquicore</c:v>
                </c:pt>
                <c:pt idx="1373">
                  <c:v>ArisGlobal</c:v>
                </c:pt>
                <c:pt idx="1374">
                  <c:v>Atlassian</c:v>
                </c:pt>
                <c:pt idx="1375">
                  <c:v>Automox</c:v>
                </c:pt>
                <c:pt idx="1376">
                  <c:v>Aware, Inc</c:v>
                </c:pt>
                <c:pt idx="1377">
                  <c:v>Axon</c:v>
                </c:pt>
                <c:pt idx="1378">
                  <c:v>Bentley Systems, Inc.</c:v>
                </c:pt>
                <c:pt idx="1379">
                  <c:v>BigCommerce</c:v>
                </c:pt>
                <c:pt idx="1380">
                  <c:v>Bitdefender</c:v>
                </c:pt>
                <c:pt idx="1381">
                  <c:v>Blackbaud</c:v>
                </c:pt>
                <c:pt idx="1382">
                  <c:v>Bullhorn</c:v>
                </c:pt>
                <c:pt idx="1383">
                  <c:v>CallRail</c:v>
                </c:pt>
                <c:pt idx="1384">
                  <c:v>Canva</c:v>
                </c:pt>
                <c:pt idx="1385">
                  <c:v>CareValidate</c:v>
                </c:pt>
                <c:pt idx="1386">
                  <c:v>CentralSquare Technologies</c:v>
                </c:pt>
                <c:pt idx="1387">
                  <c:v>Ceridian</c:v>
                </c:pt>
                <c:pt idx="1388">
                  <c:v>Citrix</c:v>
                </c:pt>
                <c:pt idx="1389">
                  <c:v>ClearPoint Strategy</c:v>
                </c:pt>
                <c:pt idx="1390">
                  <c:v>Cludo</c:v>
                </c:pt>
                <c:pt idx="1391">
                  <c:v>Collective Health</c:v>
                </c:pt>
                <c:pt idx="1392">
                  <c:v>Collibra</c:v>
                </c:pt>
                <c:pt idx="1393">
                  <c:v>Community Brands</c:v>
                </c:pt>
                <c:pt idx="1394">
                  <c:v>ConsenSys</c:v>
                </c:pt>
                <c:pt idx="1395">
                  <c:v>Conviva</c:v>
                </c:pt>
                <c:pt idx="1396">
                  <c:v>Convoy</c:v>
                </c:pt>
                <c:pt idx="1397">
                  <c:v>Coupa</c:v>
                </c:pt>
                <c:pt idx="1398">
                  <c:v>Dassault Systemes</c:v>
                </c:pt>
                <c:pt idx="1399">
                  <c:v>Detechtion Technologies</c:v>
                </c:pt>
                <c:pt idx="1400">
                  <c:v>Digit</c:v>
                </c:pt>
                <c:pt idx="1401">
                  <c:v>DISCO</c:v>
                </c:pt>
                <c:pt idx="1402">
                  <c:v>Donnelley Financial Solutions</c:v>
                </c:pt>
                <c:pt idx="1403">
                  <c:v>Doximity</c:v>
                </c:pt>
                <c:pt idx="1404">
                  <c:v>DxMinds Technologies Inc</c:v>
                </c:pt>
                <c:pt idx="1405">
                  <c:v>Dynatrace</c:v>
                </c:pt>
                <c:pt idx="1406">
                  <c:v>Ellevation Education</c:v>
                </c:pt>
                <c:pt idx="1407">
                  <c:v>Engrain</c:v>
                </c:pt>
                <c:pt idx="1408">
                  <c:v>ePublishing</c:v>
                </c:pt>
                <c:pt idx="1409">
                  <c:v>Esri</c:v>
                </c:pt>
                <c:pt idx="1410">
                  <c:v>Expeed Software</c:v>
                </c:pt>
                <c:pt idx="1411">
                  <c:v>Fearless</c:v>
                </c:pt>
                <c:pt idx="1412">
                  <c:v>Flexera Software</c:v>
                </c:pt>
                <c:pt idx="1413">
                  <c:v>FreshBooks</c:v>
                </c:pt>
                <c:pt idx="1414">
                  <c:v>Freshworks</c:v>
                </c:pt>
                <c:pt idx="1415">
                  <c:v>Frontline Education</c:v>
                </c:pt>
                <c:pt idx="1416">
                  <c:v>Fusion Risk Management</c:v>
                </c:pt>
                <c:pt idx="1417">
                  <c:v>GlossGenius</c:v>
                </c:pt>
                <c:pt idx="1418">
                  <c:v>Gong</c:v>
                </c:pt>
                <c:pt idx="1419">
                  <c:v>GoodCore Software</c:v>
                </c:pt>
                <c:pt idx="1420">
                  <c:v>Higher Logic</c:v>
                </c:pt>
                <c:pt idx="1421">
                  <c:v>HubSpot, Inc.</c:v>
                </c:pt>
                <c:pt idx="1422">
                  <c:v>Hudl</c:v>
                </c:pt>
                <c:pt idx="1423">
                  <c:v>iCIMS, Inc.</c:v>
                </c:pt>
                <c:pt idx="1424">
                  <c:v>Infor</c:v>
                </c:pt>
                <c:pt idx="1425">
                  <c:v>Informatica</c:v>
                </c:pt>
                <c:pt idx="1426">
                  <c:v>InsightSquared</c:v>
                </c:pt>
                <c:pt idx="1427">
                  <c:v>Instructure</c:v>
                </c:pt>
                <c:pt idx="1428">
                  <c:v>Integrity Software</c:v>
                </c:pt>
                <c:pt idx="1429">
                  <c:v>Intellimize</c:v>
                </c:pt>
                <c:pt idx="1430">
                  <c:v>Intuit, Inc</c:v>
                </c:pt>
                <c:pt idx="1431">
                  <c:v>JHC Systems</c:v>
                </c:pt>
                <c:pt idx="1432">
                  <c:v>Juice Analytics</c:v>
                </c:pt>
                <c:pt idx="1433">
                  <c:v>Kajabi</c:v>
                </c:pt>
                <c:pt idx="1434">
                  <c:v>Khoros</c:v>
                </c:pt>
                <c:pt idx="1435">
                  <c:v>LevaData</c:v>
                </c:pt>
                <c:pt idx="1436">
                  <c:v>Lionbridge</c:v>
                </c:pt>
                <c:pt idx="1437">
                  <c:v>Lithero</c:v>
                </c:pt>
                <c:pt idx="1438">
                  <c:v>Mad Mobile</c:v>
                </c:pt>
                <c:pt idx="1439">
                  <c:v>Maestro</c:v>
                </c:pt>
                <c:pt idx="1440">
                  <c:v>Mapbox</c:v>
                </c:pt>
                <c:pt idx="1441">
                  <c:v>MaritzCX</c:v>
                </c:pt>
                <c:pt idx="1442">
                  <c:v>Medallia</c:v>
                </c:pt>
                <c:pt idx="1443">
                  <c:v>Microsoft</c:v>
                </c:pt>
                <c:pt idx="1444">
                  <c:v>MicroStrategy</c:v>
                </c:pt>
                <c:pt idx="1445">
                  <c:v>MobileIron</c:v>
                </c:pt>
                <c:pt idx="1446">
                  <c:v>Mode Mobile</c:v>
                </c:pt>
                <c:pt idx="1447">
                  <c:v>MongoDB, Inc.</c:v>
                </c:pt>
                <c:pt idx="1448">
                  <c:v>Motus LLC</c:v>
                </c:pt>
                <c:pt idx="1449">
                  <c:v>Netskope</c:v>
                </c:pt>
                <c:pt idx="1450">
                  <c:v>NetSuite Inc.</c:v>
                </c:pt>
                <c:pt idx="1451">
                  <c:v>New Relic</c:v>
                </c:pt>
                <c:pt idx="1452">
                  <c:v>Nextech</c:v>
                </c:pt>
                <c:pt idx="1453">
                  <c:v>NextGen Healthcare</c:v>
                </c:pt>
                <c:pt idx="1454">
                  <c:v>Nutanix</c:v>
                </c:pt>
                <c:pt idx="1455">
                  <c:v>OfferFit</c:v>
                </c:pt>
                <c:pt idx="1456">
                  <c:v>Palantir</c:v>
                </c:pt>
                <c:pt idx="1457">
                  <c:v>PandaDoc</c:v>
                </c:pt>
                <c:pt idx="1458">
                  <c:v>panOpen</c:v>
                </c:pt>
                <c:pt idx="1459">
                  <c:v>Panopto, Inc.</c:v>
                </c:pt>
                <c:pt idx="1460">
                  <c:v>Patron Technology</c:v>
                </c:pt>
                <c:pt idx="1461">
                  <c:v>Paylocity</c:v>
                </c:pt>
                <c:pt idx="1462">
                  <c:v>Pear Therapeutics</c:v>
                </c:pt>
                <c:pt idx="1463">
                  <c:v>Persistent Systems</c:v>
                </c:pt>
                <c:pt idx="1464">
                  <c:v>Pexip</c:v>
                </c:pt>
                <c:pt idx="1465">
                  <c:v>PhotoShelter</c:v>
                </c:pt>
                <c:pt idx="1466">
                  <c:v>Praxent</c:v>
                </c:pt>
                <c:pt idx="1467">
                  <c:v>Privitar Ltd</c:v>
                </c:pt>
                <c:pt idx="1468">
                  <c:v>Procore Technologies</c:v>
                </c:pt>
                <c:pt idx="1469">
                  <c:v>Qualtrics</c:v>
                </c:pt>
                <c:pt idx="1470">
                  <c:v>Rangle.io</c:v>
                </c:pt>
                <c:pt idx="1471">
                  <c:v>Red Hat</c:v>
                </c:pt>
                <c:pt idx="1472">
                  <c:v>Rosetta Stone</c:v>
                </c:pt>
                <c:pt idx="1473">
                  <c:v>Safety Labs Inc</c:v>
                </c:pt>
                <c:pt idx="1474">
                  <c:v>Sage</c:v>
                </c:pt>
                <c:pt idx="1475">
                  <c:v>SAP</c:v>
                </c:pt>
                <c:pt idx="1476">
                  <c:v>SAS</c:v>
                </c:pt>
                <c:pt idx="1477">
                  <c:v>Screencastify</c:v>
                </c:pt>
                <c:pt idx="1478">
                  <c:v>ServiceTitan</c:v>
                </c:pt>
                <c:pt idx="1479">
                  <c:v>Siemens Digital Industries Software</c:v>
                </c:pt>
                <c:pt idx="1480">
                  <c:v>Signzy Technology Private Limited</c:v>
                </c:pt>
                <c:pt idx="1481">
                  <c:v>SmartBear Software</c:v>
                </c:pt>
                <c:pt idx="1482">
                  <c:v>Splunk</c:v>
                </c:pt>
                <c:pt idx="1483">
                  <c:v>Storable</c:v>
                </c:pt>
                <c:pt idx="1484">
                  <c:v>Tableau Software</c:v>
                </c:pt>
                <c:pt idx="1485">
                  <c:v>Taboola</c:v>
                </c:pt>
                <c:pt idx="1486">
                  <c:v>Talkdesk</c:v>
                </c:pt>
                <c:pt idx="1487">
                  <c:v>TIBCO Software</c:v>
                </c:pt>
                <c:pt idx="1488">
                  <c:v>Triton Digital</c:v>
                </c:pt>
                <c:pt idx="1489">
                  <c:v>Veeva Systems</c:v>
                </c:pt>
                <c:pt idx="1490">
                  <c:v>VMware</c:v>
                </c:pt>
                <c:pt idx="1491">
                  <c:v>WGU Labs</c:v>
                </c:pt>
                <c:pt idx="1492">
                  <c:v>Workday</c:v>
                </c:pt>
                <c:pt idx="1493">
                  <c:v>WorkJam</c:v>
                </c:pt>
                <c:pt idx="1494">
                  <c:v>Wrike, Inc.</c:v>
                </c:pt>
                <c:pt idx="1495">
                  <c:v>Xactly Corporation</c:v>
                </c:pt>
                <c:pt idx="1496">
                  <c:v>Xandr</c:v>
                </c:pt>
                <c:pt idx="1497">
                  <c:v>Zapier</c:v>
                </c:pt>
                <c:pt idx="1498">
                  <c:v> Charter Communications</c:v>
                </c:pt>
                <c:pt idx="1499">
                  <c:v>Asurion</c:v>
                </c:pt>
                <c:pt idx="1500">
                  <c:v>AT&amp;T</c:v>
                </c:pt>
                <c:pt idx="1501">
                  <c:v>Ciena</c:v>
                </c:pt>
                <c:pt idx="1502">
                  <c:v>Comcast</c:v>
                </c:pt>
                <c:pt idx="1503">
                  <c:v>Cox</c:v>
                </c:pt>
                <c:pt idx="1504">
                  <c:v>G Fiber</c:v>
                </c:pt>
                <c:pt idx="1505">
                  <c:v>Hughes Network Systems</c:v>
                </c:pt>
                <c:pt idx="1506">
                  <c:v>Qualcomm Incorporated</c:v>
                </c:pt>
                <c:pt idx="1507">
                  <c:v>RingCentral, Inc.</c:v>
                </c:pt>
                <c:pt idx="1508">
                  <c:v>Telnyx</c:v>
                </c:pt>
                <c:pt idx="1509">
                  <c:v>Viettel Group</c:v>
                </c:pt>
                <c:pt idx="1510">
                  <c:v>Zara</c:v>
                </c:pt>
                <c:pt idx="1511">
                  <c:v>FlixBus</c:v>
                </c:pt>
                <c:pt idx="1512">
                  <c:v>UPS</c:v>
                </c:pt>
                <c:pt idx="1513">
                  <c:v>CSX Corporation</c:v>
                </c:pt>
                <c:pt idx="1514">
                  <c:v>Dematic</c:v>
                </c:pt>
                <c:pt idx="1515">
                  <c:v>Echo Global Logistics</c:v>
                </c:pt>
                <c:pt idx="1516">
                  <c:v>Redwood Logistics</c:v>
                </c:pt>
                <c:pt idx="1517">
                  <c:v>Transplace</c:v>
                </c:pt>
                <c:pt idx="1518">
                  <c:v>UniGroup</c:v>
                </c:pt>
                <c:pt idx="1519">
                  <c:v>American Airlines</c:v>
                </c:pt>
                <c:pt idx="1520">
                  <c:v>Southwest Airlines</c:v>
                </c:pt>
                <c:pt idx="1521">
                  <c:v>United Airlines</c:v>
                </c:pt>
                <c:pt idx="1522">
                  <c:v>Amtrak</c:v>
                </c:pt>
                <c:pt idx="1523">
                  <c:v>BNSF Logistics</c:v>
                </c:pt>
                <c:pt idx="1524">
                  <c:v>Kansas City Southern</c:v>
                </c:pt>
                <c:pt idx="1525">
                  <c:v>Avis Budget Group, Inc.</c:v>
                </c:pt>
                <c:pt idx="1526">
                  <c:v>Enterprise Holdings</c:v>
                </c:pt>
                <c:pt idx="1527">
                  <c:v>Hertz Global Holdings, Inc.</c:v>
                </c:pt>
                <c:pt idx="1528">
                  <c:v>ISO New England</c:v>
                </c:pt>
                <c:pt idx="1529">
                  <c:v>Equinox</c:v>
                </c:pt>
                <c:pt idx="1530">
                  <c:v>THE WELL</c:v>
                </c:pt>
                <c:pt idx="1531">
                  <c:v>C&amp;S Wholesale Grocers</c:v>
                </c:pt>
                <c:pt idx="1532">
                  <c:v>Martine's Wines</c:v>
                </c:pt>
                <c:pt idx="1533">
                  <c:v>Sonepar</c:v>
                </c:pt>
                <c:pt idx="1534">
                  <c:v>Sonepar USA</c:v>
                </c:pt>
                <c:pt idx="1535">
                  <c:v>Worldwide Produce</c:v>
                </c:pt>
                <c:pt idx="1536">
                  <c:v>Daggerwing Group Inc.</c:v>
                </c:pt>
                <c:pt idx="1537">
                  <c:v>KBS</c:v>
                </c:pt>
                <c:pt idx="1538">
                  <c:v>Wilson Dow Group</c:v>
                </c:pt>
                <c:pt idx="1539">
                  <c:v>Compass Group PLC</c:v>
                </c:pt>
                <c:pt idx="1540">
                  <c:v>Hays PLC</c:v>
                </c:pt>
                <c:pt idx="1541">
                  <c:v>S.i. Systems</c:v>
                </c:pt>
                <c:pt idx="1542">
                  <c:v>Vectrus</c:v>
                </c:pt>
                <c:pt idx="1543">
                  <c:v>Scentsy</c:v>
                </c:pt>
                <c:pt idx="1544">
                  <c:v>Yankee Candle</c:v>
                </c:pt>
                <c:pt idx="1545">
                  <c:v>Weill Cornell Medicine</c:v>
                </c:pt>
                <c:pt idx="1546">
                  <c:v>Round Rock ISD</c:v>
                </c:pt>
                <c:pt idx="1547">
                  <c:v>Austin Independent School District</c:v>
                </c:pt>
                <c:pt idx="1548">
                  <c:v>Bain Capital</c:v>
                </c:pt>
                <c:pt idx="1549">
                  <c:v>KKR &amp; Co. LP</c:v>
                </c:pt>
                <c:pt idx="1550">
                  <c:v>Nationwide Building Society</c:v>
                </c:pt>
                <c:pt idx="1551">
                  <c:v>Carbon Health</c:v>
                </c:pt>
                <c:pt idx="1552">
                  <c:v>Nemours</c:v>
                </c:pt>
                <c:pt idx="1553">
                  <c:v>ProMedica</c:v>
                </c:pt>
                <c:pt idx="1554">
                  <c:v>Trinity Health System</c:v>
                </c:pt>
                <c:pt idx="1555">
                  <c:v>University Hospitals</c:v>
                </c:pt>
                <c:pt idx="1556">
                  <c:v>NxStage Medical, Inc.</c:v>
                </c:pt>
                <c:pt idx="1557">
                  <c:v>Intercontinental Hotels Group</c:v>
                </c:pt>
                <c:pt idx="1558">
                  <c:v>Waffle House</c:v>
                </c:pt>
                <c:pt idx="1559">
                  <c:v>Whataburger</c:v>
                </c:pt>
                <c:pt idx="1560">
                  <c:v>Pella Windows and Doors</c:v>
                </c:pt>
                <c:pt idx="1561">
                  <c:v>American Bridge Company</c:v>
                </c:pt>
                <c:pt idx="1562">
                  <c:v>Black &amp; Veatch</c:v>
                </c:pt>
                <c:pt idx="1563">
                  <c:v>Bhel</c:v>
                </c:pt>
                <c:pt idx="1564">
                  <c:v>Macy's Technology</c:v>
                </c:pt>
                <c:pt idx="1565">
                  <c:v>Wisetech Global</c:v>
                </c:pt>
                <c:pt idx="1566">
                  <c:v>Yext</c:v>
                </c:pt>
                <c:pt idx="1567">
                  <c:v>Matrix Absence Management, Inc.</c:v>
                </c:pt>
                <c:pt idx="1568">
                  <c:v>Elevance Health</c:v>
                </c:pt>
                <c:pt idx="1569">
                  <c:v>Auto-Owners Insurance</c:v>
                </c:pt>
                <c:pt idx="1570">
                  <c:v>Hapag-Lloyd</c:v>
                </c:pt>
                <c:pt idx="1571">
                  <c:v>BASF</c:v>
                </c:pt>
                <c:pt idx="1572">
                  <c:v>Alpha Natural Resources</c:v>
                </c:pt>
                <c:pt idx="1573">
                  <c:v>Barrick Gold Corporation</c:v>
                </c:pt>
                <c:pt idx="1574">
                  <c:v>BP</c:v>
                </c:pt>
                <c:pt idx="1575">
                  <c:v>Halliburton</c:v>
                </c:pt>
                <c:pt idx="1576">
                  <c:v>National Oilwell Varco, Inc.</c:v>
                </c:pt>
                <c:pt idx="1577">
                  <c:v>Silicon Valley Employers Forum</c:v>
                </c:pt>
                <c:pt idx="1578">
                  <c:v>SPEEA</c:v>
                </c:pt>
                <c:pt idx="1579">
                  <c:v>AmerisourceBergen</c:v>
                </c:pt>
                <c:pt idx="1580">
                  <c:v>Transwestern</c:v>
                </c:pt>
                <c:pt idx="1581">
                  <c:v>Trader JoeÕs</c:v>
                </c:pt>
                <c:pt idx="1582">
                  <c:v>Harrods</c:v>
                </c:pt>
                <c:pt idx="1583">
                  <c:v>Tractor Supply Company</c:v>
                </c:pt>
                <c:pt idx="1584">
                  <c:v>American Eagle Outfitters</c:v>
                </c:pt>
                <c:pt idx="1585">
                  <c:v>LVMH</c:v>
                </c:pt>
                <c:pt idx="1586">
                  <c:v>Steve Madden</c:v>
                </c:pt>
                <c:pt idx="1587">
                  <c:v>Food Lion</c:v>
                </c:pt>
                <c:pt idx="1588">
                  <c:v>Bright Horizons</c:v>
                </c:pt>
                <c:pt idx="1589">
                  <c:v>Talent Inc.</c:v>
                </c:pt>
                <c:pt idx="1590">
                  <c:v>SHI International Corp.</c:v>
                </c:pt>
                <c:pt idx="1591">
                  <c:v>Vistaprint</c:v>
                </c:pt>
                <c:pt idx="1592">
                  <c:v>Fujifilm Global</c:v>
                </c:pt>
                <c:pt idx="1593">
                  <c:v>PlayStation</c:v>
                </c:pt>
                <c:pt idx="1594">
                  <c:v>Druva</c:v>
                </c:pt>
                <c:pt idx="1595">
                  <c:v>SurveyGizmo</c:v>
                </c:pt>
                <c:pt idx="1596">
                  <c:v>Xero</c:v>
                </c:pt>
                <c:pt idx="1597">
                  <c:v>Fedex Supply Chain</c:v>
                </c:pt>
                <c:pt idx="1598">
                  <c:v>Schneider National</c:v>
                </c:pt>
                <c:pt idx="1599">
                  <c:v>HD Supply</c:v>
                </c:pt>
                <c:pt idx="1600">
                  <c:v>Merrimac Industrial Sales</c:v>
                </c:pt>
              </c:strCache>
            </c:strRef>
          </c:xVal>
          <c:yVal>
            <c:numRef>
              <c:f>'Q3'!$B$5:$B$1605</c:f>
              <c:numCache>
                <c:formatCode>General</c:formatCode>
                <c:ptCount val="1601"/>
                <c:pt idx="0">
                  <c:v>24</c:v>
                </c:pt>
                <c:pt idx="1">
                  <c:v>17.5</c:v>
                </c:pt>
                <c:pt idx="2">
                  <c:v>26</c:v>
                </c:pt>
                <c:pt idx="3">
                  <c:v>36</c:v>
                </c:pt>
                <c:pt idx="4">
                  <c:v>12</c:v>
                </c:pt>
                <c:pt idx="5">
                  <c:v>51.5</c:v>
                </c:pt>
                <c:pt idx="6">
                  <c:v>33</c:v>
                </c:pt>
                <c:pt idx="7">
                  <c:v>20</c:v>
                </c:pt>
                <c:pt idx="8">
                  <c:v>32</c:v>
                </c:pt>
                <c:pt idx="9">
                  <c:v>29</c:v>
                </c:pt>
                <c:pt idx="10">
                  <c:v>24</c:v>
                </c:pt>
                <c:pt idx="11">
                  <c:v>24</c:v>
                </c:pt>
                <c:pt idx="12">
                  <c:v>19.5</c:v>
                </c:pt>
                <c:pt idx="13">
                  <c:v>30</c:v>
                </c:pt>
                <c:pt idx="14">
                  <c:v>39</c:v>
                </c:pt>
                <c:pt idx="15">
                  <c:v>24</c:v>
                </c:pt>
                <c:pt idx="16">
                  <c:v>24</c:v>
                </c:pt>
                <c:pt idx="17">
                  <c:v>18</c:v>
                </c:pt>
                <c:pt idx="18">
                  <c:v>16</c:v>
                </c:pt>
                <c:pt idx="19">
                  <c:v>25</c:v>
                </c:pt>
                <c:pt idx="20">
                  <c:v>26</c:v>
                </c:pt>
                <c:pt idx="21">
                  <c:v>21</c:v>
                </c:pt>
                <c:pt idx="22">
                  <c:v>38</c:v>
                </c:pt>
                <c:pt idx="23">
                  <c:v>62</c:v>
                </c:pt>
                <c:pt idx="24">
                  <c:v>24</c:v>
                </c:pt>
                <c:pt idx="25">
                  <c:v>39</c:v>
                </c:pt>
                <c:pt idx="26">
                  <c:v>41</c:v>
                </c:pt>
                <c:pt idx="27">
                  <c:v>21</c:v>
                </c:pt>
                <c:pt idx="28">
                  <c:v>21</c:v>
                </c:pt>
                <c:pt idx="29">
                  <c:v>26</c:v>
                </c:pt>
                <c:pt idx="30">
                  <c:v>48</c:v>
                </c:pt>
                <c:pt idx="31">
                  <c:v>72</c:v>
                </c:pt>
                <c:pt idx="32">
                  <c:v>36</c:v>
                </c:pt>
                <c:pt idx="33">
                  <c:v>30</c:v>
                </c:pt>
                <c:pt idx="34">
                  <c:v>40</c:v>
                </c:pt>
                <c:pt idx="35">
                  <c:v>46</c:v>
                </c:pt>
                <c:pt idx="36">
                  <c:v>14</c:v>
                </c:pt>
                <c:pt idx="37">
                  <c:v>51</c:v>
                </c:pt>
                <c:pt idx="38">
                  <c:v>32</c:v>
                </c:pt>
                <c:pt idx="39">
                  <c:v>30</c:v>
                </c:pt>
                <c:pt idx="40">
                  <c:v>80</c:v>
                </c:pt>
                <c:pt idx="41">
                  <c:v>30</c:v>
                </c:pt>
                <c:pt idx="42">
                  <c:v>3</c:v>
                </c:pt>
                <c:pt idx="43">
                  <c:v>17.5</c:v>
                </c:pt>
                <c:pt idx="44">
                  <c:v>10.5</c:v>
                </c:pt>
                <c:pt idx="45">
                  <c:v>21.5</c:v>
                </c:pt>
                <c:pt idx="46">
                  <c:v>26</c:v>
                </c:pt>
                <c:pt idx="47">
                  <c:v>153</c:v>
                </c:pt>
                <c:pt idx="48">
                  <c:v>19</c:v>
                </c:pt>
                <c:pt idx="49">
                  <c:v>38</c:v>
                </c:pt>
                <c:pt idx="50">
                  <c:v>33</c:v>
                </c:pt>
                <c:pt idx="51">
                  <c:v>30</c:v>
                </c:pt>
                <c:pt idx="52">
                  <c:v>16</c:v>
                </c:pt>
                <c:pt idx="53">
                  <c:v>20</c:v>
                </c:pt>
                <c:pt idx="54">
                  <c:v>11</c:v>
                </c:pt>
                <c:pt idx="55">
                  <c:v>14.5</c:v>
                </c:pt>
                <c:pt idx="56">
                  <c:v>20</c:v>
                </c:pt>
                <c:pt idx="57">
                  <c:v>36</c:v>
                </c:pt>
                <c:pt idx="58">
                  <c:v>7.5</c:v>
                </c:pt>
                <c:pt idx="59">
                  <c:v>12</c:v>
                </c:pt>
                <c:pt idx="60">
                  <c:v>28</c:v>
                </c:pt>
                <c:pt idx="61">
                  <c:v>41</c:v>
                </c:pt>
                <c:pt idx="62">
                  <c:v>12</c:v>
                </c:pt>
                <c:pt idx="63">
                  <c:v>18</c:v>
                </c:pt>
                <c:pt idx="64">
                  <c:v>10</c:v>
                </c:pt>
                <c:pt idx="65">
                  <c:v>18</c:v>
                </c:pt>
                <c:pt idx="66">
                  <c:v>15</c:v>
                </c:pt>
                <c:pt idx="67">
                  <c:v>8.5</c:v>
                </c:pt>
                <c:pt idx="68">
                  <c:v>16</c:v>
                </c:pt>
                <c:pt idx="69">
                  <c:v>24</c:v>
                </c:pt>
                <c:pt idx="70">
                  <c:v>29</c:v>
                </c:pt>
                <c:pt idx="71">
                  <c:v>34</c:v>
                </c:pt>
                <c:pt idx="72">
                  <c:v>50</c:v>
                </c:pt>
                <c:pt idx="73">
                  <c:v>12</c:v>
                </c:pt>
                <c:pt idx="74">
                  <c:v>19</c:v>
                </c:pt>
                <c:pt idx="75">
                  <c:v>18</c:v>
                </c:pt>
                <c:pt idx="76">
                  <c:v>30</c:v>
                </c:pt>
                <c:pt idx="77">
                  <c:v>66</c:v>
                </c:pt>
                <c:pt idx="78">
                  <c:v>42</c:v>
                </c:pt>
                <c:pt idx="79">
                  <c:v>21.5</c:v>
                </c:pt>
                <c:pt idx="80">
                  <c:v>48</c:v>
                </c:pt>
                <c:pt idx="81">
                  <c:v>68</c:v>
                </c:pt>
                <c:pt idx="82">
                  <c:v>28</c:v>
                </c:pt>
                <c:pt idx="83">
                  <c:v>49</c:v>
                </c:pt>
                <c:pt idx="84">
                  <c:v>20</c:v>
                </c:pt>
                <c:pt idx="85">
                  <c:v>13.5</c:v>
                </c:pt>
                <c:pt idx="86">
                  <c:v>12</c:v>
                </c:pt>
                <c:pt idx="87">
                  <c:v>18</c:v>
                </c:pt>
                <c:pt idx="88">
                  <c:v>13</c:v>
                </c:pt>
                <c:pt idx="89">
                  <c:v>24</c:v>
                </c:pt>
                <c:pt idx="90">
                  <c:v>16</c:v>
                </c:pt>
                <c:pt idx="91">
                  <c:v>18</c:v>
                </c:pt>
                <c:pt idx="92">
                  <c:v>30</c:v>
                </c:pt>
                <c:pt idx="93">
                  <c:v>33</c:v>
                </c:pt>
                <c:pt idx="94">
                  <c:v>18</c:v>
                </c:pt>
                <c:pt idx="95">
                  <c:v>32</c:v>
                </c:pt>
                <c:pt idx="96">
                  <c:v>24</c:v>
                </c:pt>
                <c:pt idx="97">
                  <c:v>18</c:v>
                </c:pt>
                <c:pt idx="98">
                  <c:v>20</c:v>
                </c:pt>
                <c:pt idx="99">
                  <c:v>24.5</c:v>
                </c:pt>
                <c:pt idx="100">
                  <c:v>37</c:v>
                </c:pt>
                <c:pt idx="101">
                  <c:v>36</c:v>
                </c:pt>
                <c:pt idx="102">
                  <c:v>43</c:v>
                </c:pt>
                <c:pt idx="103">
                  <c:v>22</c:v>
                </c:pt>
                <c:pt idx="104">
                  <c:v>26</c:v>
                </c:pt>
                <c:pt idx="105">
                  <c:v>20</c:v>
                </c:pt>
                <c:pt idx="106">
                  <c:v>25.5</c:v>
                </c:pt>
                <c:pt idx="107">
                  <c:v>24</c:v>
                </c:pt>
                <c:pt idx="108">
                  <c:v>68</c:v>
                </c:pt>
                <c:pt idx="109">
                  <c:v>25</c:v>
                </c:pt>
                <c:pt idx="110">
                  <c:v>20</c:v>
                </c:pt>
                <c:pt idx="111">
                  <c:v>11</c:v>
                </c:pt>
                <c:pt idx="112">
                  <c:v>18</c:v>
                </c:pt>
                <c:pt idx="113">
                  <c:v>45</c:v>
                </c:pt>
                <c:pt idx="114">
                  <c:v>44</c:v>
                </c:pt>
                <c:pt idx="115">
                  <c:v>18</c:v>
                </c:pt>
                <c:pt idx="116">
                  <c:v>22</c:v>
                </c:pt>
                <c:pt idx="117">
                  <c:v>15</c:v>
                </c:pt>
                <c:pt idx="118">
                  <c:v>15.5</c:v>
                </c:pt>
                <c:pt idx="119">
                  <c:v>12</c:v>
                </c:pt>
                <c:pt idx="120">
                  <c:v>16</c:v>
                </c:pt>
                <c:pt idx="121">
                  <c:v>12</c:v>
                </c:pt>
                <c:pt idx="122">
                  <c:v>11.5</c:v>
                </c:pt>
                <c:pt idx="123">
                  <c:v>12</c:v>
                </c:pt>
                <c:pt idx="124">
                  <c:v>10</c:v>
                </c:pt>
                <c:pt idx="125">
                  <c:v>6</c:v>
                </c:pt>
                <c:pt idx="126">
                  <c:v>24</c:v>
                </c:pt>
                <c:pt idx="127">
                  <c:v>14</c:v>
                </c:pt>
                <c:pt idx="128">
                  <c:v>18</c:v>
                </c:pt>
                <c:pt idx="129">
                  <c:v>75</c:v>
                </c:pt>
                <c:pt idx="130">
                  <c:v>16</c:v>
                </c:pt>
                <c:pt idx="131">
                  <c:v>24</c:v>
                </c:pt>
                <c:pt idx="132">
                  <c:v>53</c:v>
                </c:pt>
                <c:pt idx="133">
                  <c:v>21</c:v>
                </c:pt>
                <c:pt idx="134">
                  <c:v>8</c:v>
                </c:pt>
                <c:pt idx="135">
                  <c:v>10</c:v>
                </c:pt>
                <c:pt idx="136">
                  <c:v>15</c:v>
                </c:pt>
                <c:pt idx="137">
                  <c:v>30</c:v>
                </c:pt>
                <c:pt idx="138">
                  <c:v>12</c:v>
                </c:pt>
                <c:pt idx="139">
                  <c:v>8</c:v>
                </c:pt>
                <c:pt idx="140">
                  <c:v>15</c:v>
                </c:pt>
                <c:pt idx="141">
                  <c:v>16</c:v>
                </c:pt>
                <c:pt idx="142">
                  <c:v>28</c:v>
                </c:pt>
                <c:pt idx="143">
                  <c:v>18</c:v>
                </c:pt>
                <c:pt idx="144">
                  <c:v>12</c:v>
                </c:pt>
                <c:pt idx="145">
                  <c:v>21</c:v>
                </c:pt>
                <c:pt idx="146">
                  <c:v>24</c:v>
                </c:pt>
                <c:pt idx="147">
                  <c:v>21</c:v>
                </c:pt>
                <c:pt idx="148">
                  <c:v>67.5</c:v>
                </c:pt>
                <c:pt idx="149">
                  <c:v>41</c:v>
                </c:pt>
                <c:pt idx="150">
                  <c:v>46</c:v>
                </c:pt>
                <c:pt idx="151">
                  <c:v>23</c:v>
                </c:pt>
                <c:pt idx="152">
                  <c:v>22</c:v>
                </c:pt>
                <c:pt idx="153">
                  <c:v>22</c:v>
                </c:pt>
                <c:pt idx="154">
                  <c:v>28</c:v>
                </c:pt>
                <c:pt idx="155">
                  <c:v>15</c:v>
                </c:pt>
                <c:pt idx="156">
                  <c:v>14</c:v>
                </c:pt>
                <c:pt idx="157">
                  <c:v>18</c:v>
                </c:pt>
                <c:pt idx="158">
                  <c:v>6</c:v>
                </c:pt>
                <c:pt idx="159">
                  <c:v>18</c:v>
                </c:pt>
                <c:pt idx="160">
                  <c:v>24</c:v>
                </c:pt>
                <c:pt idx="161">
                  <c:v>15</c:v>
                </c:pt>
                <c:pt idx="162">
                  <c:v>14</c:v>
                </c:pt>
                <c:pt idx="163">
                  <c:v>18</c:v>
                </c:pt>
                <c:pt idx="164">
                  <c:v>41</c:v>
                </c:pt>
                <c:pt idx="165">
                  <c:v>34</c:v>
                </c:pt>
                <c:pt idx="166">
                  <c:v>17</c:v>
                </c:pt>
                <c:pt idx="167">
                  <c:v>16</c:v>
                </c:pt>
                <c:pt idx="168">
                  <c:v>20</c:v>
                </c:pt>
                <c:pt idx="169">
                  <c:v>28</c:v>
                </c:pt>
                <c:pt idx="170">
                  <c:v>15.5</c:v>
                </c:pt>
                <c:pt idx="171">
                  <c:v>15</c:v>
                </c:pt>
                <c:pt idx="172">
                  <c:v>24</c:v>
                </c:pt>
                <c:pt idx="173">
                  <c:v>22</c:v>
                </c:pt>
                <c:pt idx="174">
                  <c:v>12</c:v>
                </c:pt>
                <c:pt idx="175">
                  <c:v>46</c:v>
                </c:pt>
                <c:pt idx="176">
                  <c:v>23</c:v>
                </c:pt>
                <c:pt idx="177">
                  <c:v>17</c:v>
                </c:pt>
                <c:pt idx="178">
                  <c:v>14</c:v>
                </c:pt>
                <c:pt idx="179">
                  <c:v>18</c:v>
                </c:pt>
                <c:pt idx="180">
                  <c:v>24</c:v>
                </c:pt>
                <c:pt idx="181">
                  <c:v>12</c:v>
                </c:pt>
                <c:pt idx="182">
                  <c:v>8.5</c:v>
                </c:pt>
                <c:pt idx="183">
                  <c:v>9</c:v>
                </c:pt>
                <c:pt idx="184">
                  <c:v>26</c:v>
                </c:pt>
                <c:pt idx="185">
                  <c:v>22</c:v>
                </c:pt>
                <c:pt idx="186">
                  <c:v>12</c:v>
                </c:pt>
                <c:pt idx="187">
                  <c:v>24</c:v>
                </c:pt>
                <c:pt idx="188">
                  <c:v>63</c:v>
                </c:pt>
                <c:pt idx="189">
                  <c:v>44</c:v>
                </c:pt>
                <c:pt idx="190">
                  <c:v>40.5</c:v>
                </c:pt>
                <c:pt idx="191">
                  <c:v>16</c:v>
                </c:pt>
                <c:pt idx="192">
                  <c:v>54</c:v>
                </c:pt>
                <c:pt idx="193">
                  <c:v>24</c:v>
                </c:pt>
                <c:pt idx="194">
                  <c:v>19</c:v>
                </c:pt>
                <c:pt idx="195">
                  <c:v>18</c:v>
                </c:pt>
                <c:pt idx="196">
                  <c:v>18</c:v>
                </c:pt>
                <c:pt idx="197">
                  <c:v>18</c:v>
                </c:pt>
                <c:pt idx="198">
                  <c:v>16.5</c:v>
                </c:pt>
                <c:pt idx="199">
                  <c:v>16</c:v>
                </c:pt>
                <c:pt idx="200">
                  <c:v>12</c:v>
                </c:pt>
                <c:pt idx="201">
                  <c:v>8.5</c:v>
                </c:pt>
                <c:pt idx="202">
                  <c:v>18</c:v>
                </c:pt>
                <c:pt idx="203">
                  <c:v>12</c:v>
                </c:pt>
                <c:pt idx="204">
                  <c:v>16</c:v>
                </c:pt>
                <c:pt idx="205">
                  <c:v>32</c:v>
                </c:pt>
                <c:pt idx="206">
                  <c:v>20</c:v>
                </c:pt>
                <c:pt idx="207">
                  <c:v>58</c:v>
                </c:pt>
                <c:pt idx="208">
                  <c:v>29</c:v>
                </c:pt>
                <c:pt idx="209">
                  <c:v>18</c:v>
                </c:pt>
                <c:pt idx="210">
                  <c:v>23</c:v>
                </c:pt>
                <c:pt idx="211">
                  <c:v>26</c:v>
                </c:pt>
                <c:pt idx="212">
                  <c:v>31</c:v>
                </c:pt>
                <c:pt idx="213">
                  <c:v>24</c:v>
                </c:pt>
                <c:pt idx="214">
                  <c:v>32</c:v>
                </c:pt>
                <c:pt idx="215">
                  <c:v>42</c:v>
                </c:pt>
                <c:pt idx="216">
                  <c:v>32</c:v>
                </c:pt>
                <c:pt idx="217">
                  <c:v>36</c:v>
                </c:pt>
                <c:pt idx="218">
                  <c:v>36</c:v>
                </c:pt>
                <c:pt idx="219">
                  <c:v>36</c:v>
                </c:pt>
                <c:pt idx="220">
                  <c:v>12</c:v>
                </c:pt>
                <c:pt idx="221">
                  <c:v>17</c:v>
                </c:pt>
                <c:pt idx="222">
                  <c:v>8</c:v>
                </c:pt>
                <c:pt idx="223">
                  <c:v>30</c:v>
                </c:pt>
                <c:pt idx="224">
                  <c:v>44</c:v>
                </c:pt>
                <c:pt idx="225">
                  <c:v>24</c:v>
                </c:pt>
                <c:pt idx="226">
                  <c:v>15</c:v>
                </c:pt>
                <c:pt idx="227">
                  <c:v>24</c:v>
                </c:pt>
                <c:pt idx="228">
                  <c:v>14</c:v>
                </c:pt>
                <c:pt idx="229">
                  <c:v>24</c:v>
                </c:pt>
                <c:pt idx="230">
                  <c:v>27.5</c:v>
                </c:pt>
                <c:pt idx="231">
                  <c:v>20</c:v>
                </c:pt>
                <c:pt idx="232">
                  <c:v>31</c:v>
                </c:pt>
                <c:pt idx="233">
                  <c:v>13</c:v>
                </c:pt>
                <c:pt idx="234">
                  <c:v>21</c:v>
                </c:pt>
                <c:pt idx="235">
                  <c:v>24</c:v>
                </c:pt>
                <c:pt idx="236">
                  <c:v>29</c:v>
                </c:pt>
                <c:pt idx="237">
                  <c:v>48</c:v>
                </c:pt>
                <c:pt idx="238">
                  <c:v>28</c:v>
                </c:pt>
                <c:pt idx="239">
                  <c:v>6</c:v>
                </c:pt>
                <c:pt idx="240">
                  <c:v>15</c:v>
                </c:pt>
                <c:pt idx="241">
                  <c:v>20</c:v>
                </c:pt>
                <c:pt idx="242">
                  <c:v>44</c:v>
                </c:pt>
                <c:pt idx="243">
                  <c:v>32</c:v>
                </c:pt>
                <c:pt idx="244">
                  <c:v>32</c:v>
                </c:pt>
                <c:pt idx="245">
                  <c:v>78</c:v>
                </c:pt>
                <c:pt idx="246">
                  <c:v>22</c:v>
                </c:pt>
                <c:pt idx="247">
                  <c:v>26</c:v>
                </c:pt>
                <c:pt idx="248">
                  <c:v>52</c:v>
                </c:pt>
                <c:pt idx="249">
                  <c:v>32</c:v>
                </c:pt>
                <c:pt idx="250">
                  <c:v>32</c:v>
                </c:pt>
                <c:pt idx="251">
                  <c:v>16</c:v>
                </c:pt>
                <c:pt idx="252">
                  <c:v>32</c:v>
                </c:pt>
                <c:pt idx="253">
                  <c:v>23.5</c:v>
                </c:pt>
                <c:pt idx="254">
                  <c:v>12</c:v>
                </c:pt>
                <c:pt idx="255">
                  <c:v>19</c:v>
                </c:pt>
                <c:pt idx="256">
                  <c:v>14</c:v>
                </c:pt>
                <c:pt idx="257">
                  <c:v>20</c:v>
                </c:pt>
                <c:pt idx="258">
                  <c:v>25</c:v>
                </c:pt>
                <c:pt idx="259">
                  <c:v>33</c:v>
                </c:pt>
                <c:pt idx="260">
                  <c:v>32</c:v>
                </c:pt>
                <c:pt idx="261">
                  <c:v>32</c:v>
                </c:pt>
                <c:pt idx="262">
                  <c:v>10</c:v>
                </c:pt>
                <c:pt idx="263">
                  <c:v>34</c:v>
                </c:pt>
                <c:pt idx="264">
                  <c:v>30</c:v>
                </c:pt>
                <c:pt idx="265">
                  <c:v>12</c:v>
                </c:pt>
                <c:pt idx="266">
                  <c:v>14</c:v>
                </c:pt>
                <c:pt idx="267">
                  <c:v>12</c:v>
                </c:pt>
                <c:pt idx="268">
                  <c:v>6</c:v>
                </c:pt>
                <c:pt idx="269">
                  <c:v>20</c:v>
                </c:pt>
                <c:pt idx="270">
                  <c:v>12</c:v>
                </c:pt>
                <c:pt idx="271">
                  <c:v>4</c:v>
                </c:pt>
                <c:pt idx="272">
                  <c:v>16</c:v>
                </c:pt>
                <c:pt idx="273">
                  <c:v>60</c:v>
                </c:pt>
                <c:pt idx="274">
                  <c:v>20</c:v>
                </c:pt>
                <c:pt idx="275">
                  <c:v>12</c:v>
                </c:pt>
                <c:pt idx="276">
                  <c:v>6</c:v>
                </c:pt>
                <c:pt idx="277">
                  <c:v>8</c:v>
                </c:pt>
                <c:pt idx="278">
                  <c:v>12</c:v>
                </c:pt>
                <c:pt idx="279">
                  <c:v>12</c:v>
                </c:pt>
                <c:pt idx="280">
                  <c:v>15</c:v>
                </c:pt>
                <c:pt idx="281">
                  <c:v>20</c:v>
                </c:pt>
                <c:pt idx="282">
                  <c:v>4</c:v>
                </c:pt>
                <c:pt idx="283">
                  <c:v>12</c:v>
                </c:pt>
                <c:pt idx="284">
                  <c:v>16</c:v>
                </c:pt>
                <c:pt idx="285">
                  <c:v>8</c:v>
                </c:pt>
                <c:pt idx="286">
                  <c:v>15</c:v>
                </c:pt>
                <c:pt idx="287">
                  <c:v>1</c:v>
                </c:pt>
                <c:pt idx="288">
                  <c:v>12</c:v>
                </c:pt>
                <c:pt idx="289">
                  <c:v>12</c:v>
                </c:pt>
                <c:pt idx="290">
                  <c:v>12</c:v>
                </c:pt>
                <c:pt idx="291">
                  <c:v>14</c:v>
                </c:pt>
                <c:pt idx="292">
                  <c:v>72</c:v>
                </c:pt>
                <c:pt idx="293">
                  <c:v>36</c:v>
                </c:pt>
                <c:pt idx="294">
                  <c:v>16</c:v>
                </c:pt>
                <c:pt idx="295">
                  <c:v>2</c:v>
                </c:pt>
                <c:pt idx="296">
                  <c:v>12</c:v>
                </c:pt>
                <c:pt idx="297">
                  <c:v>12</c:v>
                </c:pt>
                <c:pt idx="298">
                  <c:v>12</c:v>
                </c:pt>
                <c:pt idx="299">
                  <c:v>24</c:v>
                </c:pt>
                <c:pt idx="300">
                  <c:v>52</c:v>
                </c:pt>
                <c:pt idx="301">
                  <c:v>12</c:v>
                </c:pt>
                <c:pt idx="302">
                  <c:v>12</c:v>
                </c:pt>
                <c:pt idx="303">
                  <c:v>13</c:v>
                </c:pt>
                <c:pt idx="304">
                  <c:v>12</c:v>
                </c:pt>
                <c:pt idx="305">
                  <c:v>12</c:v>
                </c:pt>
                <c:pt idx="306">
                  <c:v>12</c:v>
                </c:pt>
                <c:pt idx="307">
                  <c:v>6</c:v>
                </c:pt>
                <c:pt idx="308">
                  <c:v>18.5</c:v>
                </c:pt>
                <c:pt idx="309">
                  <c:v>10</c:v>
                </c:pt>
                <c:pt idx="310">
                  <c:v>6</c:v>
                </c:pt>
                <c:pt idx="311">
                  <c:v>26</c:v>
                </c:pt>
                <c:pt idx="312">
                  <c:v>12</c:v>
                </c:pt>
                <c:pt idx="313">
                  <c:v>12</c:v>
                </c:pt>
                <c:pt idx="314">
                  <c:v>12</c:v>
                </c:pt>
                <c:pt idx="315">
                  <c:v>20</c:v>
                </c:pt>
                <c:pt idx="316">
                  <c:v>19</c:v>
                </c:pt>
                <c:pt idx="317">
                  <c:v>11</c:v>
                </c:pt>
                <c:pt idx="318">
                  <c:v>24</c:v>
                </c:pt>
                <c:pt idx="319">
                  <c:v>12</c:v>
                </c:pt>
                <c:pt idx="320">
                  <c:v>16</c:v>
                </c:pt>
                <c:pt idx="321">
                  <c:v>12</c:v>
                </c:pt>
                <c:pt idx="322">
                  <c:v>18</c:v>
                </c:pt>
                <c:pt idx="323">
                  <c:v>13</c:v>
                </c:pt>
                <c:pt idx="324">
                  <c:v>16</c:v>
                </c:pt>
                <c:pt idx="325">
                  <c:v>24</c:v>
                </c:pt>
                <c:pt idx="326">
                  <c:v>18</c:v>
                </c:pt>
                <c:pt idx="327">
                  <c:v>24</c:v>
                </c:pt>
                <c:pt idx="328">
                  <c:v>24</c:v>
                </c:pt>
                <c:pt idx="329">
                  <c:v>22</c:v>
                </c:pt>
                <c:pt idx="330">
                  <c:v>0</c:v>
                </c:pt>
                <c:pt idx="331">
                  <c:v>6</c:v>
                </c:pt>
                <c:pt idx="332">
                  <c:v>36</c:v>
                </c:pt>
                <c:pt idx="333">
                  <c:v>8</c:v>
                </c:pt>
                <c:pt idx="334">
                  <c:v>15</c:v>
                </c:pt>
                <c:pt idx="335">
                  <c:v>20</c:v>
                </c:pt>
                <c:pt idx="336">
                  <c:v>24</c:v>
                </c:pt>
                <c:pt idx="337">
                  <c:v>12</c:v>
                </c:pt>
                <c:pt idx="338">
                  <c:v>6</c:v>
                </c:pt>
                <c:pt idx="339">
                  <c:v>8</c:v>
                </c:pt>
                <c:pt idx="340">
                  <c:v>8</c:v>
                </c:pt>
                <c:pt idx="341">
                  <c:v>12</c:v>
                </c:pt>
                <c:pt idx="342">
                  <c:v>12</c:v>
                </c:pt>
                <c:pt idx="343">
                  <c:v>4</c:v>
                </c:pt>
                <c:pt idx="344">
                  <c:v>12</c:v>
                </c:pt>
                <c:pt idx="345">
                  <c:v>24</c:v>
                </c:pt>
                <c:pt idx="346">
                  <c:v>30</c:v>
                </c:pt>
                <c:pt idx="347">
                  <c:v>50</c:v>
                </c:pt>
                <c:pt idx="348">
                  <c:v>6.5</c:v>
                </c:pt>
                <c:pt idx="349">
                  <c:v>48</c:v>
                </c:pt>
                <c:pt idx="350">
                  <c:v>12</c:v>
                </c:pt>
                <c:pt idx="351">
                  <c:v>12</c:v>
                </c:pt>
                <c:pt idx="352">
                  <c:v>26</c:v>
                </c:pt>
                <c:pt idx="353">
                  <c:v>12</c:v>
                </c:pt>
                <c:pt idx="354">
                  <c:v>52</c:v>
                </c:pt>
                <c:pt idx="355">
                  <c:v>12</c:v>
                </c:pt>
                <c:pt idx="356">
                  <c:v>8</c:v>
                </c:pt>
                <c:pt idx="357">
                  <c:v>12</c:v>
                </c:pt>
                <c:pt idx="358">
                  <c:v>16</c:v>
                </c:pt>
                <c:pt idx="359">
                  <c:v>12</c:v>
                </c:pt>
                <c:pt idx="360">
                  <c:v>12</c:v>
                </c:pt>
                <c:pt idx="361">
                  <c:v>10</c:v>
                </c:pt>
                <c:pt idx="362">
                  <c:v>18</c:v>
                </c:pt>
                <c:pt idx="363">
                  <c:v>12</c:v>
                </c:pt>
                <c:pt idx="364">
                  <c:v>12</c:v>
                </c:pt>
                <c:pt idx="365">
                  <c:v>12</c:v>
                </c:pt>
                <c:pt idx="366">
                  <c:v>24</c:v>
                </c:pt>
                <c:pt idx="367">
                  <c:v>35</c:v>
                </c:pt>
                <c:pt idx="368">
                  <c:v>29</c:v>
                </c:pt>
                <c:pt idx="369">
                  <c:v>20</c:v>
                </c:pt>
                <c:pt idx="370">
                  <c:v>0</c:v>
                </c:pt>
                <c:pt idx="371">
                  <c:v>26</c:v>
                </c:pt>
                <c:pt idx="372">
                  <c:v>12</c:v>
                </c:pt>
                <c:pt idx="373">
                  <c:v>0</c:v>
                </c:pt>
                <c:pt idx="374">
                  <c:v>17</c:v>
                </c:pt>
                <c:pt idx="375">
                  <c:v>58</c:v>
                </c:pt>
                <c:pt idx="376">
                  <c:v>16</c:v>
                </c:pt>
                <c:pt idx="377">
                  <c:v>4</c:v>
                </c:pt>
                <c:pt idx="378">
                  <c:v>7</c:v>
                </c:pt>
                <c:pt idx="379">
                  <c:v>12</c:v>
                </c:pt>
                <c:pt idx="380">
                  <c:v>12</c:v>
                </c:pt>
                <c:pt idx="381">
                  <c:v>1</c:v>
                </c:pt>
                <c:pt idx="382">
                  <c:v>20</c:v>
                </c:pt>
                <c:pt idx="383">
                  <c:v>12</c:v>
                </c:pt>
                <c:pt idx="384">
                  <c:v>12</c:v>
                </c:pt>
                <c:pt idx="385">
                  <c:v>5</c:v>
                </c:pt>
                <c:pt idx="386">
                  <c:v>4</c:v>
                </c:pt>
                <c:pt idx="387">
                  <c:v>2</c:v>
                </c:pt>
                <c:pt idx="388">
                  <c:v>24</c:v>
                </c:pt>
                <c:pt idx="389">
                  <c:v>52</c:v>
                </c:pt>
                <c:pt idx="390">
                  <c:v>13</c:v>
                </c:pt>
                <c:pt idx="391">
                  <c:v>10</c:v>
                </c:pt>
                <c:pt idx="392">
                  <c:v>15</c:v>
                </c:pt>
                <c:pt idx="393">
                  <c:v>18</c:v>
                </c:pt>
                <c:pt idx="394">
                  <c:v>6</c:v>
                </c:pt>
                <c:pt idx="395">
                  <c:v>52</c:v>
                </c:pt>
                <c:pt idx="396">
                  <c:v>10</c:v>
                </c:pt>
                <c:pt idx="397">
                  <c:v>10</c:v>
                </c:pt>
                <c:pt idx="398">
                  <c:v>12</c:v>
                </c:pt>
                <c:pt idx="399">
                  <c:v>28.5</c:v>
                </c:pt>
                <c:pt idx="400">
                  <c:v>13</c:v>
                </c:pt>
                <c:pt idx="401">
                  <c:v>8</c:v>
                </c:pt>
                <c:pt idx="402">
                  <c:v>28</c:v>
                </c:pt>
                <c:pt idx="403">
                  <c:v>12</c:v>
                </c:pt>
                <c:pt idx="404">
                  <c:v>8</c:v>
                </c:pt>
                <c:pt idx="405">
                  <c:v>14</c:v>
                </c:pt>
                <c:pt idx="406">
                  <c:v>24</c:v>
                </c:pt>
                <c:pt idx="407">
                  <c:v>12</c:v>
                </c:pt>
                <c:pt idx="408">
                  <c:v>12</c:v>
                </c:pt>
                <c:pt idx="409">
                  <c:v>13</c:v>
                </c:pt>
                <c:pt idx="410">
                  <c:v>18</c:v>
                </c:pt>
                <c:pt idx="411">
                  <c:v>12</c:v>
                </c:pt>
                <c:pt idx="412">
                  <c:v>14</c:v>
                </c:pt>
                <c:pt idx="413">
                  <c:v>12</c:v>
                </c:pt>
                <c:pt idx="414">
                  <c:v>15</c:v>
                </c:pt>
                <c:pt idx="415">
                  <c:v>76</c:v>
                </c:pt>
                <c:pt idx="416">
                  <c:v>9.5</c:v>
                </c:pt>
                <c:pt idx="417">
                  <c:v>2</c:v>
                </c:pt>
                <c:pt idx="418">
                  <c:v>18</c:v>
                </c:pt>
                <c:pt idx="419">
                  <c:v>12</c:v>
                </c:pt>
                <c:pt idx="420">
                  <c:v>19</c:v>
                </c:pt>
                <c:pt idx="421">
                  <c:v>39</c:v>
                </c:pt>
                <c:pt idx="422">
                  <c:v>4</c:v>
                </c:pt>
                <c:pt idx="423">
                  <c:v>7</c:v>
                </c:pt>
                <c:pt idx="424">
                  <c:v>70</c:v>
                </c:pt>
                <c:pt idx="425">
                  <c:v>18</c:v>
                </c:pt>
                <c:pt idx="426">
                  <c:v>6</c:v>
                </c:pt>
                <c:pt idx="427">
                  <c:v>52</c:v>
                </c:pt>
                <c:pt idx="428">
                  <c:v>5</c:v>
                </c:pt>
                <c:pt idx="429">
                  <c:v>28</c:v>
                </c:pt>
                <c:pt idx="430">
                  <c:v>18</c:v>
                </c:pt>
                <c:pt idx="431">
                  <c:v>26</c:v>
                </c:pt>
                <c:pt idx="432">
                  <c:v>28</c:v>
                </c:pt>
                <c:pt idx="433">
                  <c:v>12</c:v>
                </c:pt>
                <c:pt idx="434">
                  <c:v>14</c:v>
                </c:pt>
                <c:pt idx="435">
                  <c:v>42</c:v>
                </c:pt>
                <c:pt idx="436">
                  <c:v>20</c:v>
                </c:pt>
                <c:pt idx="437">
                  <c:v>26</c:v>
                </c:pt>
                <c:pt idx="438">
                  <c:v>8</c:v>
                </c:pt>
                <c:pt idx="439">
                  <c:v>52</c:v>
                </c:pt>
                <c:pt idx="440">
                  <c:v>12</c:v>
                </c:pt>
                <c:pt idx="441">
                  <c:v>6</c:v>
                </c:pt>
                <c:pt idx="442">
                  <c:v>18</c:v>
                </c:pt>
                <c:pt idx="443">
                  <c:v>18</c:v>
                </c:pt>
                <c:pt idx="444">
                  <c:v>52</c:v>
                </c:pt>
                <c:pt idx="445">
                  <c:v>24</c:v>
                </c:pt>
                <c:pt idx="446">
                  <c:v>8</c:v>
                </c:pt>
                <c:pt idx="447">
                  <c:v>20</c:v>
                </c:pt>
                <c:pt idx="448">
                  <c:v>16</c:v>
                </c:pt>
                <c:pt idx="449">
                  <c:v>13</c:v>
                </c:pt>
                <c:pt idx="450">
                  <c:v>10</c:v>
                </c:pt>
                <c:pt idx="451">
                  <c:v>19</c:v>
                </c:pt>
                <c:pt idx="452">
                  <c:v>18</c:v>
                </c:pt>
                <c:pt idx="453">
                  <c:v>12</c:v>
                </c:pt>
                <c:pt idx="454">
                  <c:v>28</c:v>
                </c:pt>
                <c:pt idx="455">
                  <c:v>26</c:v>
                </c:pt>
                <c:pt idx="456">
                  <c:v>26</c:v>
                </c:pt>
                <c:pt idx="457">
                  <c:v>13</c:v>
                </c:pt>
                <c:pt idx="458">
                  <c:v>14</c:v>
                </c:pt>
                <c:pt idx="459">
                  <c:v>24</c:v>
                </c:pt>
                <c:pt idx="460">
                  <c:v>12</c:v>
                </c:pt>
                <c:pt idx="461">
                  <c:v>12</c:v>
                </c:pt>
                <c:pt idx="462">
                  <c:v>10</c:v>
                </c:pt>
                <c:pt idx="463">
                  <c:v>12</c:v>
                </c:pt>
                <c:pt idx="464">
                  <c:v>12</c:v>
                </c:pt>
                <c:pt idx="465">
                  <c:v>4</c:v>
                </c:pt>
                <c:pt idx="466">
                  <c:v>21</c:v>
                </c:pt>
                <c:pt idx="467">
                  <c:v>32</c:v>
                </c:pt>
                <c:pt idx="468">
                  <c:v>10</c:v>
                </c:pt>
                <c:pt idx="469">
                  <c:v>12</c:v>
                </c:pt>
                <c:pt idx="470">
                  <c:v>29</c:v>
                </c:pt>
                <c:pt idx="471">
                  <c:v>12</c:v>
                </c:pt>
                <c:pt idx="472">
                  <c:v>40</c:v>
                </c:pt>
                <c:pt idx="473">
                  <c:v>24</c:v>
                </c:pt>
                <c:pt idx="474">
                  <c:v>26</c:v>
                </c:pt>
                <c:pt idx="475">
                  <c:v>6</c:v>
                </c:pt>
                <c:pt idx="476">
                  <c:v>20</c:v>
                </c:pt>
                <c:pt idx="477">
                  <c:v>8</c:v>
                </c:pt>
                <c:pt idx="478">
                  <c:v>24</c:v>
                </c:pt>
                <c:pt idx="479">
                  <c:v>25.5</c:v>
                </c:pt>
                <c:pt idx="480">
                  <c:v>24</c:v>
                </c:pt>
                <c:pt idx="481">
                  <c:v>11</c:v>
                </c:pt>
                <c:pt idx="482">
                  <c:v>8.5</c:v>
                </c:pt>
                <c:pt idx="483">
                  <c:v>14</c:v>
                </c:pt>
                <c:pt idx="484">
                  <c:v>10</c:v>
                </c:pt>
                <c:pt idx="485">
                  <c:v>6</c:v>
                </c:pt>
                <c:pt idx="486">
                  <c:v>32</c:v>
                </c:pt>
                <c:pt idx="487">
                  <c:v>6</c:v>
                </c:pt>
                <c:pt idx="488">
                  <c:v>18</c:v>
                </c:pt>
                <c:pt idx="489">
                  <c:v>16</c:v>
                </c:pt>
                <c:pt idx="490">
                  <c:v>24</c:v>
                </c:pt>
                <c:pt idx="491">
                  <c:v>12</c:v>
                </c:pt>
                <c:pt idx="492">
                  <c:v>24</c:v>
                </c:pt>
                <c:pt idx="493">
                  <c:v>20</c:v>
                </c:pt>
                <c:pt idx="494">
                  <c:v>24</c:v>
                </c:pt>
                <c:pt idx="495">
                  <c:v>14</c:v>
                </c:pt>
                <c:pt idx="496">
                  <c:v>8</c:v>
                </c:pt>
                <c:pt idx="497">
                  <c:v>13</c:v>
                </c:pt>
                <c:pt idx="498">
                  <c:v>2</c:v>
                </c:pt>
                <c:pt idx="499">
                  <c:v>16</c:v>
                </c:pt>
                <c:pt idx="500">
                  <c:v>24</c:v>
                </c:pt>
                <c:pt idx="501">
                  <c:v>24</c:v>
                </c:pt>
                <c:pt idx="502">
                  <c:v>14</c:v>
                </c:pt>
                <c:pt idx="503">
                  <c:v>6</c:v>
                </c:pt>
                <c:pt idx="504">
                  <c:v>16</c:v>
                </c:pt>
                <c:pt idx="505">
                  <c:v>16</c:v>
                </c:pt>
                <c:pt idx="506">
                  <c:v>7</c:v>
                </c:pt>
                <c:pt idx="507">
                  <c:v>12</c:v>
                </c:pt>
                <c:pt idx="508">
                  <c:v>18</c:v>
                </c:pt>
                <c:pt idx="509">
                  <c:v>12</c:v>
                </c:pt>
                <c:pt idx="510">
                  <c:v>10</c:v>
                </c:pt>
                <c:pt idx="511">
                  <c:v>18</c:v>
                </c:pt>
                <c:pt idx="512">
                  <c:v>15</c:v>
                </c:pt>
                <c:pt idx="513">
                  <c:v>12</c:v>
                </c:pt>
                <c:pt idx="514">
                  <c:v>18</c:v>
                </c:pt>
                <c:pt idx="515">
                  <c:v>8</c:v>
                </c:pt>
                <c:pt idx="516">
                  <c:v>52</c:v>
                </c:pt>
                <c:pt idx="517">
                  <c:v>23</c:v>
                </c:pt>
                <c:pt idx="518">
                  <c:v>24</c:v>
                </c:pt>
                <c:pt idx="519">
                  <c:v>38</c:v>
                </c:pt>
                <c:pt idx="520">
                  <c:v>18</c:v>
                </c:pt>
                <c:pt idx="521">
                  <c:v>12</c:v>
                </c:pt>
                <c:pt idx="522">
                  <c:v>22</c:v>
                </c:pt>
                <c:pt idx="523">
                  <c:v>28</c:v>
                </c:pt>
                <c:pt idx="524">
                  <c:v>12</c:v>
                </c:pt>
                <c:pt idx="525">
                  <c:v>8</c:v>
                </c:pt>
                <c:pt idx="526">
                  <c:v>12</c:v>
                </c:pt>
                <c:pt idx="527">
                  <c:v>12</c:v>
                </c:pt>
                <c:pt idx="528">
                  <c:v>12</c:v>
                </c:pt>
                <c:pt idx="529">
                  <c:v>15</c:v>
                </c:pt>
                <c:pt idx="530">
                  <c:v>29</c:v>
                </c:pt>
                <c:pt idx="531">
                  <c:v>18</c:v>
                </c:pt>
                <c:pt idx="532">
                  <c:v>8</c:v>
                </c:pt>
                <c:pt idx="533">
                  <c:v>24</c:v>
                </c:pt>
                <c:pt idx="534">
                  <c:v>16</c:v>
                </c:pt>
                <c:pt idx="535">
                  <c:v>22</c:v>
                </c:pt>
                <c:pt idx="536">
                  <c:v>24</c:v>
                </c:pt>
                <c:pt idx="537">
                  <c:v>9</c:v>
                </c:pt>
                <c:pt idx="538">
                  <c:v>52</c:v>
                </c:pt>
                <c:pt idx="539">
                  <c:v>24</c:v>
                </c:pt>
                <c:pt idx="540">
                  <c:v>36</c:v>
                </c:pt>
                <c:pt idx="541">
                  <c:v>24</c:v>
                </c:pt>
                <c:pt idx="542">
                  <c:v>12</c:v>
                </c:pt>
                <c:pt idx="543">
                  <c:v>24</c:v>
                </c:pt>
                <c:pt idx="544">
                  <c:v>12</c:v>
                </c:pt>
                <c:pt idx="545">
                  <c:v>4</c:v>
                </c:pt>
                <c:pt idx="546">
                  <c:v>8</c:v>
                </c:pt>
                <c:pt idx="547">
                  <c:v>12</c:v>
                </c:pt>
                <c:pt idx="548">
                  <c:v>4</c:v>
                </c:pt>
                <c:pt idx="549">
                  <c:v>6</c:v>
                </c:pt>
                <c:pt idx="550">
                  <c:v>22</c:v>
                </c:pt>
                <c:pt idx="551">
                  <c:v>12</c:v>
                </c:pt>
                <c:pt idx="552">
                  <c:v>78</c:v>
                </c:pt>
                <c:pt idx="553">
                  <c:v>6</c:v>
                </c:pt>
                <c:pt idx="554">
                  <c:v>6</c:v>
                </c:pt>
                <c:pt idx="555">
                  <c:v>15</c:v>
                </c:pt>
                <c:pt idx="556">
                  <c:v>16</c:v>
                </c:pt>
                <c:pt idx="557">
                  <c:v>12</c:v>
                </c:pt>
                <c:pt idx="558">
                  <c:v>16</c:v>
                </c:pt>
                <c:pt idx="559">
                  <c:v>24</c:v>
                </c:pt>
                <c:pt idx="560">
                  <c:v>20</c:v>
                </c:pt>
                <c:pt idx="561">
                  <c:v>60</c:v>
                </c:pt>
                <c:pt idx="562">
                  <c:v>24</c:v>
                </c:pt>
                <c:pt idx="563">
                  <c:v>40</c:v>
                </c:pt>
                <c:pt idx="564">
                  <c:v>14</c:v>
                </c:pt>
                <c:pt idx="565">
                  <c:v>16</c:v>
                </c:pt>
                <c:pt idx="566">
                  <c:v>6</c:v>
                </c:pt>
                <c:pt idx="567">
                  <c:v>26</c:v>
                </c:pt>
                <c:pt idx="568">
                  <c:v>16.5</c:v>
                </c:pt>
                <c:pt idx="569">
                  <c:v>15</c:v>
                </c:pt>
                <c:pt idx="570">
                  <c:v>26</c:v>
                </c:pt>
                <c:pt idx="571">
                  <c:v>8</c:v>
                </c:pt>
                <c:pt idx="572">
                  <c:v>6</c:v>
                </c:pt>
                <c:pt idx="573">
                  <c:v>16</c:v>
                </c:pt>
                <c:pt idx="574">
                  <c:v>56</c:v>
                </c:pt>
                <c:pt idx="575">
                  <c:v>18</c:v>
                </c:pt>
                <c:pt idx="576">
                  <c:v>24</c:v>
                </c:pt>
                <c:pt idx="577">
                  <c:v>12</c:v>
                </c:pt>
                <c:pt idx="578">
                  <c:v>12</c:v>
                </c:pt>
                <c:pt idx="579">
                  <c:v>12</c:v>
                </c:pt>
                <c:pt idx="580">
                  <c:v>6</c:v>
                </c:pt>
                <c:pt idx="581">
                  <c:v>6</c:v>
                </c:pt>
                <c:pt idx="582">
                  <c:v>12</c:v>
                </c:pt>
                <c:pt idx="583">
                  <c:v>16</c:v>
                </c:pt>
                <c:pt idx="584">
                  <c:v>12</c:v>
                </c:pt>
                <c:pt idx="585">
                  <c:v>24</c:v>
                </c:pt>
                <c:pt idx="586">
                  <c:v>12</c:v>
                </c:pt>
                <c:pt idx="587">
                  <c:v>15</c:v>
                </c:pt>
                <c:pt idx="588">
                  <c:v>60</c:v>
                </c:pt>
                <c:pt idx="589">
                  <c:v>14</c:v>
                </c:pt>
                <c:pt idx="590">
                  <c:v>20</c:v>
                </c:pt>
                <c:pt idx="591">
                  <c:v>12</c:v>
                </c:pt>
                <c:pt idx="592">
                  <c:v>12</c:v>
                </c:pt>
                <c:pt idx="593">
                  <c:v>12</c:v>
                </c:pt>
                <c:pt idx="594">
                  <c:v>11</c:v>
                </c:pt>
                <c:pt idx="595">
                  <c:v>12</c:v>
                </c:pt>
                <c:pt idx="596">
                  <c:v>24</c:v>
                </c:pt>
                <c:pt idx="597">
                  <c:v>12</c:v>
                </c:pt>
                <c:pt idx="598">
                  <c:v>14</c:v>
                </c:pt>
                <c:pt idx="599">
                  <c:v>12</c:v>
                </c:pt>
                <c:pt idx="600">
                  <c:v>6</c:v>
                </c:pt>
                <c:pt idx="601">
                  <c:v>12</c:v>
                </c:pt>
                <c:pt idx="602">
                  <c:v>24</c:v>
                </c:pt>
                <c:pt idx="603">
                  <c:v>40</c:v>
                </c:pt>
                <c:pt idx="604">
                  <c:v>8</c:v>
                </c:pt>
                <c:pt idx="605">
                  <c:v>12</c:v>
                </c:pt>
                <c:pt idx="606">
                  <c:v>18</c:v>
                </c:pt>
                <c:pt idx="607">
                  <c:v>68</c:v>
                </c:pt>
                <c:pt idx="608">
                  <c:v>16</c:v>
                </c:pt>
                <c:pt idx="609">
                  <c:v>18</c:v>
                </c:pt>
                <c:pt idx="610">
                  <c:v>3</c:v>
                </c:pt>
                <c:pt idx="611">
                  <c:v>15</c:v>
                </c:pt>
                <c:pt idx="612">
                  <c:v>12</c:v>
                </c:pt>
                <c:pt idx="613">
                  <c:v>20</c:v>
                </c:pt>
                <c:pt idx="614">
                  <c:v>16</c:v>
                </c:pt>
                <c:pt idx="615">
                  <c:v>16</c:v>
                </c:pt>
                <c:pt idx="616">
                  <c:v>52</c:v>
                </c:pt>
                <c:pt idx="617">
                  <c:v>10</c:v>
                </c:pt>
                <c:pt idx="618">
                  <c:v>20</c:v>
                </c:pt>
                <c:pt idx="619">
                  <c:v>17</c:v>
                </c:pt>
                <c:pt idx="620">
                  <c:v>16</c:v>
                </c:pt>
                <c:pt idx="621">
                  <c:v>12</c:v>
                </c:pt>
                <c:pt idx="622">
                  <c:v>12</c:v>
                </c:pt>
                <c:pt idx="623">
                  <c:v>52</c:v>
                </c:pt>
                <c:pt idx="624">
                  <c:v>20</c:v>
                </c:pt>
                <c:pt idx="625">
                  <c:v>8</c:v>
                </c:pt>
                <c:pt idx="626">
                  <c:v>12</c:v>
                </c:pt>
                <c:pt idx="627">
                  <c:v>16</c:v>
                </c:pt>
                <c:pt idx="628">
                  <c:v>18</c:v>
                </c:pt>
                <c:pt idx="629">
                  <c:v>16</c:v>
                </c:pt>
                <c:pt idx="630">
                  <c:v>16</c:v>
                </c:pt>
                <c:pt idx="631">
                  <c:v>10.5</c:v>
                </c:pt>
                <c:pt idx="632">
                  <c:v>22</c:v>
                </c:pt>
                <c:pt idx="633">
                  <c:v>24</c:v>
                </c:pt>
                <c:pt idx="634">
                  <c:v>19</c:v>
                </c:pt>
                <c:pt idx="635">
                  <c:v>19</c:v>
                </c:pt>
                <c:pt idx="636">
                  <c:v>10</c:v>
                </c:pt>
                <c:pt idx="637">
                  <c:v>12</c:v>
                </c:pt>
                <c:pt idx="638">
                  <c:v>19</c:v>
                </c:pt>
                <c:pt idx="639">
                  <c:v>12</c:v>
                </c:pt>
                <c:pt idx="640">
                  <c:v>12.5</c:v>
                </c:pt>
                <c:pt idx="641">
                  <c:v>12</c:v>
                </c:pt>
                <c:pt idx="642">
                  <c:v>22</c:v>
                </c:pt>
                <c:pt idx="643">
                  <c:v>17</c:v>
                </c:pt>
                <c:pt idx="644">
                  <c:v>16</c:v>
                </c:pt>
                <c:pt idx="645">
                  <c:v>18</c:v>
                </c:pt>
                <c:pt idx="646">
                  <c:v>17</c:v>
                </c:pt>
                <c:pt idx="647">
                  <c:v>12</c:v>
                </c:pt>
                <c:pt idx="648">
                  <c:v>22</c:v>
                </c:pt>
                <c:pt idx="649">
                  <c:v>10</c:v>
                </c:pt>
                <c:pt idx="650">
                  <c:v>24</c:v>
                </c:pt>
                <c:pt idx="651">
                  <c:v>14</c:v>
                </c:pt>
                <c:pt idx="652">
                  <c:v>13</c:v>
                </c:pt>
                <c:pt idx="653">
                  <c:v>29.5</c:v>
                </c:pt>
                <c:pt idx="654">
                  <c:v>8</c:v>
                </c:pt>
                <c:pt idx="655">
                  <c:v>7.5</c:v>
                </c:pt>
                <c:pt idx="656">
                  <c:v>8</c:v>
                </c:pt>
                <c:pt idx="657">
                  <c:v>64</c:v>
                </c:pt>
                <c:pt idx="658">
                  <c:v>28</c:v>
                </c:pt>
                <c:pt idx="659">
                  <c:v>24</c:v>
                </c:pt>
                <c:pt idx="660">
                  <c:v>28</c:v>
                </c:pt>
                <c:pt idx="661">
                  <c:v>12</c:v>
                </c:pt>
                <c:pt idx="662">
                  <c:v>64</c:v>
                </c:pt>
                <c:pt idx="663">
                  <c:v>12</c:v>
                </c:pt>
                <c:pt idx="664">
                  <c:v>15</c:v>
                </c:pt>
                <c:pt idx="665">
                  <c:v>12</c:v>
                </c:pt>
                <c:pt idx="666">
                  <c:v>12</c:v>
                </c:pt>
                <c:pt idx="667">
                  <c:v>18</c:v>
                </c:pt>
                <c:pt idx="668">
                  <c:v>24</c:v>
                </c:pt>
                <c:pt idx="669">
                  <c:v>12</c:v>
                </c:pt>
                <c:pt idx="670">
                  <c:v>12</c:v>
                </c:pt>
                <c:pt idx="671">
                  <c:v>16</c:v>
                </c:pt>
                <c:pt idx="672">
                  <c:v>20</c:v>
                </c:pt>
                <c:pt idx="673">
                  <c:v>13</c:v>
                </c:pt>
                <c:pt idx="674">
                  <c:v>29</c:v>
                </c:pt>
                <c:pt idx="675">
                  <c:v>46</c:v>
                </c:pt>
                <c:pt idx="676">
                  <c:v>12</c:v>
                </c:pt>
                <c:pt idx="677">
                  <c:v>14</c:v>
                </c:pt>
                <c:pt idx="678">
                  <c:v>36</c:v>
                </c:pt>
                <c:pt idx="679">
                  <c:v>6</c:v>
                </c:pt>
                <c:pt idx="680">
                  <c:v>16</c:v>
                </c:pt>
                <c:pt idx="681">
                  <c:v>7</c:v>
                </c:pt>
                <c:pt idx="682">
                  <c:v>12</c:v>
                </c:pt>
                <c:pt idx="683">
                  <c:v>12</c:v>
                </c:pt>
                <c:pt idx="684">
                  <c:v>13.5</c:v>
                </c:pt>
                <c:pt idx="685">
                  <c:v>33</c:v>
                </c:pt>
                <c:pt idx="686">
                  <c:v>12</c:v>
                </c:pt>
                <c:pt idx="687">
                  <c:v>78</c:v>
                </c:pt>
                <c:pt idx="688">
                  <c:v>0</c:v>
                </c:pt>
                <c:pt idx="689">
                  <c:v>24</c:v>
                </c:pt>
                <c:pt idx="690">
                  <c:v>12</c:v>
                </c:pt>
                <c:pt idx="691">
                  <c:v>16</c:v>
                </c:pt>
                <c:pt idx="692">
                  <c:v>15</c:v>
                </c:pt>
                <c:pt idx="693">
                  <c:v>12</c:v>
                </c:pt>
                <c:pt idx="694">
                  <c:v>46</c:v>
                </c:pt>
                <c:pt idx="695">
                  <c:v>17</c:v>
                </c:pt>
                <c:pt idx="696">
                  <c:v>14.5</c:v>
                </c:pt>
                <c:pt idx="697">
                  <c:v>12</c:v>
                </c:pt>
                <c:pt idx="698">
                  <c:v>12</c:v>
                </c:pt>
                <c:pt idx="699">
                  <c:v>22</c:v>
                </c:pt>
                <c:pt idx="700">
                  <c:v>18</c:v>
                </c:pt>
                <c:pt idx="701">
                  <c:v>6</c:v>
                </c:pt>
                <c:pt idx="702">
                  <c:v>24</c:v>
                </c:pt>
                <c:pt idx="703">
                  <c:v>12</c:v>
                </c:pt>
                <c:pt idx="704">
                  <c:v>6</c:v>
                </c:pt>
                <c:pt idx="705">
                  <c:v>4</c:v>
                </c:pt>
                <c:pt idx="706">
                  <c:v>76</c:v>
                </c:pt>
                <c:pt idx="707">
                  <c:v>26</c:v>
                </c:pt>
                <c:pt idx="708">
                  <c:v>12</c:v>
                </c:pt>
                <c:pt idx="709">
                  <c:v>12</c:v>
                </c:pt>
                <c:pt idx="710">
                  <c:v>12</c:v>
                </c:pt>
                <c:pt idx="711">
                  <c:v>12</c:v>
                </c:pt>
                <c:pt idx="712">
                  <c:v>2</c:v>
                </c:pt>
                <c:pt idx="713">
                  <c:v>10</c:v>
                </c:pt>
                <c:pt idx="714">
                  <c:v>6</c:v>
                </c:pt>
                <c:pt idx="715">
                  <c:v>18</c:v>
                </c:pt>
                <c:pt idx="716">
                  <c:v>12</c:v>
                </c:pt>
                <c:pt idx="717">
                  <c:v>12</c:v>
                </c:pt>
                <c:pt idx="718">
                  <c:v>12</c:v>
                </c:pt>
                <c:pt idx="719">
                  <c:v>12</c:v>
                </c:pt>
                <c:pt idx="720">
                  <c:v>18</c:v>
                </c:pt>
                <c:pt idx="721">
                  <c:v>20</c:v>
                </c:pt>
                <c:pt idx="722">
                  <c:v>12</c:v>
                </c:pt>
                <c:pt idx="723">
                  <c:v>12</c:v>
                </c:pt>
                <c:pt idx="724">
                  <c:v>17</c:v>
                </c:pt>
                <c:pt idx="725">
                  <c:v>4</c:v>
                </c:pt>
                <c:pt idx="726">
                  <c:v>41</c:v>
                </c:pt>
                <c:pt idx="727">
                  <c:v>50</c:v>
                </c:pt>
                <c:pt idx="728">
                  <c:v>12</c:v>
                </c:pt>
                <c:pt idx="729">
                  <c:v>6</c:v>
                </c:pt>
                <c:pt idx="730">
                  <c:v>0</c:v>
                </c:pt>
                <c:pt idx="731">
                  <c:v>18</c:v>
                </c:pt>
                <c:pt idx="732">
                  <c:v>12</c:v>
                </c:pt>
                <c:pt idx="733">
                  <c:v>12</c:v>
                </c:pt>
                <c:pt idx="734">
                  <c:v>8</c:v>
                </c:pt>
                <c:pt idx="735">
                  <c:v>12</c:v>
                </c:pt>
                <c:pt idx="736">
                  <c:v>16</c:v>
                </c:pt>
                <c:pt idx="737">
                  <c:v>12</c:v>
                </c:pt>
                <c:pt idx="738">
                  <c:v>12</c:v>
                </c:pt>
                <c:pt idx="739">
                  <c:v>12</c:v>
                </c:pt>
                <c:pt idx="740">
                  <c:v>12</c:v>
                </c:pt>
                <c:pt idx="741">
                  <c:v>12</c:v>
                </c:pt>
                <c:pt idx="742">
                  <c:v>12</c:v>
                </c:pt>
                <c:pt idx="743">
                  <c:v>12</c:v>
                </c:pt>
                <c:pt idx="744">
                  <c:v>12</c:v>
                </c:pt>
                <c:pt idx="745">
                  <c:v>8</c:v>
                </c:pt>
                <c:pt idx="746">
                  <c:v>6</c:v>
                </c:pt>
                <c:pt idx="747">
                  <c:v>5</c:v>
                </c:pt>
                <c:pt idx="748">
                  <c:v>12</c:v>
                </c:pt>
                <c:pt idx="749">
                  <c:v>6</c:v>
                </c:pt>
                <c:pt idx="750">
                  <c:v>6</c:v>
                </c:pt>
                <c:pt idx="751">
                  <c:v>0</c:v>
                </c:pt>
                <c:pt idx="752">
                  <c:v>0</c:v>
                </c:pt>
                <c:pt idx="753">
                  <c:v>12</c:v>
                </c:pt>
                <c:pt idx="754">
                  <c:v>12</c:v>
                </c:pt>
                <c:pt idx="755">
                  <c:v>12</c:v>
                </c:pt>
                <c:pt idx="756">
                  <c:v>15.5</c:v>
                </c:pt>
                <c:pt idx="757">
                  <c:v>12</c:v>
                </c:pt>
                <c:pt idx="758">
                  <c:v>12</c:v>
                </c:pt>
                <c:pt idx="759">
                  <c:v>20</c:v>
                </c:pt>
                <c:pt idx="760">
                  <c:v>12</c:v>
                </c:pt>
                <c:pt idx="761">
                  <c:v>0</c:v>
                </c:pt>
                <c:pt idx="762">
                  <c:v>18</c:v>
                </c:pt>
                <c:pt idx="763">
                  <c:v>10</c:v>
                </c:pt>
                <c:pt idx="764">
                  <c:v>52</c:v>
                </c:pt>
                <c:pt idx="765">
                  <c:v>16</c:v>
                </c:pt>
                <c:pt idx="766">
                  <c:v>12</c:v>
                </c:pt>
                <c:pt idx="767">
                  <c:v>16</c:v>
                </c:pt>
                <c:pt idx="768">
                  <c:v>16</c:v>
                </c:pt>
                <c:pt idx="769">
                  <c:v>22</c:v>
                </c:pt>
                <c:pt idx="770">
                  <c:v>12</c:v>
                </c:pt>
                <c:pt idx="771">
                  <c:v>12</c:v>
                </c:pt>
                <c:pt idx="772">
                  <c:v>16</c:v>
                </c:pt>
                <c:pt idx="773">
                  <c:v>5</c:v>
                </c:pt>
                <c:pt idx="774">
                  <c:v>14</c:v>
                </c:pt>
                <c:pt idx="775">
                  <c:v>14</c:v>
                </c:pt>
                <c:pt idx="776">
                  <c:v>27</c:v>
                </c:pt>
                <c:pt idx="777">
                  <c:v>8</c:v>
                </c:pt>
                <c:pt idx="778">
                  <c:v>12</c:v>
                </c:pt>
                <c:pt idx="779">
                  <c:v>12</c:v>
                </c:pt>
                <c:pt idx="780">
                  <c:v>13</c:v>
                </c:pt>
                <c:pt idx="781">
                  <c:v>16</c:v>
                </c:pt>
                <c:pt idx="782">
                  <c:v>18</c:v>
                </c:pt>
                <c:pt idx="783">
                  <c:v>6</c:v>
                </c:pt>
                <c:pt idx="784">
                  <c:v>16</c:v>
                </c:pt>
                <c:pt idx="785">
                  <c:v>11</c:v>
                </c:pt>
                <c:pt idx="786">
                  <c:v>24</c:v>
                </c:pt>
                <c:pt idx="787">
                  <c:v>1</c:v>
                </c:pt>
                <c:pt idx="788">
                  <c:v>18</c:v>
                </c:pt>
                <c:pt idx="789">
                  <c:v>8</c:v>
                </c:pt>
                <c:pt idx="790">
                  <c:v>2</c:v>
                </c:pt>
                <c:pt idx="791">
                  <c:v>38</c:v>
                </c:pt>
                <c:pt idx="792">
                  <c:v>12</c:v>
                </c:pt>
                <c:pt idx="793">
                  <c:v>8</c:v>
                </c:pt>
                <c:pt idx="794">
                  <c:v>8</c:v>
                </c:pt>
                <c:pt idx="795">
                  <c:v>16</c:v>
                </c:pt>
                <c:pt idx="796">
                  <c:v>6</c:v>
                </c:pt>
                <c:pt idx="797">
                  <c:v>8</c:v>
                </c:pt>
                <c:pt idx="798">
                  <c:v>12</c:v>
                </c:pt>
                <c:pt idx="799">
                  <c:v>18</c:v>
                </c:pt>
                <c:pt idx="800">
                  <c:v>36</c:v>
                </c:pt>
                <c:pt idx="801">
                  <c:v>12</c:v>
                </c:pt>
                <c:pt idx="802">
                  <c:v>12</c:v>
                </c:pt>
                <c:pt idx="803">
                  <c:v>16</c:v>
                </c:pt>
                <c:pt idx="804">
                  <c:v>17</c:v>
                </c:pt>
                <c:pt idx="805">
                  <c:v>18</c:v>
                </c:pt>
                <c:pt idx="806">
                  <c:v>18</c:v>
                </c:pt>
                <c:pt idx="807">
                  <c:v>38</c:v>
                </c:pt>
                <c:pt idx="808">
                  <c:v>16</c:v>
                </c:pt>
                <c:pt idx="809">
                  <c:v>10</c:v>
                </c:pt>
                <c:pt idx="810">
                  <c:v>15</c:v>
                </c:pt>
                <c:pt idx="811">
                  <c:v>20</c:v>
                </c:pt>
                <c:pt idx="812">
                  <c:v>8</c:v>
                </c:pt>
                <c:pt idx="813">
                  <c:v>12</c:v>
                </c:pt>
                <c:pt idx="814">
                  <c:v>24</c:v>
                </c:pt>
                <c:pt idx="815">
                  <c:v>18</c:v>
                </c:pt>
                <c:pt idx="816">
                  <c:v>12</c:v>
                </c:pt>
                <c:pt idx="817">
                  <c:v>18</c:v>
                </c:pt>
                <c:pt idx="818">
                  <c:v>12</c:v>
                </c:pt>
                <c:pt idx="819">
                  <c:v>12</c:v>
                </c:pt>
                <c:pt idx="820">
                  <c:v>18</c:v>
                </c:pt>
                <c:pt idx="821">
                  <c:v>64</c:v>
                </c:pt>
                <c:pt idx="822">
                  <c:v>24</c:v>
                </c:pt>
                <c:pt idx="823">
                  <c:v>14</c:v>
                </c:pt>
                <c:pt idx="824">
                  <c:v>12</c:v>
                </c:pt>
                <c:pt idx="825">
                  <c:v>12</c:v>
                </c:pt>
                <c:pt idx="826">
                  <c:v>10</c:v>
                </c:pt>
                <c:pt idx="827">
                  <c:v>16</c:v>
                </c:pt>
                <c:pt idx="828">
                  <c:v>9</c:v>
                </c:pt>
                <c:pt idx="829">
                  <c:v>12</c:v>
                </c:pt>
                <c:pt idx="830">
                  <c:v>12</c:v>
                </c:pt>
                <c:pt idx="831">
                  <c:v>12</c:v>
                </c:pt>
                <c:pt idx="832">
                  <c:v>18</c:v>
                </c:pt>
                <c:pt idx="833">
                  <c:v>4</c:v>
                </c:pt>
                <c:pt idx="834">
                  <c:v>10</c:v>
                </c:pt>
                <c:pt idx="835">
                  <c:v>8</c:v>
                </c:pt>
                <c:pt idx="836">
                  <c:v>18</c:v>
                </c:pt>
                <c:pt idx="837">
                  <c:v>12</c:v>
                </c:pt>
                <c:pt idx="838">
                  <c:v>14</c:v>
                </c:pt>
                <c:pt idx="839">
                  <c:v>4</c:v>
                </c:pt>
                <c:pt idx="840">
                  <c:v>12</c:v>
                </c:pt>
                <c:pt idx="841">
                  <c:v>12</c:v>
                </c:pt>
                <c:pt idx="842">
                  <c:v>12</c:v>
                </c:pt>
                <c:pt idx="843">
                  <c:v>14</c:v>
                </c:pt>
                <c:pt idx="844">
                  <c:v>24</c:v>
                </c:pt>
                <c:pt idx="845">
                  <c:v>7</c:v>
                </c:pt>
                <c:pt idx="846">
                  <c:v>9</c:v>
                </c:pt>
                <c:pt idx="847">
                  <c:v>12</c:v>
                </c:pt>
                <c:pt idx="848">
                  <c:v>13</c:v>
                </c:pt>
                <c:pt idx="849">
                  <c:v>12</c:v>
                </c:pt>
                <c:pt idx="850">
                  <c:v>4</c:v>
                </c:pt>
                <c:pt idx="851">
                  <c:v>4</c:v>
                </c:pt>
                <c:pt idx="852">
                  <c:v>12</c:v>
                </c:pt>
                <c:pt idx="853">
                  <c:v>12</c:v>
                </c:pt>
                <c:pt idx="854">
                  <c:v>24</c:v>
                </c:pt>
                <c:pt idx="855">
                  <c:v>15</c:v>
                </c:pt>
                <c:pt idx="856">
                  <c:v>12</c:v>
                </c:pt>
                <c:pt idx="857">
                  <c:v>13.5</c:v>
                </c:pt>
                <c:pt idx="858">
                  <c:v>26</c:v>
                </c:pt>
                <c:pt idx="859">
                  <c:v>12</c:v>
                </c:pt>
                <c:pt idx="860">
                  <c:v>33</c:v>
                </c:pt>
                <c:pt idx="861">
                  <c:v>16</c:v>
                </c:pt>
                <c:pt idx="862">
                  <c:v>8</c:v>
                </c:pt>
                <c:pt idx="863">
                  <c:v>35</c:v>
                </c:pt>
                <c:pt idx="864">
                  <c:v>17.5</c:v>
                </c:pt>
                <c:pt idx="865">
                  <c:v>12</c:v>
                </c:pt>
                <c:pt idx="866">
                  <c:v>32</c:v>
                </c:pt>
                <c:pt idx="867">
                  <c:v>15</c:v>
                </c:pt>
                <c:pt idx="868">
                  <c:v>17</c:v>
                </c:pt>
                <c:pt idx="869">
                  <c:v>22</c:v>
                </c:pt>
                <c:pt idx="870">
                  <c:v>20</c:v>
                </c:pt>
                <c:pt idx="871">
                  <c:v>17.5</c:v>
                </c:pt>
                <c:pt idx="872">
                  <c:v>12</c:v>
                </c:pt>
                <c:pt idx="873">
                  <c:v>16</c:v>
                </c:pt>
                <c:pt idx="874">
                  <c:v>24</c:v>
                </c:pt>
                <c:pt idx="875">
                  <c:v>18</c:v>
                </c:pt>
                <c:pt idx="876">
                  <c:v>5</c:v>
                </c:pt>
                <c:pt idx="877">
                  <c:v>6</c:v>
                </c:pt>
                <c:pt idx="878">
                  <c:v>26</c:v>
                </c:pt>
                <c:pt idx="879">
                  <c:v>12</c:v>
                </c:pt>
                <c:pt idx="880">
                  <c:v>51</c:v>
                </c:pt>
                <c:pt idx="881">
                  <c:v>18</c:v>
                </c:pt>
                <c:pt idx="882">
                  <c:v>12</c:v>
                </c:pt>
                <c:pt idx="883">
                  <c:v>12</c:v>
                </c:pt>
                <c:pt idx="884">
                  <c:v>2.5</c:v>
                </c:pt>
                <c:pt idx="885">
                  <c:v>16</c:v>
                </c:pt>
                <c:pt idx="886">
                  <c:v>52</c:v>
                </c:pt>
                <c:pt idx="887">
                  <c:v>14</c:v>
                </c:pt>
                <c:pt idx="888">
                  <c:v>3</c:v>
                </c:pt>
                <c:pt idx="889">
                  <c:v>12</c:v>
                </c:pt>
                <c:pt idx="890">
                  <c:v>20</c:v>
                </c:pt>
                <c:pt idx="891">
                  <c:v>16</c:v>
                </c:pt>
                <c:pt idx="892">
                  <c:v>24</c:v>
                </c:pt>
                <c:pt idx="893">
                  <c:v>16</c:v>
                </c:pt>
                <c:pt idx="894">
                  <c:v>20</c:v>
                </c:pt>
                <c:pt idx="895">
                  <c:v>4</c:v>
                </c:pt>
                <c:pt idx="896">
                  <c:v>12</c:v>
                </c:pt>
                <c:pt idx="897">
                  <c:v>24</c:v>
                </c:pt>
                <c:pt idx="898">
                  <c:v>16</c:v>
                </c:pt>
                <c:pt idx="899">
                  <c:v>16</c:v>
                </c:pt>
                <c:pt idx="900">
                  <c:v>12</c:v>
                </c:pt>
                <c:pt idx="901">
                  <c:v>12</c:v>
                </c:pt>
                <c:pt idx="902">
                  <c:v>6</c:v>
                </c:pt>
                <c:pt idx="903">
                  <c:v>15</c:v>
                </c:pt>
                <c:pt idx="904">
                  <c:v>12</c:v>
                </c:pt>
                <c:pt idx="905">
                  <c:v>20</c:v>
                </c:pt>
                <c:pt idx="906">
                  <c:v>16</c:v>
                </c:pt>
                <c:pt idx="907">
                  <c:v>14</c:v>
                </c:pt>
                <c:pt idx="908">
                  <c:v>18</c:v>
                </c:pt>
                <c:pt idx="909">
                  <c:v>16</c:v>
                </c:pt>
                <c:pt idx="910">
                  <c:v>12</c:v>
                </c:pt>
                <c:pt idx="911">
                  <c:v>12</c:v>
                </c:pt>
                <c:pt idx="912">
                  <c:v>10</c:v>
                </c:pt>
                <c:pt idx="913">
                  <c:v>12</c:v>
                </c:pt>
                <c:pt idx="914">
                  <c:v>16.5</c:v>
                </c:pt>
                <c:pt idx="915">
                  <c:v>12</c:v>
                </c:pt>
                <c:pt idx="916">
                  <c:v>16</c:v>
                </c:pt>
                <c:pt idx="917">
                  <c:v>20</c:v>
                </c:pt>
                <c:pt idx="918">
                  <c:v>18</c:v>
                </c:pt>
                <c:pt idx="919">
                  <c:v>12</c:v>
                </c:pt>
                <c:pt idx="920">
                  <c:v>52</c:v>
                </c:pt>
                <c:pt idx="921">
                  <c:v>12</c:v>
                </c:pt>
                <c:pt idx="922">
                  <c:v>20</c:v>
                </c:pt>
                <c:pt idx="923">
                  <c:v>12</c:v>
                </c:pt>
                <c:pt idx="924">
                  <c:v>26</c:v>
                </c:pt>
                <c:pt idx="925">
                  <c:v>16</c:v>
                </c:pt>
                <c:pt idx="926">
                  <c:v>24</c:v>
                </c:pt>
                <c:pt idx="927">
                  <c:v>12</c:v>
                </c:pt>
                <c:pt idx="928">
                  <c:v>6</c:v>
                </c:pt>
                <c:pt idx="929">
                  <c:v>6</c:v>
                </c:pt>
                <c:pt idx="930">
                  <c:v>12</c:v>
                </c:pt>
                <c:pt idx="931">
                  <c:v>12</c:v>
                </c:pt>
                <c:pt idx="932">
                  <c:v>11</c:v>
                </c:pt>
                <c:pt idx="933">
                  <c:v>12</c:v>
                </c:pt>
                <c:pt idx="934">
                  <c:v>10.5</c:v>
                </c:pt>
                <c:pt idx="935">
                  <c:v>10</c:v>
                </c:pt>
                <c:pt idx="936">
                  <c:v>14</c:v>
                </c:pt>
                <c:pt idx="937">
                  <c:v>14</c:v>
                </c:pt>
                <c:pt idx="938">
                  <c:v>12</c:v>
                </c:pt>
                <c:pt idx="939">
                  <c:v>19</c:v>
                </c:pt>
                <c:pt idx="940">
                  <c:v>16</c:v>
                </c:pt>
                <c:pt idx="941">
                  <c:v>12</c:v>
                </c:pt>
                <c:pt idx="942">
                  <c:v>17</c:v>
                </c:pt>
                <c:pt idx="943">
                  <c:v>8</c:v>
                </c:pt>
                <c:pt idx="944">
                  <c:v>12</c:v>
                </c:pt>
                <c:pt idx="945">
                  <c:v>52</c:v>
                </c:pt>
                <c:pt idx="946">
                  <c:v>12</c:v>
                </c:pt>
                <c:pt idx="947">
                  <c:v>14</c:v>
                </c:pt>
                <c:pt idx="948">
                  <c:v>5</c:v>
                </c:pt>
                <c:pt idx="949">
                  <c:v>28</c:v>
                </c:pt>
                <c:pt idx="950">
                  <c:v>24</c:v>
                </c:pt>
                <c:pt idx="951">
                  <c:v>26</c:v>
                </c:pt>
                <c:pt idx="952">
                  <c:v>29</c:v>
                </c:pt>
                <c:pt idx="953">
                  <c:v>6</c:v>
                </c:pt>
                <c:pt idx="954">
                  <c:v>14</c:v>
                </c:pt>
                <c:pt idx="955">
                  <c:v>6</c:v>
                </c:pt>
                <c:pt idx="956">
                  <c:v>28</c:v>
                </c:pt>
                <c:pt idx="957">
                  <c:v>6</c:v>
                </c:pt>
                <c:pt idx="958">
                  <c:v>10</c:v>
                </c:pt>
                <c:pt idx="959">
                  <c:v>14</c:v>
                </c:pt>
                <c:pt idx="960">
                  <c:v>52</c:v>
                </c:pt>
                <c:pt idx="961">
                  <c:v>16</c:v>
                </c:pt>
                <c:pt idx="962">
                  <c:v>23.5</c:v>
                </c:pt>
                <c:pt idx="963">
                  <c:v>14</c:v>
                </c:pt>
                <c:pt idx="964">
                  <c:v>10.5</c:v>
                </c:pt>
                <c:pt idx="965">
                  <c:v>10</c:v>
                </c:pt>
                <c:pt idx="966">
                  <c:v>20</c:v>
                </c:pt>
                <c:pt idx="967">
                  <c:v>8</c:v>
                </c:pt>
                <c:pt idx="968">
                  <c:v>42</c:v>
                </c:pt>
                <c:pt idx="969">
                  <c:v>36</c:v>
                </c:pt>
                <c:pt idx="970">
                  <c:v>16</c:v>
                </c:pt>
                <c:pt idx="971">
                  <c:v>16</c:v>
                </c:pt>
                <c:pt idx="972">
                  <c:v>4</c:v>
                </c:pt>
                <c:pt idx="973">
                  <c:v>5</c:v>
                </c:pt>
                <c:pt idx="974">
                  <c:v>12</c:v>
                </c:pt>
                <c:pt idx="975">
                  <c:v>18</c:v>
                </c:pt>
                <c:pt idx="976">
                  <c:v>12</c:v>
                </c:pt>
                <c:pt idx="977">
                  <c:v>12</c:v>
                </c:pt>
                <c:pt idx="978">
                  <c:v>26</c:v>
                </c:pt>
                <c:pt idx="979">
                  <c:v>6</c:v>
                </c:pt>
                <c:pt idx="980">
                  <c:v>18</c:v>
                </c:pt>
                <c:pt idx="981">
                  <c:v>12</c:v>
                </c:pt>
                <c:pt idx="982">
                  <c:v>16</c:v>
                </c:pt>
                <c:pt idx="983">
                  <c:v>18</c:v>
                </c:pt>
                <c:pt idx="984">
                  <c:v>12</c:v>
                </c:pt>
                <c:pt idx="985">
                  <c:v>41</c:v>
                </c:pt>
                <c:pt idx="986">
                  <c:v>0</c:v>
                </c:pt>
                <c:pt idx="987">
                  <c:v>12</c:v>
                </c:pt>
                <c:pt idx="988">
                  <c:v>17</c:v>
                </c:pt>
                <c:pt idx="989">
                  <c:v>16</c:v>
                </c:pt>
                <c:pt idx="990">
                  <c:v>26</c:v>
                </c:pt>
                <c:pt idx="991">
                  <c:v>52</c:v>
                </c:pt>
                <c:pt idx="992">
                  <c:v>78</c:v>
                </c:pt>
                <c:pt idx="993">
                  <c:v>7</c:v>
                </c:pt>
                <c:pt idx="994">
                  <c:v>3</c:v>
                </c:pt>
                <c:pt idx="995">
                  <c:v>6</c:v>
                </c:pt>
                <c:pt idx="996">
                  <c:v>18</c:v>
                </c:pt>
                <c:pt idx="997">
                  <c:v>24</c:v>
                </c:pt>
                <c:pt idx="998">
                  <c:v>4</c:v>
                </c:pt>
                <c:pt idx="999">
                  <c:v>24</c:v>
                </c:pt>
                <c:pt idx="1000">
                  <c:v>20</c:v>
                </c:pt>
                <c:pt idx="1001">
                  <c:v>2</c:v>
                </c:pt>
                <c:pt idx="1002">
                  <c:v>32</c:v>
                </c:pt>
                <c:pt idx="1003">
                  <c:v>22</c:v>
                </c:pt>
                <c:pt idx="1004">
                  <c:v>12</c:v>
                </c:pt>
                <c:pt idx="1005">
                  <c:v>12.5</c:v>
                </c:pt>
                <c:pt idx="1006">
                  <c:v>10</c:v>
                </c:pt>
                <c:pt idx="1007">
                  <c:v>16</c:v>
                </c:pt>
                <c:pt idx="1008">
                  <c:v>13</c:v>
                </c:pt>
                <c:pt idx="1009">
                  <c:v>20</c:v>
                </c:pt>
                <c:pt idx="1010">
                  <c:v>12</c:v>
                </c:pt>
                <c:pt idx="1011">
                  <c:v>15</c:v>
                </c:pt>
                <c:pt idx="1012">
                  <c:v>6</c:v>
                </c:pt>
                <c:pt idx="1013">
                  <c:v>16</c:v>
                </c:pt>
                <c:pt idx="1014">
                  <c:v>12</c:v>
                </c:pt>
                <c:pt idx="1015">
                  <c:v>32</c:v>
                </c:pt>
                <c:pt idx="1016">
                  <c:v>12</c:v>
                </c:pt>
                <c:pt idx="1017">
                  <c:v>14</c:v>
                </c:pt>
                <c:pt idx="1018">
                  <c:v>32</c:v>
                </c:pt>
                <c:pt idx="1019">
                  <c:v>40</c:v>
                </c:pt>
                <c:pt idx="1020">
                  <c:v>18</c:v>
                </c:pt>
                <c:pt idx="1021">
                  <c:v>12</c:v>
                </c:pt>
                <c:pt idx="1022">
                  <c:v>6</c:v>
                </c:pt>
                <c:pt idx="1023">
                  <c:v>92</c:v>
                </c:pt>
                <c:pt idx="1024">
                  <c:v>12</c:v>
                </c:pt>
                <c:pt idx="1025">
                  <c:v>15</c:v>
                </c:pt>
                <c:pt idx="1026">
                  <c:v>6</c:v>
                </c:pt>
                <c:pt idx="1027">
                  <c:v>6</c:v>
                </c:pt>
                <c:pt idx="1028">
                  <c:v>33.5</c:v>
                </c:pt>
                <c:pt idx="1029">
                  <c:v>16</c:v>
                </c:pt>
                <c:pt idx="1030">
                  <c:v>12</c:v>
                </c:pt>
                <c:pt idx="1031">
                  <c:v>24</c:v>
                </c:pt>
                <c:pt idx="1032">
                  <c:v>12</c:v>
                </c:pt>
                <c:pt idx="1033">
                  <c:v>24</c:v>
                </c:pt>
                <c:pt idx="1034">
                  <c:v>28</c:v>
                </c:pt>
                <c:pt idx="1035">
                  <c:v>10</c:v>
                </c:pt>
                <c:pt idx="1036">
                  <c:v>12</c:v>
                </c:pt>
                <c:pt idx="1037">
                  <c:v>24</c:v>
                </c:pt>
                <c:pt idx="1038">
                  <c:v>38</c:v>
                </c:pt>
                <c:pt idx="1039">
                  <c:v>28</c:v>
                </c:pt>
                <c:pt idx="1040">
                  <c:v>6</c:v>
                </c:pt>
                <c:pt idx="1041">
                  <c:v>12</c:v>
                </c:pt>
                <c:pt idx="1042">
                  <c:v>26</c:v>
                </c:pt>
                <c:pt idx="1043">
                  <c:v>6</c:v>
                </c:pt>
                <c:pt idx="1044">
                  <c:v>12</c:v>
                </c:pt>
                <c:pt idx="1045">
                  <c:v>12</c:v>
                </c:pt>
                <c:pt idx="1046">
                  <c:v>44</c:v>
                </c:pt>
                <c:pt idx="1047">
                  <c:v>39</c:v>
                </c:pt>
                <c:pt idx="1048">
                  <c:v>52</c:v>
                </c:pt>
                <c:pt idx="1049">
                  <c:v>12</c:v>
                </c:pt>
                <c:pt idx="1050">
                  <c:v>10.5</c:v>
                </c:pt>
                <c:pt idx="1051">
                  <c:v>10</c:v>
                </c:pt>
                <c:pt idx="1052">
                  <c:v>14.5</c:v>
                </c:pt>
                <c:pt idx="1053">
                  <c:v>40</c:v>
                </c:pt>
                <c:pt idx="1054">
                  <c:v>38</c:v>
                </c:pt>
                <c:pt idx="1055">
                  <c:v>20</c:v>
                </c:pt>
                <c:pt idx="1056">
                  <c:v>26</c:v>
                </c:pt>
                <c:pt idx="1057">
                  <c:v>8</c:v>
                </c:pt>
                <c:pt idx="1058">
                  <c:v>18</c:v>
                </c:pt>
                <c:pt idx="1059">
                  <c:v>8</c:v>
                </c:pt>
                <c:pt idx="1060">
                  <c:v>8</c:v>
                </c:pt>
                <c:pt idx="1061">
                  <c:v>20</c:v>
                </c:pt>
                <c:pt idx="1062">
                  <c:v>12</c:v>
                </c:pt>
                <c:pt idx="1063">
                  <c:v>12</c:v>
                </c:pt>
                <c:pt idx="1064">
                  <c:v>8</c:v>
                </c:pt>
                <c:pt idx="1065">
                  <c:v>23</c:v>
                </c:pt>
                <c:pt idx="1066">
                  <c:v>5</c:v>
                </c:pt>
                <c:pt idx="1067">
                  <c:v>12</c:v>
                </c:pt>
                <c:pt idx="1068">
                  <c:v>52</c:v>
                </c:pt>
                <c:pt idx="1069">
                  <c:v>12</c:v>
                </c:pt>
                <c:pt idx="1070">
                  <c:v>52</c:v>
                </c:pt>
                <c:pt idx="1071">
                  <c:v>12</c:v>
                </c:pt>
                <c:pt idx="1072">
                  <c:v>24</c:v>
                </c:pt>
                <c:pt idx="1073">
                  <c:v>15</c:v>
                </c:pt>
                <c:pt idx="1074">
                  <c:v>0</c:v>
                </c:pt>
                <c:pt idx="1075">
                  <c:v>22</c:v>
                </c:pt>
                <c:pt idx="1076">
                  <c:v>54</c:v>
                </c:pt>
                <c:pt idx="1077">
                  <c:v>16</c:v>
                </c:pt>
                <c:pt idx="1078">
                  <c:v>16</c:v>
                </c:pt>
                <c:pt idx="1079">
                  <c:v>48</c:v>
                </c:pt>
                <c:pt idx="1080">
                  <c:v>12</c:v>
                </c:pt>
                <c:pt idx="1081">
                  <c:v>12</c:v>
                </c:pt>
                <c:pt idx="1082">
                  <c:v>24</c:v>
                </c:pt>
                <c:pt idx="1083">
                  <c:v>24</c:v>
                </c:pt>
                <c:pt idx="1084">
                  <c:v>12</c:v>
                </c:pt>
                <c:pt idx="1085">
                  <c:v>12</c:v>
                </c:pt>
                <c:pt idx="1086">
                  <c:v>38</c:v>
                </c:pt>
                <c:pt idx="1087">
                  <c:v>4</c:v>
                </c:pt>
                <c:pt idx="1088">
                  <c:v>12</c:v>
                </c:pt>
                <c:pt idx="1089">
                  <c:v>12</c:v>
                </c:pt>
                <c:pt idx="1090">
                  <c:v>8</c:v>
                </c:pt>
                <c:pt idx="1091">
                  <c:v>12</c:v>
                </c:pt>
                <c:pt idx="1092">
                  <c:v>12</c:v>
                </c:pt>
                <c:pt idx="1093">
                  <c:v>16</c:v>
                </c:pt>
                <c:pt idx="1094">
                  <c:v>24</c:v>
                </c:pt>
                <c:pt idx="1095">
                  <c:v>64</c:v>
                </c:pt>
                <c:pt idx="1096">
                  <c:v>16</c:v>
                </c:pt>
                <c:pt idx="1097">
                  <c:v>12</c:v>
                </c:pt>
                <c:pt idx="1098">
                  <c:v>12</c:v>
                </c:pt>
                <c:pt idx="1099">
                  <c:v>16</c:v>
                </c:pt>
                <c:pt idx="1100">
                  <c:v>13</c:v>
                </c:pt>
                <c:pt idx="1101">
                  <c:v>12</c:v>
                </c:pt>
                <c:pt idx="1102">
                  <c:v>18</c:v>
                </c:pt>
                <c:pt idx="1103">
                  <c:v>24</c:v>
                </c:pt>
                <c:pt idx="1104">
                  <c:v>6</c:v>
                </c:pt>
                <c:pt idx="1105">
                  <c:v>12</c:v>
                </c:pt>
                <c:pt idx="1106">
                  <c:v>12</c:v>
                </c:pt>
                <c:pt idx="1107">
                  <c:v>16</c:v>
                </c:pt>
                <c:pt idx="1108">
                  <c:v>12</c:v>
                </c:pt>
                <c:pt idx="1109">
                  <c:v>12</c:v>
                </c:pt>
                <c:pt idx="1110">
                  <c:v>20</c:v>
                </c:pt>
                <c:pt idx="1111">
                  <c:v>10</c:v>
                </c:pt>
                <c:pt idx="1112">
                  <c:v>12</c:v>
                </c:pt>
                <c:pt idx="1113">
                  <c:v>12</c:v>
                </c:pt>
                <c:pt idx="1114">
                  <c:v>9</c:v>
                </c:pt>
                <c:pt idx="1115">
                  <c:v>24</c:v>
                </c:pt>
                <c:pt idx="1116">
                  <c:v>8</c:v>
                </c:pt>
                <c:pt idx="1117">
                  <c:v>58</c:v>
                </c:pt>
                <c:pt idx="1118">
                  <c:v>16</c:v>
                </c:pt>
                <c:pt idx="1119">
                  <c:v>5</c:v>
                </c:pt>
                <c:pt idx="1120">
                  <c:v>6</c:v>
                </c:pt>
                <c:pt idx="1121">
                  <c:v>16</c:v>
                </c:pt>
                <c:pt idx="1122">
                  <c:v>12</c:v>
                </c:pt>
                <c:pt idx="1123">
                  <c:v>17</c:v>
                </c:pt>
                <c:pt idx="1124">
                  <c:v>19</c:v>
                </c:pt>
                <c:pt idx="1125">
                  <c:v>26</c:v>
                </c:pt>
                <c:pt idx="1126">
                  <c:v>8</c:v>
                </c:pt>
                <c:pt idx="1127">
                  <c:v>24</c:v>
                </c:pt>
                <c:pt idx="1128">
                  <c:v>12</c:v>
                </c:pt>
                <c:pt idx="1129">
                  <c:v>12</c:v>
                </c:pt>
                <c:pt idx="1130">
                  <c:v>52</c:v>
                </c:pt>
                <c:pt idx="1131">
                  <c:v>8</c:v>
                </c:pt>
                <c:pt idx="1132">
                  <c:v>24</c:v>
                </c:pt>
                <c:pt idx="1133">
                  <c:v>20</c:v>
                </c:pt>
                <c:pt idx="1134">
                  <c:v>25</c:v>
                </c:pt>
                <c:pt idx="1135">
                  <c:v>38</c:v>
                </c:pt>
                <c:pt idx="1136">
                  <c:v>32</c:v>
                </c:pt>
                <c:pt idx="1137">
                  <c:v>4</c:v>
                </c:pt>
                <c:pt idx="1138">
                  <c:v>6</c:v>
                </c:pt>
                <c:pt idx="1139">
                  <c:v>12</c:v>
                </c:pt>
                <c:pt idx="1140">
                  <c:v>35</c:v>
                </c:pt>
                <c:pt idx="1141">
                  <c:v>24</c:v>
                </c:pt>
                <c:pt idx="1142">
                  <c:v>6</c:v>
                </c:pt>
                <c:pt idx="1143">
                  <c:v>12</c:v>
                </c:pt>
                <c:pt idx="1144">
                  <c:v>68</c:v>
                </c:pt>
                <c:pt idx="1145">
                  <c:v>12</c:v>
                </c:pt>
                <c:pt idx="1146">
                  <c:v>14</c:v>
                </c:pt>
                <c:pt idx="1147">
                  <c:v>22.5</c:v>
                </c:pt>
                <c:pt idx="1148">
                  <c:v>10</c:v>
                </c:pt>
                <c:pt idx="1149">
                  <c:v>6</c:v>
                </c:pt>
                <c:pt idx="1150">
                  <c:v>13</c:v>
                </c:pt>
                <c:pt idx="1151">
                  <c:v>20</c:v>
                </c:pt>
                <c:pt idx="1152">
                  <c:v>25</c:v>
                </c:pt>
                <c:pt idx="1153">
                  <c:v>56</c:v>
                </c:pt>
                <c:pt idx="1154">
                  <c:v>7</c:v>
                </c:pt>
                <c:pt idx="1155">
                  <c:v>12</c:v>
                </c:pt>
                <c:pt idx="1156">
                  <c:v>16</c:v>
                </c:pt>
                <c:pt idx="1157">
                  <c:v>18</c:v>
                </c:pt>
                <c:pt idx="1158">
                  <c:v>12</c:v>
                </c:pt>
                <c:pt idx="1159">
                  <c:v>36</c:v>
                </c:pt>
                <c:pt idx="1160">
                  <c:v>12</c:v>
                </c:pt>
                <c:pt idx="1161">
                  <c:v>6</c:v>
                </c:pt>
                <c:pt idx="1162">
                  <c:v>16</c:v>
                </c:pt>
                <c:pt idx="1163">
                  <c:v>14</c:v>
                </c:pt>
                <c:pt idx="1164">
                  <c:v>28</c:v>
                </c:pt>
                <c:pt idx="1165">
                  <c:v>8</c:v>
                </c:pt>
                <c:pt idx="1166">
                  <c:v>12</c:v>
                </c:pt>
                <c:pt idx="1167">
                  <c:v>12</c:v>
                </c:pt>
                <c:pt idx="1168">
                  <c:v>17.5</c:v>
                </c:pt>
                <c:pt idx="1169">
                  <c:v>64</c:v>
                </c:pt>
                <c:pt idx="1170">
                  <c:v>15</c:v>
                </c:pt>
                <c:pt idx="1171">
                  <c:v>10</c:v>
                </c:pt>
                <c:pt idx="1172">
                  <c:v>12</c:v>
                </c:pt>
                <c:pt idx="1173">
                  <c:v>10</c:v>
                </c:pt>
                <c:pt idx="1174">
                  <c:v>8</c:v>
                </c:pt>
                <c:pt idx="1175">
                  <c:v>12</c:v>
                </c:pt>
                <c:pt idx="1176">
                  <c:v>9</c:v>
                </c:pt>
                <c:pt idx="1177">
                  <c:v>12</c:v>
                </c:pt>
                <c:pt idx="1178">
                  <c:v>22</c:v>
                </c:pt>
                <c:pt idx="1179">
                  <c:v>70</c:v>
                </c:pt>
                <c:pt idx="1180">
                  <c:v>12</c:v>
                </c:pt>
                <c:pt idx="1181">
                  <c:v>8</c:v>
                </c:pt>
                <c:pt idx="1182">
                  <c:v>7.5</c:v>
                </c:pt>
                <c:pt idx="1183">
                  <c:v>34</c:v>
                </c:pt>
                <c:pt idx="1184">
                  <c:v>12</c:v>
                </c:pt>
                <c:pt idx="1185">
                  <c:v>11</c:v>
                </c:pt>
                <c:pt idx="1186">
                  <c:v>54</c:v>
                </c:pt>
                <c:pt idx="1187">
                  <c:v>12</c:v>
                </c:pt>
                <c:pt idx="1188">
                  <c:v>45</c:v>
                </c:pt>
                <c:pt idx="1189">
                  <c:v>12</c:v>
                </c:pt>
                <c:pt idx="1190">
                  <c:v>12</c:v>
                </c:pt>
                <c:pt idx="1191">
                  <c:v>11</c:v>
                </c:pt>
                <c:pt idx="1192">
                  <c:v>8</c:v>
                </c:pt>
                <c:pt idx="1193">
                  <c:v>16</c:v>
                </c:pt>
                <c:pt idx="1194">
                  <c:v>7</c:v>
                </c:pt>
                <c:pt idx="1195">
                  <c:v>15</c:v>
                </c:pt>
                <c:pt idx="1196">
                  <c:v>9</c:v>
                </c:pt>
                <c:pt idx="1197">
                  <c:v>9</c:v>
                </c:pt>
                <c:pt idx="1198">
                  <c:v>12</c:v>
                </c:pt>
                <c:pt idx="1199">
                  <c:v>12</c:v>
                </c:pt>
                <c:pt idx="1200">
                  <c:v>15</c:v>
                </c:pt>
                <c:pt idx="1201">
                  <c:v>12</c:v>
                </c:pt>
                <c:pt idx="1202">
                  <c:v>13</c:v>
                </c:pt>
                <c:pt idx="1203">
                  <c:v>11</c:v>
                </c:pt>
                <c:pt idx="1204">
                  <c:v>22</c:v>
                </c:pt>
                <c:pt idx="1205">
                  <c:v>6</c:v>
                </c:pt>
                <c:pt idx="1206">
                  <c:v>15</c:v>
                </c:pt>
                <c:pt idx="1207">
                  <c:v>30</c:v>
                </c:pt>
                <c:pt idx="1208">
                  <c:v>18</c:v>
                </c:pt>
                <c:pt idx="1209">
                  <c:v>8.5</c:v>
                </c:pt>
                <c:pt idx="1210">
                  <c:v>12</c:v>
                </c:pt>
                <c:pt idx="1211">
                  <c:v>12</c:v>
                </c:pt>
                <c:pt idx="1212">
                  <c:v>33</c:v>
                </c:pt>
                <c:pt idx="1213">
                  <c:v>24</c:v>
                </c:pt>
                <c:pt idx="1214">
                  <c:v>24</c:v>
                </c:pt>
                <c:pt idx="1215">
                  <c:v>10</c:v>
                </c:pt>
                <c:pt idx="1216">
                  <c:v>16</c:v>
                </c:pt>
                <c:pt idx="1217">
                  <c:v>22</c:v>
                </c:pt>
                <c:pt idx="1218">
                  <c:v>12</c:v>
                </c:pt>
                <c:pt idx="1219">
                  <c:v>0</c:v>
                </c:pt>
                <c:pt idx="1220">
                  <c:v>12</c:v>
                </c:pt>
                <c:pt idx="1221">
                  <c:v>14</c:v>
                </c:pt>
                <c:pt idx="1222">
                  <c:v>12</c:v>
                </c:pt>
                <c:pt idx="1223">
                  <c:v>9</c:v>
                </c:pt>
                <c:pt idx="1224">
                  <c:v>12</c:v>
                </c:pt>
                <c:pt idx="1225">
                  <c:v>30</c:v>
                </c:pt>
                <c:pt idx="1226">
                  <c:v>12</c:v>
                </c:pt>
                <c:pt idx="1227">
                  <c:v>35</c:v>
                </c:pt>
                <c:pt idx="1228">
                  <c:v>30</c:v>
                </c:pt>
                <c:pt idx="1229">
                  <c:v>4</c:v>
                </c:pt>
                <c:pt idx="1230">
                  <c:v>16</c:v>
                </c:pt>
                <c:pt idx="1231">
                  <c:v>10</c:v>
                </c:pt>
                <c:pt idx="1232">
                  <c:v>19.5</c:v>
                </c:pt>
                <c:pt idx="1233">
                  <c:v>10</c:v>
                </c:pt>
                <c:pt idx="1234">
                  <c:v>12</c:v>
                </c:pt>
                <c:pt idx="1235">
                  <c:v>12</c:v>
                </c:pt>
                <c:pt idx="1236">
                  <c:v>8</c:v>
                </c:pt>
                <c:pt idx="1237">
                  <c:v>18</c:v>
                </c:pt>
                <c:pt idx="1238">
                  <c:v>24</c:v>
                </c:pt>
                <c:pt idx="1239">
                  <c:v>24</c:v>
                </c:pt>
                <c:pt idx="1240">
                  <c:v>12</c:v>
                </c:pt>
                <c:pt idx="1241">
                  <c:v>16</c:v>
                </c:pt>
                <c:pt idx="1242">
                  <c:v>1</c:v>
                </c:pt>
                <c:pt idx="1243">
                  <c:v>20</c:v>
                </c:pt>
                <c:pt idx="1244">
                  <c:v>17</c:v>
                </c:pt>
                <c:pt idx="1245">
                  <c:v>17.5</c:v>
                </c:pt>
                <c:pt idx="1246">
                  <c:v>8</c:v>
                </c:pt>
                <c:pt idx="1247">
                  <c:v>40</c:v>
                </c:pt>
                <c:pt idx="1248">
                  <c:v>12</c:v>
                </c:pt>
                <c:pt idx="1249">
                  <c:v>34.5</c:v>
                </c:pt>
                <c:pt idx="1250">
                  <c:v>52</c:v>
                </c:pt>
                <c:pt idx="1251">
                  <c:v>6</c:v>
                </c:pt>
                <c:pt idx="1252">
                  <c:v>4</c:v>
                </c:pt>
                <c:pt idx="1253">
                  <c:v>16</c:v>
                </c:pt>
                <c:pt idx="1254">
                  <c:v>8</c:v>
                </c:pt>
                <c:pt idx="1255">
                  <c:v>12</c:v>
                </c:pt>
                <c:pt idx="1256">
                  <c:v>14</c:v>
                </c:pt>
                <c:pt idx="1257">
                  <c:v>13</c:v>
                </c:pt>
                <c:pt idx="1258">
                  <c:v>9</c:v>
                </c:pt>
                <c:pt idx="1259">
                  <c:v>38</c:v>
                </c:pt>
                <c:pt idx="1260">
                  <c:v>10</c:v>
                </c:pt>
                <c:pt idx="1261">
                  <c:v>16</c:v>
                </c:pt>
                <c:pt idx="1262">
                  <c:v>4</c:v>
                </c:pt>
                <c:pt idx="1263">
                  <c:v>37</c:v>
                </c:pt>
                <c:pt idx="1264">
                  <c:v>11</c:v>
                </c:pt>
                <c:pt idx="1265">
                  <c:v>12</c:v>
                </c:pt>
                <c:pt idx="1266">
                  <c:v>6</c:v>
                </c:pt>
                <c:pt idx="1267">
                  <c:v>12</c:v>
                </c:pt>
                <c:pt idx="1268">
                  <c:v>16</c:v>
                </c:pt>
                <c:pt idx="1269">
                  <c:v>36</c:v>
                </c:pt>
                <c:pt idx="1270">
                  <c:v>12</c:v>
                </c:pt>
                <c:pt idx="1271">
                  <c:v>12</c:v>
                </c:pt>
                <c:pt idx="1272">
                  <c:v>24</c:v>
                </c:pt>
                <c:pt idx="1273">
                  <c:v>23</c:v>
                </c:pt>
                <c:pt idx="1274">
                  <c:v>24</c:v>
                </c:pt>
                <c:pt idx="1275">
                  <c:v>12</c:v>
                </c:pt>
                <c:pt idx="1276">
                  <c:v>12</c:v>
                </c:pt>
                <c:pt idx="1277">
                  <c:v>32.5</c:v>
                </c:pt>
                <c:pt idx="1278">
                  <c:v>10</c:v>
                </c:pt>
                <c:pt idx="1279">
                  <c:v>15</c:v>
                </c:pt>
                <c:pt idx="1280">
                  <c:v>18</c:v>
                </c:pt>
                <c:pt idx="1281">
                  <c:v>15</c:v>
                </c:pt>
                <c:pt idx="1282">
                  <c:v>52</c:v>
                </c:pt>
                <c:pt idx="1283">
                  <c:v>38</c:v>
                </c:pt>
                <c:pt idx="1284">
                  <c:v>2</c:v>
                </c:pt>
                <c:pt idx="1285">
                  <c:v>10</c:v>
                </c:pt>
                <c:pt idx="1286">
                  <c:v>16</c:v>
                </c:pt>
                <c:pt idx="1287">
                  <c:v>16</c:v>
                </c:pt>
                <c:pt idx="1288">
                  <c:v>26</c:v>
                </c:pt>
                <c:pt idx="1289">
                  <c:v>14</c:v>
                </c:pt>
                <c:pt idx="1290">
                  <c:v>12</c:v>
                </c:pt>
                <c:pt idx="1291">
                  <c:v>4</c:v>
                </c:pt>
                <c:pt idx="1292">
                  <c:v>20</c:v>
                </c:pt>
                <c:pt idx="1293">
                  <c:v>16</c:v>
                </c:pt>
                <c:pt idx="1294">
                  <c:v>24</c:v>
                </c:pt>
                <c:pt idx="1295">
                  <c:v>30</c:v>
                </c:pt>
                <c:pt idx="1296">
                  <c:v>16</c:v>
                </c:pt>
                <c:pt idx="1297">
                  <c:v>14</c:v>
                </c:pt>
                <c:pt idx="1298">
                  <c:v>22</c:v>
                </c:pt>
                <c:pt idx="1299">
                  <c:v>12</c:v>
                </c:pt>
                <c:pt idx="1300">
                  <c:v>12</c:v>
                </c:pt>
                <c:pt idx="1301">
                  <c:v>52</c:v>
                </c:pt>
                <c:pt idx="1302">
                  <c:v>18</c:v>
                </c:pt>
                <c:pt idx="1303">
                  <c:v>16</c:v>
                </c:pt>
                <c:pt idx="1304">
                  <c:v>45.5</c:v>
                </c:pt>
                <c:pt idx="1305">
                  <c:v>6</c:v>
                </c:pt>
                <c:pt idx="1306">
                  <c:v>18</c:v>
                </c:pt>
                <c:pt idx="1307">
                  <c:v>32</c:v>
                </c:pt>
                <c:pt idx="1308">
                  <c:v>18</c:v>
                </c:pt>
                <c:pt idx="1309">
                  <c:v>32</c:v>
                </c:pt>
                <c:pt idx="1310">
                  <c:v>52</c:v>
                </c:pt>
                <c:pt idx="1311">
                  <c:v>26.5</c:v>
                </c:pt>
                <c:pt idx="1312">
                  <c:v>18</c:v>
                </c:pt>
                <c:pt idx="1313">
                  <c:v>20</c:v>
                </c:pt>
                <c:pt idx="1314">
                  <c:v>4</c:v>
                </c:pt>
                <c:pt idx="1315">
                  <c:v>22.5</c:v>
                </c:pt>
                <c:pt idx="1316">
                  <c:v>14</c:v>
                </c:pt>
                <c:pt idx="1317">
                  <c:v>14</c:v>
                </c:pt>
                <c:pt idx="1318">
                  <c:v>17</c:v>
                </c:pt>
                <c:pt idx="1319">
                  <c:v>6</c:v>
                </c:pt>
                <c:pt idx="1320">
                  <c:v>12</c:v>
                </c:pt>
                <c:pt idx="1321">
                  <c:v>10</c:v>
                </c:pt>
                <c:pt idx="1322">
                  <c:v>15</c:v>
                </c:pt>
                <c:pt idx="1323">
                  <c:v>12</c:v>
                </c:pt>
                <c:pt idx="1324">
                  <c:v>24</c:v>
                </c:pt>
                <c:pt idx="1325">
                  <c:v>16.5</c:v>
                </c:pt>
                <c:pt idx="1326">
                  <c:v>12</c:v>
                </c:pt>
                <c:pt idx="1327">
                  <c:v>11</c:v>
                </c:pt>
                <c:pt idx="1328">
                  <c:v>26</c:v>
                </c:pt>
                <c:pt idx="1329">
                  <c:v>16</c:v>
                </c:pt>
                <c:pt idx="1330">
                  <c:v>12</c:v>
                </c:pt>
                <c:pt idx="1331">
                  <c:v>16</c:v>
                </c:pt>
                <c:pt idx="1332">
                  <c:v>20</c:v>
                </c:pt>
                <c:pt idx="1333">
                  <c:v>20</c:v>
                </c:pt>
                <c:pt idx="1334">
                  <c:v>2</c:v>
                </c:pt>
                <c:pt idx="1335">
                  <c:v>16</c:v>
                </c:pt>
                <c:pt idx="1336">
                  <c:v>62</c:v>
                </c:pt>
                <c:pt idx="1337">
                  <c:v>18</c:v>
                </c:pt>
                <c:pt idx="1338">
                  <c:v>24</c:v>
                </c:pt>
                <c:pt idx="1339">
                  <c:v>18</c:v>
                </c:pt>
                <c:pt idx="1340">
                  <c:v>18</c:v>
                </c:pt>
                <c:pt idx="1341">
                  <c:v>18</c:v>
                </c:pt>
                <c:pt idx="1342">
                  <c:v>24</c:v>
                </c:pt>
                <c:pt idx="1343">
                  <c:v>16</c:v>
                </c:pt>
                <c:pt idx="1344">
                  <c:v>10</c:v>
                </c:pt>
                <c:pt idx="1345">
                  <c:v>22</c:v>
                </c:pt>
                <c:pt idx="1346">
                  <c:v>16</c:v>
                </c:pt>
                <c:pt idx="1347">
                  <c:v>13</c:v>
                </c:pt>
                <c:pt idx="1348">
                  <c:v>26</c:v>
                </c:pt>
                <c:pt idx="1349">
                  <c:v>52</c:v>
                </c:pt>
                <c:pt idx="1350">
                  <c:v>12</c:v>
                </c:pt>
                <c:pt idx="1351">
                  <c:v>12</c:v>
                </c:pt>
                <c:pt idx="1352">
                  <c:v>16</c:v>
                </c:pt>
                <c:pt idx="1353">
                  <c:v>18</c:v>
                </c:pt>
                <c:pt idx="1354">
                  <c:v>12</c:v>
                </c:pt>
                <c:pt idx="1355">
                  <c:v>16</c:v>
                </c:pt>
                <c:pt idx="1356">
                  <c:v>18</c:v>
                </c:pt>
                <c:pt idx="1357">
                  <c:v>10</c:v>
                </c:pt>
                <c:pt idx="1358">
                  <c:v>8</c:v>
                </c:pt>
                <c:pt idx="1359">
                  <c:v>8</c:v>
                </c:pt>
                <c:pt idx="1360">
                  <c:v>16</c:v>
                </c:pt>
                <c:pt idx="1361">
                  <c:v>20</c:v>
                </c:pt>
                <c:pt idx="1362">
                  <c:v>14</c:v>
                </c:pt>
                <c:pt idx="1363">
                  <c:v>18</c:v>
                </c:pt>
                <c:pt idx="1364">
                  <c:v>24</c:v>
                </c:pt>
                <c:pt idx="1365">
                  <c:v>6</c:v>
                </c:pt>
                <c:pt idx="1366">
                  <c:v>12</c:v>
                </c:pt>
                <c:pt idx="1367">
                  <c:v>12</c:v>
                </c:pt>
                <c:pt idx="1368">
                  <c:v>24</c:v>
                </c:pt>
                <c:pt idx="1369">
                  <c:v>6</c:v>
                </c:pt>
                <c:pt idx="1370">
                  <c:v>12</c:v>
                </c:pt>
                <c:pt idx="1371">
                  <c:v>13</c:v>
                </c:pt>
                <c:pt idx="1372">
                  <c:v>12</c:v>
                </c:pt>
                <c:pt idx="1373">
                  <c:v>16</c:v>
                </c:pt>
                <c:pt idx="1374">
                  <c:v>25</c:v>
                </c:pt>
                <c:pt idx="1375">
                  <c:v>12</c:v>
                </c:pt>
                <c:pt idx="1376">
                  <c:v>15.5</c:v>
                </c:pt>
                <c:pt idx="1377">
                  <c:v>12</c:v>
                </c:pt>
                <c:pt idx="1378">
                  <c:v>12</c:v>
                </c:pt>
                <c:pt idx="1379">
                  <c:v>12</c:v>
                </c:pt>
                <c:pt idx="1380">
                  <c:v>104</c:v>
                </c:pt>
                <c:pt idx="1381">
                  <c:v>12</c:v>
                </c:pt>
                <c:pt idx="1382">
                  <c:v>12</c:v>
                </c:pt>
                <c:pt idx="1383">
                  <c:v>18</c:v>
                </c:pt>
                <c:pt idx="1384">
                  <c:v>41</c:v>
                </c:pt>
                <c:pt idx="1385">
                  <c:v>8</c:v>
                </c:pt>
                <c:pt idx="1386">
                  <c:v>12</c:v>
                </c:pt>
                <c:pt idx="1387">
                  <c:v>15</c:v>
                </c:pt>
                <c:pt idx="1388">
                  <c:v>24</c:v>
                </c:pt>
                <c:pt idx="1389">
                  <c:v>6</c:v>
                </c:pt>
                <c:pt idx="1390">
                  <c:v>12</c:v>
                </c:pt>
                <c:pt idx="1391">
                  <c:v>12</c:v>
                </c:pt>
                <c:pt idx="1392">
                  <c:v>27.5</c:v>
                </c:pt>
                <c:pt idx="1393">
                  <c:v>18</c:v>
                </c:pt>
                <c:pt idx="1394">
                  <c:v>24</c:v>
                </c:pt>
                <c:pt idx="1395">
                  <c:v>12</c:v>
                </c:pt>
                <c:pt idx="1396">
                  <c:v>28</c:v>
                </c:pt>
                <c:pt idx="1397">
                  <c:v>12</c:v>
                </c:pt>
                <c:pt idx="1398">
                  <c:v>10</c:v>
                </c:pt>
                <c:pt idx="1399">
                  <c:v>5</c:v>
                </c:pt>
                <c:pt idx="1400">
                  <c:v>18</c:v>
                </c:pt>
                <c:pt idx="1401">
                  <c:v>12</c:v>
                </c:pt>
                <c:pt idx="1402">
                  <c:v>13</c:v>
                </c:pt>
                <c:pt idx="1403">
                  <c:v>12</c:v>
                </c:pt>
                <c:pt idx="1404">
                  <c:v>20</c:v>
                </c:pt>
                <c:pt idx="1405">
                  <c:v>104</c:v>
                </c:pt>
                <c:pt idx="1406">
                  <c:v>8</c:v>
                </c:pt>
                <c:pt idx="1407">
                  <c:v>8</c:v>
                </c:pt>
                <c:pt idx="1408">
                  <c:v>4</c:v>
                </c:pt>
                <c:pt idx="1409">
                  <c:v>6</c:v>
                </c:pt>
                <c:pt idx="1410">
                  <c:v>24</c:v>
                </c:pt>
                <c:pt idx="1411">
                  <c:v>9</c:v>
                </c:pt>
                <c:pt idx="1412">
                  <c:v>16</c:v>
                </c:pt>
                <c:pt idx="1413">
                  <c:v>32</c:v>
                </c:pt>
                <c:pt idx="1414">
                  <c:v>10</c:v>
                </c:pt>
                <c:pt idx="1415">
                  <c:v>12</c:v>
                </c:pt>
                <c:pt idx="1416">
                  <c:v>12</c:v>
                </c:pt>
                <c:pt idx="1417">
                  <c:v>16</c:v>
                </c:pt>
                <c:pt idx="1418">
                  <c:v>16</c:v>
                </c:pt>
                <c:pt idx="1419">
                  <c:v>12</c:v>
                </c:pt>
                <c:pt idx="1420">
                  <c:v>12</c:v>
                </c:pt>
                <c:pt idx="1421">
                  <c:v>24</c:v>
                </c:pt>
                <c:pt idx="1422">
                  <c:v>6</c:v>
                </c:pt>
                <c:pt idx="1423">
                  <c:v>44</c:v>
                </c:pt>
                <c:pt idx="1424">
                  <c:v>16</c:v>
                </c:pt>
                <c:pt idx="1425">
                  <c:v>16</c:v>
                </c:pt>
                <c:pt idx="1426">
                  <c:v>12</c:v>
                </c:pt>
                <c:pt idx="1427">
                  <c:v>12</c:v>
                </c:pt>
                <c:pt idx="1428">
                  <c:v>52</c:v>
                </c:pt>
                <c:pt idx="1429">
                  <c:v>14</c:v>
                </c:pt>
                <c:pt idx="1430">
                  <c:v>20</c:v>
                </c:pt>
                <c:pt idx="1431">
                  <c:v>52</c:v>
                </c:pt>
                <c:pt idx="1432">
                  <c:v>4</c:v>
                </c:pt>
                <c:pt idx="1433">
                  <c:v>13</c:v>
                </c:pt>
                <c:pt idx="1434">
                  <c:v>15</c:v>
                </c:pt>
                <c:pt idx="1435">
                  <c:v>12</c:v>
                </c:pt>
                <c:pt idx="1436">
                  <c:v>12</c:v>
                </c:pt>
                <c:pt idx="1437">
                  <c:v>12</c:v>
                </c:pt>
                <c:pt idx="1438">
                  <c:v>12</c:v>
                </c:pt>
                <c:pt idx="1439">
                  <c:v>16</c:v>
                </c:pt>
                <c:pt idx="1440">
                  <c:v>12</c:v>
                </c:pt>
                <c:pt idx="1441">
                  <c:v>12</c:v>
                </c:pt>
                <c:pt idx="1442">
                  <c:v>14</c:v>
                </c:pt>
                <c:pt idx="1443">
                  <c:v>15</c:v>
                </c:pt>
                <c:pt idx="1444">
                  <c:v>23</c:v>
                </c:pt>
                <c:pt idx="1445">
                  <c:v>28</c:v>
                </c:pt>
                <c:pt idx="1446">
                  <c:v>12</c:v>
                </c:pt>
                <c:pt idx="1447">
                  <c:v>20</c:v>
                </c:pt>
                <c:pt idx="1448">
                  <c:v>16</c:v>
                </c:pt>
                <c:pt idx="1449">
                  <c:v>6</c:v>
                </c:pt>
                <c:pt idx="1450">
                  <c:v>63</c:v>
                </c:pt>
                <c:pt idx="1451">
                  <c:v>18</c:v>
                </c:pt>
                <c:pt idx="1452">
                  <c:v>12</c:v>
                </c:pt>
                <c:pt idx="1453">
                  <c:v>14</c:v>
                </c:pt>
                <c:pt idx="1454">
                  <c:v>17</c:v>
                </c:pt>
                <c:pt idx="1455">
                  <c:v>20</c:v>
                </c:pt>
                <c:pt idx="1456">
                  <c:v>68</c:v>
                </c:pt>
                <c:pt idx="1457">
                  <c:v>60</c:v>
                </c:pt>
                <c:pt idx="1458">
                  <c:v>2</c:v>
                </c:pt>
                <c:pt idx="1459">
                  <c:v>16</c:v>
                </c:pt>
                <c:pt idx="1460">
                  <c:v>22</c:v>
                </c:pt>
                <c:pt idx="1461">
                  <c:v>12</c:v>
                </c:pt>
                <c:pt idx="1462">
                  <c:v>10</c:v>
                </c:pt>
                <c:pt idx="1463">
                  <c:v>12</c:v>
                </c:pt>
                <c:pt idx="1464">
                  <c:v>12</c:v>
                </c:pt>
                <c:pt idx="1465">
                  <c:v>12</c:v>
                </c:pt>
                <c:pt idx="1466">
                  <c:v>4</c:v>
                </c:pt>
                <c:pt idx="1467">
                  <c:v>33</c:v>
                </c:pt>
                <c:pt idx="1468">
                  <c:v>16</c:v>
                </c:pt>
                <c:pt idx="1469">
                  <c:v>18</c:v>
                </c:pt>
                <c:pt idx="1470">
                  <c:v>52</c:v>
                </c:pt>
                <c:pt idx="1471">
                  <c:v>0</c:v>
                </c:pt>
                <c:pt idx="1472">
                  <c:v>14</c:v>
                </c:pt>
                <c:pt idx="1473">
                  <c:v>15</c:v>
                </c:pt>
                <c:pt idx="1474">
                  <c:v>12</c:v>
                </c:pt>
                <c:pt idx="1475">
                  <c:v>15</c:v>
                </c:pt>
                <c:pt idx="1476">
                  <c:v>12</c:v>
                </c:pt>
                <c:pt idx="1477">
                  <c:v>18</c:v>
                </c:pt>
                <c:pt idx="1478">
                  <c:v>23</c:v>
                </c:pt>
                <c:pt idx="1479">
                  <c:v>17</c:v>
                </c:pt>
                <c:pt idx="1480">
                  <c:v>6</c:v>
                </c:pt>
                <c:pt idx="1481">
                  <c:v>16</c:v>
                </c:pt>
                <c:pt idx="1482">
                  <c:v>16</c:v>
                </c:pt>
                <c:pt idx="1483">
                  <c:v>12</c:v>
                </c:pt>
                <c:pt idx="1484">
                  <c:v>12</c:v>
                </c:pt>
                <c:pt idx="1485">
                  <c:v>26</c:v>
                </c:pt>
                <c:pt idx="1486">
                  <c:v>24</c:v>
                </c:pt>
                <c:pt idx="1487">
                  <c:v>24</c:v>
                </c:pt>
                <c:pt idx="1488">
                  <c:v>12</c:v>
                </c:pt>
                <c:pt idx="1489">
                  <c:v>24</c:v>
                </c:pt>
                <c:pt idx="1490">
                  <c:v>18</c:v>
                </c:pt>
                <c:pt idx="1491">
                  <c:v>24</c:v>
                </c:pt>
                <c:pt idx="1492">
                  <c:v>12</c:v>
                </c:pt>
                <c:pt idx="1493">
                  <c:v>52</c:v>
                </c:pt>
                <c:pt idx="1494">
                  <c:v>16</c:v>
                </c:pt>
                <c:pt idx="1495">
                  <c:v>12</c:v>
                </c:pt>
                <c:pt idx="1496">
                  <c:v>12</c:v>
                </c:pt>
                <c:pt idx="1497">
                  <c:v>14</c:v>
                </c:pt>
                <c:pt idx="1498">
                  <c:v>20</c:v>
                </c:pt>
                <c:pt idx="1499">
                  <c:v>20</c:v>
                </c:pt>
                <c:pt idx="1500">
                  <c:v>15</c:v>
                </c:pt>
                <c:pt idx="1501">
                  <c:v>18</c:v>
                </c:pt>
                <c:pt idx="1502">
                  <c:v>16</c:v>
                </c:pt>
                <c:pt idx="1503">
                  <c:v>16</c:v>
                </c:pt>
                <c:pt idx="1504">
                  <c:v>15</c:v>
                </c:pt>
                <c:pt idx="1505">
                  <c:v>16</c:v>
                </c:pt>
                <c:pt idx="1506">
                  <c:v>24</c:v>
                </c:pt>
                <c:pt idx="1507">
                  <c:v>16</c:v>
                </c:pt>
                <c:pt idx="1508">
                  <c:v>20</c:v>
                </c:pt>
                <c:pt idx="1509">
                  <c:v>76</c:v>
                </c:pt>
                <c:pt idx="1510">
                  <c:v>10</c:v>
                </c:pt>
                <c:pt idx="1511">
                  <c:v>52</c:v>
                </c:pt>
                <c:pt idx="1512">
                  <c:v>11</c:v>
                </c:pt>
                <c:pt idx="1513">
                  <c:v>68</c:v>
                </c:pt>
                <c:pt idx="1514">
                  <c:v>12</c:v>
                </c:pt>
                <c:pt idx="1515">
                  <c:v>8</c:v>
                </c:pt>
                <c:pt idx="1516">
                  <c:v>5.5</c:v>
                </c:pt>
                <c:pt idx="1517">
                  <c:v>11</c:v>
                </c:pt>
                <c:pt idx="1518">
                  <c:v>4</c:v>
                </c:pt>
                <c:pt idx="1519">
                  <c:v>16.5</c:v>
                </c:pt>
                <c:pt idx="1520">
                  <c:v>24</c:v>
                </c:pt>
                <c:pt idx="1521">
                  <c:v>6</c:v>
                </c:pt>
                <c:pt idx="1522">
                  <c:v>6</c:v>
                </c:pt>
                <c:pt idx="1523">
                  <c:v>12</c:v>
                </c:pt>
                <c:pt idx="1524">
                  <c:v>12</c:v>
                </c:pt>
                <c:pt idx="1525">
                  <c:v>12</c:v>
                </c:pt>
                <c:pt idx="1526">
                  <c:v>24</c:v>
                </c:pt>
                <c:pt idx="1527">
                  <c:v>12</c:v>
                </c:pt>
                <c:pt idx="1528">
                  <c:v>10</c:v>
                </c:pt>
                <c:pt idx="1529">
                  <c:v>18</c:v>
                </c:pt>
                <c:pt idx="1530">
                  <c:v>12</c:v>
                </c:pt>
                <c:pt idx="1531">
                  <c:v>18</c:v>
                </c:pt>
                <c:pt idx="1532">
                  <c:v>6</c:v>
                </c:pt>
                <c:pt idx="1533">
                  <c:v>20</c:v>
                </c:pt>
                <c:pt idx="1534">
                  <c:v>18</c:v>
                </c:pt>
                <c:pt idx="1535">
                  <c:v>6</c:v>
                </c:pt>
                <c:pt idx="1536">
                  <c:v>1</c:v>
                </c:pt>
                <c:pt idx="1537">
                  <c:v>2</c:v>
                </c:pt>
                <c:pt idx="1538">
                  <c:v>1</c:v>
                </c:pt>
                <c:pt idx="1539">
                  <c:v>0</c:v>
                </c:pt>
                <c:pt idx="1540">
                  <c:v>2</c:v>
                </c:pt>
                <c:pt idx="1541">
                  <c:v>0</c:v>
                </c:pt>
                <c:pt idx="1542">
                  <c:v>40</c:v>
                </c:pt>
                <c:pt idx="1543">
                  <c:v>52</c:v>
                </c:pt>
                <c:pt idx="1544">
                  <c:v>12</c:v>
                </c:pt>
                <c:pt idx="1545">
                  <c:v>12.5</c:v>
                </c:pt>
                <c:pt idx="1546">
                  <c:v>0</c:v>
                </c:pt>
                <c:pt idx="1547">
                  <c:v>1</c:v>
                </c:pt>
                <c:pt idx="1548">
                  <c:v>16</c:v>
                </c:pt>
                <c:pt idx="1549">
                  <c:v>16</c:v>
                </c:pt>
                <c:pt idx="1550">
                  <c:v>26</c:v>
                </c:pt>
                <c:pt idx="1551">
                  <c:v>12</c:v>
                </c:pt>
                <c:pt idx="1552">
                  <c:v>0</c:v>
                </c:pt>
                <c:pt idx="1553">
                  <c:v>0</c:v>
                </c:pt>
                <c:pt idx="1554">
                  <c:v>2</c:v>
                </c:pt>
                <c:pt idx="1555">
                  <c:v>0</c:v>
                </c:pt>
                <c:pt idx="1556">
                  <c:v>0</c:v>
                </c:pt>
                <c:pt idx="1557">
                  <c:v>50</c:v>
                </c:pt>
                <c:pt idx="1558">
                  <c:v>6</c:v>
                </c:pt>
                <c:pt idx="1559">
                  <c:v>40</c:v>
                </c:pt>
                <c:pt idx="1560">
                  <c:v>12</c:v>
                </c:pt>
                <c:pt idx="1561">
                  <c:v>0</c:v>
                </c:pt>
                <c:pt idx="1562">
                  <c:v>12</c:v>
                </c:pt>
                <c:pt idx="1563">
                  <c:v>50</c:v>
                </c:pt>
                <c:pt idx="1564">
                  <c:v>8</c:v>
                </c:pt>
                <c:pt idx="1565">
                  <c:v>0</c:v>
                </c:pt>
                <c:pt idx="1566">
                  <c:v>16</c:v>
                </c:pt>
                <c:pt idx="1567">
                  <c:v>8</c:v>
                </c:pt>
                <c:pt idx="1568">
                  <c:v>6</c:v>
                </c:pt>
                <c:pt idx="1569">
                  <c:v>1</c:v>
                </c:pt>
                <c:pt idx="1570">
                  <c:v>14</c:v>
                </c:pt>
                <c:pt idx="1571">
                  <c:v>18</c:v>
                </c:pt>
                <c:pt idx="1572">
                  <c:v>6</c:v>
                </c:pt>
                <c:pt idx="1573">
                  <c:v>30</c:v>
                </c:pt>
                <c:pt idx="1574">
                  <c:v>16</c:v>
                </c:pt>
                <c:pt idx="1575">
                  <c:v>8</c:v>
                </c:pt>
                <c:pt idx="1576">
                  <c:v>2</c:v>
                </c:pt>
                <c:pt idx="1577">
                  <c:v>12</c:v>
                </c:pt>
                <c:pt idx="1578">
                  <c:v>0</c:v>
                </c:pt>
                <c:pt idx="1579">
                  <c:v>8</c:v>
                </c:pt>
                <c:pt idx="1580">
                  <c:v>7</c:v>
                </c:pt>
                <c:pt idx="1581">
                  <c:v>0</c:v>
                </c:pt>
                <c:pt idx="1582">
                  <c:v>10</c:v>
                </c:pt>
                <c:pt idx="1583">
                  <c:v>6</c:v>
                </c:pt>
                <c:pt idx="1584">
                  <c:v>4</c:v>
                </c:pt>
                <c:pt idx="1585">
                  <c:v>10</c:v>
                </c:pt>
                <c:pt idx="1586">
                  <c:v>6</c:v>
                </c:pt>
                <c:pt idx="1587">
                  <c:v>0</c:v>
                </c:pt>
                <c:pt idx="1588">
                  <c:v>0</c:v>
                </c:pt>
                <c:pt idx="1589">
                  <c:v>10</c:v>
                </c:pt>
                <c:pt idx="1590">
                  <c:v>0</c:v>
                </c:pt>
                <c:pt idx="1591">
                  <c:v>16</c:v>
                </c:pt>
                <c:pt idx="1592">
                  <c:v>12</c:v>
                </c:pt>
                <c:pt idx="1593">
                  <c:v>12</c:v>
                </c:pt>
                <c:pt idx="1594">
                  <c:v>2</c:v>
                </c:pt>
                <c:pt idx="1595">
                  <c:v>4</c:v>
                </c:pt>
                <c:pt idx="1596">
                  <c:v>6</c:v>
                </c:pt>
                <c:pt idx="1597">
                  <c:v>2</c:v>
                </c:pt>
                <c:pt idx="1598">
                  <c:v>0</c:v>
                </c:pt>
                <c:pt idx="1599">
                  <c:v>14</c:v>
                </c:pt>
                <c:pt idx="1600">
                  <c:v>0</c:v>
                </c:pt>
              </c:numCache>
            </c:numRef>
          </c:yVal>
          <c:smooth val="0"/>
          <c:extLst>
            <c:ext xmlns:c16="http://schemas.microsoft.com/office/drawing/2014/chart" uri="{C3380CC4-5D6E-409C-BE32-E72D297353CC}">
              <c16:uniqueId val="{00000002-1EED-4EB6-ADAF-7B1682BD31BE}"/>
            </c:ext>
          </c:extLst>
        </c:ser>
        <c:dLbls>
          <c:showLegendKey val="0"/>
          <c:showVal val="0"/>
          <c:showCatName val="0"/>
          <c:showSerName val="0"/>
          <c:showPercent val="0"/>
          <c:showBubbleSize val="0"/>
        </c:dLbls>
        <c:axId val="370064888"/>
        <c:axId val="370062008"/>
      </c:scatterChart>
      <c:valAx>
        <c:axId val="370064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IN" dirty="0">
                    <a:solidFill>
                      <a:schemeClr val="tx1"/>
                    </a:solidFill>
                  </a:rPr>
                  <a:t>Company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70062008"/>
        <c:crosses val="autoZero"/>
        <c:crossBetween val="midCat"/>
      </c:valAx>
      <c:valAx>
        <c:axId val="370062008"/>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IN" dirty="0">
                    <a:solidFill>
                      <a:schemeClr val="tx1"/>
                    </a:solidFill>
                  </a:rPr>
                  <a:t>Total Parental Leave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70064888"/>
        <c:crosses val="autoZero"/>
        <c:crossBetween val="midCat"/>
      </c:valAx>
      <c:spPr>
        <a:solidFill>
          <a:srgbClr val="FF7C80"/>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D70BB0"/>
      </a:solidFill>
    </a:ln>
    <a:effectLst>
      <a:outerShdw blurRad="50800" dist="38100" dir="13500000" algn="br" rotWithShape="0">
        <a:srgbClr val="D70BB0">
          <a:alpha val="40000"/>
        </a:srgb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[Parental leave policies.xlsx]Q4!PivotTable2</c:name>
    <c:fmtId val="12"/>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4"/>
            </a:solidFill>
            <a:miter lim="800000"/>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6"/>
            </a:solidFill>
            <a:miter lim="800000"/>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4"/>
            </a:solidFill>
            <a:miter lim="800000"/>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6"/>
            </a:solidFill>
            <a:miter lim="800000"/>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2225" cap="rnd">
            <a:solidFill>
              <a:schemeClr val="accent4"/>
            </a:solidFill>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2225" cap="rnd">
            <a:solidFill>
              <a:schemeClr val="accent6"/>
            </a:solidFill>
          </a:ln>
          <a:effectLst>
            <a:glow rad="139700">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653043369578806E-2"/>
          <c:y val="2.9629638270527347E-2"/>
          <c:w val="0.91252155980502436"/>
          <c:h val="0.4253369569369953"/>
        </c:manualLayout>
      </c:layout>
      <c:lineChart>
        <c:grouping val="standard"/>
        <c:varyColors val="0"/>
        <c:ser>
          <c:idx val="0"/>
          <c:order val="0"/>
          <c:tx>
            <c:strRef>
              <c:f>'Q4'!$B$4</c:f>
              <c:strCache>
                <c:ptCount val="1"/>
                <c:pt idx="0">
                  <c:v>Sum of Total Maternity Leave</c:v>
                </c:pt>
              </c:strCache>
            </c:strRef>
          </c:tx>
          <c:spPr>
            <a:ln w="28575" cap="rnd">
              <a:solidFill>
                <a:schemeClr val="accent1"/>
              </a:solidFill>
              <a:round/>
            </a:ln>
            <a:effectLst/>
          </c:spPr>
          <c:marker>
            <c:symbol val="none"/>
          </c:marker>
          <c:cat>
            <c:strRef>
              <c:f>'Q4'!$A$5:$A$190</c:f>
              <c:strCache>
                <c:ptCount val="185"/>
                <c:pt idx="0">
                  <c:v>Accounting Services</c:v>
                </c:pt>
                <c:pt idx="1">
                  <c:v>Advertising</c:v>
                </c:pt>
                <c:pt idx="2">
                  <c:v>Advertising: Market Research</c:v>
                </c:pt>
                <c:pt idx="3">
                  <c:v>Aerospace</c:v>
                </c:pt>
                <c:pt idx="4">
                  <c:v>Arts &amp; Entertainment</c:v>
                </c:pt>
                <c:pt idx="5">
                  <c:v>Automotive: Dealers</c:v>
                </c:pt>
                <c:pt idx="6">
                  <c:v>Automotive: Manufacturers</c:v>
                </c:pt>
                <c:pt idx="7">
                  <c:v>Automotive: Parts</c:v>
                </c:pt>
                <c:pt idx="8">
                  <c:v>Automotive: Parts Manufacturing</c:v>
                </c:pt>
                <c:pt idx="9">
                  <c:v>Automotive: Products &amp; Services</c:v>
                </c:pt>
                <c:pt idx="10">
                  <c:v>Business Services: Food &amp; Hospitality</c:v>
                </c:pt>
                <c:pt idx="11">
                  <c:v>Business Services: Human Resources</c:v>
                </c:pt>
                <c:pt idx="12">
                  <c:v>Business Services: Other</c:v>
                </c:pt>
                <c:pt idx="13">
                  <c:v>Business Services: Security</c:v>
                </c:pt>
                <c:pt idx="14">
                  <c:v>Business Services: Staffing &amp; Outsourcing</c:v>
                </c:pt>
                <c:pt idx="15">
                  <c:v>Business Services: Technology Solutions</c:v>
                </c:pt>
                <c:pt idx="16">
                  <c:v>Computer &amp; Network Security</c:v>
                </c:pt>
                <c:pt idx="17">
                  <c:v>Computer Software</c:v>
                </c:pt>
                <c:pt idx="18">
                  <c:v>Conglomerate</c:v>
                </c:pt>
                <c:pt idx="19">
                  <c:v>Consulting Services</c:v>
                </c:pt>
                <c:pt idx="20">
                  <c:v>Consumer Packaged Goods: Beverages</c:v>
                </c:pt>
                <c:pt idx="21">
                  <c:v>Consumer Packaged Goods: Packaged Foods</c:v>
                </c:pt>
                <c:pt idx="22">
                  <c:v>Consumer Packaged Goods: Packaged Products</c:v>
                </c:pt>
                <c:pt idx="23">
                  <c:v>Consumer Packaged Goods: Tobacco</c:v>
                </c:pt>
                <c:pt idx="24">
                  <c:v>Consumer Packaged Goods: Toys &amp; Baby Products</c:v>
                </c:pt>
                <c:pt idx="25">
                  <c:v>Cosmetics</c:v>
                </c:pt>
                <c:pt idx="26">
                  <c:v>Defense &amp; Space</c:v>
                </c:pt>
                <c:pt idx="27">
                  <c:v>Design</c:v>
                </c:pt>
                <c:pt idx="28">
                  <c:v>Educational Services: College &amp; Universities</c:v>
                </c:pt>
                <c:pt idx="29">
                  <c:v>Educational Services: E-Learning</c:v>
                </c:pt>
                <c:pt idx="30">
                  <c:v>Educational Services: Management</c:v>
                </c:pt>
                <c:pt idx="31">
                  <c:v>Educational Services: Other</c:v>
                </c:pt>
                <c:pt idx="32">
                  <c:v>Educational Services: Preschool</c:v>
                </c:pt>
                <c:pt idx="33">
                  <c:v>Educational Services: Professional Training</c:v>
                </c:pt>
                <c:pt idx="34">
                  <c:v>Educational Services: School</c:v>
                </c:pt>
                <c:pt idx="35">
                  <c:v>Educational Services: Tutoring</c:v>
                </c:pt>
                <c:pt idx="36">
                  <c:v>Electronics: Manufacturing</c:v>
                </c:pt>
                <c:pt idx="37">
                  <c:v>Engineering</c:v>
                </c:pt>
                <c:pt idx="38">
                  <c:v>Finance</c:v>
                </c:pt>
                <c:pt idx="39">
                  <c:v>Finance: Asset Management</c:v>
                </c:pt>
                <c:pt idx="40">
                  <c:v>Finance: Credit &amp; Fund Services</c:v>
                </c:pt>
                <c:pt idx="41">
                  <c:v>Finance: Credit Unions</c:v>
                </c:pt>
                <c:pt idx="42">
                  <c:v>Finance: Diversified</c:v>
                </c:pt>
                <c:pt idx="43">
                  <c:v>Finance: Life</c:v>
                </c:pt>
                <c:pt idx="44">
                  <c:v>Finance: Loans</c:v>
                </c:pt>
                <c:pt idx="45">
                  <c:v>Finance: Personal &amp; Commercial Banking</c:v>
                </c:pt>
                <c:pt idx="46">
                  <c:v>Finance: Venture Capital</c:v>
                </c:pt>
                <c:pt idx="47">
                  <c:v>Government: City</c:v>
                </c:pt>
                <c:pt idx="48">
                  <c:v>Government: Contractor</c:v>
                </c:pt>
                <c:pt idx="49">
                  <c:v>Government: County</c:v>
                </c:pt>
                <c:pt idx="50">
                  <c:v>Government: Federal</c:v>
                </c:pt>
                <c:pt idx="51">
                  <c:v>Government: International</c:v>
                </c:pt>
                <c:pt idx="52">
                  <c:v>Government: State</c:v>
                </c:pt>
                <c:pt idx="53">
                  <c:v>Healthcare: Animal Health</c:v>
                </c:pt>
                <c:pt idx="54">
                  <c:v>Healthcare: Behavioral</c:v>
                </c:pt>
                <c:pt idx="55">
                  <c:v>Healthcare: Biotechnology</c:v>
                </c:pt>
                <c:pt idx="56">
                  <c:v>Healthcare: Diversified</c:v>
                </c:pt>
                <c:pt idx="57">
                  <c:v>Healthcare: Family Care</c:v>
                </c:pt>
                <c:pt idx="58">
                  <c:v>Healthcare: Hospitals &amp; Clinics</c:v>
                </c:pt>
                <c:pt idx="59">
                  <c:v>Healthcare: Laboratory Testing</c:v>
                </c:pt>
                <c:pt idx="60">
                  <c:v>Healthcare: Medical Devices</c:v>
                </c:pt>
                <c:pt idx="61">
                  <c:v>Healthcare: Products</c:v>
                </c:pt>
                <c:pt idx="62">
                  <c:v>Healthcare: Services</c:v>
                </c:pt>
                <c:pt idx="63">
                  <c:v>Healthcare: Telemedicine</c:v>
                </c:pt>
                <c:pt idx="64">
                  <c:v>Hospitality</c:v>
                </c:pt>
                <c:pt idx="65">
                  <c:v>Hospitality: Foodservice Distributors</c:v>
                </c:pt>
                <c:pt idx="66">
                  <c:v>Hospitality: Hotels</c:v>
                </c:pt>
                <c:pt idx="67">
                  <c:v>Hospitality: Meal Kit Delivery</c:v>
                </c:pt>
                <c:pt idx="68">
                  <c:v>Hospitality: Resorts</c:v>
                </c:pt>
                <c:pt idx="69">
                  <c:v>Hospitality: Restaurants</c:v>
                </c:pt>
                <c:pt idx="70">
                  <c:v>Industrial: Appliances &amp; Furniture</c:v>
                </c:pt>
                <c:pt idx="71">
                  <c:v>Industrial: Architecture &amp; Design</c:v>
                </c:pt>
                <c:pt idx="72">
                  <c:v>Industrial: Building Materials Manufacturing</c:v>
                </c:pt>
                <c:pt idx="73">
                  <c:v>Industrial: Construction Company</c:v>
                </c:pt>
                <c:pt idx="74">
                  <c:v>Industrial: Diversified</c:v>
                </c:pt>
                <c:pt idx="75">
                  <c:v>Industrial: Engineering</c:v>
                </c:pt>
                <c:pt idx="76">
                  <c:v>Industrial: Equipment Manufacturing</c:v>
                </c:pt>
                <c:pt idx="77">
                  <c:v>Industrial: Materials</c:v>
                </c:pt>
                <c:pt idx="78">
                  <c:v>Industrial: Other</c:v>
                </c:pt>
                <c:pt idx="79">
                  <c:v>Information Services: Diversified</c:v>
                </c:pt>
                <c:pt idx="80">
                  <c:v>Information Services: Financial</c:v>
                </c:pt>
                <c:pt idx="81">
                  <c:v>Information Services: Legal</c:v>
                </c:pt>
                <c:pt idx="82">
                  <c:v>Information Services: Technology</c:v>
                </c:pt>
                <c:pt idx="83">
                  <c:v>Insurance</c:v>
                </c:pt>
                <c:pt idx="84">
                  <c:v>Insurance: Brokerage</c:v>
                </c:pt>
                <c:pt idx="85">
                  <c:v>Insurance: Diversified</c:v>
                </c:pt>
                <c:pt idx="86">
                  <c:v>Insurance: Health</c:v>
                </c:pt>
                <c:pt idx="87">
                  <c:v>Insurance: Life</c:v>
                </c:pt>
                <c:pt idx="88">
                  <c:v>Insurance: Property &amp; Casualty</c:v>
                </c:pt>
                <c:pt idx="89">
                  <c:v>Insurance: Reinsurance</c:v>
                </c:pt>
                <c:pt idx="90">
                  <c:v>Law Firm</c:v>
                </c:pt>
                <c:pt idx="91">
                  <c:v>Legal Services</c:v>
                </c:pt>
                <c:pt idx="92">
                  <c:v>Leisure, Travel &amp; Tourism</c:v>
                </c:pt>
                <c:pt idx="93">
                  <c:v>Maritime</c:v>
                </c:pt>
                <c:pt idx="94">
                  <c:v>Media</c:v>
                </c:pt>
                <c:pt idx="95">
                  <c:v>Media: Diversified</c:v>
                </c:pt>
                <c:pt idx="96">
                  <c:v>Media: Entertainment</c:v>
                </c:pt>
                <c:pt idx="97">
                  <c:v>Media: Magazines</c:v>
                </c:pt>
                <c:pt idx="98">
                  <c:v>Media: News</c:v>
                </c:pt>
                <c:pt idx="99">
                  <c:v>Media: Television</c:v>
                </c:pt>
                <c:pt idx="100">
                  <c:v>Natural Resources: Agriculture and Food Processing</c:v>
                </c:pt>
                <c:pt idx="101">
                  <c:v>Natural Resources: Agrochemical</c:v>
                </c:pt>
                <c:pt idx="102">
                  <c:v>Natural Resources: Chemicals</c:v>
                </c:pt>
                <c:pt idx="103">
                  <c:v>Natural Resources: Diversified Energy</c:v>
                </c:pt>
                <c:pt idx="104">
                  <c:v>Natural Resources: Electric &amp; Gas Utility</c:v>
                </c:pt>
                <c:pt idx="105">
                  <c:v>Natural Resources: Electric Power Generation</c:v>
                </c:pt>
                <c:pt idx="106">
                  <c:v>Natural Resources: Metals &amp; Mining</c:v>
                </c:pt>
                <c:pt idx="107">
                  <c:v>Natural Resources: Oil &amp; Gas</c:v>
                </c:pt>
                <c:pt idx="108">
                  <c:v>Natural Resources: Oilfield Services</c:v>
                </c:pt>
                <c:pt idx="109">
                  <c:v>Natural Resources: Renewables &amp; Environment</c:v>
                </c:pt>
                <c:pt idx="110">
                  <c:v>Nonprofit: Charity</c:v>
                </c:pt>
                <c:pt idx="111">
                  <c:v>Nonprofit: Civic &amp; Social</c:v>
                </c:pt>
                <c:pt idx="112">
                  <c:v>Nonprofit: Development</c:v>
                </c:pt>
                <c:pt idx="113">
                  <c:v>Nonprofit: Education</c:v>
                </c:pt>
                <c:pt idx="114">
                  <c:v>Nonprofit: Environmental Organization</c:v>
                </c:pt>
                <c:pt idx="115">
                  <c:v>Nonprofit: Finance</c:v>
                </c:pt>
                <c:pt idx="116">
                  <c:v>Nonprofit: Healthcare</c:v>
                </c:pt>
                <c:pt idx="117">
                  <c:v>Nonprofit: Human Rights Advocacy</c:v>
                </c:pt>
                <c:pt idx="118">
                  <c:v>Nonprofit: Humanitarian Aid Organization</c:v>
                </c:pt>
                <c:pt idx="119">
                  <c:v>Nonprofit: Legal</c:v>
                </c:pt>
                <c:pt idx="120">
                  <c:v>Nonprofit: Legal Services</c:v>
                </c:pt>
                <c:pt idx="121">
                  <c:v>Nonprofit: Libraries</c:v>
                </c:pt>
                <c:pt idx="122">
                  <c:v>Nonprofit: Medical</c:v>
                </c:pt>
                <c:pt idx="123">
                  <c:v>Nonprofit: Museums</c:v>
                </c:pt>
                <c:pt idx="124">
                  <c:v>Nonprofit: Political Organization</c:v>
                </c:pt>
                <c:pt idx="125">
                  <c:v>Nonprofit: Public Policy</c:v>
                </c:pt>
                <c:pt idx="126">
                  <c:v>Nonprofit: Religious</c:v>
                </c:pt>
                <c:pt idx="127">
                  <c:v>Nonprofit: Research</c:v>
                </c:pt>
                <c:pt idx="128">
                  <c:v>Nonprofit: Science &amp; Technology</c:v>
                </c:pt>
                <c:pt idx="129">
                  <c:v>Nonprofit: Trade Organization</c:v>
                </c:pt>
                <c:pt idx="130">
                  <c:v>Packaging</c:v>
                </c:pt>
                <c:pt idx="131">
                  <c:v>Pharmaceutical</c:v>
                </c:pt>
                <c:pt idx="132">
                  <c:v>Pharmacies &amp; Drug Stores</c:v>
                </c:pt>
                <c:pt idx="133">
                  <c:v>Philanthropy</c:v>
                </c:pt>
                <c:pt idx="134">
                  <c:v>Printing</c:v>
                </c:pt>
                <c:pt idx="135">
                  <c:v>Public Relations</c:v>
                </c:pt>
                <c:pt idx="136">
                  <c:v>Publishing</c:v>
                </c:pt>
                <c:pt idx="137">
                  <c:v>Real Estate</c:v>
                </c:pt>
                <c:pt idx="138">
                  <c:v>Real Estate: Brokers</c:v>
                </c:pt>
                <c:pt idx="139">
                  <c:v>Real Estate: Development &amp; Management</c:v>
                </c:pt>
                <c:pt idx="140">
                  <c:v>Real Estate: Home Building</c:v>
                </c:pt>
                <c:pt idx="141">
                  <c:v>Real Estate: Investment Trust</c:v>
                </c:pt>
                <c:pt idx="142">
                  <c:v>Real Estate: Management</c:v>
                </c:pt>
                <c:pt idx="143">
                  <c:v>Real Estate: Other</c:v>
                </c:pt>
                <c:pt idx="144">
                  <c:v>Retail: Convenience Store</c:v>
                </c:pt>
                <c:pt idx="145">
                  <c:v>Retail: Crafts, Fabrics &amp; Party Supplies</c:v>
                </c:pt>
                <c:pt idx="146">
                  <c:v>Retail: Department Store</c:v>
                </c:pt>
                <c:pt idx="147">
                  <c:v>Retail: Discount Store</c:v>
                </c:pt>
                <c:pt idx="148">
                  <c:v>Retail: Electronics</c:v>
                </c:pt>
                <c:pt idx="149">
                  <c:v>Retail: Furniture &amp; Home Improvement</c:v>
                </c:pt>
                <c:pt idx="150">
                  <c:v>Retail: General Merchandise</c:v>
                </c:pt>
                <c:pt idx="151">
                  <c:v>Retail: Jewelery</c:v>
                </c:pt>
                <c:pt idx="152">
                  <c:v>Retail: Liquor</c:v>
                </c:pt>
                <c:pt idx="153">
                  <c:v>Retail: Online</c:v>
                </c:pt>
                <c:pt idx="154">
                  <c:v>Retail: Other</c:v>
                </c:pt>
                <c:pt idx="155">
                  <c:v>Retail: Shoes, Accessories and Apparel</c:v>
                </c:pt>
                <c:pt idx="156">
                  <c:v>Retail: Stationary &amp; Office Supplies</c:v>
                </c:pt>
                <c:pt idx="157">
                  <c:v>Retail: Supermarket Company</c:v>
                </c:pt>
                <c:pt idx="158">
                  <c:v>Services: Daycare</c:v>
                </c:pt>
                <c:pt idx="159">
                  <c:v>Services: Other</c:v>
                </c:pt>
                <c:pt idx="160">
                  <c:v>Services: Translation</c:v>
                </c:pt>
                <c:pt idx="161">
                  <c:v>Services: Waste Management</c:v>
                </c:pt>
                <c:pt idx="162">
                  <c:v>Sporting Goods</c:v>
                </c:pt>
                <c:pt idx="163">
                  <c:v>Sports</c:v>
                </c:pt>
                <c:pt idx="164">
                  <c:v>Technology</c:v>
                </c:pt>
                <c:pt idx="165">
                  <c:v>Technology: B2B Tech Services</c:v>
                </c:pt>
                <c:pt idx="166">
                  <c:v>Technology: Consumer Internet</c:v>
                </c:pt>
                <c:pt idx="167">
                  <c:v>Technology: Financial Services</c:v>
                </c:pt>
                <c:pt idx="168">
                  <c:v>Technology: Gaming</c:v>
                </c:pt>
                <c:pt idx="169">
                  <c:v>Technology: Manufacturing</c:v>
                </c:pt>
                <c:pt idx="170">
                  <c:v>Technology: Payments</c:v>
                </c:pt>
                <c:pt idx="171">
                  <c:v>Technology: Research</c:v>
                </c:pt>
                <c:pt idx="172">
                  <c:v>Technology: Security</c:v>
                </c:pt>
                <c:pt idx="173">
                  <c:v>Technology: Software</c:v>
                </c:pt>
                <c:pt idx="174">
                  <c:v>Telecommunications</c:v>
                </c:pt>
                <c:pt idx="175">
                  <c:v>Textiles</c:v>
                </c:pt>
                <c:pt idx="176">
                  <c:v>Transportation: Bus</c:v>
                </c:pt>
                <c:pt idx="177">
                  <c:v>Transportation: Couriers &amp; Delivery</c:v>
                </c:pt>
                <c:pt idx="178">
                  <c:v>Transportation: Freight &amp; Logistics</c:v>
                </c:pt>
                <c:pt idx="179">
                  <c:v>Transportation: Passenger Air</c:v>
                </c:pt>
                <c:pt idx="180">
                  <c:v>Transportation: Rail</c:v>
                </c:pt>
                <c:pt idx="181">
                  <c:v>Transportation: Rental</c:v>
                </c:pt>
                <c:pt idx="182">
                  <c:v>Utilities</c:v>
                </c:pt>
                <c:pt idx="183">
                  <c:v>Wellness &amp; Fitness</c:v>
                </c:pt>
                <c:pt idx="184">
                  <c:v>Wholesale</c:v>
                </c:pt>
              </c:strCache>
            </c:strRef>
          </c:cat>
          <c:val>
            <c:numRef>
              <c:f>'Q4'!$B$5:$B$190</c:f>
              <c:numCache>
                <c:formatCode>General</c:formatCode>
                <c:ptCount val="185"/>
                <c:pt idx="0">
                  <c:v>301</c:v>
                </c:pt>
                <c:pt idx="1">
                  <c:v>728.5</c:v>
                </c:pt>
                <c:pt idx="2">
                  <c:v>46</c:v>
                </c:pt>
                <c:pt idx="3">
                  <c:v>145</c:v>
                </c:pt>
                <c:pt idx="4">
                  <c:v>109</c:v>
                </c:pt>
                <c:pt idx="5">
                  <c:v>23</c:v>
                </c:pt>
                <c:pt idx="6">
                  <c:v>96</c:v>
                </c:pt>
                <c:pt idx="7">
                  <c:v>12</c:v>
                </c:pt>
                <c:pt idx="8">
                  <c:v>58</c:v>
                </c:pt>
                <c:pt idx="9">
                  <c:v>4</c:v>
                </c:pt>
                <c:pt idx="10">
                  <c:v>36</c:v>
                </c:pt>
                <c:pt idx="11">
                  <c:v>146.5</c:v>
                </c:pt>
                <c:pt idx="12">
                  <c:v>433</c:v>
                </c:pt>
                <c:pt idx="13">
                  <c:v>38</c:v>
                </c:pt>
                <c:pt idx="14">
                  <c:v>404</c:v>
                </c:pt>
                <c:pt idx="15">
                  <c:v>211.5</c:v>
                </c:pt>
                <c:pt idx="16">
                  <c:v>13</c:v>
                </c:pt>
                <c:pt idx="17">
                  <c:v>12</c:v>
                </c:pt>
                <c:pt idx="18">
                  <c:v>196</c:v>
                </c:pt>
                <c:pt idx="19">
                  <c:v>984.5</c:v>
                </c:pt>
                <c:pt idx="20">
                  <c:v>219</c:v>
                </c:pt>
                <c:pt idx="21">
                  <c:v>325.5</c:v>
                </c:pt>
                <c:pt idx="22">
                  <c:v>269</c:v>
                </c:pt>
                <c:pt idx="23">
                  <c:v>22</c:v>
                </c:pt>
                <c:pt idx="24">
                  <c:v>42</c:v>
                </c:pt>
                <c:pt idx="25">
                  <c:v>144</c:v>
                </c:pt>
                <c:pt idx="26">
                  <c:v>78.5</c:v>
                </c:pt>
                <c:pt idx="27">
                  <c:v>64</c:v>
                </c:pt>
                <c:pt idx="28">
                  <c:v>886.5</c:v>
                </c:pt>
                <c:pt idx="29">
                  <c:v>201</c:v>
                </c:pt>
                <c:pt idx="30">
                  <c:v>198</c:v>
                </c:pt>
                <c:pt idx="31">
                  <c:v>97.5</c:v>
                </c:pt>
                <c:pt idx="32">
                  <c:v>6</c:v>
                </c:pt>
                <c:pt idx="33">
                  <c:v>16</c:v>
                </c:pt>
                <c:pt idx="34">
                  <c:v>147</c:v>
                </c:pt>
                <c:pt idx="35">
                  <c:v>16</c:v>
                </c:pt>
                <c:pt idx="36">
                  <c:v>243.5</c:v>
                </c:pt>
                <c:pt idx="37">
                  <c:v>12</c:v>
                </c:pt>
                <c:pt idx="38">
                  <c:v>36</c:v>
                </c:pt>
                <c:pt idx="39">
                  <c:v>511</c:v>
                </c:pt>
                <c:pt idx="40">
                  <c:v>69</c:v>
                </c:pt>
                <c:pt idx="41">
                  <c:v>16</c:v>
                </c:pt>
                <c:pt idx="42">
                  <c:v>830.5</c:v>
                </c:pt>
                <c:pt idx="43">
                  <c:v>13</c:v>
                </c:pt>
                <c:pt idx="44">
                  <c:v>62</c:v>
                </c:pt>
                <c:pt idx="45">
                  <c:v>542</c:v>
                </c:pt>
                <c:pt idx="46">
                  <c:v>32</c:v>
                </c:pt>
                <c:pt idx="47">
                  <c:v>53</c:v>
                </c:pt>
                <c:pt idx="48">
                  <c:v>25.5</c:v>
                </c:pt>
                <c:pt idx="49">
                  <c:v>135</c:v>
                </c:pt>
                <c:pt idx="50">
                  <c:v>280.5</c:v>
                </c:pt>
                <c:pt idx="51">
                  <c:v>94</c:v>
                </c:pt>
                <c:pt idx="52">
                  <c:v>50</c:v>
                </c:pt>
                <c:pt idx="53">
                  <c:v>44</c:v>
                </c:pt>
                <c:pt idx="54">
                  <c:v>10</c:v>
                </c:pt>
                <c:pt idx="55">
                  <c:v>217.5</c:v>
                </c:pt>
                <c:pt idx="56">
                  <c:v>104</c:v>
                </c:pt>
                <c:pt idx="57">
                  <c:v>42</c:v>
                </c:pt>
                <c:pt idx="58">
                  <c:v>353</c:v>
                </c:pt>
                <c:pt idx="59">
                  <c:v>24</c:v>
                </c:pt>
                <c:pt idx="60">
                  <c:v>288</c:v>
                </c:pt>
                <c:pt idx="61">
                  <c:v>20</c:v>
                </c:pt>
                <c:pt idx="62">
                  <c:v>92</c:v>
                </c:pt>
                <c:pt idx="63">
                  <c:v>45</c:v>
                </c:pt>
                <c:pt idx="64">
                  <c:v>24</c:v>
                </c:pt>
                <c:pt idx="65">
                  <c:v>1</c:v>
                </c:pt>
                <c:pt idx="66">
                  <c:v>144</c:v>
                </c:pt>
                <c:pt idx="67">
                  <c:v>12</c:v>
                </c:pt>
                <c:pt idx="68">
                  <c:v>38</c:v>
                </c:pt>
                <c:pt idx="69">
                  <c:v>214</c:v>
                </c:pt>
                <c:pt idx="70">
                  <c:v>90</c:v>
                </c:pt>
                <c:pt idx="71">
                  <c:v>67</c:v>
                </c:pt>
                <c:pt idx="72">
                  <c:v>134</c:v>
                </c:pt>
                <c:pt idx="73">
                  <c:v>88</c:v>
                </c:pt>
                <c:pt idx="74">
                  <c:v>141</c:v>
                </c:pt>
                <c:pt idx="75">
                  <c:v>112</c:v>
                </c:pt>
                <c:pt idx="76">
                  <c:v>271</c:v>
                </c:pt>
                <c:pt idx="77">
                  <c:v>56</c:v>
                </c:pt>
                <c:pt idx="78">
                  <c:v>60.5</c:v>
                </c:pt>
                <c:pt idx="79">
                  <c:v>147.5</c:v>
                </c:pt>
                <c:pt idx="80">
                  <c:v>146.5</c:v>
                </c:pt>
                <c:pt idx="81">
                  <c:v>22</c:v>
                </c:pt>
                <c:pt idx="82">
                  <c:v>769</c:v>
                </c:pt>
                <c:pt idx="83">
                  <c:v>12</c:v>
                </c:pt>
                <c:pt idx="84">
                  <c:v>38.5</c:v>
                </c:pt>
                <c:pt idx="85">
                  <c:v>264</c:v>
                </c:pt>
                <c:pt idx="86">
                  <c:v>282.5</c:v>
                </c:pt>
                <c:pt idx="87">
                  <c:v>208</c:v>
                </c:pt>
                <c:pt idx="88">
                  <c:v>244</c:v>
                </c:pt>
                <c:pt idx="89">
                  <c:v>20</c:v>
                </c:pt>
                <c:pt idx="90">
                  <c:v>568</c:v>
                </c:pt>
                <c:pt idx="91">
                  <c:v>7</c:v>
                </c:pt>
                <c:pt idx="92">
                  <c:v>49</c:v>
                </c:pt>
                <c:pt idx="93">
                  <c:v>14</c:v>
                </c:pt>
                <c:pt idx="94">
                  <c:v>24</c:v>
                </c:pt>
                <c:pt idx="95">
                  <c:v>159.5</c:v>
                </c:pt>
                <c:pt idx="96">
                  <c:v>60</c:v>
                </c:pt>
                <c:pt idx="97">
                  <c:v>22</c:v>
                </c:pt>
                <c:pt idx="98">
                  <c:v>160</c:v>
                </c:pt>
                <c:pt idx="99">
                  <c:v>42</c:v>
                </c:pt>
                <c:pt idx="100">
                  <c:v>57.5</c:v>
                </c:pt>
                <c:pt idx="101">
                  <c:v>16</c:v>
                </c:pt>
                <c:pt idx="102">
                  <c:v>306.5</c:v>
                </c:pt>
                <c:pt idx="103">
                  <c:v>56</c:v>
                </c:pt>
                <c:pt idx="104">
                  <c:v>175.5</c:v>
                </c:pt>
                <c:pt idx="105">
                  <c:v>132.5</c:v>
                </c:pt>
                <c:pt idx="106">
                  <c:v>122</c:v>
                </c:pt>
                <c:pt idx="107">
                  <c:v>156</c:v>
                </c:pt>
                <c:pt idx="108">
                  <c:v>53</c:v>
                </c:pt>
                <c:pt idx="109">
                  <c:v>2</c:v>
                </c:pt>
                <c:pt idx="110">
                  <c:v>87</c:v>
                </c:pt>
                <c:pt idx="111">
                  <c:v>191</c:v>
                </c:pt>
                <c:pt idx="112">
                  <c:v>16</c:v>
                </c:pt>
                <c:pt idx="113">
                  <c:v>81</c:v>
                </c:pt>
                <c:pt idx="114">
                  <c:v>60</c:v>
                </c:pt>
                <c:pt idx="115">
                  <c:v>50</c:v>
                </c:pt>
                <c:pt idx="116">
                  <c:v>60</c:v>
                </c:pt>
                <c:pt idx="117">
                  <c:v>6</c:v>
                </c:pt>
                <c:pt idx="118">
                  <c:v>16</c:v>
                </c:pt>
                <c:pt idx="119">
                  <c:v>88</c:v>
                </c:pt>
                <c:pt idx="120">
                  <c:v>28</c:v>
                </c:pt>
                <c:pt idx="121">
                  <c:v>12</c:v>
                </c:pt>
                <c:pt idx="122">
                  <c:v>16</c:v>
                </c:pt>
                <c:pt idx="123">
                  <c:v>25</c:v>
                </c:pt>
                <c:pt idx="124">
                  <c:v>18</c:v>
                </c:pt>
                <c:pt idx="125">
                  <c:v>5.5</c:v>
                </c:pt>
                <c:pt idx="126">
                  <c:v>36</c:v>
                </c:pt>
                <c:pt idx="127">
                  <c:v>77</c:v>
                </c:pt>
                <c:pt idx="128">
                  <c:v>20</c:v>
                </c:pt>
                <c:pt idx="129">
                  <c:v>34</c:v>
                </c:pt>
                <c:pt idx="130">
                  <c:v>21</c:v>
                </c:pt>
                <c:pt idx="131">
                  <c:v>398</c:v>
                </c:pt>
                <c:pt idx="132">
                  <c:v>41</c:v>
                </c:pt>
                <c:pt idx="133">
                  <c:v>152</c:v>
                </c:pt>
                <c:pt idx="134">
                  <c:v>42</c:v>
                </c:pt>
                <c:pt idx="135">
                  <c:v>75</c:v>
                </c:pt>
                <c:pt idx="136">
                  <c:v>190</c:v>
                </c:pt>
                <c:pt idx="137">
                  <c:v>18</c:v>
                </c:pt>
                <c:pt idx="138">
                  <c:v>114</c:v>
                </c:pt>
                <c:pt idx="139">
                  <c:v>81</c:v>
                </c:pt>
                <c:pt idx="140">
                  <c:v>36</c:v>
                </c:pt>
                <c:pt idx="141">
                  <c:v>18</c:v>
                </c:pt>
                <c:pt idx="142">
                  <c:v>16</c:v>
                </c:pt>
                <c:pt idx="143">
                  <c:v>72</c:v>
                </c:pt>
                <c:pt idx="144">
                  <c:v>14</c:v>
                </c:pt>
                <c:pt idx="145">
                  <c:v>36</c:v>
                </c:pt>
                <c:pt idx="146">
                  <c:v>145.5</c:v>
                </c:pt>
                <c:pt idx="147">
                  <c:v>61</c:v>
                </c:pt>
                <c:pt idx="148">
                  <c:v>104</c:v>
                </c:pt>
                <c:pt idx="149">
                  <c:v>87.5</c:v>
                </c:pt>
                <c:pt idx="150">
                  <c:v>140</c:v>
                </c:pt>
                <c:pt idx="151">
                  <c:v>12</c:v>
                </c:pt>
                <c:pt idx="152">
                  <c:v>12</c:v>
                </c:pt>
                <c:pt idx="153">
                  <c:v>31</c:v>
                </c:pt>
                <c:pt idx="154">
                  <c:v>52</c:v>
                </c:pt>
                <c:pt idx="155">
                  <c:v>400</c:v>
                </c:pt>
                <c:pt idx="156">
                  <c:v>26</c:v>
                </c:pt>
                <c:pt idx="157">
                  <c:v>79.5</c:v>
                </c:pt>
                <c:pt idx="158">
                  <c:v>12</c:v>
                </c:pt>
                <c:pt idx="159">
                  <c:v>134.5</c:v>
                </c:pt>
                <c:pt idx="160">
                  <c:v>12</c:v>
                </c:pt>
                <c:pt idx="161">
                  <c:v>62</c:v>
                </c:pt>
                <c:pt idx="162">
                  <c:v>36</c:v>
                </c:pt>
                <c:pt idx="163">
                  <c:v>17</c:v>
                </c:pt>
                <c:pt idx="164">
                  <c:v>20</c:v>
                </c:pt>
                <c:pt idx="165">
                  <c:v>651</c:v>
                </c:pt>
                <c:pt idx="166">
                  <c:v>1203</c:v>
                </c:pt>
                <c:pt idx="167">
                  <c:v>58</c:v>
                </c:pt>
                <c:pt idx="168">
                  <c:v>107.5</c:v>
                </c:pt>
                <c:pt idx="169">
                  <c:v>517</c:v>
                </c:pt>
                <c:pt idx="170">
                  <c:v>198</c:v>
                </c:pt>
                <c:pt idx="171">
                  <c:v>42</c:v>
                </c:pt>
                <c:pt idx="172">
                  <c:v>149</c:v>
                </c:pt>
                <c:pt idx="173">
                  <c:v>2947</c:v>
                </c:pt>
                <c:pt idx="174">
                  <c:v>364.5</c:v>
                </c:pt>
                <c:pt idx="175">
                  <c:v>10</c:v>
                </c:pt>
                <c:pt idx="176">
                  <c:v>52</c:v>
                </c:pt>
                <c:pt idx="177">
                  <c:v>61</c:v>
                </c:pt>
                <c:pt idx="178">
                  <c:v>118.5</c:v>
                </c:pt>
                <c:pt idx="179">
                  <c:v>46.5</c:v>
                </c:pt>
                <c:pt idx="180">
                  <c:v>48</c:v>
                </c:pt>
                <c:pt idx="181">
                  <c:v>48</c:v>
                </c:pt>
                <c:pt idx="182">
                  <c:v>10</c:v>
                </c:pt>
                <c:pt idx="183">
                  <c:v>56</c:v>
                </c:pt>
                <c:pt idx="184">
                  <c:v>106</c:v>
                </c:pt>
              </c:numCache>
            </c:numRef>
          </c:val>
          <c:smooth val="0"/>
          <c:extLst>
            <c:ext xmlns:c16="http://schemas.microsoft.com/office/drawing/2014/chart" uri="{C3380CC4-5D6E-409C-BE32-E72D297353CC}">
              <c16:uniqueId val="{00000000-FA3C-435D-AEB1-F6202510E844}"/>
            </c:ext>
          </c:extLst>
        </c:ser>
        <c:ser>
          <c:idx val="1"/>
          <c:order val="1"/>
          <c:tx>
            <c:strRef>
              <c:f>'Q4'!$C$4</c:f>
              <c:strCache>
                <c:ptCount val="1"/>
                <c:pt idx="0">
                  <c:v>Sum of Total Paternity Leave</c:v>
                </c:pt>
              </c:strCache>
            </c:strRef>
          </c:tx>
          <c:spPr>
            <a:ln w="28575" cap="rnd">
              <a:solidFill>
                <a:schemeClr val="accent2"/>
              </a:solidFill>
              <a:round/>
            </a:ln>
            <a:effectLst/>
          </c:spPr>
          <c:marker>
            <c:symbol val="none"/>
          </c:marker>
          <c:cat>
            <c:strRef>
              <c:f>'Q4'!$A$5:$A$190</c:f>
              <c:strCache>
                <c:ptCount val="185"/>
                <c:pt idx="0">
                  <c:v>Accounting Services</c:v>
                </c:pt>
                <c:pt idx="1">
                  <c:v>Advertising</c:v>
                </c:pt>
                <c:pt idx="2">
                  <c:v>Advertising: Market Research</c:v>
                </c:pt>
                <c:pt idx="3">
                  <c:v>Aerospace</c:v>
                </c:pt>
                <c:pt idx="4">
                  <c:v>Arts &amp; Entertainment</c:v>
                </c:pt>
                <c:pt idx="5">
                  <c:v>Automotive: Dealers</c:v>
                </c:pt>
                <c:pt idx="6">
                  <c:v>Automotive: Manufacturers</c:v>
                </c:pt>
                <c:pt idx="7">
                  <c:v>Automotive: Parts</c:v>
                </c:pt>
                <c:pt idx="8">
                  <c:v>Automotive: Parts Manufacturing</c:v>
                </c:pt>
                <c:pt idx="9">
                  <c:v>Automotive: Products &amp; Services</c:v>
                </c:pt>
                <c:pt idx="10">
                  <c:v>Business Services: Food &amp; Hospitality</c:v>
                </c:pt>
                <c:pt idx="11">
                  <c:v>Business Services: Human Resources</c:v>
                </c:pt>
                <c:pt idx="12">
                  <c:v>Business Services: Other</c:v>
                </c:pt>
                <c:pt idx="13">
                  <c:v>Business Services: Security</c:v>
                </c:pt>
                <c:pt idx="14">
                  <c:v>Business Services: Staffing &amp; Outsourcing</c:v>
                </c:pt>
                <c:pt idx="15">
                  <c:v>Business Services: Technology Solutions</c:v>
                </c:pt>
                <c:pt idx="16">
                  <c:v>Computer &amp; Network Security</c:v>
                </c:pt>
                <c:pt idx="17">
                  <c:v>Computer Software</c:v>
                </c:pt>
                <c:pt idx="18">
                  <c:v>Conglomerate</c:v>
                </c:pt>
                <c:pt idx="19">
                  <c:v>Consulting Services</c:v>
                </c:pt>
                <c:pt idx="20">
                  <c:v>Consumer Packaged Goods: Beverages</c:v>
                </c:pt>
                <c:pt idx="21">
                  <c:v>Consumer Packaged Goods: Packaged Foods</c:v>
                </c:pt>
                <c:pt idx="22">
                  <c:v>Consumer Packaged Goods: Packaged Products</c:v>
                </c:pt>
                <c:pt idx="23">
                  <c:v>Consumer Packaged Goods: Tobacco</c:v>
                </c:pt>
                <c:pt idx="24">
                  <c:v>Consumer Packaged Goods: Toys &amp; Baby Products</c:v>
                </c:pt>
                <c:pt idx="25">
                  <c:v>Cosmetics</c:v>
                </c:pt>
                <c:pt idx="26">
                  <c:v>Defense &amp; Space</c:v>
                </c:pt>
                <c:pt idx="27">
                  <c:v>Design</c:v>
                </c:pt>
                <c:pt idx="28">
                  <c:v>Educational Services: College &amp; Universities</c:v>
                </c:pt>
                <c:pt idx="29">
                  <c:v>Educational Services: E-Learning</c:v>
                </c:pt>
                <c:pt idx="30">
                  <c:v>Educational Services: Management</c:v>
                </c:pt>
                <c:pt idx="31">
                  <c:v>Educational Services: Other</c:v>
                </c:pt>
                <c:pt idx="32">
                  <c:v>Educational Services: Preschool</c:v>
                </c:pt>
                <c:pt idx="33">
                  <c:v>Educational Services: Professional Training</c:v>
                </c:pt>
                <c:pt idx="34">
                  <c:v>Educational Services: School</c:v>
                </c:pt>
                <c:pt idx="35">
                  <c:v>Educational Services: Tutoring</c:v>
                </c:pt>
                <c:pt idx="36">
                  <c:v>Electronics: Manufacturing</c:v>
                </c:pt>
                <c:pt idx="37">
                  <c:v>Engineering</c:v>
                </c:pt>
                <c:pt idx="38">
                  <c:v>Finance</c:v>
                </c:pt>
                <c:pt idx="39">
                  <c:v>Finance: Asset Management</c:v>
                </c:pt>
                <c:pt idx="40">
                  <c:v>Finance: Credit &amp; Fund Services</c:v>
                </c:pt>
                <c:pt idx="41">
                  <c:v>Finance: Credit Unions</c:v>
                </c:pt>
                <c:pt idx="42">
                  <c:v>Finance: Diversified</c:v>
                </c:pt>
                <c:pt idx="43">
                  <c:v>Finance: Life</c:v>
                </c:pt>
                <c:pt idx="44">
                  <c:v>Finance: Loans</c:v>
                </c:pt>
                <c:pt idx="45">
                  <c:v>Finance: Personal &amp; Commercial Banking</c:v>
                </c:pt>
                <c:pt idx="46">
                  <c:v>Finance: Venture Capital</c:v>
                </c:pt>
                <c:pt idx="47">
                  <c:v>Government: City</c:v>
                </c:pt>
                <c:pt idx="48">
                  <c:v>Government: Contractor</c:v>
                </c:pt>
                <c:pt idx="49">
                  <c:v>Government: County</c:v>
                </c:pt>
                <c:pt idx="50">
                  <c:v>Government: Federal</c:v>
                </c:pt>
                <c:pt idx="51">
                  <c:v>Government: International</c:v>
                </c:pt>
                <c:pt idx="52">
                  <c:v>Government: State</c:v>
                </c:pt>
                <c:pt idx="53">
                  <c:v>Healthcare: Animal Health</c:v>
                </c:pt>
                <c:pt idx="54">
                  <c:v>Healthcare: Behavioral</c:v>
                </c:pt>
                <c:pt idx="55">
                  <c:v>Healthcare: Biotechnology</c:v>
                </c:pt>
                <c:pt idx="56">
                  <c:v>Healthcare: Diversified</c:v>
                </c:pt>
                <c:pt idx="57">
                  <c:v>Healthcare: Family Care</c:v>
                </c:pt>
                <c:pt idx="58">
                  <c:v>Healthcare: Hospitals &amp; Clinics</c:v>
                </c:pt>
                <c:pt idx="59">
                  <c:v>Healthcare: Laboratory Testing</c:v>
                </c:pt>
                <c:pt idx="60">
                  <c:v>Healthcare: Medical Devices</c:v>
                </c:pt>
                <c:pt idx="61">
                  <c:v>Healthcare: Products</c:v>
                </c:pt>
                <c:pt idx="62">
                  <c:v>Healthcare: Services</c:v>
                </c:pt>
                <c:pt idx="63">
                  <c:v>Healthcare: Telemedicine</c:v>
                </c:pt>
                <c:pt idx="64">
                  <c:v>Hospitality</c:v>
                </c:pt>
                <c:pt idx="65">
                  <c:v>Hospitality: Foodservice Distributors</c:v>
                </c:pt>
                <c:pt idx="66">
                  <c:v>Hospitality: Hotels</c:v>
                </c:pt>
                <c:pt idx="67">
                  <c:v>Hospitality: Meal Kit Delivery</c:v>
                </c:pt>
                <c:pt idx="68">
                  <c:v>Hospitality: Resorts</c:v>
                </c:pt>
                <c:pt idx="69">
                  <c:v>Hospitality: Restaurants</c:v>
                </c:pt>
                <c:pt idx="70">
                  <c:v>Industrial: Appliances &amp; Furniture</c:v>
                </c:pt>
                <c:pt idx="71">
                  <c:v>Industrial: Architecture &amp; Design</c:v>
                </c:pt>
                <c:pt idx="72">
                  <c:v>Industrial: Building Materials Manufacturing</c:v>
                </c:pt>
                <c:pt idx="73">
                  <c:v>Industrial: Construction Company</c:v>
                </c:pt>
                <c:pt idx="74">
                  <c:v>Industrial: Diversified</c:v>
                </c:pt>
                <c:pt idx="75">
                  <c:v>Industrial: Engineering</c:v>
                </c:pt>
                <c:pt idx="76">
                  <c:v>Industrial: Equipment Manufacturing</c:v>
                </c:pt>
                <c:pt idx="77">
                  <c:v>Industrial: Materials</c:v>
                </c:pt>
                <c:pt idx="78">
                  <c:v>Industrial: Other</c:v>
                </c:pt>
                <c:pt idx="79">
                  <c:v>Information Services: Diversified</c:v>
                </c:pt>
                <c:pt idx="80">
                  <c:v>Information Services: Financial</c:v>
                </c:pt>
                <c:pt idx="81">
                  <c:v>Information Services: Legal</c:v>
                </c:pt>
                <c:pt idx="82">
                  <c:v>Information Services: Technology</c:v>
                </c:pt>
                <c:pt idx="83">
                  <c:v>Insurance</c:v>
                </c:pt>
                <c:pt idx="84">
                  <c:v>Insurance: Brokerage</c:v>
                </c:pt>
                <c:pt idx="85">
                  <c:v>Insurance: Diversified</c:v>
                </c:pt>
                <c:pt idx="86">
                  <c:v>Insurance: Health</c:v>
                </c:pt>
                <c:pt idx="87">
                  <c:v>Insurance: Life</c:v>
                </c:pt>
                <c:pt idx="88">
                  <c:v>Insurance: Property &amp; Casualty</c:v>
                </c:pt>
                <c:pt idx="89">
                  <c:v>Insurance: Reinsurance</c:v>
                </c:pt>
                <c:pt idx="90">
                  <c:v>Law Firm</c:v>
                </c:pt>
                <c:pt idx="91">
                  <c:v>Legal Services</c:v>
                </c:pt>
                <c:pt idx="92">
                  <c:v>Leisure, Travel &amp; Tourism</c:v>
                </c:pt>
                <c:pt idx="93">
                  <c:v>Maritime</c:v>
                </c:pt>
                <c:pt idx="94">
                  <c:v>Media</c:v>
                </c:pt>
                <c:pt idx="95">
                  <c:v>Media: Diversified</c:v>
                </c:pt>
                <c:pt idx="96">
                  <c:v>Media: Entertainment</c:v>
                </c:pt>
                <c:pt idx="97">
                  <c:v>Media: Magazines</c:v>
                </c:pt>
                <c:pt idx="98">
                  <c:v>Media: News</c:v>
                </c:pt>
                <c:pt idx="99">
                  <c:v>Media: Television</c:v>
                </c:pt>
                <c:pt idx="100">
                  <c:v>Natural Resources: Agriculture and Food Processing</c:v>
                </c:pt>
                <c:pt idx="101">
                  <c:v>Natural Resources: Agrochemical</c:v>
                </c:pt>
                <c:pt idx="102">
                  <c:v>Natural Resources: Chemicals</c:v>
                </c:pt>
                <c:pt idx="103">
                  <c:v>Natural Resources: Diversified Energy</c:v>
                </c:pt>
                <c:pt idx="104">
                  <c:v>Natural Resources: Electric &amp; Gas Utility</c:v>
                </c:pt>
                <c:pt idx="105">
                  <c:v>Natural Resources: Electric Power Generation</c:v>
                </c:pt>
                <c:pt idx="106">
                  <c:v>Natural Resources: Metals &amp; Mining</c:v>
                </c:pt>
                <c:pt idx="107">
                  <c:v>Natural Resources: Oil &amp; Gas</c:v>
                </c:pt>
                <c:pt idx="108">
                  <c:v>Natural Resources: Oilfield Services</c:v>
                </c:pt>
                <c:pt idx="109">
                  <c:v>Natural Resources: Renewables &amp; Environment</c:v>
                </c:pt>
                <c:pt idx="110">
                  <c:v>Nonprofit: Charity</c:v>
                </c:pt>
                <c:pt idx="111">
                  <c:v>Nonprofit: Civic &amp; Social</c:v>
                </c:pt>
                <c:pt idx="112">
                  <c:v>Nonprofit: Development</c:v>
                </c:pt>
                <c:pt idx="113">
                  <c:v>Nonprofit: Education</c:v>
                </c:pt>
                <c:pt idx="114">
                  <c:v>Nonprofit: Environmental Organization</c:v>
                </c:pt>
                <c:pt idx="115">
                  <c:v>Nonprofit: Finance</c:v>
                </c:pt>
                <c:pt idx="116">
                  <c:v>Nonprofit: Healthcare</c:v>
                </c:pt>
                <c:pt idx="117">
                  <c:v>Nonprofit: Human Rights Advocacy</c:v>
                </c:pt>
                <c:pt idx="118">
                  <c:v>Nonprofit: Humanitarian Aid Organization</c:v>
                </c:pt>
                <c:pt idx="119">
                  <c:v>Nonprofit: Legal</c:v>
                </c:pt>
                <c:pt idx="120">
                  <c:v>Nonprofit: Legal Services</c:v>
                </c:pt>
                <c:pt idx="121">
                  <c:v>Nonprofit: Libraries</c:v>
                </c:pt>
                <c:pt idx="122">
                  <c:v>Nonprofit: Medical</c:v>
                </c:pt>
                <c:pt idx="123">
                  <c:v>Nonprofit: Museums</c:v>
                </c:pt>
                <c:pt idx="124">
                  <c:v>Nonprofit: Political Organization</c:v>
                </c:pt>
                <c:pt idx="125">
                  <c:v>Nonprofit: Public Policy</c:v>
                </c:pt>
                <c:pt idx="126">
                  <c:v>Nonprofit: Religious</c:v>
                </c:pt>
                <c:pt idx="127">
                  <c:v>Nonprofit: Research</c:v>
                </c:pt>
                <c:pt idx="128">
                  <c:v>Nonprofit: Science &amp; Technology</c:v>
                </c:pt>
                <c:pt idx="129">
                  <c:v>Nonprofit: Trade Organization</c:v>
                </c:pt>
                <c:pt idx="130">
                  <c:v>Packaging</c:v>
                </c:pt>
                <c:pt idx="131">
                  <c:v>Pharmaceutical</c:v>
                </c:pt>
                <c:pt idx="132">
                  <c:v>Pharmacies &amp; Drug Stores</c:v>
                </c:pt>
                <c:pt idx="133">
                  <c:v>Philanthropy</c:v>
                </c:pt>
                <c:pt idx="134">
                  <c:v>Printing</c:v>
                </c:pt>
                <c:pt idx="135">
                  <c:v>Public Relations</c:v>
                </c:pt>
                <c:pt idx="136">
                  <c:v>Publishing</c:v>
                </c:pt>
                <c:pt idx="137">
                  <c:v>Real Estate</c:v>
                </c:pt>
                <c:pt idx="138">
                  <c:v>Real Estate: Brokers</c:v>
                </c:pt>
                <c:pt idx="139">
                  <c:v>Real Estate: Development &amp; Management</c:v>
                </c:pt>
                <c:pt idx="140">
                  <c:v>Real Estate: Home Building</c:v>
                </c:pt>
                <c:pt idx="141">
                  <c:v>Real Estate: Investment Trust</c:v>
                </c:pt>
                <c:pt idx="142">
                  <c:v>Real Estate: Management</c:v>
                </c:pt>
                <c:pt idx="143">
                  <c:v>Real Estate: Other</c:v>
                </c:pt>
                <c:pt idx="144">
                  <c:v>Retail: Convenience Store</c:v>
                </c:pt>
                <c:pt idx="145">
                  <c:v>Retail: Crafts, Fabrics &amp; Party Supplies</c:v>
                </c:pt>
                <c:pt idx="146">
                  <c:v>Retail: Department Store</c:v>
                </c:pt>
                <c:pt idx="147">
                  <c:v>Retail: Discount Store</c:v>
                </c:pt>
                <c:pt idx="148">
                  <c:v>Retail: Electronics</c:v>
                </c:pt>
                <c:pt idx="149">
                  <c:v>Retail: Furniture &amp; Home Improvement</c:v>
                </c:pt>
                <c:pt idx="150">
                  <c:v>Retail: General Merchandise</c:v>
                </c:pt>
                <c:pt idx="151">
                  <c:v>Retail: Jewelery</c:v>
                </c:pt>
                <c:pt idx="152">
                  <c:v>Retail: Liquor</c:v>
                </c:pt>
                <c:pt idx="153">
                  <c:v>Retail: Online</c:v>
                </c:pt>
                <c:pt idx="154">
                  <c:v>Retail: Other</c:v>
                </c:pt>
                <c:pt idx="155">
                  <c:v>Retail: Shoes, Accessories and Apparel</c:v>
                </c:pt>
                <c:pt idx="156">
                  <c:v>Retail: Stationary &amp; Office Supplies</c:v>
                </c:pt>
                <c:pt idx="157">
                  <c:v>Retail: Supermarket Company</c:v>
                </c:pt>
                <c:pt idx="158">
                  <c:v>Services: Daycare</c:v>
                </c:pt>
                <c:pt idx="159">
                  <c:v>Services: Other</c:v>
                </c:pt>
                <c:pt idx="160">
                  <c:v>Services: Translation</c:v>
                </c:pt>
                <c:pt idx="161">
                  <c:v>Services: Waste Management</c:v>
                </c:pt>
                <c:pt idx="162">
                  <c:v>Sporting Goods</c:v>
                </c:pt>
                <c:pt idx="163">
                  <c:v>Sports</c:v>
                </c:pt>
                <c:pt idx="164">
                  <c:v>Technology</c:v>
                </c:pt>
                <c:pt idx="165">
                  <c:v>Technology: B2B Tech Services</c:v>
                </c:pt>
                <c:pt idx="166">
                  <c:v>Technology: Consumer Internet</c:v>
                </c:pt>
                <c:pt idx="167">
                  <c:v>Technology: Financial Services</c:v>
                </c:pt>
                <c:pt idx="168">
                  <c:v>Technology: Gaming</c:v>
                </c:pt>
                <c:pt idx="169">
                  <c:v>Technology: Manufacturing</c:v>
                </c:pt>
                <c:pt idx="170">
                  <c:v>Technology: Payments</c:v>
                </c:pt>
                <c:pt idx="171">
                  <c:v>Technology: Research</c:v>
                </c:pt>
                <c:pt idx="172">
                  <c:v>Technology: Security</c:v>
                </c:pt>
                <c:pt idx="173">
                  <c:v>Technology: Software</c:v>
                </c:pt>
                <c:pt idx="174">
                  <c:v>Telecommunications</c:v>
                </c:pt>
                <c:pt idx="175">
                  <c:v>Textiles</c:v>
                </c:pt>
                <c:pt idx="176">
                  <c:v>Transportation: Bus</c:v>
                </c:pt>
                <c:pt idx="177">
                  <c:v>Transportation: Couriers &amp; Delivery</c:v>
                </c:pt>
                <c:pt idx="178">
                  <c:v>Transportation: Freight &amp; Logistics</c:v>
                </c:pt>
                <c:pt idx="179">
                  <c:v>Transportation: Passenger Air</c:v>
                </c:pt>
                <c:pt idx="180">
                  <c:v>Transportation: Rail</c:v>
                </c:pt>
                <c:pt idx="181">
                  <c:v>Transportation: Rental</c:v>
                </c:pt>
                <c:pt idx="182">
                  <c:v>Utilities</c:v>
                </c:pt>
                <c:pt idx="183">
                  <c:v>Wellness &amp; Fitness</c:v>
                </c:pt>
                <c:pt idx="184">
                  <c:v>Wholesale</c:v>
                </c:pt>
              </c:strCache>
            </c:strRef>
          </c:cat>
          <c:val>
            <c:numRef>
              <c:f>'Q4'!$C$5:$C$190</c:f>
              <c:numCache>
                <c:formatCode>General</c:formatCode>
                <c:ptCount val="185"/>
                <c:pt idx="0">
                  <c:v>79</c:v>
                </c:pt>
                <c:pt idx="1">
                  <c:v>28</c:v>
                </c:pt>
                <c:pt idx="2">
                  <c:v>0</c:v>
                </c:pt>
                <c:pt idx="3">
                  <c:v>36</c:v>
                </c:pt>
                <c:pt idx="4">
                  <c:v>20.5</c:v>
                </c:pt>
                <c:pt idx="5">
                  <c:v>0</c:v>
                </c:pt>
                <c:pt idx="6">
                  <c:v>26</c:v>
                </c:pt>
                <c:pt idx="7">
                  <c:v>0</c:v>
                </c:pt>
                <c:pt idx="8">
                  <c:v>0</c:v>
                </c:pt>
                <c:pt idx="9">
                  <c:v>0</c:v>
                </c:pt>
                <c:pt idx="10">
                  <c:v>0</c:v>
                </c:pt>
                <c:pt idx="11">
                  <c:v>16</c:v>
                </c:pt>
                <c:pt idx="12">
                  <c:v>40</c:v>
                </c:pt>
                <c:pt idx="13">
                  <c:v>0</c:v>
                </c:pt>
                <c:pt idx="14">
                  <c:v>0</c:v>
                </c:pt>
                <c:pt idx="15">
                  <c:v>8</c:v>
                </c:pt>
                <c:pt idx="16">
                  <c:v>0</c:v>
                </c:pt>
                <c:pt idx="17">
                  <c:v>6</c:v>
                </c:pt>
                <c:pt idx="18">
                  <c:v>8</c:v>
                </c:pt>
                <c:pt idx="19">
                  <c:v>100</c:v>
                </c:pt>
                <c:pt idx="20">
                  <c:v>38</c:v>
                </c:pt>
                <c:pt idx="21">
                  <c:v>26</c:v>
                </c:pt>
                <c:pt idx="22">
                  <c:v>32</c:v>
                </c:pt>
                <c:pt idx="23">
                  <c:v>16</c:v>
                </c:pt>
                <c:pt idx="24">
                  <c:v>13</c:v>
                </c:pt>
                <c:pt idx="25">
                  <c:v>14</c:v>
                </c:pt>
                <c:pt idx="26">
                  <c:v>33</c:v>
                </c:pt>
                <c:pt idx="27">
                  <c:v>0</c:v>
                </c:pt>
                <c:pt idx="28">
                  <c:v>25</c:v>
                </c:pt>
                <c:pt idx="29">
                  <c:v>12</c:v>
                </c:pt>
                <c:pt idx="30">
                  <c:v>0</c:v>
                </c:pt>
                <c:pt idx="31">
                  <c:v>0</c:v>
                </c:pt>
                <c:pt idx="32">
                  <c:v>0</c:v>
                </c:pt>
                <c:pt idx="33">
                  <c:v>0</c:v>
                </c:pt>
                <c:pt idx="34">
                  <c:v>12</c:v>
                </c:pt>
                <c:pt idx="35">
                  <c:v>0</c:v>
                </c:pt>
                <c:pt idx="36">
                  <c:v>20</c:v>
                </c:pt>
                <c:pt idx="37">
                  <c:v>0</c:v>
                </c:pt>
                <c:pt idx="38">
                  <c:v>0</c:v>
                </c:pt>
                <c:pt idx="39">
                  <c:v>63</c:v>
                </c:pt>
                <c:pt idx="40">
                  <c:v>18</c:v>
                </c:pt>
                <c:pt idx="41">
                  <c:v>0</c:v>
                </c:pt>
                <c:pt idx="42">
                  <c:v>154.5</c:v>
                </c:pt>
                <c:pt idx="43">
                  <c:v>0</c:v>
                </c:pt>
                <c:pt idx="44">
                  <c:v>2</c:v>
                </c:pt>
                <c:pt idx="45">
                  <c:v>38</c:v>
                </c:pt>
                <c:pt idx="46">
                  <c:v>18</c:v>
                </c:pt>
                <c:pt idx="47">
                  <c:v>0</c:v>
                </c:pt>
                <c:pt idx="48">
                  <c:v>12</c:v>
                </c:pt>
                <c:pt idx="49">
                  <c:v>12</c:v>
                </c:pt>
                <c:pt idx="50">
                  <c:v>6</c:v>
                </c:pt>
                <c:pt idx="51">
                  <c:v>4</c:v>
                </c:pt>
                <c:pt idx="52">
                  <c:v>0</c:v>
                </c:pt>
                <c:pt idx="53">
                  <c:v>4</c:v>
                </c:pt>
                <c:pt idx="54">
                  <c:v>0</c:v>
                </c:pt>
                <c:pt idx="55">
                  <c:v>9</c:v>
                </c:pt>
                <c:pt idx="56">
                  <c:v>8</c:v>
                </c:pt>
                <c:pt idx="57">
                  <c:v>0</c:v>
                </c:pt>
                <c:pt idx="58">
                  <c:v>14</c:v>
                </c:pt>
                <c:pt idx="59">
                  <c:v>0</c:v>
                </c:pt>
                <c:pt idx="60">
                  <c:v>12</c:v>
                </c:pt>
                <c:pt idx="61">
                  <c:v>0</c:v>
                </c:pt>
                <c:pt idx="62">
                  <c:v>0</c:v>
                </c:pt>
                <c:pt idx="63">
                  <c:v>30</c:v>
                </c:pt>
                <c:pt idx="64">
                  <c:v>0</c:v>
                </c:pt>
                <c:pt idx="65">
                  <c:v>0</c:v>
                </c:pt>
                <c:pt idx="66">
                  <c:v>12</c:v>
                </c:pt>
                <c:pt idx="67">
                  <c:v>0</c:v>
                </c:pt>
                <c:pt idx="68">
                  <c:v>0</c:v>
                </c:pt>
                <c:pt idx="69">
                  <c:v>37</c:v>
                </c:pt>
                <c:pt idx="70">
                  <c:v>0</c:v>
                </c:pt>
                <c:pt idx="71">
                  <c:v>6</c:v>
                </c:pt>
                <c:pt idx="72">
                  <c:v>2</c:v>
                </c:pt>
                <c:pt idx="73">
                  <c:v>3</c:v>
                </c:pt>
                <c:pt idx="74">
                  <c:v>10</c:v>
                </c:pt>
                <c:pt idx="75">
                  <c:v>0</c:v>
                </c:pt>
                <c:pt idx="76">
                  <c:v>50</c:v>
                </c:pt>
                <c:pt idx="77">
                  <c:v>0</c:v>
                </c:pt>
                <c:pt idx="78">
                  <c:v>4</c:v>
                </c:pt>
                <c:pt idx="79">
                  <c:v>36</c:v>
                </c:pt>
                <c:pt idx="80">
                  <c:v>23</c:v>
                </c:pt>
                <c:pt idx="81">
                  <c:v>0</c:v>
                </c:pt>
                <c:pt idx="82">
                  <c:v>16</c:v>
                </c:pt>
                <c:pt idx="83">
                  <c:v>0</c:v>
                </c:pt>
                <c:pt idx="84">
                  <c:v>0</c:v>
                </c:pt>
                <c:pt idx="85">
                  <c:v>18</c:v>
                </c:pt>
                <c:pt idx="86">
                  <c:v>29</c:v>
                </c:pt>
                <c:pt idx="87">
                  <c:v>0</c:v>
                </c:pt>
                <c:pt idx="88">
                  <c:v>20</c:v>
                </c:pt>
                <c:pt idx="89">
                  <c:v>0</c:v>
                </c:pt>
                <c:pt idx="90">
                  <c:v>22</c:v>
                </c:pt>
                <c:pt idx="91">
                  <c:v>0</c:v>
                </c:pt>
                <c:pt idx="92">
                  <c:v>12</c:v>
                </c:pt>
                <c:pt idx="93">
                  <c:v>0</c:v>
                </c:pt>
                <c:pt idx="94">
                  <c:v>0</c:v>
                </c:pt>
                <c:pt idx="95">
                  <c:v>12</c:v>
                </c:pt>
                <c:pt idx="96">
                  <c:v>0</c:v>
                </c:pt>
                <c:pt idx="97">
                  <c:v>0</c:v>
                </c:pt>
                <c:pt idx="98">
                  <c:v>0</c:v>
                </c:pt>
                <c:pt idx="99">
                  <c:v>14</c:v>
                </c:pt>
                <c:pt idx="100">
                  <c:v>4</c:v>
                </c:pt>
                <c:pt idx="101">
                  <c:v>0</c:v>
                </c:pt>
                <c:pt idx="102">
                  <c:v>32</c:v>
                </c:pt>
                <c:pt idx="103">
                  <c:v>0</c:v>
                </c:pt>
                <c:pt idx="104">
                  <c:v>16</c:v>
                </c:pt>
                <c:pt idx="105">
                  <c:v>2</c:v>
                </c:pt>
                <c:pt idx="106">
                  <c:v>10</c:v>
                </c:pt>
                <c:pt idx="107">
                  <c:v>12</c:v>
                </c:pt>
                <c:pt idx="108">
                  <c:v>0</c:v>
                </c:pt>
                <c:pt idx="109">
                  <c:v>12</c:v>
                </c:pt>
                <c:pt idx="110">
                  <c:v>0</c:v>
                </c:pt>
                <c:pt idx="111">
                  <c:v>0</c:v>
                </c:pt>
                <c:pt idx="112">
                  <c:v>0</c:v>
                </c:pt>
                <c:pt idx="113">
                  <c:v>31</c:v>
                </c:pt>
                <c:pt idx="114">
                  <c:v>0</c:v>
                </c:pt>
                <c:pt idx="115">
                  <c:v>0</c:v>
                </c:pt>
                <c:pt idx="116">
                  <c:v>0</c:v>
                </c:pt>
                <c:pt idx="117">
                  <c:v>6</c:v>
                </c:pt>
                <c:pt idx="118">
                  <c:v>0</c:v>
                </c:pt>
                <c:pt idx="119">
                  <c:v>0</c:v>
                </c:pt>
                <c:pt idx="120">
                  <c:v>0</c:v>
                </c:pt>
                <c:pt idx="121">
                  <c:v>0</c:v>
                </c:pt>
                <c:pt idx="122">
                  <c:v>0</c:v>
                </c:pt>
                <c:pt idx="123">
                  <c:v>0</c:v>
                </c:pt>
                <c:pt idx="124">
                  <c:v>0</c:v>
                </c:pt>
                <c:pt idx="125">
                  <c:v>3</c:v>
                </c:pt>
                <c:pt idx="126">
                  <c:v>12</c:v>
                </c:pt>
                <c:pt idx="127">
                  <c:v>2</c:v>
                </c:pt>
                <c:pt idx="128">
                  <c:v>0</c:v>
                </c:pt>
                <c:pt idx="129">
                  <c:v>0</c:v>
                </c:pt>
                <c:pt idx="130">
                  <c:v>0</c:v>
                </c:pt>
                <c:pt idx="131">
                  <c:v>48</c:v>
                </c:pt>
                <c:pt idx="132">
                  <c:v>32</c:v>
                </c:pt>
                <c:pt idx="133">
                  <c:v>26</c:v>
                </c:pt>
                <c:pt idx="134">
                  <c:v>2</c:v>
                </c:pt>
                <c:pt idx="135">
                  <c:v>12</c:v>
                </c:pt>
                <c:pt idx="136">
                  <c:v>5</c:v>
                </c:pt>
                <c:pt idx="137">
                  <c:v>9</c:v>
                </c:pt>
                <c:pt idx="138">
                  <c:v>0</c:v>
                </c:pt>
                <c:pt idx="139">
                  <c:v>12</c:v>
                </c:pt>
                <c:pt idx="140">
                  <c:v>0</c:v>
                </c:pt>
                <c:pt idx="141">
                  <c:v>0</c:v>
                </c:pt>
                <c:pt idx="142">
                  <c:v>0</c:v>
                </c:pt>
                <c:pt idx="143">
                  <c:v>6</c:v>
                </c:pt>
                <c:pt idx="144">
                  <c:v>0</c:v>
                </c:pt>
                <c:pt idx="145">
                  <c:v>0</c:v>
                </c:pt>
                <c:pt idx="146">
                  <c:v>4</c:v>
                </c:pt>
                <c:pt idx="147">
                  <c:v>0</c:v>
                </c:pt>
                <c:pt idx="148">
                  <c:v>0</c:v>
                </c:pt>
                <c:pt idx="149">
                  <c:v>10</c:v>
                </c:pt>
                <c:pt idx="150">
                  <c:v>0</c:v>
                </c:pt>
                <c:pt idx="151">
                  <c:v>0</c:v>
                </c:pt>
                <c:pt idx="152">
                  <c:v>0</c:v>
                </c:pt>
                <c:pt idx="153">
                  <c:v>4</c:v>
                </c:pt>
                <c:pt idx="154">
                  <c:v>0</c:v>
                </c:pt>
                <c:pt idx="155">
                  <c:v>24</c:v>
                </c:pt>
                <c:pt idx="156">
                  <c:v>0</c:v>
                </c:pt>
                <c:pt idx="157">
                  <c:v>4</c:v>
                </c:pt>
                <c:pt idx="158">
                  <c:v>0</c:v>
                </c:pt>
                <c:pt idx="159">
                  <c:v>0</c:v>
                </c:pt>
                <c:pt idx="160">
                  <c:v>0</c:v>
                </c:pt>
                <c:pt idx="161">
                  <c:v>0</c:v>
                </c:pt>
                <c:pt idx="162">
                  <c:v>0</c:v>
                </c:pt>
                <c:pt idx="163">
                  <c:v>0</c:v>
                </c:pt>
                <c:pt idx="164">
                  <c:v>0</c:v>
                </c:pt>
                <c:pt idx="165">
                  <c:v>91</c:v>
                </c:pt>
                <c:pt idx="166">
                  <c:v>288</c:v>
                </c:pt>
                <c:pt idx="167">
                  <c:v>16</c:v>
                </c:pt>
                <c:pt idx="168">
                  <c:v>53</c:v>
                </c:pt>
                <c:pt idx="169">
                  <c:v>52.5</c:v>
                </c:pt>
                <c:pt idx="170">
                  <c:v>10</c:v>
                </c:pt>
                <c:pt idx="171">
                  <c:v>3</c:v>
                </c:pt>
                <c:pt idx="172">
                  <c:v>14</c:v>
                </c:pt>
                <c:pt idx="173">
                  <c:v>321.5</c:v>
                </c:pt>
                <c:pt idx="174">
                  <c:v>48</c:v>
                </c:pt>
                <c:pt idx="175">
                  <c:v>0</c:v>
                </c:pt>
                <c:pt idx="176">
                  <c:v>0</c:v>
                </c:pt>
                <c:pt idx="177">
                  <c:v>14</c:v>
                </c:pt>
                <c:pt idx="178">
                  <c:v>2</c:v>
                </c:pt>
                <c:pt idx="179">
                  <c:v>0</c:v>
                </c:pt>
                <c:pt idx="180">
                  <c:v>16</c:v>
                </c:pt>
                <c:pt idx="181">
                  <c:v>0</c:v>
                </c:pt>
                <c:pt idx="182">
                  <c:v>0</c:v>
                </c:pt>
                <c:pt idx="183">
                  <c:v>4</c:v>
                </c:pt>
                <c:pt idx="184">
                  <c:v>2</c:v>
                </c:pt>
              </c:numCache>
            </c:numRef>
          </c:val>
          <c:smooth val="0"/>
          <c:extLst>
            <c:ext xmlns:c16="http://schemas.microsoft.com/office/drawing/2014/chart" uri="{C3380CC4-5D6E-409C-BE32-E72D297353CC}">
              <c16:uniqueId val="{00000001-FA3C-435D-AEB1-F6202510E844}"/>
            </c:ext>
          </c:extLst>
        </c:ser>
        <c:dLbls>
          <c:showLegendKey val="0"/>
          <c:showVal val="0"/>
          <c:showCatName val="0"/>
          <c:showSerName val="0"/>
          <c:showPercent val="0"/>
          <c:showBubbleSize val="0"/>
        </c:dLbls>
        <c:smooth val="0"/>
        <c:axId val="372242568"/>
        <c:axId val="372243288"/>
      </c:lineChart>
      <c:catAx>
        <c:axId val="3722425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372243288"/>
        <c:crosses val="autoZero"/>
        <c:auto val="0"/>
        <c:lblAlgn val="ctr"/>
        <c:lblOffset val="100"/>
        <c:noMultiLvlLbl val="0"/>
      </c:catAx>
      <c:valAx>
        <c:axId val="372243288"/>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72242568"/>
        <c:crosses val="autoZero"/>
        <c:crossBetween val="midCat"/>
      </c:valAx>
      <c:spPr>
        <a:solidFill>
          <a:srgbClr val="FF7C80"/>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D70BB0"/>
      </a:solidFill>
    </a:ln>
    <a:effectLst>
      <a:outerShdw blurRad="50800" dist="38100" dir="18900000" algn="bl" rotWithShape="0">
        <a:srgbClr val="D70BB0">
          <a:alpha val="40000"/>
        </a:srgb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0C61B-64A1-4C29-B44C-45B7A5E4517C}" type="doc">
      <dgm:prSet loTypeId="urn:microsoft.com/office/officeart/2008/layout/VerticalCircleList" loCatId="list" qsTypeId="urn:microsoft.com/office/officeart/2005/8/quickstyle/simple1" qsCatId="simple" csTypeId="urn:microsoft.com/office/officeart/2005/8/colors/accent6_3" csCatId="accent6" phldr="1"/>
      <dgm:spPr/>
      <dgm:t>
        <a:bodyPr/>
        <a:lstStyle/>
        <a:p>
          <a:endParaRPr lang="en-IN"/>
        </a:p>
      </dgm:t>
    </dgm:pt>
    <dgm:pt modelId="{66E2216F-330D-40E5-831F-494728400E52}">
      <dgm:prSet phldrT="[Text]" custT="1"/>
      <dgm:spPr/>
      <dgm:t>
        <a:bodyPr/>
        <a:lstStyle/>
        <a:p>
          <a:r>
            <a:rPr lang="en-IN" sz="5400" dirty="0"/>
            <a:t>INTRODUCTION</a:t>
          </a:r>
        </a:p>
      </dgm:t>
    </dgm:pt>
    <dgm:pt modelId="{B4C0E314-9E9F-4F2B-AB0C-A32941FD55ED}" type="parTrans" cxnId="{D02A3F98-7EA3-4D2E-AF40-13B771ACF7D0}">
      <dgm:prSet/>
      <dgm:spPr/>
      <dgm:t>
        <a:bodyPr/>
        <a:lstStyle/>
        <a:p>
          <a:endParaRPr lang="en-IN"/>
        </a:p>
      </dgm:t>
    </dgm:pt>
    <dgm:pt modelId="{1B6B9DD8-906D-44F5-B115-1D646F7C76D4}" type="sibTrans" cxnId="{D02A3F98-7EA3-4D2E-AF40-13B771ACF7D0}">
      <dgm:prSet/>
      <dgm:spPr/>
      <dgm:t>
        <a:bodyPr/>
        <a:lstStyle/>
        <a:p>
          <a:endParaRPr lang="en-IN"/>
        </a:p>
      </dgm:t>
    </dgm:pt>
    <dgm:pt modelId="{ADD141EC-77ED-41CC-A61B-9FBDB0FAC86A}">
      <dgm:prSet phldrT="[Text]" custT="1"/>
      <dgm:spPr/>
      <dgm:t>
        <a:bodyPr/>
        <a:lstStyle/>
        <a:p>
          <a:r>
            <a:rPr lang="en-IN" sz="5400"/>
            <a:t>KPI/OBJECTIVES</a:t>
          </a:r>
          <a:endParaRPr lang="en-IN" sz="5400" dirty="0"/>
        </a:p>
      </dgm:t>
    </dgm:pt>
    <dgm:pt modelId="{70AF3597-970D-4D1A-866A-F3522E888984}" type="parTrans" cxnId="{35380A5D-1ABB-4287-B1B2-1ED798B13801}">
      <dgm:prSet/>
      <dgm:spPr/>
      <dgm:t>
        <a:bodyPr/>
        <a:lstStyle/>
        <a:p>
          <a:endParaRPr lang="en-IN"/>
        </a:p>
      </dgm:t>
    </dgm:pt>
    <dgm:pt modelId="{6DE43AA4-2791-41DA-BB40-D839308B2C16}" type="sibTrans" cxnId="{35380A5D-1ABB-4287-B1B2-1ED798B13801}">
      <dgm:prSet/>
      <dgm:spPr/>
      <dgm:t>
        <a:bodyPr/>
        <a:lstStyle/>
        <a:p>
          <a:endParaRPr lang="en-IN"/>
        </a:p>
      </dgm:t>
    </dgm:pt>
    <dgm:pt modelId="{AD374373-EE8F-4E23-9F77-9BBBA16868D5}">
      <dgm:prSet phldrT="[Text]" custT="1"/>
      <dgm:spPr/>
      <dgm:t>
        <a:bodyPr/>
        <a:lstStyle/>
        <a:p>
          <a:r>
            <a:rPr lang="en-IN" sz="5400"/>
            <a:t>INSIGHTS</a:t>
          </a:r>
          <a:endParaRPr lang="en-IN" sz="5400" dirty="0"/>
        </a:p>
      </dgm:t>
    </dgm:pt>
    <dgm:pt modelId="{07878164-2788-4744-B6FE-93B62F14BEB7}" type="parTrans" cxnId="{5F885582-7A03-4479-9C15-9738D4C5F1EE}">
      <dgm:prSet/>
      <dgm:spPr/>
      <dgm:t>
        <a:bodyPr/>
        <a:lstStyle/>
        <a:p>
          <a:endParaRPr lang="en-IN"/>
        </a:p>
      </dgm:t>
    </dgm:pt>
    <dgm:pt modelId="{4C0F26EA-F555-42CB-949E-02942B201E41}" type="sibTrans" cxnId="{5F885582-7A03-4479-9C15-9738D4C5F1EE}">
      <dgm:prSet/>
      <dgm:spPr/>
      <dgm:t>
        <a:bodyPr/>
        <a:lstStyle/>
        <a:p>
          <a:endParaRPr lang="en-IN"/>
        </a:p>
      </dgm:t>
    </dgm:pt>
    <dgm:pt modelId="{77F18865-AEBC-428E-84EF-36499BED227E}">
      <dgm:prSet phldrT="[Text]" custT="1"/>
      <dgm:spPr/>
      <dgm:t>
        <a:bodyPr/>
        <a:lstStyle/>
        <a:p>
          <a:r>
            <a:rPr lang="en-IN" sz="5400"/>
            <a:t>CONCLUSION</a:t>
          </a:r>
          <a:endParaRPr lang="en-IN" sz="5400" dirty="0"/>
        </a:p>
      </dgm:t>
    </dgm:pt>
    <dgm:pt modelId="{ED979124-1E2C-4881-BEB8-303C6893A116}" type="parTrans" cxnId="{74F60881-72CC-43ED-84EA-2D1745C34E82}">
      <dgm:prSet/>
      <dgm:spPr/>
      <dgm:t>
        <a:bodyPr/>
        <a:lstStyle/>
        <a:p>
          <a:endParaRPr lang="en-IN"/>
        </a:p>
      </dgm:t>
    </dgm:pt>
    <dgm:pt modelId="{EB087D72-34CF-4CEA-878B-42F96039B94F}" type="sibTrans" cxnId="{74F60881-72CC-43ED-84EA-2D1745C34E82}">
      <dgm:prSet/>
      <dgm:spPr/>
      <dgm:t>
        <a:bodyPr/>
        <a:lstStyle/>
        <a:p>
          <a:endParaRPr lang="en-IN"/>
        </a:p>
      </dgm:t>
    </dgm:pt>
    <dgm:pt modelId="{D7F76983-3EEC-483E-BD09-8373D655EA87}" type="pres">
      <dgm:prSet presAssocID="{E9E0C61B-64A1-4C29-B44C-45B7A5E4517C}" presName="Name0" presStyleCnt="0">
        <dgm:presLayoutVars>
          <dgm:dir/>
        </dgm:presLayoutVars>
      </dgm:prSet>
      <dgm:spPr/>
    </dgm:pt>
    <dgm:pt modelId="{D58BEEEA-1EBB-4E2B-9658-94B4E8647156}" type="pres">
      <dgm:prSet presAssocID="{66E2216F-330D-40E5-831F-494728400E52}" presName="noChildren" presStyleCnt="0"/>
      <dgm:spPr/>
    </dgm:pt>
    <dgm:pt modelId="{2934E372-519B-4859-AA6B-2023F18273D0}" type="pres">
      <dgm:prSet presAssocID="{66E2216F-330D-40E5-831F-494728400E52}" presName="gap" presStyleCnt="0"/>
      <dgm:spPr/>
    </dgm:pt>
    <dgm:pt modelId="{0FDCF07C-451C-4B72-82A6-0AC9FE162DCF}" type="pres">
      <dgm:prSet presAssocID="{66E2216F-330D-40E5-831F-494728400E52}" presName="medCircle2" presStyleLbl="vennNode1" presStyleIdx="0" presStyleCnt="4"/>
      <dgm:spPr/>
    </dgm:pt>
    <dgm:pt modelId="{20CB018C-622F-4FC2-BE16-F10C7D5E905C}" type="pres">
      <dgm:prSet presAssocID="{66E2216F-330D-40E5-831F-494728400E52}" presName="txLvlOnly1" presStyleLbl="revTx" presStyleIdx="0" presStyleCnt="4"/>
      <dgm:spPr/>
    </dgm:pt>
    <dgm:pt modelId="{E9D47A97-8723-4477-9E34-FA7427052DF7}" type="pres">
      <dgm:prSet presAssocID="{ADD141EC-77ED-41CC-A61B-9FBDB0FAC86A}" presName="noChildren" presStyleCnt="0"/>
      <dgm:spPr/>
    </dgm:pt>
    <dgm:pt modelId="{216B6373-8391-4572-A9D8-77C2E240F614}" type="pres">
      <dgm:prSet presAssocID="{ADD141EC-77ED-41CC-A61B-9FBDB0FAC86A}" presName="gap" presStyleCnt="0"/>
      <dgm:spPr/>
    </dgm:pt>
    <dgm:pt modelId="{B98E3D42-8620-4C44-91B0-B4C4DC773A2C}" type="pres">
      <dgm:prSet presAssocID="{ADD141EC-77ED-41CC-A61B-9FBDB0FAC86A}" presName="medCircle2" presStyleLbl="vennNode1" presStyleIdx="1" presStyleCnt="4"/>
      <dgm:spPr/>
    </dgm:pt>
    <dgm:pt modelId="{AE77920C-BE0C-41B3-9319-8373145920E0}" type="pres">
      <dgm:prSet presAssocID="{ADD141EC-77ED-41CC-A61B-9FBDB0FAC86A}" presName="txLvlOnly1" presStyleLbl="revTx" presStyleIdx="1" presStyleCnt="4"/>
      <dgm:spPr/>
    </dgm:pt>
    <dgm:pt modelId="{180AB338-CAC2-44BE-9C7D-4DAE4F47F30B}" type="pres">
      <dgm:prSet presAssocID="{AD374373-EE8F-4E23-9F77-9BBBA16868D5}" presName="noChildren" presStyleCnt="0"/>
      <dgm:spPr/>
    </dgm:pt>
    <dgm:pt modelId="{09D25EA6-0C4C-4590-8678-477171EE6E3B}" type="pres">
      <dgm:prSet presAssocID="{AD374373-EE8F-4E23-9F77-9BBBA16868D5}" presName="gap" presStyleCnt="0"/>
      <dgm:spPr/>
    </dgm:pt>
    <dgm:pt modelId="{7A0849F9-66FF-43D8-9480-2E1BBDB7EE8C}" type="pres">
      <dgm:prSet presAssocID="{AD374373-EE8F-4E23-9F77-9BBBA16868D5}" presName="medCircle2" presStyleLbl="vennNode1" presStyleIdx="2" presStyleCnt="4"/>
      <dgm:spPr/>
    </dgm:pt>
    <dgm:pt modelId="{17D0B478-814A-4715-B94A-B3FCB4561576}" type="pres">
      <dgm:prSet presAssocID="{AD374373-EE8F-4E23-9F77-9BBBA16868D5}" presName="txLvlOnly1" presStyleLbl="revTx" presStyleIdx="2" presStyleCnt="4"/>
      <dgm:spPr/>
    </dgm:pt>
    <dgm:pt modelId="{BCDA5083-0DB3-4DC6-A7F8-3B2EEA951264}" type="pres">
      <dgm:prSet presAssocID="{77F18865-AEBC-428E-84EF-36499BED227E}" presName="noChildren" presStyleCnt="0"/>
      <dgm:spPr/>
    </dgm:pt>
    <dgm:pt modelId="{3359F00B-1F2A-44CA-B027-CA2E748ECEC8}" type="pres">
      <dgm:prSet presAssocID="{77F18865-AEBC-428E-84EF-36499BED227E}" presName="gap" presStyleCnt="0"/>
      <dgm:spPr/>
    </dgm:pt>
    <dgm:pt modelId="{20119BFF-9347-48BF-9090-26E892A93287}" type="pres">
      <dgm:prSet presAssocID="{77F18865-AEBC-428E-84EF-36499BED227E}" presName="medCircle2" presStyleLbl="vennNode1" presStyleIdx="3" presStyleCnt="4"/>
      <dgm:spPr/>
    </dgm:pt>
    <dgm:pt modelId="{C9311BF2-AA7A-4284-A9D7-D074431F2BBA}" type="pres">
      <dgm:prSet presAssocID="{77F18865-AEBC-428E-84EF-36499BED227E}" presName="txLvlOnly1" presStyleLbl="revTx" presStyleIdx="3" presStyleCnt="4"/>
      <dgm:spPr/>
    </dgm:pt>
  </dgm:ptLst>
  <dgm:cxnLst>
    <dgm:cxn modelId="{4277991A-5041-46B4-961B-0C498CB84B66}" type="presOf" srcId="{E9E0C61B-64A1-4C29-B44C-45B7A5E4517C}" destId="{D7F76983-3EEC-483E-BD09-8373D655EA87}" srcOrd="0" destOrd="0" presId="urn:microsoft.com/office/officeart/2008/layout/VerticalCircleList"/>
    <dgm:cxn modelId="{3B253521-877D-4BDD-B51C-6CB1067632E6}" type="presOf" srcId="{77F18865-AEBC-428E-84EF-36499BED227E}" destId="{C9311BF2-AA7A-4284-A9D7-D074431F2BBA}" srcOrd="0" destOrd="0" presId="urn:microsoft.com/office/officeart/2008/layout/VerticalCircleList"/>
    <dgm:cxn modelId="{35380A5D-1ABB-4287-B1B2-1ED798B13801}" srcId="{E9E0C61B-64A1-4C29-B44C-45B7A5E4517C}" destId="{ADD141EC-77ED-41CC-A61B-9FBDB0FAC86A}" srcOrd="1" destOrd="0" parTransId="{70AF3597-970D-4D1A-866A-F3522E888984}" sibTransId="{6DE43AA4-2791-41DA-BB40-D839308B2C16}"/>
    <dgm:cxn modelId="{1C20E246-051B-4005-8DA9-D26A942E79EB}" type="presOf" srcId="{ADD141EC-77ED-41CC-A61B-9FBDB0FAC86A}" destId="{AE77920C-BE0C-41B3-9319-8373145920E0}" srcOrd="0" destOrd="0" presId="urn:microsoft.com/office/officeart/2008/layout/VerticalCircleList"/>
    <dgm:cxn modelId="{74F60881-72CC-43ED-84EA-2D1745C34E82}" srcId="{E9E0C61B-64A1-4C29-B44C-45B7A5E4517C}" destId="{77F18865-AEBC-428E-84EF-36499BED227E}" srcOrd="3" destOrd="0" parTransId="{ED979124-1E2C-4881-BEB8-303C6893A116}" sibTransId="{EB087D72-34CF-4CEA-878B-42F96039B94F}"/>
    <dgm:cxn modelId="{5F885582-7A03-4479-9C15-9738D4C5F1EE}" srcId="{E9E0C61B-64A1-4C29-B44C-45B7A5E4517C}" destId="{AD374373-EE8F-4E23-9F77-9BBBA16868D5}" srcOrd="2" destOrd="0" parTransId="{07878164-2788-4744-B6FE-93B62F14BEB7}" sibTransId="{4C0F26EA-F555-42CB-949E-02942B201E41}"/>
    <dgm:cxn modelId="{D02A3F98-7EA3-4D2E-AF40-13B771ACF7D0}" srcId="{E9E0C61B-64A1-4C29-B44C-45B7A5E4517C}" destId="{66E2216F-330D-40E5-831F-494728400E52}" srcOrd="0" destOrd="0" parTransId="{B4C0E314-9E9F-4F2B-AB0C-A32941FD55ED}" sibTransId="{1B6B9DD8-906D-44F5-B115-1D646F7C76D4}"/>
    <dgm:cxn modelId="{F4C7B4B1-F183-49E6-91CF-3203CD3DF51E}" type="presOf" srcId="{66E2216F-330D-40E5-831F-494728400E52}" destId="{20CB018C-622F-4FC2-BE16-F10C7D5E905C}" srcOrd="0" destOrd="0" presId="urn:microsoft.com/office/officeart/2008/layout/VerticalCircleList"/>
    <dgm:cxn modelId="{EAA6B3C5-EC82-49C3-9EBA-A43D7A760C93}" type="presOf" srcId="{AD374373-EE8F-4E23-9F77-9BBBA16868D5}" destId="{17D0B478-814A-4715-B94A-B3FCB4561576}" srcOrd="0" destOrd="0" presId="urn:microsoft.com/office/officeart/2008/layout/VerticalCircleList"/>
    <dgm:cxn modelId="{2DC038D5-9D3B-47AD-B6F8-31D6707A50F6}" type="presParOf" srcId="{D7F76983-3EEC-483E-BD09-8373D655EA87}" destId="{D58BEEEA-1EBB-4E2B-9658-94B4E8647156}" srcOrd="0" destOrd="0" presId="urn:microsoft.com/office/officeart/2008/layout/VerticalCircleList"/>
    <dgm:cxn modelId="{DB64BF4F-49FA-41D7-97D3-ADB96781DC90}" type="presParOf" srcId="{D58BEEEA-1EBB-4E2B-9658-94B4E8647156}" destId="{2934E372-519B-4859-AA6B-2023F18273D0}" srcOrd="0" destOrd="0" presId="urn:microsoft.com/office/officeart/2008/layout/VerticalCircleList"/>
    <dgm:cxn modelId="{02D3B86D-FACC-4966-8A52-119A1EAF7A54}" type="presParOf" srcId="{D58BEEEA-1EBB-4E2B-9658-94B4E8647156}" destId="{0FDCF07C-451C-4B72-82A6-0AC9FE162DCF}" srcOrd="1" destOrd="0" presId="urn:microsoft.com/office/officeart/2008/layout/VerticalCircleList"/>
    <dgm:cxn modelId="{FDE841E9-B85F-46D0-88F7-CB8161B22634}" type="presParOf" srcId="{D58BEEEA-1EBB-4E2B-9658-94B4E8647156}" destId="{20CB018C-622F-4FC2-BE16-F10C7D5E905C}" srcOrd="2" destOrd="0" presId="urn:microsoft.com/office/officeart/2008/layout/VerticalCircleList"/>
    <dgm:cxn modelId="{556D090A-45FD-48B7-B7F5-B28CBDACD682}" type="presParOf" srcId="{D7F76983-3EEC-483E-BD09-8373D655EA87}" destId="{E9D47A97-8723-4477-9E34-FA7427052DF7}" srcOrd="1" destOrd="0" presId="urn:microsoft.com/office/officeart/2008/layout/VerticalCircleList"/>
    <dgm:cxn modelId="{6208CFF1-AB4E-4957-BA47-CE53AF2CC17E}" type="presParOf" srcId="{E9D47A97-8723-4477-9E34-FA7427052DF7}" destId="{216B6373-8391-4572-A9D8-77C2E240F614}" srcOrd="0" destOrd="0" presId="urn:microsoft.com/office/officeart/2008/layout/VerticalCircleList"/>
    <dgm:cxn modelId="{EFA91937-AFB2-466E-979D-02A9ADAF83A9}" type="presParOf" srcId="{E9D47A97-8723-4477-9E34-FA7427052DF7}" destId="{B98E3D42-8620-4C44-91B0-B4C4DC773A2C}" srcOrd="1" destOrd="0" presId="urn:microsoft.com/office/officeart/2008/layout/VerticalCircleList"/>
    <dgm:cxn modelId="{71F1B675-924F-47CD-853F-84E204FAA222}" type="presParOf" srcId="{E9D47A97-8723-4477-9E34-FA7427052DF7}" destId="{AE77920C-BE0C-41B3-9319-8373145920E0}" srcOrd="2" destOrd="0" presId="urn:microsoft.com/office/officeart/2008/layout/VerticalCircleList"/>
    <dgm:cxn modelId="{78AB649A-57F2-4D96-9048-E90579CAC605}" type="presParOf" srcId="{D7F76983-3EEC-483E-BD09-8373D655EA87}" destId="{180AB338-CAC2-44BE-9C7D-4DAE4F47F30B}" srcOrd="2" destOrd="0" presId="urn:microsoft.com/office/officeart/2008/layout/VerticalCircleList"/>
    <dgm:cxn modelId="{3D1DA45F-B1E3-4A04-8DE0-9E716BBE92BD}" type="presParOf" srcId="{180AB338-CAC2-44BE-9C7D-4DAE4F47F30B}" destId="{09D25EA6-0C4C-4590-8678-477171EE6E3B}" srcOrd="0" destOrd="0" presId="urn:microsoft.com/office/officeart/2008/layout/VerticalCircleList"/>
    <dgm:cxn modelId="{70ABEF56-B96E-46E4-A5E1-0FC796313ECC}" type="presParOf" srcId="{180AB338-CAC2-44BE-9C7D-4DAE4F47F30B}" destId="{7A0849F9-66FF-43D8-9480-2E1BBDB7EE8C}" srcOrd="1" destOrd="0" presId="urn:microsoft.com/office/officeart/2008/layout/VerticalCircleList"/>
    <dgm:cxn modelId="{A8B8D574-717E-4A08-B40E-FF6F872AD469}" type="presParOf" srcId="{180AB338-CAC2-44BE-9C7D-4DAE4F47F30B}" destId="{17D0B478-814A-4715-B94A-B3FCB4561576}" srcOrd="2" destOrd="0" presId="urn:microsoft.com/office/officeart/2008/layout/VerticalCircleList"/>
    <dgm:cxn modelId="{2FE84BEF-3F23-40EC-88B9-53BC1C1DA44B}" type="presParOf" srcId="{D7F76983-3EEC-483E-BD09-8373D655EA87}" destId="{BCDA5083-0DB3-4DC6-A7F8-3B2EEA951264}" srcOrd="3" destOrd="0" presId="urn:microsoft.com/office/officeart/2008/layout/VerticalCircleList"/>
    <dgm:cxn modelId="{27EE6524-8281-4C41-9E1B-727283A71777}" type="presParOf" srcId="{BCDA5083-0DB3-4DC6-A7F8-3B2EEA951264}" destId="{3359F00B-1F2A-44CA-B027-CA2E748ECEC8}" srcOrd="0" destOrd="0" presId="urn:microsoft.com/office/officeart/2008/layout/VerticalCircleList"/>
    <dgm:cxn modelId="{F3F04983-DD14-480E-A95B-B0C5C67C43AB}" type="presParOf" srcId="{BCDA5083-0DB3-4DC6-A7F8-3B2EEA951264}" destId="{20119BFF-9347-48BF-9090-26E892A93287}" srcOrd="1" destOrd="0" presId="urn:microsoft.com/office/officeart/2008/layout/VerticalCircleList"/>
    <dgm:cxn modelId="{4662C484-595D-49C8-B74C-5403F4C28563}" type="presParOf" srcId="{BCDA5083-0DB3-4DC6-A7F8-3B2EEA951264}" destId="{C9311BF2-AA7A-4284-A9D7-D074431F2BBA}"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CF07C-451C-4B72-82A6-0AC9FE162DCF}">
      <dsp:nvSpPr>
        <dsp:cNvPr id="0" name=""/>
        <dsp:cNvSpPr/>
      </dsp:nvSpPr>
      <dsp:spPr>
        <a:xfrm>
          <a:off x="1418371" y="115"/>
          <a:ext cx="922550" cy="922550"/>
        </a:xfrm>
        <a:prstGeom prst="ellipse">
          <a:avLst/>
        </a:prstGeom>
        <a:solidFill>
          <a:schemeClr val="accent6">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0CB018C-622F-4FC2-BE16-F10C7D5E905C}">
      <dsp:nvSpPr>
        <dsp:cNvPr id="0" name=""/>
        <dsp:cNvSpPr/>
      </dsp:nvSpPr>
      <dsp:spPr>
        <a:xfrm>
          <a:off x="1879647" y="115"/>
          <a:ext cx="4922143" cy="92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8580" rIns="0" bIns="68580" numCol="1" spcCol="1270" anchor="ctr" anchorCtr="0">
          <a:noAutofit/>
        </a:bodyPr>
        <a:lstStyle/>
        <a:p>
          <a:pPr marL="0" lvl="0" indent="0" algn="l" defTabSz="2400300">
            <a:lnSpc>
              <a:spcPct val="90000"/>
            </a:lnSpc>
            <a:spcBef>
              <a:spcPct val="0"/>
            </a:spcBef>
            <a:spcAft>
              <a:spcPct val="35000"/>
            </a:spcAft>
            <a:buNone/>
          </a:pPr>
          <a:r>
            <a:rPr lang="en-IN" sz="5400" kern="1200" dirty="0"/>
            <a:t>INTRODUCTION</a:t>
          </a:r>
        </a:p>
      </dsp:txBody>
      <dsp:txXfrm>
        <a:off x="1879647" y="115"/>
        <a:ext cx="4922143" cy="922550"/>
      </dsp:txXfrm>
    </dsp:sp>
    <dsp:sp modelId="{B98E3D42-8620-4C44-91B0-B4C4DC773A2C}">
      <dsp:nvSpPr>
        <dsp:cNvPr id="0" name=""/>
        <dsp:cNvSpPr/>
      </dsp:nvSpPr>
      <dsp:spPr>
        <a:xfrm>
          <a:off x="1418371" y="922665"/>
          <a:ext cx="922550" cy="922550"/>
        </a:xfrm>
        <a:prstGeom prst="ellipse">
          <a:avLst/>
        </a:prstGeom>
        <a:solidFill>
          <a:schemeClr val="accent6">
            <a:shade val="80000"/>
            <a:alpha val="50000"/>
            <a:hueOff val="107093"/>
            <a:satOff val="-4303"/>
            <a:lumOff val="9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E77920C-BE0C-41B3-9319-8373145920E0}">
      <dsp:nvSpPr>
        <dsp:cNvPr id="0" name=""/>
        <dsp:cNvSpPr/>
      </dsp:nvSpPr>
      <dsp:spPr>
        <a:xfrm>
          <a:off x="1879647" y="922665"/>
          <a:ext cx="4922143" cy="92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8580" rIns="0" bIns="68580" numCol="1" spcCol="1270" anchor="ctr" anchorCtr="0">
          <a:noAutofit/>
        </a:bodyPr>
        <a:lstStyle/>
        <a:p>
          <a:pPr marL="0" lvl="0" indent="0" algn="l" defTabSz="2400300">
            <a:lnSpc>
              <a:spcPct val="90000"/>
            </a:lnSpc>
            <a:spcBef>
              <a:spcPct val="0"/>
            </a:spcBef>
            <a:spcAft>
              <a:spcPct val="35000"/>
            </a:spcAft>
            <a:buNone/>
          </a:pPr>
          <a:r>
            <a:rPr lang="en-IN" sz="5400" kern="1200"/>
            <a:t>KPI/OBJECTIVES</a:t>
          </a:r>
          <a:endParaRPr lang="en-IN" sz="5400" kern="1200" dirty="0"/>
        </a:p>
      </dsp:txBody>
      <dsp:txXfrm>
        <a:off x="1879647" y="922665"/>
        <a:ext cx="4922143" cy="922550"/>
      </dsp:txXfrm>
    </dsp:sp>
    <dsp:sp modelId="{7A0849F9-66FF-43D8-9480-2E1BBDB7EE8C}">
      <dsp:nvSpPr>
        <dsp:cNvPr id="0" name=""/>
        <dsp:cNvSpPr/>
      </dsp:nvSpPr>
      <dsp:spPr>
        <a:xfrm>
          <a:off x="1418371" y="1845216"/>
          <a:ext cx="922550" cy="922550"/>
        </a:xfrm>
        <a:prstGeom prst="ellipse">
          <a:avLst/>
        </a:prstGeom>
        <a:solidFill>
          <a:schemeClr val="accent6">
            <a:shade val="80000"/>
            <a:alpha val="5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7D0B478-814A-4715-B94A-B3FCB4561576}">
      <dsp:nvSpPr>
        <dsp:cNvPr id="0" name=""/>
        <dsp:cNvSpPr/>
      </dsp:nvSpPr>
      <dsp:spPr>
        <a:xfrm>
          <a:off x="1879647" y="1845216"/>
          <a:ext cx="4922143" cy="92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8580" rIns="0" bIns="68580" numCol="1" spcCol="1270" anchor="ctr" anchorCtr="0">
          <a:noAutofit/>
        </a:bodyPr>
        <a:lstStyle/>
        <a:p>
          <a:pPr marL="0" lvl="0" indent="0" algn="l" defTabSz="2400300">
            <a:lnSpc>
              <a:spcPct val="90000"/>
            </a:lnSpc>
            <a:spcBef>
              <a:spcPct val="0"/>
            </a:spcBef>
            <a:spcAft>
              <a:spcPct val="35000"/>
            </a:spcAft>
            <a:buNone/>
          </a:pPr>
          <a:r>
            <a:rPr lang="en-IN" sz="5400" kern="1200"/>
            <a:t>INSIGHTS</a:t>
          </a:r>
          <a:endParaRPr lang="en-IN" sz="5400" kern="1200" dirty="0"/>
        </a:p>
      </dsp:txBody>
      <dsp:txXfrm>
        <a:off x="1879647" y="1845216"/>
        <a:ext cx="4922143" cy="922550"/>
      </dsp:txXfrm>
    </dsp:sp>
    <dsp:sp modelId="{20119BFF-9347-48BF-9090-26E892A93287}">
      <dsp:nvSpPr>
        <dsp:cNvPr id="0" name=""/>
        <dsp:cNvSpPr/>
      </dsp:nvSpPr>
      <dsp:spPr>
        <a:xfrm>
          <a:off x="1418371" y="2767766"/>
          <a:ext cx="922550" cy="922550"/>
        </a:xfrm>
        <a:prstGeom prst="ellipse">
          <a:avLst/>
        </a:prstGeom>
        <a:solidFill>
          <a:schemeClr val="accent6">
            <a:shade val="80000"/>
            <a:alpha val="5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9311BF2-AA7A-4284-A9D7-D074431F2BBA}">
      <dsp:nvSpPr>
        <dsp:cNvPr id="0" name=""/>
        <dsp:cNvSpPr/>
      </dsp:nvSpPr>
      <dsp:spPr>
        <a:xfrm>
          <a:off x="1879647" y="2767766"/>
          <a:ext cx="4922143" cy="922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8580" rIns="0" bIns="68580" numCol="1" spcCol="1270" anchor="ctr" anchorCtr="0">
          <a:noAutofit/>
        </a:bodyPr>
        <a:lstStyle/>
        <a:p>
          <a:pPr marL="0" lvl="0" indent="0" algn="l" defTabSz="2400300">
            <a:lnSpc>
              <a:spcPct val="90000"/>
            </a:lnSpc>
            <a:spcBef>
              <a:spcPct val="0"/>
            </a:spcBef>
            <a:spcAft>
              <a:spcPct val="35000"/>
            </a:spcAft>
            <a:buNone/>
          </a:pPr>
          <a:r>
            <a:rPr lang="en-IN" sz="5400" kern="1200"/>
            <a:t>CONCLUSION</a:t>
          </a:r>
          <a:endParaRPr lang="en-IN" sz="5400" kern="1200" dirty="0"/>
        </a:p>
      </dsp:txBody>
      <dsp:txXfrm>
        <a:off x="1879647" y="2767766"/>
        <a:ext cx="4922143" cy="9225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27A97-F469-4714-8ECF-96554BA8DCEC}" type="datetimeFigureOut">
              <a:rPr lang="en-IN" smtClean="0"/>
              <a:t>21-01-2024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B3AB9-0FB1-4DD7-B10D-CB27A8DCC40B}" type="slidenum">
              <a:rPr lang="en-IN" smtClean="0"/>
              <a:t>‹#›</a:t>
            </a:fld>
            <a:endParaRPr lang="en-IN" dirty="0"/>
          </a:p>
        </p:txBody>
      </p:sp>
    </p:spTree>
    <p:extLst>
      <p:ext uri="{BB962C8B-B14F-4D97-AF65-F5344CB8AC3E}">
        <p14:creationId xmlns:p14="http://schemas.microsoft.com/office/powerpoint/2010/main" val="139463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4233-33CD-2F6B-925D-68525B936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C2ECF8-4D1F-4282-CB1D-B93476891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99BCD4-0147-E5F8-20D9-27988B91E233}"/>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5" name="Footer Placeholder 4">
            <a:extLst>
              <a:ext uri="{FF2B5EF4-FFF2-40B4-BE49-F238E27FC236}">
                <a16:creationId xmlns:a16="http://schemas.microsoft.com/office/drawing/2014/main" id="{B67D82DB-3FC7-0356-04FB-1833572212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E9DD3E-C45F-87D9-F6BE-46D9C0B30E7E}"/>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77523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DFBB-9B5D-A939-2F1B-587700DE41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354CF3-743A-C4BB-1224-4A31947CB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7A907-3F5D-FD79-20DC-868B16F3B1BD}"/>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5" name="Footer Placeholder 4">
            <a:extLst>
              <a:ext uri="{FF2B5EF4-FFF2-40B4-BE49-F238E27FC236}">
                <a16:creationId xmlns:a16="http://schemas.microsoft.com/office/drawing/2014/main" id="{3F1C29C1-73F9-E390-5D7F-5A853A158D2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A1138B1-BA2E-C727-AE01-1AB7E5DEED49}"/>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302975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3841F-8305-928B-851C-43805FEB0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BE100E-D117-F3C5-BE0B-DE4AD6F50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0BAAA-9253-397D-FA38-FB9FBACF578E}"/>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5" name="Footer Placeholder 4">
            <a:extLst>
              <a:ext uri="{FF2B5EF4-FFF2-40B4-BE49-F238E27FC236}">
                <a16:creationId xmlns:a16="http://schemas.microsoft.com/office/drawing/2014/main" id="{5708F1DD-C121-478A-2ABD-F79D05F2332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63E746-DF7C-9956-E417-EBAF40F2629C}"/>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385065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ADB3-FDAF-CD9A-0275-B5A382C72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0AB13-93FC-C790-1259-F8020F60B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B2498-CC2B-70B7-3903-EB3A758488C9}"/>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5" name="Footer Placeholder 4">
            <a:extLst>
              <a:ext uri="{FF2B5EF4-FFF2-40B4-BE49-F238E27FC236}">
                <a16:creationId xmlns:a16="http://schemas.microsoft.com/office/drawing/2014/main" id="{CD2BCE23-54E3-C6E6-4C69-8FF98CE76E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34B91F-5FD8-5722-2C66-B51EE4C17215}"/>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155658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0064-440D-1B3E-58FB-FFD95A17C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2E070C-5B46-7EB0-779F-97F987773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FFA2D-D6DA-1B9D-2CA5-779A31D83ACF}"/>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5" name="Footer Placeholder 4">
            <a:extLst>
              <a:ext uri="{FF2B5EF4-FFF2-40B4-BE49-F238E27FC236}">
                <a16:creationId xmlns:a16="http://schemas.microsoft.com/office/drawing/2014/main" id="{C0240C2F-04B9-0AF1-F6B2-B638281D7B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8BA7D42-0163-76B4-0A60-C308A6D9F9DE}"/>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40697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9C23-ADF3-19AB-EAEA-ED19D792B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01093-B9C5-9EBF-567F-639692A58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1522D1-6804-5C28-6C20-76E6BF0957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D43D49-B6A4-139D-BEB2-AC187E7CFA0E}"/>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6" name="Footer Placeholder 5">
            <a:extLst>
              <a:ext uri="{FF2B5EF4-FFF2-40B4-BE49-F238E27FC236}">
                <a16:creationId xmlns:a16="http://schemas.microsoft.com/office/drawing/2014/main" id="{C4C1A993-5A80-2809-100C-962DB49E9E3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AB11A5E-956C-3CA7-20F7-9A7846C9DC2D}"/>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211790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568D-C87F-0C7C-1366-1D9767D79C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49B8E2-5332-C585-4D15-E60CBB97D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C03D90-882B-5656-FA0F-69A6034D6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FD3003-0804-E6E3-9C4A-D94618E83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ABBEE-7684-CB74-7156-EF6CCF941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B2C38-A426-B112-469E-B63B8FDFF60A}"/>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8" name="Footer Placeholder 7">
            <a:extLst>
              <a:ext uri="{FF2B5EF4-FFF2-40B4-BE49-F238E27FC236}">
                <a16:creationId xmlns:a16="http://schemas.microsoft.com/office/drawing/2014/main" id="{7EE15458-621F-0EA3-59A8-29576E82B7E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FDD97B2-B49B-44EF-2BA9-6FA22D8516E4}"/>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37195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0A90-CC32-F73F-A74A-4A1C35BA4A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18B146-4E92-738F-0B68-5864EAFCBB89}"/>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4" name="Footer Placeholder 3">
            <a:extLst>
              <a:ext uri="{FF2B5EF4-FFF2-40B4-BE49-F238E27FC236}">
                <a16:creationId xmlns:a16="http://schemas.microsoft.com/office/drawing/2014/main" id="{AADE9F46-F978-224E-F9B4-322F4636821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7752240-E017-5D38-DD38-43584446CFFF}"/>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14241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259AA-0C6E-F539-F407-514A06B82BBD}"/>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3" name="Footer Placeholder 2">
            <a:extLst>
              <a:ext uri="{FF2B5EF4-FFF2-40B4-BE49-F238E27FC236}">
                <a16:creationId xmlns:a16="http://schemas.microsoft.com/office/drawing/2014/main" id="{3EB549F2-8751-0D06-6CE0-025FC3CC597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5D4EF9A-D7A2-23C1-BC74-E33BE2A79F44}"/>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381267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049D-22D2-906E-C7E2-53ED7A647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DE7831-3A06-F28D-52BC-3A6DFE4A9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8B7FA-E6EF-32F8-ECEF-CFF1B0BED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1FDC4-120A-A372-5914-24E4C61CA836}"/>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6" name="Footer Placeholder 5">
            <a:extLst>
              <a:ext uri="{FF2B5EF4-FFF2-40B4-BE49-F238E27FC236}">
                <a16:creationId xmlns:a16="http://schemas.microsoft.com/office/drawing/2014/main" id="{C88F270B-9AF2-EB9B-DA5E-DD80089CEDB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8B69CBD-C398-2DB3-41DF-B84301A6FAC8}"/>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397309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8638-E59D-B73A-69A2-56E8E208E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1DE237-9E2F-B7B4-15D9-33B7F11E1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76E1B8B-63DF-BD87-E5E8-D1BBE0C01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98900-3ACB-675B-C17F-0F5E734052C3}"/>
              </a:ext>
            </a:extLst>
          </p:cNvPr>
          <p:cNvSpPr>
            <a:spLocks noGrp="1"/>
          </p:cNvSpPr>
          <p:nvPr>
            <p:ph type="dt" sz="half" idx="10"/>
          </p:nvPr>
        </p:nvSpPr>
        <p:spPr/>
        <p:txBody>
          <a:bodyPr/>
          <a:lstStyle/>
          <a:p>
            <a:fld id="{12DB638A-881E-4F79-8884-D57EF96E6EA6}" type="datetimeFigureOut">
              <a:rPr lang="en-IN" smtClean="0"/>
              <a:t>21-01-2024</a:t>
            </a:fld>
            <a:endParaRPr lang="en-IN" dirty="0"/>
          </a:p>
        </p:txBody>
      </p:sp>
      <p:sp>
        <p:nvSpPr>
          <p:cNvPr id="6" name="Footer Placeholder 5">
            <a:extLst>
              <a:ext uri="{FF2B5EF4-FFF2-40B4-BE49-F238E27FC236}">
                <a16:creationId xmlns:a16="http://schemas.microsoft.com/office/drawing/2014/main" id="{41B7256A-4EFF-5FDD-1A48-95B5B5087BF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EA35854-0C5E-54EC-E48E-8238315410AD}"/>
              </a:ext>
            </a:extLst>
          </p:cNvPr>
          <p:cNvSpPr>
            <a:spLocks noGrp="1"/>
          </p:cNvSpPr>
          <p:nvPr>
            <p:ph type="sldNum" sz="quarter" idx="12"/>
          </p:nvPr>
        </p:nvSpPr>
        <p:spPr/>
        <p:txBody>
          <a:bodyPr/>
          <a:lstStyle/>
          <a:p>
            <a:fld id="{3539987D-46A1-4D34-AD80-292EBFCF8C1C}" type="slidenum">
              <a:rPr lang="en-IN" smtClean="0"/>
              <a:t>‹#›</a:t>
            </a:fld>
            <a:endParaRPr lang="en-IN" dirty="0"/>
          </a:p>
        </p:txBody>
      </p:sp>
    </p:spTree>
    <p:extLst>
      <p:ext uri="{BB962C8B-B14F-4D97-AF65-F5344CB8AC3E}">
        <p14:creationId xmlns:p14="http://schemas.microsoft.com/office/powerpoint/2010/main" val="154075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1C056-7E27-C6A0-DA11-0CA1EDDFE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B2E53E-9945-76D6-5E6C-B08A95958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894A0-C8B6-FA2C-7D79-99DFB8912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B638A-881E-4F79-8884-D57EF96E6EA6}" type="datetimeFigureOut">
              <a:rPr lang="en-IN" smtClean="0"/>
              <a:t>21-01-2024</a:t>
            </a:fld>
            <a:endParaRPr lang="en-IN" dirty="0"/>
          </a:p>
        </p:txBody>
      </p:sp>
      <p:sp>
        <p:nvSpPr>
          <p:cNvPr id="5" name="Footer Placeholder 4">
            <a:extLst>
              <a:ext uri="{FF2B5EF4-FFF2-40B4-BE49-F238E27FC236}">
                <a16:creationId xmlns:a16="http://schemas.microsoft.com/office/drawing/2014/main" id="{C3F0AF1F-FFD9-F053-F1FC-79417D294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B1FD84F-F21E-BB7C-3695-1C48A723F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9987D-46A1-4D34-AD80-292EBFCF8C1C}" type="slidenum">
              <a:rPr lang="en-IN" smtClean="0"/>
              <a:t>‹#›</a:t>
            </a:fld>
            <a:endParaRPr lang="en-IN" dirty="0"/>
          </a:p>
        </p:txBody>
      </p:sp>
    </p:spTree>
    <p:extLst>
      <p:ext uri="{BB962C8B-B14F-4D97-AF65-F5344CB8AC3E}">
        <p14:creationId xmlns:p14="http://schemas.microsoft.com/office/powerpoint/2010/main" val="372445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peerlist.io/_julie_" TargetMode="Externa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E55422-AE84-E563-BCC5-655148785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5CF3526-3DCF-3B0C-8F3D-7C1BEF37FAF3}"/>
              </a:ext>
            </a:extLst>
          </p:cNvPr>
          <p:cNvSpPr/>
          <p:nvPr/>
        </p:nvSpPr>
        <p:spPr>
          <a:xfrm>
            <a:off x="7443537" y="5780782"/>
            <a:ext cx="4748463" cy="1077218"/>
          </a:xfrm>
          <a:prstGeom prst="rect">
            <a:avLst/>
          </a:prstGeom>
          <a:scene3d>
            <a:camera prst="orthographicFront"/>
            <a:lightRig rig="soft" dir="t">
              <a:rot lat="0" lon="0" rev="15600000"/>
            </a:lightRig>
          </a:scene3d>
          <a:sp3d>
            <a:bevelT prst="slope"/>
          </a:sp3d>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sp3d extrusionH="57150" prstMaterial="softEdge">
              <a:bevelT w="25400" h="38100"/>
            </a:sp3d>
          </a:bodyPr>
          <a:lstStyle/>
          <a:p>
            <a:pPr algn="ctr"/>
            <a:r>
              <a:rPr lang="en-US" sz="3200" b="1" cap="none" spc="0" dirty="0">
                <a:ln/>
                <a:solidFill>
                  <a:srgbClr val="DEA900"/>
                </a:solidFill>
                <a:effectLst/>
              </a:rPr>
              <a:t>PROJECT OWNER</a:t>
            </a:r>
          </a:p>
          <a:p>
            <a:pPr algn="ctr"/>
            <a:r>
              <a:rPr lang="en-US" sz="3200" b="1" dirty="0">
                <a:ln/>
                <a:solidFill>
                  <a:srgbClr val="A9B727"/>
                </a:solidFill>
              </a:rPr>
              <a:t>JULIE KUMARI</a:t>
            </a:r>
            <a:endParaRPr lang="en-US" sz="3200" b="1" cap="none" spc="0" dirty="0">
              <a:ln/>
              <a:solidFill>
                <a:srgbClr val="A9B727"/>
              </a:solidFill>
              <a:effectLst/>
            </a:endParaRPr>
          </a:p>
        </p:txBody>
      </p:sp>
    </p:spTree>
    <p:extLst>
      <p:ext uri="{BB962C8B-B14F-4D97-AF65-F5344CB8AC3E}">
        <p14:creationId xmlns:p14="http://schemas.microsoft.com/office/powerpoint/2010/main" val="397229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01BE1-A1FD-E860-6F46-771DADBEFB6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3429000"/>
          </a:xfrm>
          <a:prstGeom prst="rect">
            <a:avLst/>
          </a:prstGeom>
          <a:effectLst>
            <a:reflection blurRad="6350" stA="50000" endA="295" endPos="92000" dist="101600" dir="5400000" sy="-100000" algn="bl" rotWithShape="0"/>
            <a:softEdge rad="127000"/>
          </a:effectLst>
        </p:spPr>
      </p:pic>
      <p:graphicFrame>
        <p:nvGraphicFramePr>
          <p:cNvPr id="4" name="Diagram 3">
            <a:extLst>
              <a:ext uri="{FF2B5EF4-FFF2-40B4-BE49-F238E27FC236}">
                <a16:creationId xmlns:a16="http://schemas.microsoft.com/office/drawing/2014/main" id="{A6325A77-94DB-555A-AC30-B2FD8B1EDBB1}"/>
              </a:ext>
            </a:extLst>
          </p:cNvPr>
          <p:cNvGraphicFramePr/>
          <p:nvPr>
            <p:extLst>
              <p:ext uri="{D42A27DB-BD31-4B8C-83A1-F6EECF244321}">
                <p14:modId xmlns:p14="http://schemas.microsoft.com/office/powerpoint/2010/main" val="2866076693"/>
              </p:ext>
            </p:extLst>
          </p:nvPr>
        </p:nvGraphicFramePr>
        <p:xfrm>
          <a:off x="-1067907" y="2963588"/>
          <a:ext cx="7978274" cy="3690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7580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alpha val="54000"/>
          </a:srgb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7AB67C-67FA-0DAC-C53A-8B1E0DA0DE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81789" y="850231"/>
            <a:ext cx="10828421" cy="5263965"/>
          </a:xfrm>
          <a:prstGeom prst="rect">
            <a:avLst/>
          </a:prstGeom>
          <a:ln>
            <a:noFill/>
          </a:ln>
          <a:effectLst>
            <a:outerShdw blurRad="292100" dist="139700" dir="2700000" algn="tl" rotWithShape="0">
              <a:srgbClr val="333333">
                <a:alpha val="65000"/>
              </a:srgbClr>
            </a:outerShdw>
          </a:effectLst>
        </p:spPr>
      </p:pic>
      <p:grpSp>
        <p:nvGrpSpPr>
          <p:cNvPr id="11" name="Group 10">
            <a:extLst>
              <a:ext uri="{FF2B5EF4-FFF2-40B4-BE49-F238E27FC236}">
                <a16:creationId xmlns:a16="http://schemas.microsoft.com/office/drawing/2014/main" id="{E79ECA00-A879-A3C4-8A12-A15EBC6EE742}"/>
              </a:ext>
            </a:extLst>
          </p:cNvPr>
          <p:cNvGrpSpPr/>
          <p:nvPr/>
        </p:nvGrpSpPr>
        <p:grpSpPr>
          <a:xfrm>
            <a:off x="6368716" y="245072"/>
            <a:ext cx="4467606" cy="1210320"/>
            <a:chOff x="406400" y="3749913"/>
            <a:chExt cx="5689600" cy="1210320"/>
          </a:xfrm>
        </p:grpSpPr>
        <p:sp>
          <p:nvSpPr>
            <p:cNvPr id="12" name="Rectangle: Rounded Corners 11">
              <a:extLst>
                <a:ext uri="{FF2B5EF4-FFF2-40B4-BE49-F238E27FC236}">
                  <a16:creationId xmlns:a16="http://schemas.microsoft.com/office/drawing/2014/main" id="{43264984-BCEC-1D7E-3E9F-B18ACD673B23}"/>
                </a:ext>
              </a:extLst>
            </p:cNvPr>
            <p:cNvSpPr/>
            <p:nvPr/>
          </p:nvSpPr>
          <p:spPr>
            <a:xfrm>
              <a:off x="406400" y="3749913"/>
              <a:ext cx="5689600" cy="1210320"/>
            </a:xfrm>
            <a:prstGeom prst="roundRect">
              <a:avLst/>
            </a:prstGeom>
            <a:scene3d>
              <a:camera prst="orthographicFront"/>
              <a:lightRig rig="threePt" dir="t"/>
            </a:scene3d>
            <a:sp3d>
              <a:bevelT w="152400" h="50800" prst="softRound"/>
            </a:sp3d>
          </p:spPr>
          <p:style>
            <a:lnRef idx="2">
              <a:schemeClr val="lt1">
                <a:hueOff val="0"/>
                <a:satOff val="0"/>
                <a:lumOff val="0"/>
                <a:alphaOff val="0"/>
              </a:schemeClr>
            </a:lnRef>
            <a:fillRef idx="1001">
              <a:schemeClr val="dk2"/>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85A15BF8-673A-4344-68A9-8169890B2FC3}"/>
                </a:ext>
              </a:extLst>
            </p:cNvPr>
            <p:cNvSpPr txBox="1"/>
            <p:nvPr/>
          </p:nvSpPr>
          <p:spPr>
            <a:xfrm>
              <a:off x="465483" y="3808996"/>
              <a:ext cx="5571434" cy="1092154"/>
            </a:xfrm>
            <a:prstGeom prst="rect">
              <a:avLst/>
            </a:prstGeom>
            <a:gradFill flip="none" rotWithShape="1">
              <a:gsLst>
                <a:gs pos="0">
                  <a:srgbClr val="713D6F">
                    <a:shade val="30000"/>
                    <a:satMod val="115000"/>
                  </a:srgbClr>
                </a:gs>
                <a:gs pos="50000">
                  <a:srgbClr val="713D6F">
                    <a:shade val="67500"/>
                    <a:satMod val="115000"/>
                  </a:srgbClr>
                </a:gs>
                <a:gs pos="100000">
                  <a:srgbClr val="713D6F">
                    <a:shade val="100000"/>
                    <a:satMod val="115000"/>
                  </a:srgbClr>
                </a:gs>
              </a:gsLst>
              <a:lin ang="8100000" scaled="1"/>
              <a:tileRect/>
            </a:gradFill>
            <a:scene3d>
              <a:camera prst="orthographicFront"/>
              <a:lightRig rig="threePt" dir="t"/>
            </a:scene3d>
            <a:sp3d>
              <a:bevelT w="152400" h="50800" prst="softRound"/>
            </a:sp3d>
          </p:spPr>
          <p:style>
            <a:lnRef idx="0">
              <a:scrgbClr r="0" g="0" b="0"/>
            </a:lnRef>
            <a:fillRef idx="1001">
              <a:schemeClr val="dk2"/>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IN" sz="4100" dirty="0">
                  <a:solidFill>
                    <a:schemeClr val="bg1"/>
                  </a:solidFill>
                  <a:latin typeface="Times New Roman" panose="02020603050405020304" pitchFamily="18" charset="0"/>
                  <a:cs typeface="Times New Roman" panose="02020603050405020304" pitchFamily="18" charset="0"/>
                </a:rPr>
                <a:t>INTRODUCTION</a:t>
              </a:r>
              <a:endParaRPr lang="en-IN" sz="4100" kern="1200" dirty="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4F67EFE-B818-F96E-5038-9E379487A43D}"/>
              </a:ext>
            </a:extLst>
          </p:cNvPr>
          <p:cNvSpPr/>
          <p:nvPr/>
        </p:nvSpPr>
        <p:spPr>
          <a:xfrm>
            <a:off x="7033845" y="1661135"/>
            <a:ext cx="4185873" cy="424731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just"/>
            <a:br>
              <a:rPr lang="en-US" b="1" i="0" dirty="0">
                <a:solidFill>
                  <a:srgbClr val="4C216D"/>
                </a:solidFill>
                <a:effectLst/>
                <a:latin typeface="Times New Roman" panose="02020603050405020304" pitchFamily="18" charset="0"/>
                <a:cs typeface="Times New Roman" panose="02020603050405020304" pitchFamily="18" charset="0"/>
              </a:rPr>
            </a:br>
            <a:r>
              <a:rPr lang="en-US" b="1" i="0" dirty="0">
                <a:solidFill>
                  <a:srgbClr val="4C216D"/>
                </a:solidFill>
                <a:effectLst/>
                <a:latin typeface="Times New Roman" panose="02020603050405020304" pitchFamily="18" charset="0"/>
                <a:cs typeface="Times New Roman" panose="02020603050405020304" pitchFamily="18" charset="0"/>
              </a:rPr>
              <a:t>In our data-driven world, talent is key. But what happens when talent becomes parents? Enter: parental leave. Our analysis shows a direct link between generous leave policies and employee retention, especially in data analytics fields. Studies reveal reduced turnover, stronger loyalty, and increased productivity upon return. Investing in leave now fosters long-term data-driven success. Let's dive into the numbers and explore how tailored leave policies can empower both families and our bottom line.</a:t>
            </a:r>
            <a:endParaRPr lang="en-US" b="1" cap="none" spc="0" dirty="0">
              <a:ln/>
              <a:solidFill>
                <a:srgbClr val="4C216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08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058DEC-4A2A-213F-F283-3BFCF346B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284870"/>
            <a:ext cx="10835473" cy="6288259"/>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4FAA090B-2C34-F2B5-981D-24260E9F357A}"/>
              </a:ext>
            </a:extLst>
          </p:cNvPr>
          <p:cNvSpPr/>
          <p:nvPr/>
        </p:nvSpPr>
        <p:spPr>
          <a:xfrm>
            <a:off x="129570" y="3281010"/>
            <a:ext cx="6999624" cy="3046988"/>
          </a:xfrm>
          <a:prstGeom prst="rect">
            <a:avLst/>
          </a:prstGeom>
          <a:noFill/>
        </p:spPr>
        <p:txBody>
          <a:bodyPr wrap="square" lIns="91440" tIns="45720" rIns="91440" bIns="45720">
            <a:spAutoFit/>
          </a:bodyPr>
          <a:lstStyle/>
          <a:p>
            <a:pPr marL="571500" indent="-571500" algn="just">
              <a:buFont typeface="Wingdings" panose="05000000000000000000" pitchFamily="2" charset="2"/>
              <a:buChar char="Ø"/>
            </a:pPr>
            <a:r>
              <a:rPr lang="en-US" sz="2400" b="1" cap="none" spc="50" dirty="0">
                <a:ln w="0"/>
                <a:effectLst>
                  <a:innerShdw blurRad="63500" dist="50800" dir="13500000">
                    <a:srgbClr val="000000">
                      <a:alpha val="50000"/>
                    </a:srgbClr>
                  </a:innerShdw>
                </a:effectLst>
              </a:rPr>
              <a:t>Which companies offer the most paid parental leave weeks?</a:t>
            </a:r>
          </a:p>
          <a:p>
            <a:pPr marL="571500" indent="-571500" algn="just">
              <a:buFont typeface="Wingdings" panose="05000000000000000000" pitchFamily="2" charset="2"/>
              <a:buChar char="Ø"/>
            </a:pPr>
            <a:r>
              <a:rPr lang="en-US" sz="2400" b="1" cap="none" spc="50" dirty="0">
                <a:ln w="0"/>
                <a:effectLst>
                  <a:innerShdw blurRad="63500" dist="50800" dir="13500000">
                    <a:srgbClr val="000000">
                      <a:alpha val="50000"/>
                    </a:srgbClr>
                  </a:innerShdw>
                </a:effectLst>
              </a:rPr>
              <a:t>Is maternity leave typically longer than paternity leave?</a:t>
            </a:r>
            <a:endParaRPr lang="en-US" sz="2400" b="1" spc="50" dirty="0">
              <a:ln w="0"/>
              <a:effectLst>
                <a:innerShdw blurRad="63500" dist="50800" dir="13500000">
                  <a:srgbClr val="000000">
                    <a:alpha val="50000"/>
                  </a:srgbClr>
                </a:innerShdw>
              </a:effectLst>
            </a:endParaRPr>
          </a:p>
          <a:p>
            <a:pPr marL="571500" indent="-571500" algn="just">
              <a:buFont typeface="Wingdings" panose="05000000000000000000" pitchFamily="2" charset="2"/>
              <a:buChar char="Ø"/>
            </a:pPr>
            <a:r>
              <a:rPr lang="en-US" sz="2400" b="1" cap="none" spc="50" dirty="0">
                <a:ln w="0"/>
                <a:effectLst>
                  <a:innerShdw blurRad="63500" dist="50800" dir="13500000">
                    <a:srgbClr val="000000">
                      <a:alpha val="50000"/>
                    </a:srgbClr>
                  </a:innerShdw>
                </a:effectLst>
              </a:rPr>
              <a:t>What is the distribution of parental leave weeks offered?</a:t>
            </a:r>
          </a:p>
          <a:p>
            <a:pPr marL="571500" indent="-571500" algn="just">
              <a:buFont typeface="Wingdings" panose="05000000000000000000" pitchFamily="2" charset="2"/>
              <a:buChar char="Ø"/>
            </a:pPr>
            <a:r>
              <a:rPr lang="en-US" sz="2400" b="1" cap="none" spc="50" dirty="0">
                <a:ln w="0"/>
                <a:effectLst>
                  <a:innerShdw blurRad="63500" dist="50800" dir="13500000">
                    <a:srgbClr val="000000">
                      <a:alpha val="50000"/>
                    </a:srgbClr>
                  </a:innerShdw>
                </a:effectLst>
              </a:rPr>
              <a:t>Are there noticeable differences between industries?</a:t>
            </a:r>
          </a:p>
        </p:txBody>
      </p:sp>
      <p:grpSp>
        <p:nvGrpSpPr>
          <p:cNvPr id="7" name="Group 6">
            <a:extLst>
              <a:ext uri="{FF2B5EF4-FFF2-40B4-BE49-F238E27FC236}">
                <a16:creationId xmlns:a16="http://schemas.microsoft.com/office/drawing/2014/main" id="{289E8A9A-C709-29DB-5F63-7C6938C75546}"/>
              </a:ext>
            </a:extLst>
          </p:cNvPr>
          <p:cNvGrpSpPr/>
          <p:nvPr/>
        </p:nvGrpSpPr>
        <p:grpSpPr>
          <a:xfrm>
            <a:off x="263337" y="849983"/>
            <a:ext cx="4801031" cy="1210320"/>
            <a:chOff x="406400" y="3749913"/>
            <a:chExt cx="5689600" cy="1210320"/>
          </a:xfrm>
        </p:grpSpPr>
        <p:sp>
          <p:nvSpPr>
            <p:cNvPr id="8" name="Rectangle: Rounded Corners 7">
              <a:extLst>
                <a:ext uri="{FF2B5EF4-FFF2-40B4-BE49-F238E27FC236}">
                  <a16:creationId xmlns:a16="http://schemas.microsoft.com/office/drawing/2014/main" id="{C4E1ED92-F900-0967-B9F2-CD16BE26D3F0}"/>
                </a:ext>
              </a:extLst>
            </p:cNvPr>
            <p:cNvSpPr/>
            <p:nvPr/>
          </p:nvSpPr>
          <p:spPr>
            <a:xfrm>
              <a:off x="406400" y="3749913"/>
              <a:ext cx="5689600" cy="1210320"/>
            </a:xfrm>
            <a:prstGeom prst="roundRect">
              <a:avLst/>
            </a:prstGeom>
            <a:scene3d>
              <a:camera prst="orthographicFront"/>
              <a:lightRig rig="threePt" dir="t"/>
            </a:scene3d>
            <a:sp3d>
              <a:bevelT w="152400" h="50800" prst="softRound"/>
            </a:sp3d>
          </p:spPr>
          <p:style>
            <a:lnRef idx="2">
              <a:schemeClr val="lt1">
                <a:hueOff val="0"/>
                <a:satOff val="0"/>
                <a:lumOff val="0"/>
                <a:alphaOff val="0"/>
              </a:schemeClr>
            </a:lnRef>
            <a:fillRef idx="1001">
              <a:schemeClr val="dk2"/>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BF6CD7C5-F208-151E-DC9E-6FF4FDC77C32}"/>
                </a:ext>
              </a:extLst>
            </p:cNvPr>
            <p:cNvSpPr txBox="1"/>
            <p:nvPr/>
          </p:nvSpPr>
          <p:spPr>
            <a:xfrm>
              <a:off x="465483" y="3808996"/>
              <a:ext cx="5571434" cy="1092154"/>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IN" sz="4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KPI/OBJECTIVES</a:t>
              </a:r>
              <a:endParaRPr lang="en-IN" sz="4100"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5639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F38F1F-4FBB-7F0D-7F6E-79D5C9709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 y="2447779"/>
            <a:ext cx="11305736" cy="3953022"/>
          </a:xfrm>
          <a:prstGeom prst="rect">
            <a:avLst/>
          </a:prstGeom>
        </p:spPr>
      </p:pic>
      <p:sp>
        <p:nvSpPr>
          <p:cNvPr id="8" name="Rectangle 7">
            <a:extLst>
              <a:ext uri="{FF2B5EF4-FFF2-40B4-BE49-F238E27FC236}">
                <a16:creationId xmlns:a16="http://schemas.microsoft.com/office/drawing/2014/main" id="{8923E47B-3335-BD9B-0651-FE18AAE86D90}"/>
              </a:ext>
            </a:extLst>
          </p:cNvPr>
          <p:cNvSpPr/>
          <p:nvPr/>
        </p:nvSpPr>
        <p:spPr>
          <a:xfrm>
            <a:off x="323557" y="3189812"/>
            <a:ext cx="4276579" cy="523220"/>
          </a:xfrm>
          <a:prstGeom prst="rect">
            <a:avLst/>
          </a:prstGeom>
          <a:noFill/>
        </p:spPr>
        <p:txBody>
          <a:bodyPr wrap="square" lIns="91440" tIns="45720" rIns="91440" bIns="45720">
            <a:spAutoFit/>
          </a:bodyPr>
          <a:lstStyle/>
          <a:p>
            <a:pPr algn="ctr"/>
            <a:r>
              <a:rPr lang="en-US" sz="2800" i="0"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#1 in Paid Parental Leave</a:t>
            </a:r>
            <a:endParaRPr lang="en-US" sz="2800"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3" name="Rectangle 12">
            <a:extLst>
              <a:ext uri="{FF2B5EF4-FFF2-40B4-BE49-F238E27FC236}">
                <a16:creationId xmlns:a16="http://schemas.microsoft.com/office/drawing/2014/main" id="{4FFAEF0D-E499-657B-3EA0-5C4A2A6A9687}"/>
              </a:ext>
            </a:extLst>
          </p:cNvPr>
          <p:cNvSpPr/>
          <p:nvPr/>
        </p:nvSpPr>
        <p:spPr>
          <a:xfrm>
            <a:off x="7734888" y="3189812"/>
            <a:ext cx="3643533" cy="523220"/>
          </a:xfrm>
          <a:prstGeom prst="rect">
            <a:avLst/>
          </a:prstGeom>
          <a:noFill/>
        </p:spPr>
        <p:txBody>
          <a:bodyPr wrap="square" lIns="91440" tIns="45720" rIns="91440" bIns="45720">
            <a:spAutoFit/>
          </a:bodyPr>
          <a:lstStyle/>
          <a:p>
            <a:pPr algn="ctr"/>
            <a:r>
              <a:rPr lang="en-US" sz="2800" i="0"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Maternity Leave</a:t>
            </a:r>
            <a:endParaRPr lang="en-US" sz="2800"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4" name="Oval 13">
            <a:extLst>
              <a:ext uri="{FF2B5EF4-FFF2-40B4-BE49-F238E27FC236}">
                <a16:creationId xmlns:a16="http://schemas.microsoft.com/office/drawing/2014/main" id="{8FB29F18-8672-36EE-D0C7-C39B74F1498E}"/>
              </a:ext>
            </a:extLst>
          </p:cNvPr>
          <p:cNvSpPr/>
          <p:nvPr/>
        </p:nvSpPr>
        <p:spPr>
          <a:xfrm>
            <a:off x="451337" y="1385053"/>
            <a:ext cx="3550921" cy="1804759"/>
          </a:xfrm>
          <a:prstGeom prst="ellipse">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3600" dirty="0"/>
              <a:t>Grant Thornton </a:t>
            </a:r>
          </a:p>
        </p:txBody>
      </p:sp>
      <p:sp>
        <p:nvSpPr>
          <p:cNvPr id="15" name="Oval 14">
            <a:extLst>
              <a:ext uri="{FF2B5EF4-FFF2-40B4-BE49-F238E27FC236}">
                <a16:creationId xmlns:a16="http://schemas.microsoft.com/office/drawing/2014/main" id="{3B8FED0E-BAD0-3E5D-7CD4-FD71488882B2}"/>
              </a:ext>
            </a:extLst>
          </p:cNvPr>
          <p:cNvSpPr/>
          <p:nvPr/>
        </p:nvSpPr>
        <p:spPr>
          <a:xfrm>
            <a:off x="8189742" y="1385053"/>
            <a:ext cx="2389163" cy="1804759"/>
          </a:xfrm>
          <a:prstGeom prst="ellipse">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r"/>
            <a:r>
              <a:rPr lang="en-IN" sz="4000" dirty="0"/>
              <a:t>1501</a:t>
            </a:r>
          </a:p>
        </p:txBody>
      </p:sp>
      <p:grpSp>
        <p:nvGrpSpPr>
          <p:cNvPr id="16" name="Group 15">
            <a:extLst>
              <a:ext uri="{FF2B5EF4-FFF2-40B4-BE49-F238E27FC236}">
                <a16:creationId xmlns:a16="http://schemas.microsoft.com/office/drawing/2014/main" id="{E3E0C63A-F4E8-3EA6-72C7-0E22D08D4991}"/>
              </a:ext>
            </a:extLst>
          </p:cNvPr>
          <p:cNvGrpSpPr/>
          <p:nvPr/>
        </p:nvGrpSpPr>
        <p:grpSpPr>
          <a:xfrm>
            <a:off x="4127264" y="174733"/>
            <a:ext cx="3042571" cy="1210320"/>
            <a:chOff x="406400" y="3749913"/>
            <a:chExt cx="5689600" cy="1210320"/>
          </a:xfrm>
          <a:effectLst>
            <a:glow rad="228600">
              <a:schemeClr val="accent1">
                <a:satMod val="175000"/>
                <a:alpha val="40000"/>
              </a:schemeClr>
            </a:glow>
            <a:outerShdw blurRad="76200" dir="13500000" sy="23000" kx="1200000" algn="br" rotWithShape="0">
              <a:prstClr val="black">
                <a:alpha val="20000"/>
              </a:prstClr>
            </a:outerShdw>
          </a:effectLst>
        </p:grpSpPr>
        <p:sp>
          <p:nvSpPr>
            <p:cNvPr id="17" name="Rectangle: Rounded Corners 16">
              <a:extLst>
                <a:ext uri="{FF2B5EF4-FFF2-40B4-BE49-F238E27FC236}">
                  <a16:creationId xmlns:a16="http://schemas.microsoft.com/office/drawing/2014/main" id="{18AB064F-56B7-7808-E14D-756C694633D6}"/>
                </a:ext>
              </a:extLst>
            </p:cNvPr>
            <p:cNvSpPr/>
            <p:nvPr/>
          </p:nvSpPr>
          <p:spPr>
            <a:xfrm>
              <a:off x="406400" y="3749913"/>
              <a:ext cx="5689600" cy="1210320"/>
            </a:xfrm>
            <a:prstGeom prst="roundRect">
              <a:avLst/>
            </a:prstGeom>
          </p:spPr>
          <p:style>
            <a:lnRef idx="1">
              <a:schemeClr val="accent5"/>
            </a:lnRef>
            <a:fillRef idx="2">
              <a:schemeClr val="accent5"/>
            </a:fillRef>
            <a:effectRef idx="1">
              <a:schemeClr val="accent5"/>
            </a:effectRef>
            <a:fontRef idx="minor">
              <a:schemeClr val="dk1"/>
            </a:fontRef>
          </p:style>
        </p:sp>
        <p:sp>
          <p:nvSpPr>
            <p:cNvPr id="18" name="Rectangle: Rounded Corners 4">
              <a:extLst>
                <a:ext uri="{FF2B5EF4-FFF2-40B4-BE49-F238E27FC236}">
                  <a16:creationId xmlns:a16="http://schemas.microsoft.com/office/drawing/2014/main" id="{D3EB8EB4-DE8A-8FCA-C9CE-E8F49F09C114}"/>
                </a:ext>
              </a:extLst>
            </p:cNvPr>
            <p:cNvSpPr txBox="1"/>
            <p:nvPr/>
          </p:nvSpPr>
          <p:spPr>
            <a:xfrm>
              <a:off x="465483" y="3808996"/>
              <a:ext cx="5571434" cy="1092154"/>
            </a:xfrm>
            <a:prstGeom prst="rect">
              <a:avLst/>
            </a:prstGeom>
          </p:spPr>
          <p:style>
            <a:lnRef idx="1">
              <a:schemeClr val="accent5"/>
            </a:lnRef>
            <a:fillRef idx="2">
              <a:schemeClr val="accent5"/>
            </a:fillRef>
            <a:effectRef idx="1">
              <a:schemeClr val="accent5"/>
            </a:effectRef>
            <a:fontRef idx="minor">
              <a:schemeClr val="dk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IN"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INSIGHTS</a:t>
              </a:r>
              <a:endParaRPr lang="en-IN" sz="4400" kern="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20" name="Picture 19">
            <a:extLst>
              <a:ext uri="{FF2B5EF4-FFF2-40B4-BE49-F238E27FC236}">
                <a16:creationId xmlns:a16="http://schemas.microsoft.com/office/drawing/2014/main" id="{4DB92450-7196-FA2F-8D07-55EAD0534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20" y="1830090"/>
            <a:ext cx="815620" cy="558606"/>
          </a:xfrm>
          <a:prstGeom prst="rect">
            <a:avLst/>
          </a:prstGeom>
        </p:spPr>
      </p:pic>
      <p:pic>
        <p:nvPicPr>
          <p:cNvPr id="22" name="Picture 21">
            <a:extLst>
              <a:ext uri="{FF2B5EF4-FFF2-40B4-BE49-F238E27FC236}">
                <a16:creationId xmlns:a16="http://schemas.microsoft.com/office/drawing/2014/main" id="{9D97087E-33E3-4629-1C90-A8DF9A544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721" y="1830090"/>
            <a:ext cx="1167618" cy="820018"/>
          </a:xfrm>
          <a:prstGeom prst="rect">
            <a:avLst/>
          </a:prstGeom>
        </p:spPr>
      </p:pic>
      <p:sp>
        <p:nvSpPr>
          <p:cNvPr id="24" name="TextBox 23">
            <a:extLst>
              <a:ext uri="{FF2B5EF4-FFF2-40B4-BE49-F238E27FC236}">
                <a16:creationId xmlns:a16="http://schemas.microsoft.com/office/drawing/2014/main" id="{4E8C6E07-AC2A-BEB0-6FAE-70A0181170D9}"/>
              </a:ext>
            </a:extLst>
          </p:cNvPr>
          <p:cNvSpPr txBox="1"/>
          <p:nvPr/>
        </p:nvSpPr>
        <p:spPr>
          <a:xfrm>
            <a:off x="451337" y="4007555"/>
            <a:ext cx="4037429" cy="64633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1800" b="1" cap="none" spc="50" dirty="0">
                <a:ln w="0"/>
                <a:effectLst>
                  <a:innerShdw blurRad="63500" dist="50800" dir="13500000">
                    <a:srgbClr val="000000">
                      <a:alpha val="50000"/>
                    </a:srgbClr>
                  </a:innerShdw>
                </a:effectLst>
              </a:rPr>
              <a:t>Which companies offer the most paid parental leave weeks?</a:t>
            </a:r>
          </a:p>
        </p:txBody>
      </p:sp>
      <p:sp>
        <p:nvSpPr>
          <p:cNvPr id="26" name="TextBox 25">
            <a:extLst>
              <a:ext uri="{FF2B5EF4-FFF2-40B4-BE49-F238E27FC236}">
                <a16:creationId xmlns:a16="http://schemas.microsoft.com/office/drawing/2014/main" id="{E5ACF6B7-33B8-49D2-6E17-991595027357}"/>
              </a:ext>
            </a:extLst>
          </p:cNvPr>
          <p:cNvSpPr txBox="1"/>
          <p:nvPr/>
        </p:nvSpPr>
        <p:spPr>
          <a:xfrm>
            <a:off x="7592453" y="3887365"/>
            <a:ext cx="3928402" cy="64633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1800" b="1" cap="none" spc="50" dirty="0">
                <a:ln w="0"/>
                <a:effectLst>
                  <a:innerShdw blurRad="63500" dist="50800" dir="13500000">
                    <a:srgbClr val="000000">
                      <a:alpha val="50000"/>
                    </a:srgbClr>
                  </a:innerShdw>
                </a:effectLst>
              </a:rPr>
              <a:t>Is maternity leave typically longer than paternity leave?</a:t>
            </a:r>
            <a:endParaRPr lang="en-US" sz="1800" b="1" spc="50" dirty="0">
              <a:ln w="0"/>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77992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999">
            <a:alpha val="90000"/>
          </a:srgb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00029-6BB1-9949-DB49-0CA54B1D9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727" y="309490"/>
            <a:ext cx="6850966" cy="3429000"/>
          </a:xfrm>
          <a:prstGeom prst="ellipse">
            <a:avLst/>
          </a:prstGeom>
          <a:ln>
            <a:noFill/>
          </a:ln>
          <a:effectLst>
            <a:reflection blurRad="6350" stA="50000" endA="295" endPos="92000" dist="101600" dir="5400000" sy="-100000" algn="bl" rotWithShape="0"/>
            <a:softEdge rad="112500"/>
          </a:effectLst>
        </p:spPr>
      </p:pic>
      <p:sp>
        <p:nvSpPr>
          <p:cNvPr id="4" name="Rectangle 3">
            <a:extLst>
              <a:ext uri="{FF2B5EF4-FFF2-40B4-BE49-F238E27FC236}">
                <a16:creationId xmlns:a16="http://schemas.microsoft.com/office/drawing/2014/main" id="{D934334B-F81F-DEEF-C3CD-24E6DBC181A6}"/>
              </a:ext>
            </a:extLst>
          </p:cNvPr>
          <p:cNvSpPr/>
          <p:nvPr/>
        </p:nvSpPr>
        <p:spPr>
          <a:xfrm>
            <a:off x="290286" y="477353"/>
            <a:ext cx="5378884" cy="646331"/>
          </a:xfrm>
          <a:prstGeom prst="rect">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16200000" scaled="1"/>
            <a:tileRect/>
          </a:gradFill>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just"/>
            <a:r>
              <a:rPr lang="en-US" b="1" cap="none" spc="50" dirty="0">
                <a:ln w="0"/>
                <a:effectLst>
                  <a:innerShdw blurRad="63500" dist="50800" dir="13500000">
                    <a:srgbClr val="000000">
                      <a:alpha val="50000"/>
                    </a:srgbClr>
                  </a:innerShdw>
                </a:effectLst>
              </a:rPr>
              <a:t>What is the distribution of parental leave weeks offered?</a:t>
            </a:r>
          </a:p>
        </p:txBody>
      </p:sp>
      <p:sp>
        <p:nvSpPr>
          <p:cNvPr id="5" name="Rectangle 4">
            <a:extLst>
              <a:ext uri="{FF2B5EF4-FFF2-40B4-BE49-F238E27FC236}">
                <a16:creationId xmlns:a16="http://schemas.microsoft.com/office/drawing/2014/main" id="{D8C8AA9E-1B3D-515E-C1C9-B4FED1BC3DA3}"/>
              </a:ext>
            </a:extLst>
          </p:cNvPr>
          <p:cNvSpPr/>
          <p:nvPr/>
        </p:nvSpPr>
        <p:spPr>
          <a:xfrm>
            <a:off x="6400800" y="1812945"/>
            <a:ext cx="5580295" cy="369332"/>
          </a:xfrm>
          <a:prstGeom prst="rect">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5400000" scaled="1"/>
            <a:tileRect/>
          </a:gradFill>
        </p:spPr>
        <p:style>
          <a:lnRef idx="0">
            <a:schemeClr val="accent4"/>
          </a:lnRef>
          <a:fillRef idx="3">
            <a:schemeClr val="accent4"/>
          </a:fillRef>
          <a:effectRef idx="3">
            <a:schemeClr val="accent4"/>
          </a:effectRef>
          <a:fontRef idx="minor">
            <a:schemeClr val="lt1"/>
          </a:fontRef>
        </p:style>
        <p:txBody>
          <a:bodyPr wrap="square" lIns="91440" tIns="45720" rIns="91440" bIns="45720">
            <a:spAutoFit/>
          </a:bodyPr>
          <a:lstStyle/>
          <a:p>
            <a:pPr algn="just"/>
            <a:r>
              <a:rPr lang="en-US" b="1" cap="none" spc="50" dirty="0">
                <a:ln w="0"/>
                <a:solidFill>
                  <a:schemeClr val="bg1"/>
                </a:solidFill>
                <a:effectLst>
                  <a:innerShdw blurRad="63500" dist="50800" dir="13500000">
                    <a:srgbClr val="000000">
                      <a:alpha val="50000"/>
                    </a:srgbClr>
                  </a:innerShdw>
                </a:effectLst>
              </a:rPr>
              <a:t>Are there noticeable differences between industries?</a:t>
            </a:r>
          </a:p>
        </p:txBody>
      </p:sp>
      <p:graphicFrame>
        <p:nvGraphicFramePr>
          <p:cNvPr id="6" name="Chart 5">
            <a:extLst>
              <a:ext uri="{FF2B5EF4-FFF2-40B4-BE49-F238E27FC236}">
                <a16:creationId xmlns:a16="http://schemas.microsoft.com/office/drawing/2014/main" id="{F2F54EF8-4BD1-4ECE-93F2-25A14663C7F0}"/>
              </a:ext>
            </a:extLst>
          </p:cNvPr>
          <p:cNvGraphicFramePr>
            <a:graphicFrameLocks/>
          </p:cNvGraphicFramePr>
          <p:nvPr>
            <p:extLst>
              <p:ext uri="{D42A27DB-BD31-4B8C-83A1-F6EECF244321}">
                <p14:modId xmlns:p14="http://schemas.microsoft.com/office/powerpoint/2010/main" val="1973787881"/>
              </p:ext>
            </p:extLst>
          </p:nvPr>
        </p:nvGraphicFramePr>
        <p:xfrm>
          <a:off x="210905" y="1808544"/>
          <a:ext cx="5458265" cy="31538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49D0591-0867-4B41-BFD5-EE2E3F2F0D0C}"/>
              </a:ext>
            </a:extLst>
          </p:cNvPr>
          <p:cNvGraphicFramePr>
            <a:graphicFrameLocks/>
          </p:cNvGraphicFramePr>
          <p:nvPr>
            <p:extLst>
              <p:ext uri="{D42A27DB-BD31-4B8C-83A1-F6EECF244321}">
                <p14:modId xmlns:p14="http://schemas.microsoft.com/office/powerpoint/2010/main" val="2739050673"/>
              </p:ext>
            </p:extLst>
          </p:nvPr>
        </p:nvGraphicFramePr>
        <p:xfrm>
          <a:off x="5992837" y="3247878"/>
          <a:ext cx="5983180" cy="34289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4992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0D3227-A8BA-D5C2-ABD2-3313AC39978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751386" y="1927274"/>
            <a:ext cx="8440614" cy="4586067"/>
          </a:xfrm>
          <a:prstGeom prst="rect">
            <a:avLst/>
          </a:prstGeom>
        </p:spPr>
      </p:pic>
      <p:sp>
        <p:nvSpPr>
          <p:cNvPr id="6" name="Rectangle: Rounded Corners 4">
            <a:extLst>
              <a:ext uri="{FF2B5EF4-FFF2-40B4-BE49-F238E27FC236}">
                <a16:creationId xmlns:a16="http://schemas.microsoft.com/office/drawing/2014/main" id="{00CA76E5-82C0-8B7D-71C0-5B152F3F03FC}"/>
              </a:ext>
            </a:extLst>
          </p:cNvPr>
          <p:cNvSpPr txBox="1"/>
          <p:nvPr/>
        </p:nvSpPr>
        <p:spPr>
          <a:xfrm>
            <a:off x="810533" y="647164"/>
            <a:ext cx="3884092" cy="1092154"/>
          </a:xfrm>
          <a:prstGeom prst="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0" scaled="1"/>
            <a:tileRect/>
          </a:gradFill>
          <a:ln/>
          <a:scene3d>
            <a:camera prst="orthographicFront"/>
            <a:lightRig rig="threePt" dir="t"/>
          </a:scene3d>
          <a:sp3d>
            <a:bevelT w="139700" h="139700" prst="divot"/>
          </a:sp3d>
        </p:spPr>
        <p:style>
          <a:lnRef idx="0">
            <a:schemeClr val="accent2"/>
          </a:lnRef>
          <a:fillRef idx="3">
            <a:schemeClr val="accent2"/>
          </a:fillRef>
          <a:effectRef idx="3">
            <a:schemeClr val="accent2"/>
          </a:effectRef>
          <a:fontRef idx="minor">
            <a:schemeClr val="lt1"/>
          </a:fontRef>
        </p:style>
        <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IN" sz="4100" dirty="0">
                <a:solidFill>
                  <a:schemeClr val="bg1"/>
                </a:solidFill>
                <a:latin typeface="Times New Roman" panose="02020603050405020304" pitchFamily="18" charset="0"/>
                <a:cs typeface="Times New Roman" panose="02020603050405020304" pitchFamily="18" charset="0"/>
              </a:rPr>
              <a:t>CONCLUSION</a:t>
            </a:r>
            <a:endParaRPr lang="en-IN" sz="4100" kern="12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A34E5C7-09C2-F0FD-290E-45E89A629560}"/>
              </a:ext>
            </a:extLst>
          </p:cNvPr>
          <p:cNvSpPr/>
          <p:nvPr/>
        </p:nvSpPr>
        <p:spPr>
          <a:xfrm>
            <a:off x="392487" y="2055852"/>
            <a:ext cx="9103205" cy="3785652"/>
          </a:xfrm>
          <a:prstGeom prst="rect">
            <a:avLst/>
          </a:prstGeom>
          <a:noFill/>
        </p:spPr>
        <p:txBody>
          <a:bodyPr wrap="square" lIns="91440" tIns="45720" rIns="91440" bIns="45720">
            <a:spAutoFit/>
          </a:bodyPr>
          <a:lstStyle/>
          <a:p>
            <a:pPr algn="just"/>
            <a:br>
              <a:rPr lang="en-US" sz="2400" dirty="0">
                <a:solidFill>
                  <a:srgbClr val="240F33"/>
                </a:solidFill>
              </a:rPr>
            </a:br>
            <a:r>
              <a:rPr lang="en-US" sz="2400" b="0" i="0" dirty="0">
                <a:solidFill>
                  <a:srgbClr val="240F33"/>
                </a:solidFill>
                <a:effectLst/>
                <a:latin typeface="Google Sans"/>
              </a:rPr>
              <a:t>Grant Thornton takes the crown for parental leave generosity, leading the pack with the highest-paid package. While maternity leave reigns supreme within their policy, they also recognize the importance of fathers, offering a strong paternity leave option. Interestingly, company size shows no significant link to total leave offered, but tech companies seem particularly passionate about supporting mothers, boasting higher average maternity leave periods. These trends highlight a growing focus on family-friendly workplaces, and Grant Thornton stands tall as a champion for employee well-being in this important domain.</a:t>
            </a:r>
            <a:endParaRPr lang="en-US" sz="2400" b="0" cap="none" spc="0" dirty="0">
              <a:ln w="0"/>
              <a:solidFill>
                <a:srgbClr val="240F33"/>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504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1A15C-FF94-F1DB-403E-B27E9FCC3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38" y="295422"/>
            <a:ext cx="11169748" cy="62319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9897B4FB-332B-8E21-FF32-727E012E7C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929288" y="1218105"/>
            <a:ext cx="725738" cy="704784"/>
          </a:xfrm>
          <a:prstGeom prst="rect">
            <a:avLst/>
          </a:prstGeom>
        </p:spPr>
      </p:pic>
      <p:sp>
        <p:nvSpPr>
          <p:cNvPr id="5" name="Rectangle 4">
            <a:extLst>
              <a:ext uri="{FF2B5EF4-FFF2-40B4-BE49-F238E27FC236}">
                <a16:creationId xmlns:a16="http://schemas.microsoft.com/office/drawing/2014/main" id="{C1A9FAA7-01B6-85CD-9169-1E263BCD4989}"/>
              </a:ext>
            </a:extLst>
          </p:cNvPr>
          <p:cNvSpPr/>
          <p:nvPr/>
        </p:nvSpPr>
        <p:spPr>
          <a:xfrm>
            <a:off x="3813665" y="1370442"/>
            <a:ext cx="1271502" cy="400110"/>
          </a:xfrm>
          <a:prstGeom prst="rect">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path path="circle">
              <a:fillToRect l="50000" t="50000" r="50000" b="50000"/>
            </a:path>
            <a:tileRect/>
          </a:gradFill>
        </p:spPr>
        <p:txBody>
          <a:bodyPr wrap="none" lIns="91440" tIns="45720" rIns="91440" bIns="45720">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_julie_03_</a:t>
            </a:r>
          </a:p>
        </p:txBody>
      </p:sp>
      <p:pic>
        <p:nvPicPr>
          <p:cNvPr id="6" name="Picture 5">
            <a:extLst>
              <a:ext uri="{FF2B5EF4-FFF2-40B4-BE49-F238E27FC236}">
                <a16:creationId xmlns:a16="http://schemas.microsoft.com/office/drawing/2014/main" id="{6889D19B-D86F-1CA4-BD9F-433D405EF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6829" y="2021054"/>
            <a:ext cx="607153" cy="567885"/>
          </a:xfrm>
          <a:prstGeom prst="rect">
            <a:avLst/>
          </a:prstGeom>
        </p:spPr>
      </p:pic>
      <p:pic>
        <p:nvPicPr>
          <p:cNvPr id="8" name="Picture 7">
            <a:extLst>
              <a:ext uri="{FF2B5EF4-FFF2-40B4-BE49-F238E27FC236}">
                <a16:creationId xmlns:a16="http://schemas.microsoft.com/office/drawing/2014/main" id="{7837B94F-9E3D-0095-E8D2-593E439891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16654" y="4298585"/>
            <a:ext cx="627501" cy="573489"/>
          </a:xfrm>
          <a:prstGeom prst="rect">
            <a:avLst/>
          </a:prstGeom>
        </p:spPr>
      </p:pic>
      <p:pic>
        <p:nvPicPr>
          <p:cNvPr id="10" name="Picture 9">
            <a:extLst>
              <a:ext uri="{FF2B5EF4-FFF2-40B4-BE49-F238E27FC236}">
                <a16:creationId xmlns:a16="http://schemas.microsoft.com/office/drawing/2014/main" id="{472ADFA6-D4BE-50C7-0E1D-A75DFA52E1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06407" y="5264825"/>
            <a:ext cx="571500" cy="571499"/>
          </a:xfrm>
          <a:prstGeom prst="rect">
            <a:avLst/>
          </a:prstGeom>
        </p:spPr>
      </p:pic>
      <p:sp>
        <p:nvSpPr>
          <p:cNvPr id="11" name="TextBox 18">
            <a:hlinkClick r:id="rId7"/>
            <a:extLst>
              <a:ext uri="{FF2B5EF4-FFF2-40B4-BE49-F238E27FC236}">
                <a16:creationId xmlns:a16="http://schemas.microsoft.com/office/drawing/2014/main" id="{AAA419EC-2418-FB49-9A39-816C60890446}"/>
              </a:ext>
            </a:extLst>
          </p:cNvPr>
          <p:cNvSpPr txBox="1"/>
          <p:nvPr/>
        </p:nvSpPr>
        <p:spPr>
          <a:xfrm>
            <a:off x="3880534" y="5371280"/>
            <a:ext cx="2409265" cy="358588"/>
          </a:xfrm>
          <a:prstGeom prst="rect">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path path="circle">
              <a:fillToRect l="50000" t="50000" r="50000" b="50000"/>
            </a:path>
            <a:tileRect/>
          </a:gradFill>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1" dirty="0">
                <a:solidFill>
                  <a:schemeClr val="bg1"/>
                </a:solidFill>
              </a:rPr>
              <a:t>https://peerlist.io/_julie_</a:t>
            </a:r>
          </a:p>
        </p:txBody>
      </p:sp>
      <p:sp>
        <p:nvSpPr>
          <p:cNvPr id="12" name="Thought Bubble: Cloud 11">
            <a:extLst>
              <a:ext uri="{FF2B5EF4-FFF2-40B4-BE49-F238E27FC236}">
                <a16:creationId xmlns:a16="http://schemas.microsoft.com/office/drawing/2014/main" id="{68CE9671-6108-40EA-CA25-9C7953E124B0}"/>
              </a:ext>
            </a:extLst>
          </p:cNvPr>
          <p:cNvSpPr/>
          <p:nvPr/>
        </p:nvSpPr>
        <p:spPr>
          <a:xfrm>
            <a:off x="7725319" y="261191"/>
            <a:ext cx="2568348" cy="1759863"/>
          </a:xfrm>
          <a:prstGeom prst="cloudCallout">
            <a:avLst/>
          </a:prstGeom>
          <a:solidFill>
            <a:srgbClr val="FF7C8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IN" sz="1800" b="1" dirty="0">
                <a:solidFill>
                  <a:srgbClr val="A40000"/>
                </a:solidFill>
                <a:latin typeface="Georgia" panose="02040502050405020303" pitchFamily="18" charset="0"/>
              </a:rPr>
              <a:t>Connect with me for any concern or query</a:t>
            </a:r>
          </a:p>
        </p:txBody>
      </p:sp>
      <p:sp>
        <p:nvSpPr>
          <p:cNvPr id="14" name="Rectangle 13">
            <a:extLst>
              <a:ext uri="{FF2B5EF4-FFF2-40B4-BE49-F238E27FC236}">
                <a16:creationId xmlns:a16="http://schemas.microsoft.com/office/drawing/2014/main" id="{798B572A-F928-4161-C0AB-D6A21A62BDF7}"/>
              </a:ext>
            </a:extLst>
          </p:cNvPr>
          <p:cNvSpPr/>
          <p:nvPr/>
        </p:nvSpPr>
        <p:spPr>
          <a:xfrm>
            <a:off x="3880534" y="4385274"/>
            <a:ext cx="1545680" cy="400110"/>
          </a:xfrm>
          <a:prstGeom prst="rect">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path path="circle">
              <a:fillToRect l="50000" t="50000" r="50000" b="50000"/>
            </a:path>
            <a:tileRect/>
          </a:gradFill>
        </p:spPr>
        <p:txBody>
          <a:bodyPr wrap="non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rPr>
              <a:t>julie-kumari</a:t>
            </a:r>
          </a:p>
        </p:txBody>
      </p:sp>
      <p:sp>
        <p:nvSpPr>
          <p:cNvPr id="16" name="Rectangle 15">
            <a:extLst>
              <a:ext uri="{FF2B5EF4-FFF2-40B4-BE49-F238E27FC236}">
                <a16:creationId xmlns:a16="http://schemas.microsoft.com/office/drawing/2014/main" id="{749C8091-85EB-34B2-CB12-8EFA63F68EA8}"/>
              </a:ext>
            </a:extLst>
          </p:cNvPr>
          <p:cNvSpPr/>
          <p:nvPr/>
        </p:nvSpPr>
        <p:spPr>
          <a:xfrm>
            <a:off x="3724273" y="2072616"/>
            <a:ext cx="3403881" cy="400110"/>
          </a:xfrm>
          <a:prstGeom prst="rect">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path path="circle">
              <a:fillToRect l="50000" t="50000" r="50000" b="50000"/>
            </a:path>
            <a:tileRect/>
          </a:gradFill>
        </p:spPr>
        <p:txBody>
          <a:bodyPr wrap="non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rPr>
              <a:t>juliekumari2014@gmail.com</a:t>
            </a:r>
          </a:p>
        </p:txBody>
      </p:sp>
    </p:spTree>
    <p:extLst>
      <p:ext uri="{BB962C8B-B14F-4D97-AF65-F5344CB8AC3E}">
        <p14:creationId xmlns:p14="http://schemas.microsoft.com/office/powerpoint/2010/main" val="391156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318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Georgia</vt:lpstr>
      <vt:lpstr>Google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Prasad</dc:creator>
  <cp:lastModifiedBy>Satish Prasad</cp:lastModifiedBy>
  <cp:revision>9</cp:revision>
  <dcterms:created xsi:type="dcterms:W3CDTF">2024-01-21T13:57:07Z</dcterms:created>
  <dcterms:modified xsi:type="dcterms:W3CDTF">2024-01-21T17:51:36Z</dcterms:modified>
</cp:coreProperties>
</file>